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7" r:id="rId11"/>
    <p:sldId id="269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</p:sldIdLst>
  <p:sldSz cx="9144000" cy="5143500" type="screen16x9"/>
  <p:notesSz cx="6858000" cy="9144000"/>
  <p:embeddedFontLst>
    <p:embeddedFont>
      <p:font typeface="Old Standard TT" panose="020B0604020202020204" charset="0"/>
      <p:regular r:id="rId58"/>
      <p:bold r:id="rId59"/>
      <p:italic r:id="rId60"/>
    </p:embeddedFont>
    <p:embeddedFont>
      <p:font typeface="Roboto Mono" panose="00000009000000000000" pitchFamily="49" charset="0"/>
      <p:regular r:id="rId61"/>
      <p:bold r:id="rId62"/>
      <p:italic r:id="rId63"/>
      <p:boldItalic r:id="rId6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5245DA-EBFA-4C08-B392-98B1344559A6}">
  <a:tblStyle styleId="{465245DA-EBFA-4C08-B392-98B1344559A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2D601B9-6C2A-4BF0-A439-E1376628A29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6.fntdata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7dcb01c4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7dcb01c4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17dcb01c43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17dcb01c43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7dcb01c4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17dcb01c4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7dcb01c43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7dcb01c43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7dcb01c43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7dcb01c43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7dcb01c43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7dcb01c43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7dcb01c43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7dcb01c43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17dcb01c4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17dcb01c4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7dcb01c43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7dcb01c43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17dcb01c43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17dcb01c43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035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035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7dcb01c43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7dcb01c43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7dcb01c43_0_2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7dcb01c43_0_2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17dcb01c4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17dcb01c4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17dcb01c4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17dcb01c4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17dcb01c43_0_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17dcb01c43_0_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7dcb01c43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17dcb01c43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15e5b996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15e5b996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851766b0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851766b0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1851766b0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1851766b0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851766b0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851766b0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7dcb01c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7dcb01c4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17dcb01c43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17dcb01c43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851766b0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851766b0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1851766b0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1851766b0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851766b0d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851766b0d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851766b0d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1851766b0d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1851766b0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1851766b0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851766b0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851766b0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1851766b0d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1851766b0d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1851766b0d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1851766b0d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851766b0d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851766b0d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0357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0357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1851766b0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1851766b0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851766b0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851766b0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1851766b0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1851766b0d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851766b0d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851766b0d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851766b0d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851766b0d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851766b0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1851766b0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1851766b0d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1851766b0d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1851766b0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1851766b0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851766b0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851766b0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851766b0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851766b0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1851766b0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1851766b0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851766b0d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851766b0d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1851766b0d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1851766b0d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851766b0d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851766b0d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>
          <a:extLst>
            <a:ext uri="{FF2B5EF4-FFF2-40B4-BE49-F238E27FC236}">
              <a16:creationId xmlns:a16="http://schemas.microsoft.com/office/drawing/2014/main" id="{5728A1D0-2C67-E188-1BF6-94061DB7F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851766b0d_0_180:notes">
            <a:extLst>
              <a:ext uri="{FF2B5EF4-FFF2-40B4-BE49-F238E27FC236}">
                <a16:creationId xmlns:a16="http://schemas.microsoft.com/office/drawing/2014/main" id="{012199E8-4DA9-0B4C-BD5B-09F6021CA7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851766b0d_0_180:notes">
            <a:extLst>
              <a:ext uri="{FF2B5EF4-FFF2-40B4-BE49-F238E27FC236}">
                <a16:creationId xmlns:a16="http://schemas.microsoft.com/office/drawing/2014/main" id="{92C876F9-DCB9-ABF4-1B18-5D75ED5702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50693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>
          <a:extLst>
            <a:ext uri="{FF2B5EF4-FFF2-40B4-BE49-F238E27FC236}">
              <a16:creationId xmlns:a16="http://schemas.microsoft.com/office/drawing/2014/main" id="{D1DD906A-00A2-A23B-AAC6-581A45162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851766b0d_0_180:notes">
            <a:extLst>
              <a:ext uri="{FF2B5EF4-FFF2-40B4-BE49-F238E27FC236}">
                <a16:creationId xmlns:a16="http://schemas.microsoft.com/office/drawing/2014/main" id="{6F518879-A4F2-F3A4-9C2B-607D10677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851766b0d_0_180:notes">
            <a:extLst>
              <a:ext uri="{FF2B5EF4-FFF2-40B4-BE49-F238E27FC236}">
                <a16:creationId xmlns:a16="http://schemas.microsoft.com/office/drawing/2014/main" id="{0EF71074-1D37-329B-E694-D5D3B326EF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550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7dcb01c4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7dcb01c4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7dcb01c4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7dcb01c4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7dcb01c4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7dcb01c4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7dcb01c43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7dcb01c43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Provisioning Automation with Terraform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Features</a:t>
            </a:r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body" idx="1"/>
          </p:nvPr>
        </p:nvSpPr>
        <p:spPr>
          <a:xfrm>
            <a:off x="311700" y="935775"/>
            <a:ext cx="7858200" cy="4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Multi-Cloud Support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Unified interface to manage resources across multiple providers.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Infrastructure as Code (IaC):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Uses a declarative configuration language, </a:t>
            </a:r>
            <a:r>
              <a:rPr lang="en" sz="800" b="1">
                <a:latin typeface="Arial"/>
                <a:ea typeface="Arial"/>
                <a:cs typeface="Arial"/>
                <a:sym typeface="Arial"/>
              </a:rPr>
              <a:t>HCL (HashiCorp Configuration Language)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, making infrastructure changes version-controlled and repeatable.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Resource Graph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Automatically determines dependencies and plans actions accordingly.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Modularity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Reusable code through modules for consistent infrastructure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Execution Plan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Previews actions before execution for better control.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Version Control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Tracks infrastructure changes via state files.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Lifecycle</a:t>
            </a:r>
            <a:endParaRPr/>
          </a:p>
        </p:txBody>
      </p:sp>
      <p:sp>
        <p:nvSpPr>
          <p:cNvPr id="140" name="Google Shape;140;p26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Write Configuration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Users define the desired infrastructure in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files using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HCL (HashiCorp Configuration Language)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Configurations specify resources, dependencies, and parameters like instance types, regions, and networks.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Initialize (</a:t>
            </a: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downloads necessary provider plugins to interact with the specified infrastructure platforms (e.g., AWS, Azure, GCP).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Plan (</a:t>
            </a: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plan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compares the desired state defined in the configuration files against the current state in the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It generates an execution plan showing what changes (create, update, delete) will be made to achieve the desired state.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Apply (</a:t>
            </a: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Executes the plan, creating, updating, or deleting resources to match the desired state.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After applying changes, Terraform updates the state file to reflect the new current state.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Destroy (</a:t>
            </a: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destroy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Deletes all resources defined in the configuration file, ensuring infrastructure cleanup.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Working Principle</a:t>
            </a: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8424086" cy="3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operates on the principle of managing infrastructure declaratively. Here’s a detailed breakdown of how it works, focusing on the role of the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and how Terraform handles drifts between the desired, actual, and current state.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terraform.tfstate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) is a critical component in how Terraform tracks infrastructure. It helps Terraform maintain the following states: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Desired State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Defined in the Terraform configuration files (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).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Represents what the infrastructure should look like after applying the changes.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Current State (State File)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Captures the last known state of the infrastructure as managed by Terraform.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Includes metadata like resource IDs, attributes, and dependencies.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9144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Actual State (Live Infrastructure)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13716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The real-time configuration and status of the infrastructure in the provider (e.g., cloud platform)</a:t>
            </a:r>
          </a:p>
          <a:p>
            <a:pPr indent="-285750">
              <a:spcBef>
                <a:spcPts val="1200"/>
              </a:spcBef>
              <a:buSzPts val="900"/>
              <a:buFont typeface="Arial"/>
              <a:buChar char="●"/>
            </a:pPr>
            <a:r>
              <a:rPr lang="en-IN" sz="1100" dirty="0">
                <a:latin typeface="Arial"/>
                <a:cs typeface="Arial"/>
                <a:sym typeface="Arial"/>
              </a:rPr>
              <a:t>So, </a:t>
            </a:r>
            <a:r>
              <a:rPr lang="en-US" sz="1100" dirty="0">
                <a:latin typeface="Arial"/>
                <a:cs typeface="Arial"/>
                <a:sym typeface="Arial"/>
              </a:rPr>
              <a:t>Terraform drift detection works by reading its state file (.</a:t>
            </a:r>
            <a:r>
              <a:rPr lang="en-US" sz="1100" dirty="0" err="1">
                <a:latin typeface="Arial"/>
                <a:cs typeface="Arial"/>
                <a:sym typeface="Arial"/>
              </a:rPr>
              <a:t>tfstate</a:t>
            </a:r>
            <a:r>
              <a:rPr lang="en-US" sz="1100" dirty="0">
                <a:latin typeface="Arial"/>
                <a:cs typeface="Arial"/>
                <a:sym typeface="Arial"/>
              </a:rPr>
              <a:t>), making API calls to query actual cloud resources and then comparing the two to identify differences.</a:t>
            </a:r>
            <a:endParaRPr lang="en-IN" sz="1100" dirty="0"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Terraform</a:t>
            </a:r>
            <a:endParaRPr/>
          </a:p>
        </p:txBody>
      </p:sp>
      <p:sp>
        <p:nvSpPr>
          <p:cNvPr id="146" name="Google Shape;146;p27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Installation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Installation</a:t>
            </a:r>
            <a:endParaRPr/>
          </a:p>
        </p:txBody>
      </p:sp>
      <p:sp>
        <p:nvSpPr>
          <p:cNvPr id="152" name="Google Shape;152;p28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installation is fairly easy process, Terraform can be installed using official binary from below link:</a:t>
            </a:r>
            <a:br>
              <a:rPr lang="en" sz="1100" b="1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https://developer.hashicorp.com/terraform/tutorials/aws-get-started/install-cli 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Basics of Terraform</a:t>
            </a:r>
            <a:endParaRPr/>
          </a:p>
        </p:txBody>
      </p:sp>
      <p:sp>
        <p:nvSpPr>
          <p:cNvPr id="158" name="Google Shape;158;p29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File structure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use cases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Inputs/Outputs</a:t>
            </a:r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Variables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Passing Variable Values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outputs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Variables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Variables are placeholders for values that are passed into Terraform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Benefits of using variables: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Makes configurations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reusable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Simplifies updates by avoiding hard-coded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Improves collaboration by abstracting sensitive or environment-specific details.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Types of Variables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String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Single line of text.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Number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Numeric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Bool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List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Array of values.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Map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Key-value pairs.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Variable Assignment</a:t>
            </a:r>
            <a:endParaRPr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xfrm>
            <a:off x="344900" y="101237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Ways to Assign Values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Command-Line Flags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Use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-var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during execution:</a:t>
            </a:r>
            <a:br>
              <a:rPr lang="en" sz="1100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 "region=us-east-1"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Variable Files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Store in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.tfvars.json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-var-file="example.tfvars"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Environment Variables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Use the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TF_VAR_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prefix:</a:t>
            </a:r>
            <a:br>
              <a:rPr lang="en" sz="1100" dirty="0">
                <a:latin typeface="Arial"/>
                <a:ea typeface="Arial"/>
                <a:cs typeface="Arial"/>
                <a:sym typeface="Arial"/>
              </a:rPr>
            </a:b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export TF_VAR_region="us-east-1"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158750" lvl="0" indent="0" algn="l" rtl="0"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Default Value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Defined in the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block.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Outputs</a:t>
            </a:r>
            <a:endParaRPr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xfrm>
            <a:off x="311700" y="946025"/>
            <a:ext cx="7440000" cy="39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Outputs provide data from your infrastructure to use elsewhere or for debugging.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Common 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Sharing outputs with other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Displaying important information after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apply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output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to retrieve outputs: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output instance_public_ip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Introduction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Setting up Terraform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Basics of Terraform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Inputs/Outputs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conditionals and loops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modules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state management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Managing multiple environments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Working with multiple providers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Terraform Provisioners</a:t>
            </a:r>
            <a:endParaRPr sz="1000"/>
          </a:p>
          <a:p>
            <a:pPr marL="457200" lvl="0" indent="-292100" algn="l" rtl="0">
              <a:spcBef>
                <a:spcPts val="1600"/>
              </a:spcBef>
              <a:spcAft>
                <a:spcPts val="1600"/>
              </a:spcAft>
              <a:buSzPts val="1000"/>
              <a:buChar char="●"/>
            </a:pPr>
            <a:r>
              <a:rPr lang="en" sz="1000"/>
              <a:t>Misc. topics</a:t>
            </a:r>
            <a:endParaRPr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Conditionals and Looping</a:t>
            </a:r>
            <a:endParaRPr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Count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for_each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dynamic blocks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Conditionals</a:t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looping</a:t>
            </a:r>
            <a:endParaRPr/>
          </a:p>
        </p:txBody>
      </p:sp>
      <p:sp>
        <p:nvSpPr>
          <p:cNvPr id="194" name="Google Shape;194;p3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provides mechanisms for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repeating tasks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and managing multiple resources efficiently.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Use of 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loops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allows for dynamic creation of multiple resources, saving time and reducing redundancy.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supports loops using: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Repeats resources a specific number of times based on an integer value.</a:t>
            </a:r>
            <a:endParaRPr sz="1100" b="1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for_each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: Iterates over a collection to create multiple resources.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/>
              <a:t> meta-argument</a:t>
            </a:r>
            <a:endParaRPr/>
          </a:p>
        </p:txBody>
      </p:sp>
      <p:sp>
        <p:nvSpPr>
          <p:cNvPr id="200" name="Google Shape;200;p3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IN"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is used to create multiple instances of a resource based on an integer.</a:t>
            </a: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Example: Creating Multiple EC2 Instances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count = 3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"ami-12345678"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"example-${count.index}"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for-each</a:t>
            </a:r>
            <a:r>
              <a:rPr lang="en"/>
              <a:t> meta-argument</a:t>
            </a:r>
            <a:endParaRPr/>
          </a:p>
        </p:txBody>
      </p:sp>
      <p:sp>
        <p:nvSpPr>
          <p:cNvPr id="206" name="Google Shape;206;p37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for_each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used when working with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complex data structures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(maps, sets, or lists) to create resources based on each element of the collection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 Creating Resources from a Map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 "subnets"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type = map(string)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default =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"subnet1" = "10.0.1.0/24"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"subnet2" = "10.0.2.0/24"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"aws_subnet" "example"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for_each = var.subnets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vpc_id   = "vpc-12345678"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cidr_block = each.value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availability_zone = "us-east-1a"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each.key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Dynamic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endParaRPr/>
          </a:p>
        </p:txBody>
      </p:sp>
      <p:sp>
        <p:nvSpPr>
          <p:cNvPr id="212" name="Google Shape;212;p38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Dynamic Blocks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are used to generate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repeating nested blocks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within a resource based on a collection of items.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Useful for resources where you have repeating nested structures like security group rules, subnets, or any block that can repeat.</a:t>
            </a:r>
            <a:endParaRPr sz="1100" b="1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 Dynamic Block for Security Group Rules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"aws_security_group" "example"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        = "example-sg"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description = "Example Security Group"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dynamic "ingress"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for_each = var.ingress_rules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content {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cidr_blocks = [ingress.value.cidr_block]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 = ingress.value.from_port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 = ingress.value.to_port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 = ingress.value.protocol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4725375" y="3524125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Dynamic </a:t>
            </a:r>
            <a:r>
              <a:rPr lang="en">
                <a:latin typeface="Roboto Mono"/>
                <a:ea typeface="Roboto Mono"/>
                <a:cs typeface="Roboto Mono"/>
                <a:sym typeface="Roboto Mono"/>
              </a:rPr>
              <a:t>block</a:t>
            </a:r>
            <a:endParaRPr/>
          </a:p>
        </p:txBody>
      </p:sp>
      <p:sp>
        <p:nvSpPr>
          <p:cNvPr id="219" name="Google Shape;219;p39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9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 "ingress_rules"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type = list(object({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cidr_block = string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from_port  = number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to_port    = number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   = string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}))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default = [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 = "0.0.0.0/0"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= 80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= 80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= "tcp"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},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cidr_block = "0.0.0.0/0"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from_port  = 22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to_port    = 22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protocol   = "tcp"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4725375" y="3524125"/>
            <a:ext cx="3822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Conditionals</a:t>
            </a:r>
            <a:endParaRPr/>
          </a:p>
        </p:txBody>
      </p:sp>
      <p:sp>
        <p:nvSpPr>
          <p:cNvPr id="226" name="Google Shape;226;p40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Conditionals allow logic-based configurations in Terraform to adapt resource or variable values dynamically.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Example use cases: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Toggling features (e.g., enabling/disabling resources).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Setting environment-specific values (e.g., production vs. development).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      Key Syntax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           </a:t>
            </a:r>
            <a:r>
              <a:rPr lang="en" sz="1100">
                <a:highlight>
                  <a:srgbClr val="999999"/>
                </a:highlight>
                <a:latin typeface="Arial"/>
                <a:ea typeface="Arial"/>
                <a:cs typeface="Arial"/>
                <a:sym typeface="Arial"/>
              </a:rPr>
              <a:t>condition ? true_value : false_value</a:t>
            </a:r>
            <a:endParaRPr sz="1100">
              <a:highlight>
                <a:srgbClr val="99999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  Example: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           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highlight>
                <a:srgbClr val="999999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850" y="3606998"/>
            <a:ext cx="7008427" cy="10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1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</a:t>
            </a:r>
            <a:endParaRPr/>
          </a:p>
        </p:txBody>
      </p:sp>
      <p:sp>
        <p:nvSpPr>
          <p:cNvPr id="233" name="Google Shape;233;p41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are Terraform Modules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Modules Usage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Using remote modules</a:t>
            </a:r>
            <a:endParaRPr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</a:t>
            </a: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module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is a container for multiple resources that are used together. Modules allow you to organize and reuse your configuration across projects and teams.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Below are some of the features of Terraform modules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Reusability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Avoid duplicating code by using the same module in multiple places.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Organization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Break down complex configurations into manageable units.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Consistency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Apply the same standards and practices across projects.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Modules Usage</a:t>
            </a:r>
            <a:endParaRPr/>
          </a:p>
        </p:txBody>
      </p:sp>
      <p:sp>
        <p:nvSpPr>
          <p:cNvPr id="245" name="Google Shape;245;p43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module "example_instance"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source          = "./modules/example"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ami_id          = "ami-12345678"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  = "t2.micro"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instance_name   = "ExampleInstance"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output "instance_id"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value = module.example_instance.instance_id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What is IAC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What is Terraform</a:t>
            </a:r>
            <a:endParaRPr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Management</a:t>
            </a:r>
            <a:endParaRPr/>
          </a:p>
        </p:txBody>
      </p:sp>
      <p:sp>
        <p:nvSpPr>
          <p:cNvPr id="251" name="Google Shape;251;p4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Remote Backend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State Locking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state interaction</a:t>
            </a:r>
            <a:endParaRPr sz="1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Remote Management</a:t>
            </a:r>
            <a:endParaRPr/>
          </a:p>
        </p:txBody>
      </p:sp>
      <p:sp>
        <p:nvSpPr>
          <p:cNvPr id="257" name="Google Shape;257;p4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Remote state management involves storing Terraform state file in a remote backend instead of the local disk. This approach is essential for collaboration, consistency, and security in multi-user or team environments.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Below are some of the features of Terraform State Remote Management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Collaboration: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Multiple team members can work on the same infrastructure while sharing a single source of truth.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Consistency: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Centralized state ensures all users have access to the latest infrastructure state.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Backups: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Many remote backends provide automatic backups and versioning.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Security: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Remote backends can encrypt the state file and use access controls.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Remote Management</a:t>
            </a:r>
            <a:endParaRPr/>
          </a:p>
        </p:txBody>
      </p:sp>
      <p:sp>
        <p:nvSpPr>
          <p:cNvPr id="263" name="Google Shape;263;p4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Amazon S3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backend "s3"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bucket         = "my-terraform-state"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key            = "prod/terraform.tfstate"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region        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backend config can also be passed using custom .tfvars file using below command: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 -backend-config=backend-config.tfvrs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State Locking</a:t>
            </a:r>
            <a:endParaRPr/>
          </a:p>
        </p:txBody>
      </p:sp>
      <p:sp>
        <p:nvSpPr>
          <p:cNvPr id="269" name="Google Shape;269;p47"/>
          <p:cNvSpPr txBox="1">
            <a:spLocks noGrp="1"/>
          </p:cNvSpPr>
          <p:nvPr>
            <p:ph type="body" idx="1"/>
          </p:nvPr>
        </p:nvSpPr>
        <p:spPr>
          <a:xfrm>
            <a:off x="311700" y="690150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State locking prevents multiple users from modifying the state file simultaneously, which could corrupt the file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S3 backend locking can be enabled using DynamoDB table.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Enabling state locking in dynamodb for s3 backend: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a DynamoDB table for locking: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In AWS Management Console: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Create a table with the name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terraform-lock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○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LockID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as the partition key (string type).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Configure Terraform: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backend "s3"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bucket         = "my-terraform-state"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key            = "prod/terraform.tfstate"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region        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dynamodb_table = "terraform-lock"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a manually created resource using TF</a:t>
            </a:r>
            <a:endParaRPr/>
          </a:p>
        </p:txBody>
      </p:sp>
      <p:sp>
        <p:nvSpPr>
          <p:cNvPr id="275" name="Google Shape;275;p48"/>
          <p:cNvSpPr txBox="1">
            <a:spLocks noGrp="1"/>
          </p:cNvSpPr>
          <p:nvPr>
            <p:ph type="body" idx="1"/>
          </p:nvPr>
        </p:nvSpPr>
        <p:spPr>
          <a:xfrm>
            <a:off x="311700" y="1091050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Import: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Import is a feature that allows you to bring existing infrastructure resources into Terraform state file. This is useful for managing infrastructure that was created outside of Terraform or when migrating to Terraform.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 How Does Terraform Import Work: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Import adds an existing resource to Terraform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but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not the configuration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After the import, you must manually write the resource configuration in your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to match the imported resource.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Basic Syntax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import [options] &lt;RESOURCE_TYPE.NAME&gt; &lt;RESOURCE_ID&gt;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Verify the Import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list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Unmanage a TF created resource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9"/>
          <p:cNvSpPr txBox="1">
            <a:spLocks noGrp="1"/>
          </p:cNvSpPr>
          <p:nvPr>
            <p:ph type="body" idx="1"/>
          </p:nvPr>
        </p:nvSpPr>
        <p:spPr>
          <a:xfrm>
            <a:off x="311700" y="1091050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State rm: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rm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command removes a resource from Terraform state file without destroying the resource itself. This makes Terraform "forget" the resource, effectively unmanaging it.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Basic Syntax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rm &lt;RESOURCE_ADDRESS&gt;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Verify the Resource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state list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0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Environment IAC Management</a:t>
            </a:r>
            <a:endParaRPr/>
          </a:p>
        </p:txBody>
      </p:sp>
      <p:sp>
        <p:nvSpPr>
          <p:cNvPr id="287" name="Google Shape;287;p50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/>
              <a:t>Using separate tfvars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 dirty="0"/>
              <a:t>Using Terraform Workspaces</a:t>
            </a:r>
            <a:endParaRPr sz="13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Env in Terraform with .tfvars</a:t>
            </a:r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supports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multi-environment workflows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where each environment (like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qa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) can have its own variable and backend configurations.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Using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for environment-specific variables and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-backend-config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files for environment-specific backend configurations, you can maintain isolated and reusable setups.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project/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main.tf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variables.tf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outputs.tf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providers.tf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├── environment/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dev/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dev.tfvars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dev_backend.tfvars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qa/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qa.tfvars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│   ├── qa_backend.tfvars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├── prod/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    ├── prod.tfvars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│       ├── prod_backend.tfvars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Env in Terraform with .tfvars</a:t>
            </a:r>
            <a:endParaRPr/>
          </a:p>
        </p:txBody>
      </p:sp>
      <p:sp>
        <p:nvSpPr>
          <p:cNvPr id="299" name="Google Shape;299;p52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Run terraform init with the backend configuration file for the target environment: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init -backend-config=environment/dev/dev_backend.tfvars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dynamically sets the backend configuration for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environment.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Plan with Environment-Specific Variables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Generate a plan using the environment-specific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plan -var-file=environment/dev/dev.tfvars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Apply the Changes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Apply the plan using the same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.tfvars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file: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apply -var-file=environment/dev/dev.tfvars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Env with workspaces</a:t>
            </a:r>
            <a:endParaRPr/>
          </a:p>
        </p:txBody>
      </p:sp>
      <p:sp>
        <p:nvSpPr>
          <p:cNvPr id="305" name="Google Shape;305;p53"/>
          <p:cNvSpPr txBox="1">
            <a:spLocks noGrp="1"/>
          </p:cNvSpPr>
          <p:nvPr>
            <p:ph type="body" idx="1"/>
          </p:nvPr>
        </p:nvSpPr>
        <p:spPr>
          <a:xfrm>
            <a:off x="311699" y="942424"/>
            <a:ext cx="8399593" cy="4086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workspaces are a built-in feature that allows you to manage multiple environments by isolating state files. Each workspace has its own state file, making it easy to manage resources for different environments like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dev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qa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Terraform starts with a default workspace named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Use the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workspace new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command to create workspaces for each environment.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workspace new dev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Use the following command to see all available workspaces: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workspace list</a:t>
            </a:r>
          </a:p>
          <a:p>
            <a:pPr indent="-298450">
              <a:spcBef>
                <a:spcPts val="1200"/>
              </a:spcBef>
              <a:buSzPts val="1100"/>
              <a:buFont typeface="Arial"/>
              <a:buChar char="●"/>
            </a:pPr>
            <a:r>
              <a:rPr lang="en-US" sz="1100" dirty="0">
                <a:latin typeface="Arial"/>
                <a:cs typeface="Arial"/>
                <a:sym typeface="Roboto Mono"/>
              </a:rPr>
              <a:t>Switch to another workspace: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  <a:sym typeface="Roboto Mono"/>
              </a:rPr>
              <a:t>terraform workspace select default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sym typeface="Roboto Mono"/>
            </a:endParaRPr>
          </a:p>
          <a:p>
            <a:pPr indent="-298450">
              <a:spcBef>
                <a:spcPts val="1200"/>
              </a:spcBef>
              <a:buSzPts val="1100"/>
              <a:buFont typeface="Arial"/>
              <a:buChar char="●"/>
            </a:pPr>
            <a:r>
              <a:rPr lang="en-US" sz="1100" dirty="0">
                <a:latin typeface="Arial"/>
                <a:cs typeface="Arial"/>
                <a:sym typeface="Roboto Mono"/>
              </a:rPr>
              <a:t>Delete workspace: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  <a:sym typeface="Roboto Mono"/>
              </a:rPr>
              <a:t>terraform workspace delete dev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Variable: ${</a:t>
            </a:r>
            <a:r>
              <a:rPr lang="en-US" sz="1100" dirty="0" err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terraform.workspace</a:t>
            </a:r>
            <a:r>
              <a:rPr lang="en-US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IAC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Provider setup</a:t>
            </a:r>
            <a:endParaRPr/>
          </a:p>
        </p:txBody>
      </p:sp>
      <p:sp>
        <p:nvSpPr>
          <p:cNvPr id="311" name="Google Shape;311;p54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Need of multi provider setup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How to use multi provider</a:t>
            </a:r>
            <a:endParaRPr sz="13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Providers in Terraform</a:t>
            </a:r>
            <a:endParaRPr/>
          </a:p>
        </p:txBody>
      </p:sp>
      <p:sp>
        <p:nvSpPr>
          <p:cNvPr id="317" name="Google Shape;317;p5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Terraform provider aliases allow you to configure and use multiple instances of the same provider within the same configuration.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This is useful when you need to interact with </a:t>
            </a:r>
            <a:r>
              <a:rPr lang="en" sz="1100" b="1">
                <a:latin typeface="Arial"/>
                <a:ea typeface="Arial"/>
                <a:cs typeface="Arial"/>
                <a:sym typeface="Arial"/>
              </a:rPr>
              <a:t>Different accounts or regions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of the same provider.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It help us to manage resources across multiple AWS accounts or regions in the same configuration.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To define an alias for a provider, 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alias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argument inside the provider block.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 "aws"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region = "us-east-1"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 "aws" {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alias  = "us-west"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region = "us-west-1"</a:t>
            </a:r>
            <a:endParaRPr sz="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Multiple Providers in Terraform</a:t>
            </a:r>
            <a:endParaRPr/>
          </a:p>
        </p:txBody>
      </p:sp>
      <p:sp>
        <p:nvSpPr>
          <p:cNvPr id="323" name="Google Shape;323;p5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When referencing an aliased provider in a resource block, use the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provider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argument.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This uses the default AWS provider (us-east-1)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"aws_s3_bucket" "default_region"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bucket = "my-default-region-bucket"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acl    = "private"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This uses the aliased AWS provider (us-west-1)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"aws_s3_bucket" "west_region"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bucket   = "my-west-region-bucket"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acl      = "private"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provider = aws.us-west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7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Provisioners</a:t>
            </a:r>
            <a:endParaRPr/>
          </a:p>
        </p:txBody>
      </p:sp>
      <p:sp>
        <p:nvSpPr>
          <p:cNvPr id="329" name="Google Shape;329;p57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Introduction to Provisioners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File Provisioner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Local-exec Provisioner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Remote-exec Provisioner</a:t>
            </a:r>
            <a:endParaRPr sz="13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Provisioners</a:t>
            </a:r>
            <a:endParaRPr/>
          </a:p>
        </p:txBody>
      </p:sp>
      <p:sp>
        <p:nvSpPr>
          <p:cNvPr id="335" name="Google Shape;335;p58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Provisioners in Terraform are used to execute scripts or commands on a local or remote machine after a resource is created, updated, or destroyed. They can perform actions such as installing software, configuring resources, or bootstrapping servers.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Types of Provisioners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Local-Exec Provisioner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Executes commands locally on the machine running Terraform.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File Provisioner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Transfers files or directories from the local machine to the remote resource.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AutoNum type="arabicPeriod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Remote-Exec Provisioner</a:t>
            </a:r>
            <a:br>
              <a:rPr lang="en" sz="1100" b="1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Executes commands on the remote resource using SSH or WinRM.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Local-Exec Provisioner</a:t>
            </a:r>
            <a:endParaRPr/>
          </a:p>
        </p:txBody>
      </p:sp>
      <p:sp>
        <p:nvSpPr>
          <p:cNvPr id="341" name="Google Shape;341;p59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Local-Exec Provisioner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runs a command locally on the machine running Terraform.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Example: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"local-exec" {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command = "echo ${self.public_ip} &gt;&gt; instance_ips.txt"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Provisioner</a:t>
            </a:r>
            <a:endParaRPr/>
          </a:p>
        </p:txBody>
      </p:sp>
      <p:sp>
        <p:nvSpPr>
          <p:cNvPr id="347" name="Google Shape;347;p60"/>
          <p:cNvSpPr txBox="1">
            <a:spLocks noGrp="1"/>
          </p:cNvSpPr>
          <p:nvPr>
            <p:ph type="body" idx="1"/>
          </p:nvPr>
        </p:nvSpPr>
        <p:spPr>
          <a:xfrm>
            <a:off x="311700" y="942424"/>
            <a:ext cx="7114800" cy="44704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 b="1" dirty="0">
                <a:latin typeface="Arial"/>
                <a:ea typeface="Arial"/>
                <a:cs typeface="Arial"/>
                <a:sym typeface="Arial"/>
              </a:rPr>
              <a:t>File Provisioner </a:t>
            </a:r>
            <a:r>
              <a:rPr lang="en" sz="1050" dirty="0">
                <a:latin typeface="Arial"/>
                <a:ea typeface="Arial"/>
                <a:cs typeface="Arial"/>
                <a:sym typeface="Arial"/>
              </a:rPr>
              <a:t>transfers files from the local machine to the remote instance.</a:t>
            </a:r>
            <a:endParaRPr sz="105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05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05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05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vpc_security_group_ids = [aws_security_group.allow_ssh.id]</a:t>
            </a:r>
            <a:endParaRPr sz="105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key_name      = aws_key_pair.my_key.key_name</a:t>
            </a:r>
            <a:endParaRPr sz="105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"file" {</a:t>
            </a:r>
            <a:endParaRPr sz="105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source      = "config/app.conf"   # Local file</a:t>
            </a:r>
            <a:endParaRPr sz="105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destination = "/etc/app.conf"     # Remote destination</a:t>
            </a:r>
            <a:endParaRPr sz="105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connection {</a:t>
            </a:r>
            <a:endParaRPr sz="105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       = "ssh"</a:t>
            </a:r>
            <a:endParaRPr sz="105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user        = "ubuntu"</a:t>
            </a:r>
            <a:endParaRPr sz="105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private_key = file("~/.ssh/id_rsa")</a:t>
            </a:r>
            <a:endParaRPr sz="105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host        = self.public_ip</a:t>
            </a:r>
            <a:endParaRPr sz="105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05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05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lang="en-IN"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Provisioner</a:t>
            </a:r>
            <a:endParaRPr/>
          </a:p>
        </p:txBody>
      </p:sp>
      <p:sp>
        <p:nvSpPr>
          <p:cNvPr id="353" name="Google Shape;353;p61"/>
          <p:cNvSpPr txBox="1">
            <a:spLocks noGrp="1"/>
          </p:cNvSpPr>
          <p:nvPr>
            <p:ph type="body" idx="1"/>
          </p:nvPr>
        </p:nvSpPr>
        <p:spPr>
          <a:xfrm>
            <a:off x="400050" y="935274"/>
            <a:ext cx="7826550" cy="40286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"aws_key_pair" "my_key"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key_name   = "my_key"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public_key = file("~/.ssh/id_rsa.pub")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"aws_security_group" "allow_ssh"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        = "allow_ssh_provisioner"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description = "Allow SSH inbound traffic and all outbound traffic"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ingress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from_port        = 22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to_port          = 22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protocol         = "tcp"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cidr_blocks      = ["0.0.0.0/0"]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= "allow_tls"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Remote-Exec Provisioner</a:t>
            </a:r>
            <a:endParaRPr/>
          </a:p>
        </p:txBody>
      </p:sp>
      <p:sp>
        <p:nvSpPr>
          <p:cNvPr id="359" name="Google Shape;359;p62"/>
          <p:cNvSpPr txBox="1">
            <a:spLocks noGrp="1"/>
          </p:cNvSpPr>
          <p:nvPr>
            <p:ph type="body" idx="1"/>
          </p:nvPr>
        </p:nvSpPr>
        <p:spPr>
          <a:xfrm>
            <a:off x="311700" y="942424"/>
            <a:ext cx="7114800" cy="4119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Remote-Exec Provisioner 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runs commands on the remote instance after it is created.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provisioner "remote-exec"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inline = [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apt update",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apt install -y nginx",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mv /tmp/message.txt /var/www/html/index.html",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"sudo systemctl restart nginx"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]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connection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type        = "ssh"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user        = "ubuntu"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private_key = file("~/.ssh/id_rsa")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host        = self.public_ip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3"/>
          <p:cNvSpPr txBox="1">
            <a:spLocks noGrp="1"/>
          </p:cNvSpPr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Misc. Topics</a:t>
            </a:r>
            <a:endParaRPr/>
          </a:p>
        </p:txBody>
      </p:sp>
      <p:sp>
        <p:nvSpPr>
          <p:cNvPr id="365" name="Google Shape;365;p63"/>
          <p:cNvSpPr txBox="1">
            <a:spLocks noGrp="1"/>
          </p:cNvSpPr>
          <p:nvPr>
            <p:ph type="body" idx="2"/>
          </p:nvPr>
        </p:nvSpPr>
        <p:spPr>
          <a:xfrm>
            <a:off x="4939500" y="-139375"/>
            <a:ext cx="3837000" cy="511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Data sources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Locals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Terraform taint/untaint</a:t>
            </a:r>
            <a:endParaRPr sz="1300"/>
          </a:p>
          <a:p>
            <a:pPr marL="457200" lvl="0" indent="-311150" algn="l" rtl="0">
              <a:spcBef>
                <a:spcPts val="1600"/>
              </a:spcBef>
              <a:spcAft>
                <a:spcPts val="1600"/>
              </a:spcAft>
              <a:buSzPts val="1300"/>
              <a:buChar char="●"/>
            </a:pPr>
            <a:r>
              <a:rPr lang="en" sz="1300"/>
              <a:t>Terraform fmt, validate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71675"/>
            <a:ext cx="7746450" cy="2828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Life Before IAC and Issues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Manual provisioning of infrastructure was time-consuming and error-prone.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Lack of consistency across environments (dev, test, production).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Hard to scale: manual configuration couldn't meet the demands of rapid growth.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Troubleshooting and debugging were difficult due to undocumented changes.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Limited collaboration: Infrastructure knowledge often stayed within specific teams or individuals.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Recovery was slow and cumbersome in case of failures due to lack of automation.</a:t>
            </a:r>
            <a:endParaRPr sz="16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Sources</a:t>
            </a:r>
            <a:endParaRPr/>
          </a:p>
        </p:txBody>
      </p:sp>
      <p:sp>
        <p:nvSpPr>
          <p:cNvPr id="371" name="Google Shape;371;p64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Data sources allow you to fetch existing information from your cloud infrastructure or other external systems without creating or modifying resources.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Retrieve the ID of an existing AWS VPC to associate a new resource with it.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Fetch an existing VPC by its name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"aws_vpc" "example"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filter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name   = "tag:Name"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values = ["example-vpc"]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Use the VPC ID in a new resource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"aws_subnet" "example"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vpc_id     = data.aws_vpc.example.id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cidr_block = "10.0.1.0/24"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Locals</a:t>
            </a:r>
            <a:endParaRPr/>
          </a:p>
        </p:txBody>
      </p:sp>
      <p:sp>
        <p:nvSpPr>
          <p:cNvPr id="377" name="Google Shape;377;p65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Locals are named values or expressions that can be referenced multiple times in a configuration to avoid repetition.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Example: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Define commonly used tags for resources in one place.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locals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common_tags =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Environment = "dev"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Owner       = "team-terraform"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resource "aws_instance" "example" {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ami           = "ami-0c55b159cbfafe1f0"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instance_type = "t2.micro"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tags = local.common_tags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Taint/Untaint</a:t>
            </a:r>
            <a:endParaRPr/>
          </a:p>
        </p:txBody>
      </p:sp>
      <p:sp>
        <p:nvSpPr>
          <p:cNvPr id="383" name="Google Shape;383;p66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Terraform Taint 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force Terraform to destroy and recreate a resource without changing the configuration.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Taint a Resource: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taint aws_instance.example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Marks the resource </a:t>
            </a: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aws_instance.example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for recreation in the next apply.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Untaint a Resource: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untaint aws_instance.example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Removes the taint and prevents recreation during the next apply.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Use Case Example: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If a resource is in an inconsistent state but the configuration hasn't changed, tainting it ensures it's rebuilt.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Terraform fmt and validate</a:t>
            </a:r>
            <a:endParaRPr/>
          </a:p>
        </p:txBody>
      </p:sp>
      <p:sp>
        <p:nvSpPr>
          <p:cNvPr id="389" name="Google Shape;389;p67"/>
          <p:cNvSpPr txBox="1">
            <a:spLocks noGrp="1"/>
          </p:cNvSpPr>
          <p:nvPr>
            <p:ph type="body" idx="1"/>
          </p:nvPr>
        </p:nvSpPr>
        <p:spPr>
          <a:xfrm>
            <a:off x="311700" y="942425"/>
            <a:ext cx="7114800" cy="37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fmt (Format)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automatically formats Terraform files to follow the canonical style.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 Syntax: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fmt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Terraform validate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validates the syntax and semantics of Terraform configurations.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latin typeface="Arial"/>
                <a:ea typeface="Arial"/>
                <a:cs typeface="Arial"/>
                <a:sym typeface="Arial"/>
              </a:rPr>
              <a:t>Syntax: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terraform validate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>
          <a:extLst>
            <a:ext uri="{FF2B5EF4-FFF2-40B4-BE49-F238E27FC236}">
              <a16:creationId xmlns:a16="http://schemas.microsoft.com/office/drawing/2014/main" id="{0B7F3C9C-F387-570C-4667-4BD6D3540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>
            <a:extLst>
              <a:ext uri="{FF2B5EF4-FFF2-40B4-BE49-F238E27FC236}">
                <a16:creationId xmlns:a16="http://schemas.microsoft.com/office/drawing/2014/main" id="{1096D744-0FBF-1C3B-65B8-293D5B5A3B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75604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Explicit Dependency</a:t>
            </a:r>
            <a:endParaRPr dirty="0"/>
          </a:p>
        </p:txBody>
      </p:sp>
      <p:sp>
        <p:nvSpPr>
          <p:cNvPr id="389" name="Google Shape;389;p67">
            <a:extLst>
              <a:ext uri="{FF2B5EF4-FFF2-40B4-BE49-F238E27FC236}">
                <a16:creationId xmlns:a16="http://schemas.microsoft.com/office/drawing/2014/main" id="{6E3F3959-D8A2-04A6-C5B1-DCE45960A1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88804"/>
            <a:ext cx="8456743" cy="4273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1100" dirty="0">
                <a:latin typeface="Arial"/>
                <a:cs typeface="Arial"/>
                <a:sym typeface="Arial"/>
              </a:rPr>
              <a:t>Sometimes there are </a:t>
            </a:r>
            <a:r>
              <a:rPr lang="en-US" sz="1100" b="1" dirty="0">
                <a:latin typeface="Arial"/>
                <a:cs typeface="Arial"/>
                <a:sym typeface="Arial"/>
              </a:rPr>
              <a:t>dependencies</a:t>
            </a:r>
            <a:r>
              <a:rPr lang="en-US" sz="1100" dirty="0">
                <a:latin typeface="Arial"/>
                <a:cs typeface="Arial"/>
                <a:sym typeface="Arial"/>
              </a:rPr>
              <a:t> between resources that are not visible to Terraform. Using the </a:t>
            </a:r>
            <a:r>
              <a:rPr lang="en-US" sz="1100" b="1" dirty="0">
                <a:latin typeface="Arial"/>
                <a:cs typeface="Arial"/>
                <a:sym typeface="Arial"/>
              </a:rPr>
              <a:t>depends_on</a:t>
            </a:r>
            <a:r>
              <a:rPr lang="en-US" sz="1100" dirty="0">
                <a:latin typeface="Arial"/>
                <a:cs typeface="Arial"/>
                <a:sym typeface="Arial"/>
              </a:rPr>
              <a:t> argument, we can explicitly specify our dependencies to terraform and make sure that they are provisioned &amp; destroyed in that order.</a:t>
            </a:r>
            <a:endParaRPr lang="en-IN" sz="1100" dirty="0">
              <a:latin typeface="Arial"/>
              <a:cs typeface="Arial"/>
              <a:sym typeface="Arial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resource "aws_s3_bucket" "example" {}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resource "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aws_instance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" "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example_c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"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ami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         = data.aws_ami.amazon_linux.id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instance_type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= "t2.micro"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depends_on = [aws_s3_bucket.example]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}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module "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example_sqs_queue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" {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source  = "terraform-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aws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-modules/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sqs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/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aws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"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version = "3.3.0"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depends_on = [aws_s3_bucket.example, </a:t>
            </a:r>
            <a:r>
              <a:rPr lang="en-IN" sz="10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aws_instance.example_c</a:t>
            </a: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IN" sz="10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}</a:t>
            </a:r>
            <a:endParaRPr sz="1100" dirty="0">
              <a:solidFill>
                <a:srgbClr val="188038"/>
              </a:solidFill>
              <a:latin typeface="Roboto Mono"/>
              <a:ea typeface="Roboto Mono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7656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>
          <a:extLst>
            <a:ext uri="{FF2B5EF4-FFF2-40B4-BE49-F238E27FC236}">
              <a16:creationId xmlns:a16="http://schemas.microsoft.com/office/drawing/2014/main" id="{FB612692-AA4D-8784-FC5C-17CBA2393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7">
            <a:extLst>
              <a:ext uri="{FF2B5EF4-FFF2-40B4-BE49-F238E27FC236}">
                <a16:creationId xmlns:a16="http://schemas.microsoft.com/office/drawing/2014/main" id="{8DEB082B-8A2B-4539-A1B3-0A87A07C10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24589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Troubleshoot: </a:t>
            </a:r>
            <a:r>
              <a:rPr lang="en-IN" dirty="0"/>
              <a:t>State Lock Errors</a:t>
            </a:r>
            <a:endParaRPr dirty="0"/>
          </a:p>
        </p:txBody>
      </p:sp>
      <p:sp>
        <p:nvSpPr>
          <p:cNvPr id="389" name="Google Shape;389;p67">
            <a:extLst>
              <a:ext uri="{FF2B5EF4-FFF2-40B4-BE49-F238E27FC236}">
                <a16:creationId xmlns:a16="http://schemas.microsoft.com/office/drawing/2014/main" id="{FD79381C-07DC-D40E-1029-9B86500A4F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01999"/>
            <a:ext cx="8636358" cy="4341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900" b="1" dirty="0">
                <a:latin typeface="Arial"/>
                <a:cs typeface="Arial"/>
              </a:rPr>
              <a:t>Error: </a:t>
            </a:r>
            <a:r>
              <a:rPr lang="en-US" sz="900" dirty="0">
                <a:latin typeface="Arial"/>
                <a:cs typeface="Arial"/>
              </a:rPr>
              <a:t>A state lock error occurs when you try to run a command like terraform apply while another Terraform process already holds a lock on the state file. This is a safety mechanism to prevent concurrent operations from corrupting your state.</a:t>
            </a:r>
          </a:p>
          <a:p>
            <a:pPr marL="0" lvl="0" indent="0">
              <a:buNone/>
            </a:pPr>
            <a:endParaRPr lang="en-US" sz="900" dirty="0">
              <a:latin typeface="Arial"/>
              <a:cs typeface="Arial"/>
            </a:endParaRPr>
          </a:p>
          <a:p>
            <a:pPr marL="0" lvl="0" indent="0">
              <a:buNone/>
            </a:pPr>
            <a:r>
              <a:rPr lang="en-US" sz="900" b="1" dirty="0">
                <a:latin typeface="Arial"/>
                <a:cs typeface="Arial"/>
                <a:sym typeface="Arial"/>
              </a:rPr>
              <a:t>Why it happens: </a:t>
            </a:r>
            <a:r>
              <a:rPr lang="en-US" sz="900" dirty="0">
                <a:latin typeface="Arial"/>
                <a:cs typeface="Arial"/>
                <a:sym typeface="Arial"/>
              </a:rPr>
              <a:t>A legitimate process is running, or a previous process crashed without releasing the lock, creating a "stale lock.“</a:t>
            </a:r>
          </a:p>
          <a:p>
            <a:pPr marL="0" lvl="0" indent="0">
              <a:buNone/>
            </a:pPr>
            <a:endParaRPr lang="en-US" sz="900" b="1" dirty="0">
              <a:latin typeface="Arial"/>
              <a:cs typeface="Arial"/>
              <a:sym typeface="Arial"/>
            </a:endParaRPr>
          </a:p>
          <a:p>
            <a:pPr marL="0" lvl="0" indent="0">
              <a:buNone/>
            </a:pPr>
            <a:r>
              <a:rPr lang="en-US" sz="900" b="1" dirty="0">
                <a:latin typeface="Arial"/>
                <a:cs typeface="Arial"/>
                <a:sym typeface="Arial"/>
              </a:rPr>
              <a:t>The Error Message: </a:t>
            </a:r>
            <a:r>
              <a:rPr lang="en-US" sz="900" dirty="0">
                <a:latin typeface="Arial"/>
                <a:cs typeface="Arial"/>
                <a:sym typeface="Arial"/>
              </a:rPr>
              <a:t>You will see a clear error indicating who holds the lock.</a:t>
            </a: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Error: Error acquiring the state lock</a:t>
            </a:r>
          </a:p>
          <a:p>
            <a:pPr marL="0" lvl="0" indent="0">
              <a:buNone/>
            </a:pPr>
            <a:endParaRPr lang="en-IN" sz="800" dirty="0">
              <a:solidFill>
                <a:srgbClr val="188038"/>
              </a:solidFill>
              <a:latin typeface="Roboto Mono"/>
              <a:ea typeface="Roboto Mono"/>
              <a:sym typeface="Arial"/>
            </a:endParaRP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Error message: a state lock is held</a:t>
            </a: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Lock Info:</a:t>
            </a: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ID:        1a2b3c4d-5e6f-7a8b-9c0d-1e2f3a4b5c6d</a:t>
            </a: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Path:      my-terraform-bucket/web-app/</a:t>
            </a:r>
            <a:r>
              <a:rPr lang="en-IN" sz="8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terraform.tfstate</a:t>
            </a:r>
            <a:endParaRPr lang="en-IN" sz="800" dirty="0">
              <a:solidFill>
                <a:srgbClr val="188038"/>
              </a:solidFill>
              <a:latin typeface="Roboto Mono"/>
              <a:ea typeface="Roboto Mono"/>
              <a:sym typeface="Arial"/>
            </a:endParaRP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Operation: Plan</a:t>
            </a: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Who:       </a:t>
            </a:r>
            <a:r>
              <a:rPr lang="en-IN" sz="8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user@machine-name</a:t>
            </a:r>
            <a:endParaRPr lang="en-IN" sz="800" dirty="0">
              <a:solidFill>
                <a:srgbClr val="188038"/>
              </a:solidFill>
              <a:latin typeface="Roboto Mono"/>
              <a:ea typeface="Roboto Mono"/>
              <a:sym typeface="Arial"/>
            </a:endParaRP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  When:      2023-10-27T10:30:00Z</a:t>
            </a:r>
          </a:p>
          <a:p>
            <a:pPr marL="0" lvl="0" indent="0">
              <a:buNone/>
            </a:pPr>
            <a:endParaRPr lang="en-IN" sz="800" dirty="0">
              <a:solidFill>
                <a:srgbClr val="188038"/>
              </a:solidFill>
              <a:latin typeface="Roboto Mono"/>
              <a:ea typeface="Roboto Mono"/>
              <a:sym typeface="Arial"/>
            </a:endParaRPr>
          </a:p>
          <a:p>
            <a:pPr marL="0" lvl="0" indent="0">
              <a:buNone/>
            </a:pP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Terraform state has been locked by </a:t>
            </a:r>
            <a:r>
              <a:rPr lang="en-IN" sz="800" dirty="0" err="1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user@machine-name</a:t>
            </a:r>
            <a:r>
              <a:rPr lang="en-IN" sz="8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.</a:t>
            </a:r>
          </a:p>
          <a:p>
            <a:pPr marL="0" lvl="0" indent="0">
              <a:buNone/>
            </a:pPr>
            <a:endParaRPr lang="en-IN" sz="900" dirty="0">
              <a:solidFill>
                <a:srgbClr val="188038"/>
              </a:solidFill>
              <a:latin typeface="Roboto Mono"/>
              <a:ea typeface="Roboto Mono"/>
              <a:sym typeface="Arial"/>
            </a:endParaRPr>
          </a:p>
          <a:p>
            <a:pPr marL="0" lvl="0" indent="0">
              <a:buNone/>
            </a:pPr>
            <a:r>
              <a:rPr lang="en-IN" sz="900" b="1" dirty="0">
                <a:latin typeface="Arial"/>
                <a:cs typeface="Arial"/>
                <a:sym typeface="Arial"/>
              </a:rPr>
              <a:t>How to Resolve this error:</a:t>
            </a:r>
          </a:p>
          <a:p>
            <a:pPr marL="0" lvl="0" indent="0">
              <a:buNone/>
            </a:pPr>
            <a:r>
              <a:rPr lang="en-US" sz="900" b="1" dirty="0">
                <a:latin typeface="Arial"/>
                <a:cs typeface="Arial"/>
                <a:sym typeface="Arial"/>
              </a:rPr>
              <a:t>Step 1: </a:t>
            </a:r>
            <a:r>
              <a:rPr lang="en-US" sz="900" dirty="0">
                <a:latin typeface="Arial"/>
                <a:cs typeface="Arial"/>
                <a:sym typeface="Arial"/>
              </a:rPr>
              <a:t>Wait and Check with Your Team</a:t>
            </a:r>
          </a:p>
          <a:p>
            <a:pPr marL="0" lvl="0" indent="0">
              <a:buNone/>
            </a:pPr>
            <a:r>
              <a:rPr lang="en-US" sz="900" b="1" dirty="0">
                <a:latin typeface="Arial"/>
                <a:cs typeface="Arial"/>
                <a:sym typeface="Arial"/>
              </a:rPr>
              <a:t>Step 2: </a:t>
            </a:r>
            <a:r>
              <a:rPr lang="en-US" sz="900" dirty="0">
                <a:latin typeface="Arial"/>
                <a:cs typeface="Arial"/>
                <a:sym typeface="Arial"/>
              </a:rPr>
              <a:t>Investigate the Lock Info: If no one is actively running Terraform, the lock is likely "stale" from a crashed or interrupted process. Look at the Who and When fields in the error message </a:t>
            </a:r>
          </a:p>
          <a:p>
            <a:pPr marL="0" indent="0">
              <a:buNone/>
            </a:pPr>
            <a:r>
              <a:rPr lang="en-US" sz="900" b="1" dirty="0">
                <a:latin typeface="Arial"/>
                <a:cs typeface="Arial"/>
                <a:sym typeface="Arial"/>
              </a:rPr>
              <a:t>Step 3: </a:t>
            </a:r>
            <a:r>
              <a:rPr lang="en-US" sz="900" dirty="0">
                <a:latin typeface="Arial"/>
                <a:cs typeface="Arial"/>
                <a:sym typeface="Arial"/>
              </a:rPr>
              <a:t>Force Unlock the State (Use with Extreme Caution): If you are 100% certain that no other process is running and the lock is stale, you can manually remove it.</a:t>
            </a:r>
          </a:p>
          <a:p>
            <a:pPr marL="0" lvl="0" indent="0">
              <a:buNone/>
            </a:pPr>
            <a:r>
              <a:rPr lang="en-US" sz="900" b="1" dirty="0">
                <a:latin typeface="Arial"/>
                <a:cs typeface="Arial"/>
                <a:sym typeface="Arial"/>
              </a:rPr>
              <a:t>Action:</a:t>
            </a:r>
            <a:r>
              <a:rPr lang="en-US" sz="900" dirty="0">
                <a:latin typeface="Arial"/>
                <a:cs typeface="Arial"/>
                <a:sym typeface="Arial"/>
              </a:rPr>
              <a:t> Use the force-unlock command with the Lock ID from the error message.</a:t>
            </a:r>
          </a:p>
          <a:p>
            <a:pPr marL="0" lvl="0" indent="0">
              <a:buNone/>
            </a:pPr>
            <a:r>
              <a:rPr lang="en-IN" sz="900" dirty="0">
                <a:solidFill>
                  <a:srgbClr val="188038"/>
                </a:solidFill>
                <a:latin typeface="Roboto Mono"/>
                <a:ea typeface="Roboto Mono"/>
                <a:sym typeface="Arial"/>
              </a:rPr>
              <a:t>terraform force-unlock 1a2b3c4d-5e6f-7a8b-9c0d-1e2f3a4b5c6d</a:t>
            </a:r>
          </a:p>
          <a:p>
            <a:pPr marL="0" lvl="0" indent="0">
              <a:buNone/>
            </a:pPr>
            <a:endParaRPr lang="en-IN" sz="900" dirty="0">
              <a:solidFill>
                <a:srgbClr val="188038"/>
              </a:solidFill>
              <a:latin typeface="Roboto Mono"/>
              <a:ea typeface="Roboto Mono"/>
              <a:sym typeface="Arial"/>
            </a:endParaRPr>
          </a:p>
          <a:p>
            <a:pPr marL="0" lvl="0" indent="0">
              <a:buNone/>
            </a:pPr>
            <a:r>
              <a:rPr lang="en-US" sz="900" b="1" i="1" dirty="0">
                <a:latin typeface="Arial"/>
                <a:cs typeface="Arial"/>
                <a:sym typeface="Arial"/>
              </a:rPr>
              <a:t>Warning: Never use force-unlock if you are not sure the lock is stale. Forcibly unlocking a state file while another process is writing to it is the fastest way to corrupt your state and cause major infrastructure problems</a:t>
            </a:r>
            <a:r>
              <a:rPr lang="en-US" sz="900" b="1" dirty="0">
                <a:latin typeface="Arial"/>
                <a:cs typeface="Arial"/>
                <a:sym typeface="Arial"/>
              </a:rPr>
              <a:t>.</a:t>
            </a:r>
            <a:endParaRPr sz="900" b="1" dirty="0"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5399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699" y="1171675"/>
            <a:ext cx="7672971" cy="33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How IAC Solved the Problems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Automation: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Provision infrastructure automatically, reducing human errors.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Consistency: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Ensures identical setups across all environments.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Scalability: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Makes scaling up or down seamless with minimal effort.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Version Control: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Infrastructure configurations can be managed like application code (Git, etc.).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Collaboration: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Teams can work together on infrastructure using familiar development workflows.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Efficiency: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Faster setup of environments and disaster recovery.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as Code</a:t>
            </a: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058225"/>
            <a:ext cx="8146500" cy="40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Broad Categories of IAC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Ad Hoc Scripts:</a:t>
            </a: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Simple scripts (e.g., Bash, Python) automate manual tasks.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Quick to create, uses general-purpose languages.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Hard to maintain, lacks standardization, and isn't scalable for large infrastructures.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Configuration Management Tools: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Examples: Ansible, Chef, Puppet.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Automate software installation and configuration on existing servers.</a:t>
            </a: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" sz="1100" dirty="0">
                <a:latin typeface="Arial"/>
                <a:ea typeface="Arial"/>
                <a:cs typeface="Arial"/>
                <a:sym typeface="Arial"/>
              </a:rPr>
              <a:t>Benefits: Enforces idempotence, ensures consistency, and supports distributed environments</a:t>
            </a:r>
            <a:r>
              <a:rPr lang="en" sz="1100" b="1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IN" sz="1100" b="1" dirty="0">
                <a:latin typeface="Arial"/>
                <a:ea typeface="Arial"/>
                <a:cs typeface="Arial"/>
                <a:sym typeface="Arial"/>
              </a:rPr>
              <a:t>Provisioning Tools:</a:t>
            </a: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Examples: Terraform, CloudFormation, Pulumi, Bicep.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Automate creation of infrastructure (servers, networks, databases).</a:t>
            </a:r>
          </a:p>
          <a:p>
            <a:pPr marL="457200" marR="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en-IN" sz="1100" dirty="0">
                <a:latin typeface="Arial"/>
                <a:ea typeface="Arial"/>
                <a:cs typeface="Arial"/>
                <a:sym typeface="Arial"/>
              </a:rPr>
              <a:t>Enables declarative infrastructure definitions for scalability and reproducibility.</a:t>
            </a:r>
          </a:p>
          <a:p>
            <a:pPr marL="91440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8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Terraform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699" y="1171675"/>
            <a:ext cx="7893407" cy="33513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Terraform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 is an open-source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Infrastructure as Code (IaC)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 tool developed by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HashiCorp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designed to automate the provisioning and management of cloud, on-premises, and hybrid infrastructure.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It enables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declarative configuration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allowing users to define their desired infrastructure state using a simple, human-readable language called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HashiCorp Configuration Language (HCL)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Terraform is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provider-agnostic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supporting major cloud platforms like AWS, Azure, Google Cloud, and on-prem solutions such as VMware or OpenStack.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By maintaining a </a:t>
            </a:r>
            <a:r>
              <a:rPr lang="en" sz="900" b="1" dirty="0">
                <a:latin typeface="Arial"/>
                <a:ea typeface="Arial"/>
                <a:cs typeface="Arial"/>
                <a:sym typeface="Arial"/>
              </a:rPr>
              <a:t>state file</a:t>
            </a: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, Terraform ensures that the infrastructure aligns with the defined configuration, making it easy to detect and reconcile changes.</a:t>
            </a:r>
            <a:endParaRPr sz="9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900" dirty="0">
                <a:latin typeface="Arial"/>
                <a:ea typeface="Arial"/>
                <a:cs typeface="Arial"/>
                <a:sym typeface="Arial"/>
              </a:rPr>
              <a:t>.</a:t>
            </a:r>
            <a:endParaRPr sz="1100"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3667</TotalTime>
  <Words>4333</Words>
  <Application>Microsoft Office PowerPoint</Application>
  <PresentationFormat>On-screen Show (16:9)</PresentationFormat>
  <Paragraphs>629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Old Standard TT</vt:lpstr>
      <vt:lpstr>Roboto Mono</vt:lpstr>
      <vt:lpstr>Paperback</vt:lpstr>
      <vt:lpstr>Provisioning Automation with Terraform</vt:lpstr>
      <vt:lpstr>Agenda</vt:lpstr>
      <vt:lpstr>Introduction</vt:lpstr>
      <vt:lpstr>What is IAC</vt:lpstr>
      <vt:lpstr>Infrastructure as Code</vt:lpstr>
      <vt:lpstr>Infrastructure as Code</vt:lpstr>
      <vt:lpstr>Infrastructure as Code</vt:lpstr>
      <vt:lpstr>What is Terraform</vt:lpstr>
      <vt:lpstr>What is Terraform</vt:lpstr>
      <vt:lpstr>Terraform Features</vt:lpstr>
      <vt:lpstr>Terraform Lifecycle</vt:lpstr>
      <vt:lpstr>Terraform Working Principle</vt:lpstr>
      <vt:lpstr>Setting up Terraform</vt:lpstr>
      <vt:lpstr>Terraform Installation</vt:lpstr>
      <vt:lpstr>Basics of Terraform</vt:lpstr>
      <vt:lpstr>Terraform Inputs/Outputs</vt:lpstr>
      <vt:lpstr>Terraform Variables</vt:lpstr>
      <vt:lpstr>Terraform Variable Assignment</vt:lpstr>
      <vt:lpstr>Terraform Outputs</vt:lpstr>
      <vt:lpstr>Terraform Conditionals and Looping</vt:lpstr>
      <vt:lpstr>Terraform looping</vt:lpstr>
      <vt:lpstr>Count meta-argument</vt:lpstr>
      <vt:lpstr>for-each meta-argument</vt:lpstr>
      <vt:lpstr>Dynamic block</vt:lpstr>
      <vt:lpstr>Dynamic block</vt:lpstr>
      <vt:lpstr>Terraform Conditionals</vt:lpstr>
      <vt:lpstr>Terraform Modules</vt:lpstr>
      <vt:lpstr>Terraform Modules</vt:lpstr>
      <vt:lpstr>Terraform Modules Usage</vt:lpstr>
      <vt:lpstr>Terraform State Management</vt:lpstr>
      <vt:lpstr>Terraform State Remote Management</vt:lpstr>
      <vt:lpstr>Terraform State Remote Management</vt:lpstr>
      <vt:lpstr>Terraform State Locking</vt:lpstr>
      <vt:lpstr>Manage a manually created resource using TF</vt:lpstr>
      <vt:lpstr>Unmanage a TF created resource </vt:lpstr>
      <vt:lpstr>Multi Environment IAC Management</vt:lpstr>
      <vt:lpstr>Managing Multiple Env in Terraform with .tfvars</vt:lpstr>
      <vt:lpstr>Managing Multiple Env in Terraform with .tfvars</vt:lpstr>
      <vt:lpstr>Managing Multiple Env with workspaces</vt:lpstr>
      <vt:lpstr>Multi Provider setup</vt:lpstr>
      <vt:lpstr>Managing Multiple Providers in Terraform</vt:lpstr>
      <vt:lpstr>Managing Multiple Providers in Terraform</vt:lpstr>
      <vt:lpstr>Terraform Provisioners</vt:lpstr>
      <vt:lpstr>Introduction to Provisioners</vt:lpstr>
      <vt:lpstr>Local-Exec Provisioner</vt:lpstr>
      <vt:lpstr>File Provisioner</vt:lpstr>
      <vt:lpstr>File Provisioner</vt:lpstr>
      <vt:lpstr>Remote-Exec Provisioner</vt:lpstr>
      <vt:lpstr>Misc. Topics</vt:lpstr>
      <vt:lpstr>Data Sources</vt:lpstr>
      <vt:lpstr>Locals</vt:lpstr>
      <vt:lpstr>Terraform Taint/Untaint</vt:lpstr>
      <vt:lpstr>Terraform fmt and validate</vt:lpstr>
      <vt:lpstr>Explicit Dependency</vt:lpstr>
      <vt:lpstr>Troubleshoot: State Lock Errors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KubeCraft Technologies</cp:lastModifiedBy>
  <cp:revision>24</cp:revision>
  <dcterms:modified xsi:type="dcterms:W3CDTF">2025-07-06T14:58:51Z</dcterms:modified>
</cp:coreProperties>
</file>