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308" r:id="rId4"/>
    <p:sldId id="347" r:id="rId5"/>
    <p:sldId id="355" r:id="rId6"/>
    <p:sldId id="309" r:id="rId7"/>
    <p:sldId id="310" r:id="rId8"/>
    <p:sldId id="312" r:id="rId9"/>
    <p:sldId id="354" r:id="rId10"/>
    <p:sldId id="314" r:id="rId11"/>
    <p:sldId id="316" r:id="rId12"/>
    <p:sldId id="318" r:id="rId13"/>
    <p:sldId id="345" r:id="rId14"/>
    <p:sldId id="348" r:id="rId15"/>
    <p:sldId id="353" r:id="rId16"/>
    <p:sldId id="349" r:id="rId17"/>
    <p:sldId id="351" r:id="rId18"/>
    <p:sldId id="350" r:id="rId19"/>
    <p:sldId id="352" r:id="rId20"/>
  </p:sldIdLst>
  <p:sldSz cx="9144000" cy="5143500" type="screen16x9"/>
  <p:notesSz cx="6858000" cy="9144000"/>
  <p:embeddedFontLst>
    <p:embeddedFont>
      <p:font typeface="Old Standard TT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956A1CA6-41A8-0E14-9D27-7002042A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2F295F06-588C-404F-1886-EF6AE4B12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738760A0-F11E-13A7-EF90-3E4DEE2A2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7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89B85F8-49D9-906F-87D6-2617E539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5BA1F0D9-0CF3-BC3F-1136-0C4CED374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573C5764-98FF-EAB7-E44E-E2C97A46A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14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6FF111C4-3D2D-0A49-C53E-278B1D3E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864FDDCD-41D2-5439-8D75-688EDB1AE0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9D6B2CE6-1523-7515-4D39-ACE643395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4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EB7EED13-CA4F-CC0C-AF13-E882C41F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A2B437A1-5253-B219-309C-EB245C51C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9D18FAA5-29B2-6FF5-D001-EB62EA107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2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C81F70BF-B044-7DFE-7FD9-A408B8E7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7D250F8B-EEE8-0C0F-1FFC-D30C02C88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398E022C-84B9-306D-91D1-06248D4DE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EEFF798-67AD-B9D0-4940-91B7E202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060EF3C1-19EA-7F62-24BE-2CF56F97D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5F5E2357-36B2-9DBD-4BE9-D67F2D2CD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15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C0DE5CF7-4AE6-DBC0-4A9E-5E207880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88F9A29B-F56C-3451-D6E4-59901F3F81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22D42F81-9FCE-482D-FDCA-F42F0605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2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2582D10-5C02-41DD-793F-813D2024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E89EB5F0-47B9-BE2C-4ADD-DCAE18747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CE4FFE9D-1A21-FD51-774D-4848A980D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5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6364B820-7AB9-FEE4-5D82-CE04BA0C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57ADD164-D2B6-3360-49BB-43FA5B728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A038F34E-255F-C02D-8458-704F6AD46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7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AF65F5F-A3CD-5C98-CF56-7D509F4C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6D425AE-5977-DF7B-A059-9654964A4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29A3A73D-108B-480C-6BDA-DAD185074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4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A011F7D1-4174-65E0-AE0C-62E2DEF6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60F6476B-1613-28C1-1F50-2BF47FA73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EE29D1AE-F6FC-3E99-D68B-742C32FE5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9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DA35F89D-D70E-0202-9B51-A548CE94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340E65D-F60D-46F7-D792-1D613B2C4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4BA137FF-5F5E-9E3F-7064-25AE8B44F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91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956826D4-4EDD-5C04-6FEF-80A022F5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E2D19DF2-D8E1-545A-5BE8-872D777D9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02C80293-ABF3-A623-5653-399AD1726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4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1F33EA9-028E-A68D-E811-356FAD26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ED3B14A0-D6AA-D342-87B7-072B0AE63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E5D8D59D-B1A3-3A7A-DA93-F1CCAE911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7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117A0C58-6643-E919-C564-5B86E5F6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49046E91-6ED8-2D2D-AAE6-95F2F3C48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B2910661-8178-F76A-F99A-FDA9915B6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15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3A66AFE1-B5DC-1278-C82E-23744B76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F87971D0-BEBD-4E39-48F2-38D9F1DCA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44574E68-AD1B-6D90-0921-98DF65FCF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3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23A70E5D-C26C-F770-3933-BA75AABD4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d97d778f_0_162:notes">
            <a:extLst>
              <a:ext uri="{FF2B5EF4-FFF2-40B4-BE49-F238E27FC236}">
                <a16:creationId xmlns:a16="http://schemas.microsoft.com/office/drawing/2014/main" id="{61622929-E319-0E19-1F0F-60CBBBF3F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d97d778f_0_162:notes">
            <a:extLst>
              <a:ext uri="{FF2B5EF4-FFF2-40B4-BE49-F238E27FC236}">
                <a16:creationId xmlns:a16="http://schemas.microsoft.com/office/drawing/2014/main" id="{985A1730-BAC7-04F6-1385-274204A8F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8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918607"/>
            <a:ext cx="8118600" cy="1469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Prometheus and Grafana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CEC1DE4-E3A5-98E9-4918-E73C6CDE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53F86206-9A3C-3DD2-B78A-9A831D2E4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Exporters: Bridges to Various Systems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B4BE6800-AD4E-5635-1DBA-E237E05B7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Exporters convert metrics from third-party systems into Prometheus format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Some Common exporters: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r>
              <a:rPr lang="en-US" sz="1100" b="1" dirty="0">
                <a:latin typeface="Arial"/>
                <a:cs typeface="Arial"/>
              </a:rPr>
              <a:t>Node Exporter: </a:t>
            </a:r>
            <a:r>
              <a:rPr lang="en-US" sz="1100" dirty="0">
                <a:latin typeface="Arial"/>
                <a:cs typeface="Arial"/>
              </a:rPr>
              <a:t>Hardware and OS metrics (CPU, memory, disk, network)</a:t>
            </a:r>
          </a:p>
          <a:p>
            <a:r>
              <a:rPr lang="en-US" sz="1100" b="1" dirty="0" err="1">
                <a:latin typeface="Arial"/>
                <a:cs typeface="Arial"/>
              </a:rPr>
              <a:t>kube</a:t>
            </a:r>
            <a:r>
              <a:rPr lang="en-US" sz="1100" b="1" dirty="0">
                <a:latin typeface="Arial"/>
                <a:cs typeface="Arial"/>
              </a:rPr>
              <a:t>-state-metrics:</a:t>
            </a:r>
            <a:r>
              <a:rPr lang="en-US" sz="1100" dirty="0">
                <a:latin typeface="Arial"/>
                <a:cs typeface="Arial"/>
              </a:rPr>
              <a:t> Kubernetes objects metrics (deployments, pods, nodes)</a:t>
            </a:r>
          </a:p>
          <a:p>
            <a:r>
              <a:rPr lang="en-US" sz="1100" b="1" dirty="0" err="1">
                <a:latin typeface="Arial"/>
                <a:cs typeface="Arial"/>
              </a:rPr>
              <a:t>cAdvisor</a:t>
            </a:r>
            <a:r>
              <a:rPr lang="en-US" sz="1100" b="1" dirty="0">
                <a:latin typeface="Arial"/>
                <a:cs typeface="Arial"/>
              </a:rPr>
              <a:t>:</a:t>
            </a:r>
            <a:r>
              <a:rPr lang="en-US" sz="1100" dirty="0">
                <a:latin typeface="Arial"/>
                <a:cs typeface="Arial"/>
              </a:rPr>
              <a:t> Container-level metrics (CPU, memory, disk usage)</a:t>
            </a:r>
          </a:p>
          <a:p>
            <a:r>
              <a:rPr lang="en-US" sz="1100" b="1" dirty="0">
                <a:latin typeface="Arial"/>
                <a:cs typeface="Arial"/>
              </a:rPr>
              <a:t>Database Exporters:</a:t>
            </a:r>
            <a:r>
              <a:rPr lang="en-US" sz="1100" dirty="0">
                <a:latin typeface="Arial"/>
                <a:cs typeface="Arial"/>
              </a:rPr>
              <a:t> MySQL, PostgreSQL, MongoDB, Redis, etc.</a:t>
            </a:r>
          </a:p>
          <a:p>
            <a:r>
              <a:rPr lang="en-US" sz="1100" b="1" dirty="0">
                <a:latin typeface="Arial"/>
                <a:cs typeface="Arial"/>
              </a:rPr>
              <a:t>Application Exporters:</a:t>
            </a:r>
            <a:r>
              <a:rPr lang="en-US" sz="1100" dirty="0">
                <a:latin typeface="Arial"/>
                <a:cs typeface="Arial"/>
              </a:rPr>
              <a:t> JMX, NGINX, </a:t>
            </a:r>
            <a:r>
              <a:rPr lang="en-US" sz="1100" dirty="0" err="1">
                <a:latin typeface="Arial"/>
                <a:cs typeface="Arial"/>
              </a:rPr>
              <a:t>HAProxy</a:t>
            </a:r>
            <a:r>
              <a:rPr lang="en-US" sz="1100" dirty="0">
                <a:latin typeface="Arial"/>
                <a:cs typeface="Arial"/>
              </a:rPr>
              <a:t>, etc.</a:t>
            </a:r>
          </a:p>
          <a:p>
            <a:r>
              <a:rPr lang="en-US" sz="1100" b="1" dirty="0">
                <a:latin typeface="Arial"/>
                <a:cs typeface="Arial"/>
              </a:rPr>
              <a:t>Cloud Exporters:</a:t>
            </a:r>
            <a:r>
              <a:rPr lang="en-US" sz="1100" dirty="0">
                <a:latin typeface="Arial"/>
                <a:cs typeface="Arial"/>
              </a:rPr>
              <a:t> AWS, GCP, Azure metrics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All expose metrics on HTTP endpoints for Prometheus to scrape</a:t>
            </a:r>
          </a:p>
        </p:txBody>
      </p:sp>
    </p:spTree>
    <p:extLst>
      <p:ext uri="{BB962C8B-B14F-4D97-AF65-F5344CB8AC3E}">
        <p14:creationId xmlns:p14="http://schemas.microsoft.com/office/powerpoint/2010/main" val="7490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21A66F28-A0DA-7CFF-52B4-58DCD9EE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24ACA4AA-8F90-D053-12BB-D2A835F7E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Installation Steps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8FE9FD67-0450-51E9-6D74-942895C28F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72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dirty="0">
                <a:latin typeface="Arial"/>
                <a:cs typeface="Arial"/>
              </a:rPr>
              <a:t>Navigate to </a:t>
            </a:r>
            <a:r>
              <a:rPr lang="en-US" sz="1600" dirty="0" err="1">
                <a:latin typeface="Arial"/>
                <a:cs typeface="Arial"/>
              </a:rPr>
              <a:t>promethues</a:t>
            </a:r>
            <a:r>
              <a:rPr lang="en-US" sz="1600" dirty="0">
                <a:latin typeface="Arial"/>
                <a:cs typeface="Arial"/>
              </a:rPr>
              <a:t>\Installation-Guide.txt in the shared git repo</a:t>
            </a:r>
            <a:endParaRPr lang="en-IN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9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0EC22DD9-EC08-9183-FB88-5E11C5EA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26FBCF7F-1194-448D-8A63-EFE056DAC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8407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Kubernetes Monitoring with Prometheus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D2833FCD-1226-B639-14AD-A5B653290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36863"/>
            <a:ext cx="8520600" cy="3967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Prometheus can automatically discover and monitor Kubernetes components using “</a:t>
            </a:r>
            <a:r>
              <a:rPr lang="en-US" sz="1100" b="1" dirty="0" err="1">
                <a:latin typeface="Arial"/>
                <a:cs typeface="Arial"/>
              </a:rPr>
              <a:t>kubernetes_sd_configs</a:t>
            </a:r>
            <a:r>
              <a:rPr lang="en-US" sz="1100" b="1" dirty="0">
                <a:latin typeface="Arial"/>
                <a:cs typeface="Arial"/>
              </a:rPr>
              <a:t>” configuration: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1.) API Server: </a:t>
            </a:r>
            <a:r>
              <a:rPr lang="en-US" sz="1050" dirty="0">
                <a:latin typeface="Arial"/>
                <a:cs typeface="Arial"/>
              </a:rPr>
              <a:t>Control plane metrics </a:t>
            </a:r>
          </a:p>
          <a:p>
            <a:pPr marL="139700" indent="0">
              <a:buNone/>
            </a:pPr>
            <a:r>
              <a:rPr lang="en-US" sz="1000" dirty="0" err="1">
                <a:latin typeface="Arial"/>
                <a:cs typeface="Arial"/>
              </a:rPr>
              <a:t>e.g</a:t>
            </a:r>
            <a:r>
              <a:rPr lang="en-US" sz="1000" dirty="0">
                <a:latin typeface="Arial"/>
                <a:cs typeface="Arial"/>
              </a:rPr>
              <a:t>: API server request: </a:t>
            </a:r>
            <a:r>
              <a:rPr lang="en-US" sz="1000" dirty="0" err="1">
                <a:latin typeface="Arial"/>
                <a:cs typeface="Arial"/>
              </a:rPr>
              <a:t>ratesum</a:t>
            </a:r>
            <a:r>
              <a:rPr lang="en-US" sz="1000" dirty="0">
                <a:latin typeface="Arial"/>
                <a:cs typeface="Arial"/>
              </a:rPr>
              <a:t>(rate(</a:t>
            </a:r>
            <a:r>
              <a:rPr lang="en-US" sz="1000" dirty="0" err="1">
                <a:latin typeface="Arial"/>
                <a:cs typeface="Arial"/>
              </a:rPr>
              <a:t>apiserver_request_total</a:t>
            </a:r>
            <a:r>
              <a:rPr lang="en-US" sz="1000" dirty="0">
                <a:latin typeface="Arial"/>
                <a:cs typeface="Arial"/>
              </a:rPr>
              <a:t>[5m])) by (code, resource)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2.) Nodes: </a:t>
            </a:r>
            <a:r>
              <a:rPr lang="en-US" sz="1050" dirty="0">
                <a:latin typeface="Arial"/>
                <a:cs typeface="Arial"/>
              </a:rPr>
              <a:t>Hardware and OS metrics via node-exporter</a:t>
            </a:r>
          </a:p>
          <a:p>
            <a:pPr marL="139700" indent="0">
              <a:buNone/>
            </a:pPr>
            <a:r>
              <a:rPr lang="en-US" sz="1050" dirty="0">
                <a:latin typeface="Arial"/>
                <a:cs typeface="Arial"/>
              </a:rPr>
              <a:t>e.g.: CPU usage by node: 100 - (avg by (instance) (rate(</a:t>
            </a:r>
            <a:r>
              <a:rPr lang="en-US" sz="1050" dirty="0" err="1">
                <a:latin typeface="Arial"/>
                <a:cs typeface="Arial"/>
              </a:rPr>
              <a:t>node_cpu_seconds_total</a:t>
            </a:r>
            <a:r>
              <a:rPr lang="en-US" sz="1050" dirty="0">
                <a:latin typeface="Arial"/>
                <a:cs typeface="Arial"/>
              </a:rPr>
              <a:t>{mode="idle"}[5m])) * 100)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3.) Pods: </a:t>
            </a:r>
            <a:r>
              <a:rPr lang="en-US" sz="1050" dirty="0">
                <a:latin typeface="Arial"/>
                <a:cs typeface="Arial"/>
              </a:rPr>
              <a:t>Application metrics via annotations (reference to use client library: https://prometheus.github.io/client_python/)</a:t>
            </a:r>
          </a:p>
          <a:p>
            <a:r>
              <a:rPr lang="en-US" sz="1050" dirty="0">
                <a:latin typeface="Arial"/>
                <a:cs typeface="Arial"/>
              </a:rPr>
              <a:t>prometheus.io/scrape: "true"</a:t>
            </a:r>
          </a:p>
          <a:p>
            <a:r>
              <a:rPr lang="en-US" sz="1050" dirty="0">
                <a:latin typeface="Arial"/>
                <a:cs typeface="Arial"/>
              </a:rPr>
              <a:t>prometheus.io/path: "/metrics"</a:t>
            </a:r>
          </a:p>
          <a:p>
            <a:r>
              <a:rPr lang="en-US" sz="1050" dirty="0">
                <a:latin typeface="Arial"/>
                <a:cs typeface="Arial"/>
              </a:rPr>
              <a:t>prometheus.io/port: "8080"</a:t>
            </a:r>
          </a:p>
          <a:p>
            <a:pPr marL="139700" indent="0">
              <a:buNone/>
            </a:pPr>
            <a:r>
              <a:rPr lang="en-US" sz="1050" dirty="0" err="1">
                <a:latin typeface="Arial"/>
                <a:cs typeface="Arial"/>
              </a:rPr>
              <a:t>e.g</a:t>
            </a:r>
            <a:r>
              <a:rPr lang="en-US" sz="1050" dirty="0">
                <a:latin typeface="Arial"/>
                <a:cs typeface="Arial"/>
              </a:rPr>
              <a:t>: HTTP request rate for annotated pods: sum(rate(</a:t>
            </a:r>
            <a:r>
              <a:rPr lang="en-US" sz="1050" dirty="0" err="1">
                <a:latin typeface="Arial"/>
                <a:cs typeface="Arial"/>
              </a:rPr>
              <a:t>http_requests_total</a:t>
            </a:r>
            <a:r>
              <a:rPr lang="en-US" sz="1050" dirty="0">
                <a:latin typeface="Arial"/>
                <a:cs typeface="Arial"/>
              </a:rPr>
              <a:t>{</a:t>
            </a:r>
            <a:r>
              <a:rPr lang="en-US" sz="1050" dirty="0" err="1">
                <a:latin typeface="Arial"/>
                <a:cs typeface="Arial"/>
              </a:rPr>
              <a:t>kubernetes_pod_name</a:t>
            </a:r>
            <a:r>
              <a:rPr lang="en-US" sz="1050" dirty="0">
                <a:latin typeface="Arial"/>
                <a:cs typeface="Arial"/>
              </a:rPr>
              <a:t>=~"my-app-.+"}[5m])) by (pod, path)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4.) </a:t>
            </a:r>
            <a:r>
              <a:rPr lang="en-US" sz="1050" b="1" dirty="0" err="1">
                <a:latin typeface="Arial"/>
                <a:cs typeface="Arial"/>
              </a:rPr>
              <a:t>cAdvisor</a:t>
            </a:r>
            <a:r>
              <a:rPr lang="en-US" sz="1050" b="1" dirty="0">
                <a:latin typeface="Arial"/>
                <a:cs typeface="Arial"/>
              </a:rPr>
              <a:t>: </a:t>
            </a:r>
            <a:r>
              <a:rPr lang="en-US" sz="1050" dirty="0">
                <a:latin typeface="Arial"/>
                <a:cs typeface="Arial"/>
              </a:rPr>
              <a:t>Container metrics built into kubelet</a:t>
            </a:r>
          </a:p>
          <a:p>
            <a:pPr marL="139700" indent="0">
              <a:buNone/>
            </a:pPr>
            <a:r>
              <a:rPr lang="en-US" sz="1050" dirty="0">
                <a:latin typeface="Arial"/>
                <a:cs typeface="Arial"/>
              </a:rPr>
              <a:t>e.g.: Container CPU usage: sum(rate(</a:t>
            </a:r>
            <a:r>
              <a:rPr lang="en-US" sz="1050" dirty="0" err="1">
                <a:latin typeface="Arial"/>
                <a:cs typeface="Arial"/>
              </a:rPr>
              <a:t>container_cpu_usage_seconds_total</a:t>
            </a:r>
            <a:r>
              <a:rPr lang="en-US" sz="1050" dirty="0">
                <a:latin typeface="Arial"/>
                <a:cs typeface="Arial"/>
              </a:rPr>
              <a:t>{container!="POD", container!=""}[5m])) by (pod, container)</a:t>
            </a:r>
          </a:p>
          <a:p>
            <a:pPr marL="139700" indent="0">
              <a:buNone/>
            </a:pPr>
            <a:endParaRPr lang="en-US" sz="105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50" b="1" dirty="0">
                <a:latin typeface="Arial"/>
                <a:cs typeface="Arial"/>
              </a:rPr>
              <a:t>5.) Object state: </a:t>
            </a:r>
            <a:r>
              <a:rPr lang="en-US" sz="1050" dirty="0">
                <a:latin typeface="Arial"/>
                <a:cs typeface="Arial"/>
              </a:rPr>
              <a:t>Metrices using </a:t>
            </a:r>
            <a:r>
              <a:rPr lang="en-US" sz="1050" dirty="0" err="1">
                <a:latin typeface="Arial"/>
                <a:cs typeface="Arial"/>
              </a:rPr>
              <a:t>kube</a:t>
            </a:r>
            <a:r>
              <a:rPr lang="en-US" sz="1050" dirty="0">
                <a:latin typeface="Arial"/>
                <a:cs typeface="Arial"/>
              </a:rPr>
              <a:t>-state-metrics exporter</a:t>
            </a:r>
          </a:p>
          <a:p>
            <a:pPr marL="139700" indent="0">
              <a:buNone/>
            </a:pPr>
            <a:r>
              <a:rPr lang="en-US" sz="1050" dirty="0" err="1">
                <a:latin typeface="Arial"/>
                <a:cs typeface="Arial"/>
              </a:rPr>
              <a:t>e.g</a:t>
            </a:r>
            <a:r>
              <a:rPr lang="en-US" sz="1050" dirty="0">
                <a:latin typeface="Arial"/>
                <a:cs typeface="Arial"/>
              </a:rPr>
              <a:t>: Count of pods by status phase: sum(</a:t>
            </a:r>
            <a:r>
              <a:rPr lang="en-US" sz="1050" dirty="0" err="1">
                <a:latin typeface="Arial"/>
                <a:cs typeface="Arial"/>
              </a:rPr>
              <a:t>kube_pod_status_phase</a:t>
            </a:r>
            <a:r>
              <a:rPr lang="en-US" sz="1050" dirty="0">
                <a:latin typeface="Arial"/>
                <a:cs typeface="Arial"/>
              </a:rPr>
              <a:t>) by (phase)</a:t>
            </a:r>
            <a:endParaRPr lang="en-IN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42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3A8FB5CE-8CD5-D320-73E3-407E7659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17E16E1F-A69A-CF60-D9E5-7C4021A6D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Sample </a:t>
            </a:r>
            <a:r>
              <a:rPr lang="en-IN" dirty="0" err="1"/>
              <a:t>PromQL</a:t>
            </a:r>
            <a:r>
              <a:rPr lang="en-IN" dirty="0"/>
              <a:t> Queries for Kubernetes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8A15BFA0-58EA-B997-96F5-EB047DE1E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Node CPU Usage Percentage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100 - (avg by(instance) (rate(</a:t>
            </a: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{mode="idle"}[5m])) * 100)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Pod CPU Usage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sum(rate(</a:t>
            </a:r>
            <a:r>
              <a:rPr lang="en-US" sz="1100" dirty="0" err="1">
                <a:latin typeface="Arial"/>
                <a:cs typeface="Arial"/>
              </a:rPr>
              <a:t>container_cpu_usage_seconds_total</a:t>
            </a:r>
            <a:r>
              <a:rPr lang="en-US" sz="1100" dirty="0">
                <a:latin typeface="Arial"/>
                <a:cs typeface="Arial"/>
              </a:rPr>
              <a:t>{container!=""}[5m])) by (pod)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Top 5 Pods by CPU Usage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topk</a:t>
            </a:r>
            <a:r>
              <a:rPr lang="en-US" sz="1100" dirty="0">
                <a:latin typeface="Arial"/>
                <a:cs typeface="Arial"/>
              </a:rPr>
              <a:t>(5, sum(rate(</a:t>
            </a:r>
            <a:r>
              <a:rPr lang="en-US" sz="1100" dirty="0" err="1">
                <a:latin typeface="Arial"/>
                <a:cs typeface="Arial"/>
              </a:rPr>
              <a:t>container_cpu_usage_seconds_total</a:t>
            </a:r>
            <a:r>
              <a:rPr lang="en-US" sz="1100" dirty="0">
                <a:latin typeface="Arial"/>
                <a:cs typeface="Arial"/>
              </a:rPr>
              <a:t>{container!=""}[5m])) by (pod))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CPU Usage by Namespace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sum(rate(</a:t>
            </a:r>
            <a:r>
              <a:rPr lang="en-US" sz="1100" dirty="0" err="1">
                <a:latin typeface="Arial"/>
                <a:cs typeface="Arial"/>
              </a:rPr>
              <a:t>container_cpu_usage_seconds_total</a:t>
            </a:r>
            <a:r>
              <a:rPr lang="en-US" sz="1100" dirty="0">
                <a:latin typeface="Arial"/>
                <a:cs typeface="Arial"/>
              </a:rPr>
              <a:t>{container!=""}[5m])) by (namespace)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CPU Throttling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sum(rate(</a:t>
            </a:r>
            <a:r>
              <a:rPr lang="en-US" sz="1100" dirty="0" err="1">
                <a:latin typeface="Arial"/>
                <a:cs typeface="Arial"/>
              </a:rPr>
              <a:t>container_cpu_cfs_throttled_seconds_total</a:t>
            </a:r>
            <a:r>
              <a:rPr lang="en-US" sz="1100" dirty="0">
                <a:latin typeface="Arial"/>
                <a:cs typeface="Arial"/>
              </a:rPr>
              <a:t>[5m])) by (pod)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# Node Memory Usage Percentage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(1 - (</a:t>
            </a:r>
            <a:r>
              <a:rPr lang="en-US" sz="1100" dirty="0" err="1">
                <a:latin typeface="Arial"/>
                <a:cs typeface="Arial"/>
              </a:rPr>
              <a:t>node_memory_MemAvailable_bytes</a:t>
            </a:r>
            <a:r>
              <a:rPr lang="en-US" sz="1100" dirty="0">
                <a:latin typeface="Arial"/>
                <a:cs typeface="Arial"/>
              </a:rPr>
              <a:t> / </a:t>
            </a:r>
            <a:r>
              <a:rPr lang="en-US" sz="1100" dirty="0" err="1">
                <a:latin typeface="Arial"/>
                <a:cs typeface="Arial"/>
              </a:rPr>
              <a:t>node_memory_MemTotal_bytes</a:t>
            </a:r>
            <a:r>
              <a:rPr lang="en-US" sz="1100" dirty="0">
                <a:latin typeface="Arial"/>
                <a:cs typeface="Arial"/>
              </a:rPr>
              <a:t>)) * 100</a:t>
            </a:r>
          </a:p>
        </p:txBody>
      </p:sp>
    </p:spTree>
    <p:extLst>
      <p:ext uri="{BB962C8B-B14F-4D97-AF65-F5344CB8AC3E}">
        <p14:creationId xmlns:p14="http://schemas.microsoft.com/office/powerpoint/2010/main" val="338088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9F9CA45-749F-0800-46BC-FACFE33F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76D41422-379B-1BAF-F41C-E751CE94E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Alert Manager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C625CC02-046D-7219-094F-1EB5344FF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90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 err="1">
                <a:latin typeface="Arial"/>
                <a:cs typeface="Arial"/>
              </a:rPr>
              <a:t>AlertManager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handles alerts sent by Prometheus, performs deduplication, grouping, and routes them to receivers like email, Slack, or PagerDuty. 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Think of Prometheus as the monitoring system that detects issues, while </a:t>
            </a:r>
            <a:r>
              <a:rPr lang="en-US" sz="1100" dirty="0" err="1">
                <a:latin typeface="Arial"/>
                <a:cs typeface="Arial"/>
              </a:rPr>
              <a:t>AlertManager</a:t>
            </a:r>
            <a:r>
              <a:rPr lang="en-US" sz="1100" dirty="0">
                <a:latin typeface="Arial"/>
                <a:cs typeface="Arial"/>
              </a:rPr>
              <a:t> is your notification dispatch system.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Installation and </a:t>
            </a:r>
            <a:r>
              <a:rPr lang="en-US" sz="1100" b="1" dirty="0" err="1">
                <a:latin typeface="Arial"/>
                <a:cs typeface="Arial"/>
              </a:rPr>
              <a:t>handson</a:t>
            </a:r>
            <a:r>
              <a:rPr lang="en-US" sz="1100" b="1" dirty="0">
                <a:latin typeface="Arial"/>
                <a:cs typeface="Arial"/>
              </a:rPr>
              <a:t>: </a:t>
            </a:r>
            <a:r>
              <a:rPr lang="en-US" sz="1100" dirty="0" err="1">
                <a:latin typeface="Arial"/>
                <a:cs typeface="Arial"/>
              </a:rPr>
              <a:t>AlertManager</a:t>
            </a:r>
            <a:r>
              <a:rPr lang="en-US" sz="1100" dirty="0">
                <a:latin typeface="Arial"/>
                <a:cs typeface="Arial"/>
              </a:rPr>
              <a:t>\Installation-Guide.txt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The flow is as follows: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Deploy Alert Manager in Kubernetes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Specify its endpoint in Prometheus </a:t>
            </a:r>
            <a:r>
              <a:rPr lang="en-US" sz="1000" dirty="0" err="1">
                <a:latin typeface="Arial"/>
                <a:cs typeface="Arial"/>
              </a:rPr>
              <a:t>ConfigMap</a:t>
            </a:r>
            <a:r>
              <a:rPr lang="en-US" sz="1000" dirty="0">
                <a:latin typeface="Arial"/>
                <a:cs typeface="Arial"/>
              </a:rPr>
              <a:t> 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Configure Rules in Prometheus config to send alerts to Alert Manager</a:t>
            </a:r>
          </a:p>
          <a:p>
            <a:pPr lvl="1"/>
            <a:r>
              <a:rPr lang="en-US" sz="1000" dirty="0">
                <a:latin typeface="Arial"/>
                <a:cs typeface="Arial"/>
              </a:rPr>
              <a:t>Configure </a:t>
            </a:r>
            <a:r>
              <a:rPr lang="en-US" sz="1000" dirty="0" err="1">
                <a:latin typeface="Arial"/>
                <a:cs typeface="Arial"/>
              </a:rPr>
              <a:t>alertmanager.yml</a:t>
            </a:r>
            <a:r>
              <a:rPr lang="en-US" sz="1000" dirty="0">
                <a:latin typeface="Arial"/>
                <a:cs typeface="Arial"/>
              </a:rPr>
              <a:t> with details like email settings, slack settings, sender, receivers and further alert level configurations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 err="1">
                <a:latin typeface="Arial"/>
                <a:cs typeface="Arial"/>
              </a:rPr>
              <a:t>handson</a:t>
            </a:r>
            <a:r>
              <a:rPr lang="en-US" sz="1100" b="1" dirty="0">
                <a:latin typeface="Arial"/>
                <a:cs typeface="Arial"/>
              </a:rPr>
              <a:t>: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Trigger a test alert using Prometheus and validate in </a:t>
            </a:r>
            <a:r>
              <a:rPr lang="en-US" sz="1100" dirty="0" err="1">
                <a:latin typeface="Arial"/>
                <a:cs typeface="Arial"/>
              </a:rPr>
              <a:t>AlertManager</a:t>
            </a:r>
            <a:r>
              <a:rPr lang="en-US" sz="1100" dirty="0">
                <a:latin typeface="Arial"/>
                <a:cs typeface="Arial"/>
              </a:rPr>
              <a:t> and further validate by receiving an email</a:t>
            </a:r>
            <a:endParaRPr lang="en-IN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6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3C96A50F-34E8-90CD-CD86-CA351E56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644C1615-228C-3FDA-2BB1-C3B4A7EFF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Alert Flow in Prometheus Ecosystem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D33D6922-772F-56ED-FB3C-3C26C75CB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90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Prometheus Server: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Evaluates alert rules against metrics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Generates alerts when conditions are met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Sends alerts to </a:t>
            </a:r>
            <a:r>
              <a:rPr lang="en-US" sz="1000" dirty="0" err="1">
                <a:latin typeface="Arial"/>
                <a:cs typeface="Arial"/>
              </a:rPr>
              <a:t>AlertManager</a:t>
            </a:r>
            <a:endParaRPr lang="en-US" sz="1000" dirty="0">
              <a:latin typeface="Arial"/>
              <a:cs typeface="Arial"/>
            </a:endParaRP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 err="1">
                <a:latin typeface="Arial"/>
                <a:cs typeface="Arial"/>
              </a:rPr>
              <a:t>AlertManager</a:t>
            </a:r>
            <a:r>
              <a:rPr lang="en-US" sz="1100" b="1" dirty="0">
                <a:latin typeface="Arial"/>
                <a:cs typeface="Arial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Receives alerts from one or more Prometheus servers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Deduplicates similar alerts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Groups related alerts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Routes notifications based on configurations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Handles silencing and inhibition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Receivers: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Email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Slack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PagerDuty</a:t>
            </a:r>
          </a:p>
          <a:p>
            <a:pPr lvl="1">
              <a:spcBef>
                <a:spcPts val="0"/>
              </a:spcBef>
            </a:pPr>
            <a:r>
              <a:rPr lang="en-US" sz="1000" dirty="0" err="1">
                <a:latin typeface="Arial"/>
                <a:cs typeface="Arial"/>
              </a:rPr>
              <a:t>OpsGenie</a:t>
            </a:r>
            <a:endParaRPr lang="en-US" sz="1000" dirty="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Microsoft Teams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Webhook integrations</a:t>
            </a:r>
            <a:endParaRPr lang="en-IN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56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0A59BF4E-F348-54E6-FD61-05CEA82C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D929A3C4-F63F-5E6C-305A-DC89ECAD6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Grafana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3AB88141-51D8-203C-EFD7-B3B6F2C2D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90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Grafana </a:t>
            </a:r>
            <a:r>
              <a:rPr lang="en-US" sz="1100" dirty="0">
                <a:latin typeface="Arial"/>
                <a:cs typeface="Arial"/>
              </a:rPr>
              <a:t>is an open-source observability platform used for visualizing metrics, logs, and traces. They also have an enterprise version.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It enables users to: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Query, visualize, and understand metrics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Create custom dashboards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Analyze data from multiple sources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With a lot of features like: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Multi-platform support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Pluggable data source architecture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Rich visualization options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User authentication and authorization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Template variables for dynamic dashboards</a:t>
            </a:r>
          </a:p>
          <a:p>
            <a:pPr marL="139700" indent="0">
              <a:buNone/>
            </a:pPr>
            <a:endParaRPr lang="en-US" sz="12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It can be integrated with Prometheus, AWS CloudWatch, Azure Monitor and many other data sources.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Installation Guide</a:t>
            </a:r>
            <a:r>
              <a:rPr lang="en-US" sz="1100" dirty="0">
                <a:latin typeface="Arial"/>
                <a:cs typeface="Arial"/>
              </a:rPr>
              <a:t>: Grafana\Installation-Guide.txt</a:t>
            </a:r>
          </a:p>
        </p:txBody>
      </p:sp>
    </p:spTree>
    <p:extLst>
      <p:ext uri="{BB962C8B-B14F-4D97-AF65-F5344CB8AC3E}">
        <p14:creationId xmlns:p14="http://schemas.microsoft.com/office/powerpoint/2010/main" val="386687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C06F0467-2E82-653A-4DB2-48D32BAF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06742F82-FBBD-98AE-835F-61C873115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Integrate Grafana with Prometheus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D8919B37-0380-B911-77B8-EA9C8BE6F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39018"/>
            <a:ext cx="4635856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Add Data Source: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Now since Grafana is up and running, next step is to integrate it with a data source.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To add a new Data Sources, Go to: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connections -&gt; Data Sources -&gt; Add data source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So, lets integrate Prometheus with Grafana: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URL: http://prometheus:9090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Access: Server (default)</a:t>
            </a:r>
          </a:p>
          <a:p>
            <a:pPr marL="311150" indent="-171450">
              <a:lnSpc>
                <a:spcPct val="150000"/>
              </a:lnSpc>
            </a:pPr>
            <a:r>
              <a:rPr lang="en-US" sz="1100" dirty="0">
                <a:latin typeface="Arial"/>
                <a:cs typeface="Arial"/>
              </a:rPr>
              <a:t>Scrape interval: 15s</a:t>
            </a:r>
          </a:p>
        </p:txBody>
      </p:sp>
    </p:spTree>
    <p:extLst>
      <p:ext uri="{BB962C8B-B14F-4D97-AF65-F5344CB8AC3E}">
        <p14:creationId xmlns:p14="http://schemas.microsoft.com/office/powerpoint/2010/main" val="318937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76556EE6-8FB9-BA4F-9036-2F29C8A97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3986AF9A-5724-F4E2-7ABC-95F7F3271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Import the Grafana Dashboard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BA1F7AA2-47E7-5B97-30C6-51E3CAAFB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0418"/>
            <a:ext cx="8293457" cy="377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A lot of dashboards are already pre-existing and shared by the contributors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Steps to Import: Search for an available dashboards for the Open Source Grafana version: https://grafana.com/grafana/dashboards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Select any dashboard from here.</a:t>
            </a:r>
          </a:p>
          <a:p>
            <a:pPr marL="139700" indent="0">
              <a:buNone/>
            </a:pPr>
            <a:r>
              <a:rPr lang="en-US" sz="1000" dirty="0">
                <a:latin typeface="Arial"/>
                <a:cs typeface="Arial"/>
              </a:rPr>
              <a:t>e.g.: 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Add a node exporter dashboard - https://grafana.com/grafana/dashboards/1860-node-exporter-full/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Open &amp; Click on Copy ID to Clipboard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Goto -&gt; Dashboards -&gt; New -&gt; Import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Go to the section where following is mentioned: Find and import dashboards for common applications at grafana.com/dashboards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Add the Dashboard ID in it &amp; Click on Load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Select the Prometheus Data Source and provide a name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Click on Import</a:t>
            </a:r>
          </a:p>
          <a:p>
            <a:pPr marL="139700" indent="0">
              <a:buNone/>
            </a:pP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Add a Kubernetes Dashboard - https://grafana.com/grafana/dashboards/8588-1-kubernetes-deployment-statefulset-daemonset-metrics/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Open it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Click on Copy ID to Clipboard</a:t>
            </a:r>
          </a:p>
          <a:p>
            <a:pPr marL="768350" lvl="1" indent="-171450">
              <a:spcBef>
                <a:spcPts val="0"/>
              </a:spcBef>
            </a:pPr>
            <a:r>
              <a:rPr lang="en-US" sz="1000" dirty="0">
                <a:latin typeface="Arial"/>
                <a:cs typeface="Arial"/>
              </a:rPr>
              <a:t>and then perform the same steps as mentioned above</a:t>
            </a:r>
          </a:p>
        </p:txBody>
      </p:sp>
    </p:spTree>
    <p:extLst>
      <p:ext uri="{BB962C8B-B14F-4D97-AF65-F5344CB8AC3E}">
        <p14:creationId xmlns:p14="http://schemas.microsoft.com/office/powerpoint/2010/main" val="296656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5649F63B-4D00-96E1-FE69-C257269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00F9FC41-7CDA-A35C-895D-22CFC41FD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Create New Dashboards from scratch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CBB77AEB-2CA5-88C1-D431-DE8CC80E0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1800"/>
            <a:ext cx="8293457" cy="4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Steps to create a dashboard in Grafana: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- Go to Dashboards -&gt; New dashboard &amp; Save it by giving a name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- Add visualization &amp; Select Prometheus Data Source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- Enter </a:t>
            </a:r>
            <a:r>
              <a:rPr lang="en-US" sz="900" dirty="0" err="1">
                <a:latin typeface="Arial"/>
                <a:cs typeface="Arial"/>
              </a:rPr>
              <a:t>Promql</a:t>
            </a:r>
            <a:r>
              <a:rPr lang="en-US" sz="900" dirty="0">
                <a:latin typeface="Arial"/>
                <a:cs typeface="Arial"/>
              </a:rPr>
              <a:t> queries w.r.t your requirement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like: 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Node CPU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sum(rate(</a:t>
            </a:r>
            <a:r>
              <a:rPr lang="en-US" sz="900" dirty="0" err="1">
                <a:latin typeface="Arial"/>
                <a:cs typeface="Arial"/>
              </a:rPr>
              <a:t>node_cpu_seconds_total</a:t>
            </a:r>
            <a:r>
              <a:rPr lang="en-US" sz="900" dirty="0">
                <a:latin typeface="Arial"/>
                <a:cs typeface="Arial"/>
              </a:rPr>
              <a:t>{mode!="idle"}[5m])) by (instance) * 100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Node Memory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(</a:t>
            </a:r>
            <a:r>
              <a:rPr lang="en-US" sz="900" dirty="0" err="1">
                <a:latin typeface="Arial"/>
                <a:cs typeface="Arial"/>
              </a:rPr>
              <a:t>node_memory_MemTotal_bytes</a:t>
            </a:r>
            <a:r>
              <a:rPr lang="en-US" sz="900" dirty="0">
                <a:latin typeface="Arial"/>
                <a:cs typeface="Arial"/>
              </a:rPr>
              <a:t> - </a:t>
            </a:r>
            <a:r>
              <a:rPr lang="en-US" sz="900" dirty="0" err="1">
                <a:latin typeface="Arial"/>
                <a:cs typeface="Arial"/>
              </a:rPr>
              <a:t>node_memory_MemAvailable_bytes</a:t>
            </a:r>
            <a:r>
              <a:rPr lang="en-US" sz="900" dirty="0">
                <a:latin typeface="Arial"/>
                <a:cs typeface="Arial"/>
              </a:rPr>
              <a:t>) / </a:t>
            </a:r>
            <a:r>
              <a:rPr lang="en-US" sz="900" dirty="0" err="1">
                <a:latin typeface="Arial"/>
                <a:cs typeface="Arial"/>
              </a:rPr>
              <a:t>node_memory_MemTotal_bytes</a:t>
            </a:r>
            <a:r>
              <a:rPr lang="en-US" sz="900" dirty="0">
                <a:latin typeface="Arial"/>
                <a:cs typeface="Arial"/>
              </a:rPr>
              <a:t> * 100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Pod CPU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sum(rate(</a:t>
            </a:r>
            <a:r>
              <a:rPr lang="en-US" sz="900" dirty="0" err="1">
                <a:latin typeface="Arial"/>
                <a:cs typeface="Arial"/>
              </a:rPr>
              <a:t>container_cpu_usage_seconds_total</a:t>
            </a:r>
            <a:r>
              <a:rPr lang="en-US" sz="900" dirty="0">
                <a:latin typeface="Arial"/>
                <a:cs typeface="Arial"/>
              </a:rPr>
              <a:t>{container!=""}[5m])) by (pod)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Pod Memory Usage: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sum(</a:t>
            </a:r>
            <a:r>
              <a:rPr lang="en-US" sz="900" dirty="0" err="1">
                <a:latin typeface="Arial"/>
                <a:cs typeface="Arial"/>
              </a:rPr>
              <a:t>container_memory_working_set_bytes</a:t>
            </a:r>
            <a:r>
              <a:rPr lang="en-US" sz="900" dirty="0">
                <a:latin typeface="Arial"/>
                <a:cs typeface="Arial"/>
              </a:rPr>
              <a:t>{container!=""}) by (pod)</a:t>
            </a:r>
          </a:p>
          <a:p>
            <a:pPr marL="13970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When creating panels in Grafana: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Click "Add panel"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Select "Add a new panel"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Choose Prometheus as the data source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Copy-paste the relevant </a:t>
            </a:r>
            <a:r>
              <a:rPr lang="en-US" sz="900" dirty="0" err="1">
                <a:latin typeface="Arial"/>
                <a:cs typeface="Arial"/>
              </a:rPr>
              <a:t>PromQL</a:t>
            </a:r>
            <a:r>
              <a:rPr lang="en-US" sz="900" dirty="0">
                <a:latin typeface="Arial"/>
                <a:cs typeface="Arial"/>
              </a:rPr>
              <a:t> query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Adjust visualization settings as needed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Save the panel</a:t>
            </a:r>
          </a:p>
        </p:txBody>
      </p:sp>
    </p:spTree>
    <p:extLst>
      <p:ext uri="{BB962C8B-B14F-4D97-AF65-F5344CB8AC3E}">
        <p14:creationId xmlns:p14="http://schemas.microsoft.com/office/powerpoint/2010/main" val="33798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26225" y="408214"/>
            <a:ext cx="38370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IN" sz="1400" dirty="0"/>
              <a:t>Prometheus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IN" sz="1400" dirty="0"/>
              <a:t>Grafana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645C040E-7A56-08CB-FBFE-326C58DC7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B0F15600-5341-3130-6F03-203D8156D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0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Prometheus - Open-Source Monitoring for Cloud Native Environments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A5D6F713-4FFF-34D7-5DD7-CC3F74871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559379"/>
            <a:ext cx="8293457" cy="3265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b="1" dirty="0">
                <a:latin typeface="+mj-lt"/>
              </a:rPr>
              <a:t>What is Prometheus?</a:t>
            </a:r>
          </a:p>
          <a:p>
            <a:pPr marL="139700" indent="0">
              <a:buNone/>
            </a:pPr>
            <a:r>
              <a:rPr lang="en-US" sz="1200" dirty="0">
                <a:latin typeface="+mj-lt"/>
              </a:rPr>
              <a:t>Prometheus is a tool that watches over the systems and collects important information, like CPU usage, memory usage, or number of errors, so we can know what is happening and fix problems quickly</a:t>
            </a:r>
          </a:p>
          <a:p>
            <a:pPr marL="139700" indent="0">
              <a:buNone/>
            </a:pPr>
            <a:endParaRPr lang="en-US" sz="1200" dirty="0">
              <a:latin typeface="+mj-lt"/>
            </a:endParaRPr>
          </a:p>
          <a:p>
            <a:pPr marL="139700" indent="0">
              <a:buNone/>
            </a:pPr>
            <a:r>
              <a:rPr lang="en-US" sz="1200" dirty="0">
                <a:latin typeface="+mj-lt"/>
              </a:rPr>
              <a:t>Prometheus collects, stores, and lets you query data about your systems in real-time.</a:t>
            </a:r>
          </a:p>
          <a:p>
            <a:pPr marL="139700" indent="0">
              <a:buNone/>
            </a:pPr>
            <a:endParaRPr lang="en-US" sz="1200" b="1" dirty="0">
              <a:latin typeface="+mj-lt"/>
            </a:endParaRPr>
          </a:p>
          <a:p>
            <a:pPr marL="139700" indent="0">
              <a:buNone/>
            </a:pPr>
            <a:r>
              <a:rPr lang="en-US" sz="1200" b="1" dirty="0">
                <a:latin typeface="+mj-lt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Open-source systems monitoring and alerting toolkit originally built at SoundCloud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Joined the Cloud Native Computing Foundation (CNCF) in 2016 as the second hosted project after Kubernetes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Designed specifically for dynamic container environments</a:t>
            </a:r>
          </a:p>
          <a:p>
            <a:pPr marL="457200" lvl="3" indent="-317500"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Collects and stores metrics as time series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Features a powerful query language for data analysis and alerting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Highly adopted in cloud-native ecosystems, especially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38699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FB097AB6-34B2-A322-E9E7-6364687B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0CA780A6-395C-BA8B-E4E1-3A38422F0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High Level Workflow in Prometheus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A300798E-C208-6206-B4A3-385062DF7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08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dirty="0">
                <a:latin typeface="+mj-lt"/>
              </a:rPr>
              <a:t>[ Application or Systems ]            [ Exporter ]           [ Prometheus ]           [ Alert or Dashboard ]</a:t>
            </a:r>
          </a:p>
          <a:p>
            <a:pPr marL="139700" indent="0">
              <a:buNone/>
            </a:pPr>
            <a:endParaRPr lang="en-US" sz="1200" dirty="0">
              <a:latin typeface="+mj-lt"/>
            </a:endParaRPr>
          </a:p>
          <a:p>
            <a:pPr marL="139700" indent="0">
              <a:buNone/>
            </a:pP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Applications or System: The running applications (e.g., a web server, a java application etc.) or servers / kubernetes nodes on which the application runs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Exporter: A tiny helper that gives Prometheus the app's data in the format it understands.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Prometheus: It regularly pulls the data and stores it.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Alerting: Prometheus can send alerts if something goes wrong.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Visualization: Use Grafana or Prometheus’s built-in graphs to see the data.</a:t>
            </a:r>
          </a:p>
          <a:p>
            <a:pPr marL="139700" indent="0">
              <a:buNone/>
            </a:pPr>
            <a:endParaRPr lang="en-IN" sz="1200" dirty="0">
              <a:latin typeface="Arial"/>
              <a:cs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684C6F-80BD-BFA9-51C7-B06756A5E6D4}"/>
              </a:ext>
            </a:extLst>
          </p:cNvPr>
          <p:cNvCxnSpPr>
            <a:cxnSpLocks/>
          </p:cNvCxnSpPr>
          <p:nvPr/>
        </p:nvCxnSpPr>
        <p:spPr>
          <a:xfrm>
            <a:off x="2383973" y="1371600"/>
            <a:ext cx="30207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EE6E66-8918-C5A2-175B-A7605E2DD073}"/>
              </a:ext>
            </a:extLst>
          </p:cNvPr>
          <p:cNvCxnSpPr>
            <a:cxnSpLocks/>
          </p:cNvCxnSpPr>
          <p:nvPr/>
        </p:nvCxnSpPr>
        <p:spPr>
          <a:xfrm>
            <a:off x="3630390" y="1377043"/>
            <a:ext cx="30207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911525-4DAC-4FFA-B20F-2FE871108CBC}"/>
              </a:ext>
            </a:extLst>
          </p:cNvPr>
          <p:cNvCxnSpPr>
            <a:cxnSpLocks/>
          </p:cNvCxnSpPr>
          <p:nvPr/>
        </p:nvCxnSpPr>
        <p:spPr>
          <a:xfrm>
            <a:off x="5056414" y="1390650"/>
            <a:ext cx="30207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9FBB3703-C781-A978-16CC-99CD531BF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31600290-9904-EF4F-45D8-91FE7D00C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Key Concepts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618FD-4D5C-3BE2-EDA0-D3B0E055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11390"/>
              </p:ext>
            </p:extLst>
          </p:nvPr>
        </p:nvGraphicFramePr>
        <p:xfrm>
          <a:off x="674913" y="1266371"/>
          <a:ext cx="7244444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68709">
                  <a:extLst>
                    <a:ext uri="{9D8B030D-6E8A-4147-A177-3AD203B41FA5}">
                      <a16:colId xmlns:a16="http://schemas.microsoft.com/office/drawing/2014/main" val="1350885461"/>
                    </a:ext>
                  </a:extLst>
                </a:gridCol>
                <a:gridCol w="5375735">
                  <a:extLst>
                    <a:ext uri="{9D8B030D-6E8A-4147-A177-3AD203B41FA5}">
                      <a16:colId xmlns:a16="http://schemas.microsoft.com/office/drawing/2014/main" val="2518343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86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 dirty="0"/>
                        <a:t>Target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system/app that Prometheus watches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/>
                        <a:t>Scraping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action of Prometheus asking a target for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2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 dirty="0"/>
                        <a:t>Exporter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helper that gives data to Prometheus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/>
                        <a:t>Metric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piece of data like CPU usage, memory,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2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1"/>
                        <a:t>Time Series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value of a metric over time (like a graph of CPU usage over 1 hour)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5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06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A9C82AF3-4B07-7EB9-D8B0-DA078221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849CBC62-DA07-E52D-377B-D49969AA80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Prometheus Time Series Data Model</a:t>
            </a:r>
            <a:endParaRPr lang="en-IN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E1A91482-9167-8FF5-D919-99FE23077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latin typeface="+mj-lt"/>
              </a:rPr>
              <a:t>Prometheus record the data in timeseries format. 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Think of time series data like a continuous recording of measurements. 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Each measurement has four key components:</a:t>
            </a:r>
          </a:p>
          <a:p>
            <a:r>
              <a:rPr lang="en-US" sz="1100" dirty="0">
                <a:latin typeface="+mj-lt"/>
              </a:rPr>
              <a:t>A metric name </a:t>
            </a:r>
          </a:p>
          <a:p>
            <a:r>
              <a:rPr lang="en-US" sz="1100" dirty="0">
                <a:latin typeface="+mj-lt"/>
              </a:rPr>
              <a:t>A timestamp</a:t>
            </a:r>
          </a:p>
          <a:p>
            <a:r>
              <a:rPr lang="en-US" sz="1100" dirty="0">
                <a:latin typeface="+mj-lt"/>
              </a:rPr>
              <a:t>A numerical value</a:t>
            </a:r>
          </a:p>
          <a:p>
            <a:r>
              <a:rPr lang="en-US" sz="1100" dirty="0">
                <a:latin typeface="+mj-lt"/>
              </a:rPr>
              <a:t>Labels (key-value pairs that add dimensions)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Labels enable multi-dimensional data representation and powerful queries</a:t>
            </a:r>
          </a:p>
          <a:p>
            <a:pPr marL="139700" indent="0">
              <a:buNone/>
            </a:pPr>
            <a:r>
              <a:rPr lang="en-US" sz="1100" dirty="0">
                <a:latin typeface="+mj-lt"/>
              </a:rPr>
              <a:t>Data is stored chronologically, allowing time-based analysis</a:t>
            </a:r>
          </a:p>
          <a:p>
            <a:pPr marL="139700" indent="0">
              <a:buNone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29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D41541C1-EBB1-6F9C-6571-DAC796B59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391C568A-355C-9A28-7536-FEA78DBCA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dirty="0"/>
              <a:t>Example of CPU Monitoring via </a:t>
            </a:r>
            <a:r>
              <a:rPr lang="en-IN" sz="2800" dirty="0" err="1"/>
              <a:t>Prometheues</a:t>
            </a:r>
            <a:endParaRPr lang="en-IN" sz="2800" dirty="0"/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B62A5B22-D150-EBE6-9D6B-FD1F8237F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653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Let's use a real example of CPU usage monitoring: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Suppose I query </a:t>
            </a:r>
            <a:r>
              <a:rPr lang="en-US" sz="1100" b="1" dirty="0" err="1">
                <a:latin typeface="Arial"/>
                <a:cs typeface="Arial"/>
              </a:rPr>
              <a:t>node_cpu_seconds_total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on Prometheus and get below response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</a:t>
            </a: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="0",mode="</a:t>
            </a:r>
            <a:r>
              <a:rPr lang="en-US" sz="1100" dirty="0" err="1">
                <a:latin typeface="Arial"/>
                <a:cs typeface="Arial"/>
              </a:rPr>
              <a:t>idle",instance</a:t>
            </a:r>
            <a:r>
              <a:rPr lang="en-US" sz="1100" dirty="0">
                <a:latin typeface="Arial"/>
                <a:cs typeface="Arial"/>
              </a:rPr>
              <a:t>="node-1"} 25.8 1634728140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</a:t>
            </a: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="0",mode="</a:t>
            </a:r>
            <a:r>
              <a:rPr lang="en-US" sz="1100" dirty="0" err="1">
                <a:latin typeface="Arial"/>
                <a:cs typeface="Arial"/>
              </a:rPr>
              <a:t>idle",instance</a:t>
            </a:r>
            <a:r>
              <a:rPr lang="en-US" sz="1100" dirty="0">
                <a:latin typeface="Arial"/>
                <a:cs typeface="Arial"/>
              </a:rPr>
              <a:t>="node-1"} 26.1 1634728200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node_cpu_seconds_total</a:t>
            </a:r>
            <a:r>
              <a:rPr lang="en-US" sz="1100" dirty="0">
                <a:latin typeface="Arial"/>
                <a:cs typeface="Arial"/>
              </a:rPr>
              <a:t>{</a:t>
            </a: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="0",mode="</a:t>
            </a:r>
            <a:r>
              <a:rPr lang="en-US" sz="1100" dirty="0" err="1">
                <a:latin typeface="Arial"/>
                <a:cs typeface="Arial"/>
              </a:rPr>
              <a:t>idle",instance</a:t>
            </a:r>
            <a:r>
              <a:rPr lang="en-US" sz="1100" dirty="0">
                <a:latin typeface="Arial"/>
                <a:cs typeface="Arial"/>
              </a:rPr>
              <a:t>="node-1"} 26.4 1634728260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Breaking this down: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Metric name: </a:t>
            </a:r>
            <a:r>
              <a:rPr lang="en-US" sz="1100" dirty="0" err="1">
                <a:latin typeface="Arial"/>
                <a:cs typeface="Arial"/>
              </a:rPr>
              <a:t>node_cpu_seconds_total</a:t>
            </a: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Timestamps: </a:t>
            </a:r>
            <a:r>
              <a:rPr lang="en-US" sz="1100" dirty="0">
                <a:latin typeface="Arial"/>
                <a:cs typeface="Arial"/>
              </a:rPr>
              <a:t>1634728140, 1634728200, 1634728260</a:t>
            </a: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Values: </a:t>
            </a:r>
            <a:r>
              <a:rPr lang="en-US" sz="1100" dirty="0">
                <a:latin typeface="Arial"/>
                <a:cs typeface="Arial"/>
              </a:rPr>
              <a:t>25.8, 26.1, 26.4</a:t>
            </a: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Labels:</a:t>
            </a:r>
          </a:p>
          <a:p>
            <a:pPr marL="139700" indent="0">
              <a:buNone/>
            </a:pPr>
            <a:r>
              <a:rPr lang="en-US" sz="1100" dirty="0" err="1">
                <a:latin typeface="Arial"/>
                <a:cs typeface="Arial"/>
              </a:rPr>
              <a:t>cpu</a:t>
            </a:r>
            <a:r>
              <a:rPr lang="en-US" sz="1100" dirty="0">
                <a:latin typeface="Arial"/>
                <a:cs typeface="Arial"/>
              </a:rPr>
              <a:t>="0" (which CPU core)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mode="idle" (CPU state)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  <a:cs typeface="Arial"/>
              </a:rPr>
              <a:t>instance="node-1" (which node)</a:t>
            </a:r>
            <a:endParaRPr lang="en-IN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73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8F60DBEB-FAC4-460D-83A1-57886BDD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934B99A7-684E-03B4-6E27-1D1F53547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Prometheus Architecture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11687-E055-2E51-8ACA-88BC22F1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58225"/>
            <a:ext cx="4978757" cy="3861160"/>
          </a:xfrm>
          <a:prstGeom prst="rect">
            <a:avLst/>
          </a:prstGeom>
        </p:spPr>
      </p:pic>
      <p:sp>
        <p:nvSpPr>
          <p:cNvPr id="2" name="Google Shape;335;p58">
            <a:extLst>
              <a:ext uri="{FF2B5EF4-FFF2-40B4-BE49-F238E27FC236}">
                <a16:creationId xmlns:a16="http://schemas.microsoft.com/office/drawing/2014/main" id="{14ACECBF-0026-DB46-E327-9E64366B8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6593" y="1013420"/>
            <a:ext cx="3541843" cy="3991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Prometheus Server: </a:t>
            </a:r>
            <a:r>
              <a:rPr lang="en-US" sz="900" dirty="0">
                <a:latin typeface="Arial"/>
                <a:cs typeface="Arial"/>
              </a:rPr>
              <a:t>The central component that collects, scrapes and stores time series data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Includes: Data retrieval, storage, </a:t>
            </a:r>
            <a:r>
              <a:rPr lang="en-US" sz="900" dirty="0" err="1">
                <a:latin typeface="Arial"/>
                <a:cs typeface="Arial"/>
              </a:rPr>
              <a:t>PromQL</a:t>
            </a:r>
            <a:r>
              <a:rPr lang="en-US" sz="900" dirty="0">
                <a:latin typeface="Arial"/>
                <a:cs typeface="Arial"/>
              </a:rPr>
              <a:t> processing</a:t>
            </a:r>
          </a:p>
          <a:p>
            <a:pPr marL="139700" indent="0">
              <a:buNone/>
            </a:pPr>
            <a:endParaRPr lang="en-US" sz="9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Service Discovery: </a:t>
            </a:r>
            <a:r>
              <a:rPr lang="en-US" sz="900" dirty="0">
                <a:latin typeface="Arial"/>
                <a:cs typeface="Arial"/>
              </a:rPr>
              <a:t>Automatically finds targets to monitor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Supports: Kubernetes, AWS, file-based, etc.</a:t>
            </a:r>
          </a:p>
          <a:p>
            <a:pPr marL="139700" indent="0">
              <a:buNone/>
            </a:pPr>
            <a:endParaRPr lang="en-US" sz="9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Alert Manager: </a:t>
            </a:r>
            <a:r>
              <a:rPr lang="en-US" sz="900" dirty="0">
                <a:latin typeface="Arial"/>
                <a:cs typeface="Arial"/>
              </a:rPr>
              <a:t>Handles alerting and routing of notifications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Manages: Grouping, routing, silencing, inhibition of alerts</a:t>
            </a:r>
          </a:p>
          <a:p>
            <a:pPr marL="139700" indent="0">
              <a:buNone/>
            </a:pPr>
            <a:endParaRPr lang="en-US" sz="9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>
                <a:latin typeface="Arial"/>
                <a:cs typeface="Arial"/>
              </a:rPr>
              <a:t>Push Gateway: </a:t>
            </a:r>
            <a:r>
              <a:rPr lang="en-US" sz="900" dirty="0">
                <a:latin typeface="Arial"/>
                <a:cs typeface="Arial"/>
              </a:rPr>
              <a:t>Allows short-lived jobs to push metrics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Use case: Batch jobs that exit before being scraped</a:t>
            </a:r>
          </a:p>
          <a:p>
            <a:pPr>
              <a:buFontTx/>
              <a:buChar char="-"/>
            </a:pPr>
            <a:endParaRPr lang="en-US" sz="9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900" b="1" dirty="0" err="1">
                <a:latin typeface="Arial"/>
                <a:cs typeface="Arial"/>
              </a:rPr>
              <a:t>PromQL</a:t>
            </a:r>
            <a:r>
              <a:rPr lang="en-US" sz="900" b="1" dirty="0">
                <a:latin typeface="Arial"/>
                <a:cs typeface="Arial"/>
              </a:rPr>
              <a:t> (Query Language): </a:t>
            </a:r>
            <a:r>
              <a:rPr lang="en-US" sz="900" dirty="0">
                <a:latin typeface="Arial"/>
                <a:cs typeface="Arial"/>
              </a:rPr>
              <a:t>How you query and aggregate time series data</a:t>
            </a:r>
          </a:p>
          <a:p>
            <a:pPr marL="139700" indent="0">
              <a:buNone/>
            </a:pPr>
            <a:r>
              <a:rPr lang="en-US" sz="900" dirty="0">
                <a:latin typeface="Arial"/>
                <a:cs typeface="Arial"/>
              </a:rPr>
              <a:t>e.g.: rate(</a:t>
            </a:r>
            <a:r>
              <a:rPr lang="en-US" sz="900" dirty="0" err="1">
                <a:latin typeface="Arial"/>
                <a:cs typeface="Arial"/>
              </a:rPr>
              <a:t>http_requests_total</a:t>
            </a:r>
            <a:r>
              <a:rPr lang="en-US" sz="900" dirty="0">
                <a:latin typeface="Arial"/>
                <a:cs typeface="Arial"/>
              </a:rPr>
              <a:t>[5m])</a:t>
            </a:r>
          </a:p>
          <a:p>
            <a:pPr>
              <a:buFontTx/>
              <a:buChar char="-"/>
            </a:pPr>
            <a:endParaRPr lang="en-U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61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65E886C8-6031-E61E-74AF-A8F718AA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>
            <a:extLst>
              <a:ext uri="{FF2B5EF4-FFF2-40B4-BE49-F238E27FC236}">
                <a16:creationId xmlns:a16="http://schemas.microsoft.com/office/drawing/2014/main" id="{5205A116-1780-CAD6-E54E-FA75CB6F9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Setup workflow in Prometheus</a:t>
            </a:r>
          </a:p>
        </p:txBody>
      </p:sp>
      <p:sp>
        <p:nvSpPr>
          <p:cNvPr id="335" name="Google Shape;335;p58">
            <a:extLst>
              <a:ext uri="{FF2B5EF4-FFF2-40B4-BE49-F238E27FC236}">
                <a16:creationId xmlns:a16="http://schemas.microsoft.com/office/drawing/2014/main" id="{775A34C7-24E1-4D0F-710C-B9DEAF4EB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71675"/>
            <a:ext cx="8293457" cy="3833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buAutoNum type="arabicPeriod"/>
            </a:pPr>
            <a:r>
              <a:rPr lang="en-US" sz="1100" b="1" dirty="0">
                <a:latin typeface="Arial"/>
                <a:cs typeface="Arial"/>
              </a:rPr>
              <a:t>Collection: </a:t>
            </a:r>
          </a:p>
          <a:p>
            <a:r>
              <a:rPr lang="en-US" sz="1100" dirty="0">
                <a:latin typeface="Arial"/>
                <a:cs typeface="Arial"/>
              </a:rPr>
              <a:t>Deploy exporters: </a:t>
            </a:r>
            <a:r>
              <a:rPr lang="en-US" sz="900" dirty="0">
                <a:latin typeface="Arial"/>
                <a:cs typeface="Arial"/>
              </a:rPr>
              <a:t>Exporters expose metrics on /metrics endpoint</a:t>
            </a:r>
          </a:p>
          <a:p>
            <a:r>
              <a:rPr lang="en-US" sz="1100" dirty="0">
                <a:latin typeface="Arial"/>
                <a:cs typeface="Arial"/>
              </a:rPr>
              <a:t>Or Application expose their metrices directly on /metrics endpoint</a:t>
            </a:r>
          </a:p>
          <a:p>
            <a:r>
              <a:rPr lang="en-US" sz="1100" dirty="0">
                <a:latin typeface="Arial"/>
                <a:cs typeface="Arial"/>
              </a:rPr>
              <a:t>Prometheus scrapes targets on configured intervals</a:t>
            </a:r>
          </a:p>
          <a:p>
            <a:r>
              <a:rPr lang="en-US" sz="1100" dirty="0">
                <a:latin typeface="Arial"/>
                <a:cs typeface="Arial"/>
              </a:rPr>
              <a:t>Data stored in local TSDB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2. Processing: </a:t>
            </a:r>
            <a:r>
              <a:rPr lang="en-US" sz="1100" dirty="0">
                <a:latin typeface="Arial"/>
                <a:cs typeface="Arial"/>
              </a:rPr>
              <a:t>Configure Prometheus to scrape them</a:t>
            </a:r>
            <a:endParaRPr lang="en-US" sz="1100" b="1" dirty="0">
              <a:latin typeface="Arial"/>
              <a:cs typeface="Arial"/>
            </a:endParaRPr>
          </a:p>
          <a:p>
            <a:r>
              <a:rPr lang="en-US" sz="1100" dirty="0" err="1">
                <a:latin typeface="Arial"/>
                <a:cs typeface="Arial"/>
              </a:rPr>
              <a:t>PromQL</a:t>
            </a:r>
            <a:r>
              <a:rPr lang="en-US" sz="1100" dirty="0">
                <a:latin typeface="Arial"/>
                <a:cs typeface="Arial"/>
              </a:rPr>
              <a:t> queries analyze and aggregate data</a:t>
            </a:r>
          </a:p>
          <a:p>
            <a:r>
              <a:rPr lang="en-US" sz="1100" dirty="0">
                <a:latin typeface="Arial"/>
                <a:cs typeface="Arial"/>
              </a:rPr>
              <a:t>Results visualized in Grafana or Prometheus UI</a:t>
            </a:r>
          </a:p>
          <a:p>
            <a:pPr marL="139700" indent="0">
              <a:buNone/>
            </a:pPr>
            <a:endParaRPr lang="en-US" sz="1100" b="1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3. Alerting: </a:t>
            </a:r>
            <a:r>
              <a:rPr lang="en-US" sz="1100" dirty="0">
                <a:latin typeface="Arial"/>
                <a:cs typeface="Arial"/>
              </a:rPr>
              <a:t>Set up alerts</a:t>
            </a:r>
            <a:endParaRPr lang="en-US" sz="1100" b="1" dirty="0">
              <a:latin typeface="Arial"/>
              <a:cs typeface="Arial"/>
            </a:endParaRPr>
          </a:p>
          <a:p>
            <a:r>
              <a:rPr lang="en-US" sz="1100" dirty="0">
                <a:latin typeface="Arial"/>
                <a:cs typeface="Arial"/>
              </a:rPr>
              <a:t>Alert rules evaluated against metrics</a:t>
            </a:r>
          </a:p>
          <a:p>
            <a:r>
              <a:rPr lang="en-US" sz="1100" dirty="0">
                <a:latin typeface="Arial"/>
                <a:cs typeface="Arial"/>
              </a:rPr>
              <a:t>Alert Manager handles notification routing</a:t>
            </a:r>
          </a:p>
          <a:p>
            <a:r>
              <a:rPr lang="en-US" sz="1100" dirty="0">
                <a:latin typeface="Arial"/>
                <a:cs typeface="Arial"/>
              </a:rPr>
              <a:t>Integrates with various notification channels (email, Slack, PagerDuty)</a:t>
            </a:r>
          </a:p>
          <a:p>
            <a:pPr marL="139700" indent="0">
              <a:buNone/>
            </a:pPr>
            <a:endParaRPr lang="en-US" sz="1100" dirty="0">
              <a:latin typeface="Arial"/>
              <a:cs typeface="Arial"/>
            </a:endParaRPr>
          </a:p>
          <a:p>
            <a:pPr marL="139700" indent="0">
              <a:buNone/>
            </a:pPr>
            <a:r>
              <a:rPr lang="en-US" sz="1100" b="1" dirty="0">
                <a:latin typeface="Arial"/>
                <a:cs typeface="Arial"/>
              </a:rPr>
              <a:t>4. Dashboard: </a:t>
            </a:r>
            <a:r>
              <a:rPr lang="en-US" sz="1100" dirty="0">
                <a:latin typeface="Arial"/>
                <a:cs typeface="Arial"/>
              </a:rPr>
              <a:t>Connect visualization tools</a:t>
            </a:r>
          </a:p>
          <a:p>
            <a:r>
              <a:rPr lang="en-US" sz="1100" dirty="0">
                <a:latin typeface="Arial"/>
                <a:cs typeface="Arial"/>
              </a:rPr>
              <a:t>Setup and integrate with Grafana for visualization</a:t>
            </a:r>
            <a:endParaRPr lang="en-IN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268416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1996</Words>
  <Application>Microsoft Office PowerPoint</Application>
  <PresentationFormat>On-screen Show (16:9)</PresentationFormat>
  <Paragraphs>266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Old Standard TT</vt:lpstr>
      <vt:lpstr>Paperback</vt:lpstr>
      <vt:lpstr>Prometheus and Grafana</vt:lpstr>
      <vt:lpstr>Agenda</vt:lpstr>
      <vt:lpstr>Prometheus - Open-Source Monitoring for Cloud Native Environments</vt:lpstr>
      <vt:lpstr>High Level Workflow in Prometheus</vt:lpstr>
      <vt:lpstr>Key Concepts</vt:lpstr>
      <vt:lpstr>Prometheus Time Series Data Model</vt:lpstr>
      <vt:lpstr>Example of CPU Monitoring via Prometheues</vt:lpstr>
      <vt:lpstr>Prometheus Architecture Components</vt:lpstr>
      <vt:lpstr>Setup workflow in Prometheus</vt:lpstr>
      <vt:lpstr>Exporters: Bridges to Various Systems</vt:lpstr>
      <vt:lpstr>Installation Steps</vt:lpstr>
      <vt:lpstr>Kubernetes Monitoring with Prometheus</vt:lpstr>
      <vt:lpstr>Sample PromQL Queries for Kubernetes</vt:lpstr>
      <vt:lpstr>Alert Manager</vt:lpstr>
      <vt:lpstr>Alert Flow in Prometheus Ecosystem</vt:lpstr>
      <vt:lpstr>Grafana</vt:lpstr>
      <vt:lpstr>Integrate Grafana with Prometheus</vt:lpstr>
      <vt:lpstr>Import the Grafana Dashboard</vt:lpstr>
      <vt:lpstr>Create New Dashboards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KubeCraft Technologies</cp:lastModifiedBy>
  <cp:revision>74</cp:revision>
  <dcterms:modified xsi:type="dcterms:W3CDTF">2025-07-20T11:02:09Z</dcterms:modified>
</cp:coreProperties>
</file>