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91" r:id="rId2"/>
    <p:sldId id="292" r:id="rId3"/>
    <p:sldId id="293" r:id="rId4"/>
    <p:sldId id="294" r:id="rId5"/>
    <p:sldId id="295" r:id="rId6"/>
    <p:sldId id="296" r:id="rId7"/>
    <p:sldId id="298" r:id="rId8"/>
    <p:sldId id="303" r:id="rId9"/>
    <p:sldId id="299" r:id="rId10"/>
    <p:sldId id="305" r:id="rId11"/>
    <p:sldId id="30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F5F84A-AB20-42D8-B92F-756A8EB0A615}" type="datetimeFigureOut">
              <a:rPr lang="en-IN" smtClean="0"/>
              <a:t>13-07-2025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7456CD-C044-4A1E-9A92-4662AD5BDBAF}" type="slidenum">
              <a:rPr lang="en-IN" smtClean="0"/>
              <a:t>‹#›</a:t>
            </a:fld>
            <a:endParaRPr lang="en-IN"/>
          </a:p>
        </p:txBody>
      </p:sp>
    </p:spTree>
    <p:extLst>
      <p:ext uri="{BB962C8B-B14F-4D97-AF65-F5344CB8AC3E}">
        <p14:creationId xmlns:p14="http://schemas.microsoft.com/office/powerpoint/2010/main" val="2382662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1ad97d778f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1ad97d778f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5EFE5987-5A5B-F0FE-6124-72FFF13FAC6D}"/>
            </a:ext>
          </a:extLst>
        </p:cNvPr>
        <p:cNvGrpSpPr/>
        <p:nvPr/>
      </p:nvGrpSpPr>
      <p:grpSpPr>
        <a:xfrm>
          <a:off x="0" y="0"/>
          <a:ext cx="0" cy="0"/>
          <a:chOff x="0" y="0"/>
          <a:chExt cx="0" cy="0"/>
        </a:xfrm>
      </p:grpSpPr>
      <p:sp>
        <p:nvSpPr>
          <p:cNvPr id="313" name="Google Shape;313;g31ad97d778f_0_136:notes">
            <a:extLst>
              <a:ext uri="{FF2B5EF4-FFF2-40B4-BE49-F238E27FC236}">
                <a16:creationId xmlns:a16="http://schemas.microsoft.com/office/drawing/2014/main" id="{462874EC-178F-A7A6-6F07-0A9918E43E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1ad97d778f_0_136:notes">
            <a:extLst>
              <a:ext uri="{FF2B5EF4-FFF2-40B4-BE49-F238E27FC236}">
                <a16:creationId xmlns:a16="http://schemas.microsoft.com/office/drawing/2014/main" id="{1BC3DE18-B008-7918-0A20-A32DBF61E92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5034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D9A8D7F9-5318-0F81-8F00-243331648BA1}"/>
            </a:ext>
          </a:extLst>
        </p:cNvPr>
        <p:cNvGrpSpPr/>
        <p:nvPr/>
      </p:nvGrpSpPr>
      <p:grpSpPr>
        <a:xfrm>
          <a:off x="0" y="0"/>
          <a:ext cx="0" cy="0"/>
          <a:chOff x="0" y="0"/>
          <a:chExt cx="0" cy="0"/>
        </a:xfrm>
      </p:grpSpPr>
      <p:sp>
        <p:nvSpPr>
          <p:cNvPr id="313" name="Google Shape;313;g31ad97d778f_0_136:notes">
            <a:extLst>
              <a:ext uri="{FF2B5EF4-FFF2-40B4-BE49-F238E27FC236}">
                <a16:creationId xmlns:a16="http://schemas.microsoft.com/office/drawing/2014/main" id="{C4C98DC2-E50C-1360-62F0-E898CD13BC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1ad97d778f_0_136:notes">
            <a:extLst>
              <a:ext uri="{FF2B5EF4-FFF2-40B4-BE49-F238E27FC236}">
                <a16:creationId xmlns:a16="http://schemas.microsoft.com/office/drawing/2014/main" id="{AAD946B1-54DF-490E-FA17-A4679A36D4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8972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1ad97d778f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1ad97d778f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1ad97d778f_0_8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1ad97d778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31ad97d778f_0_9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31ad97d778f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1ad97d778f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31ad97d778f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31ad97d778f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31ad97d778f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1ad97d778f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1ad97d778f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3B8CE1E3-B90A-10AD-1AFA-3005A652E064}"/>
            </a:ext>
          </a:extLst>
        </p:cNvPr>
        <p:cNvGrpSpPr/>
        <p:nvPr/>
      </p:nvGrpSpPr>
      <p:grpSpPr>
        <a:xfrm>
          <a:off x="0" y="0"/>
          <a:ext cx="0" cy="0"/>
          <a:chOff x="0" y="0"/>
          <a:chExt cx="0" cy="0"/>
        </a:xfrm>
      </p:grpSpPr>
      <p:sp>
        <p:nvSpPr>
          <p:cNvPr id="313" name="Google Shape;313;g31ad97d778f_0_136:notes">
            <a:extLst>
              <a:ext uri="{FF2B5EF4-FFF2-40B4-BE49-F238E27FC236}">
                <a16:creationId xmlns:a16="http://schemas.microsoft.com/office/drawing/2014/main" id="{0AC3B5A9-6E0B-9F52-879E-DD8B206EC9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1ad97d778f_0_136:notes">
            <a:extLst>
              <a:ext uri="{FF2B5EF4-FFF2-40B4-BE49-F238E27FC236}">
                <a16:creationId xmlns:a16="http://schemas.microsoft.com/office/drawing/2014/main" id="{FDA64BA6-B49D-B4D6-0570-3FDBAA8F41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5823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1ad97d778f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1ad97d778f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33"/>
            <a:ext cx="12192000" cy="2282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1" name="Google Shape;11;p2"/>
          <p:cNvCxnSpPr/>
          <p:nvPr/>
        </p:nvCxnSpPr>
        <p:spPr>
          <a:xfrm>
            <a:off x="855912" y="4796667"/>
            <a:ext cx="5204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683600" y="2524400"/>
            <a:ext cx="10824800" cy="20304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5600">
                <a:solidFill>
                  <a:schemeClr val="accent1"/>
                </a:solidFill>
              </a:defRPr>
            </a:lvl1pPr>
            <a:lvl2pPr lvl="1">
              <a:spcBef>
                <a:spcPts val="0"/>
              </a:spcBef>
              <a:spcAft>
                <a:spcPts val="0"/>
              </a:spcAft>
              <a:buClr>
                <a:schemeClr val="accent1"/>
              </a:buClr>
              <a:buSzPts val="4200"/>
              <a:buNone/>
              <a:defRPr sz="5600">
                <a:solidFill>
                  <a:schemeClr val="accent1"/>
                </a:solidFill>
              </a:defRPr>
            </a:lvl2pPr>
            <a:lvl3pPr lvl="2">
              <a:spcBef>
                <a:spcPts val="0"/>
              </a:spcBef>
              <a:spcAft>
                <a:spcPts val="0"/>
              </a:spcAft>
              <a:buClr>
                <a:schemeClr val="accent1"/>
              </a:buClr>
              <a:buSzPts val="4200"/>
              <a:buNone/>
              <a:defRPr sz="5600">
                <a:solidFill>
                  <a:schemeClr val="accent1"/>
                </a:solidFill>
              </a:defRPr>
            </a:lvl3pPr>
            <a:lvl4pPr lvl="3">
              <a:spcBef>
                <a:spcPts val="0"/>
              </a:spcBef>
              <a:spcAft>
                <a:spcPts val="0"/>
              </a:spcAft>
              <a:buClr>
                <a:schemeClr val="accent1"/>
              </a:buClr>
              <a:buSzPts val="4200"/>
              <a:buNone/>
              <a:defRPr sz="5600">
                <a:solidFill>
                  <a:schemeClr val="accent1"/>
                </a:solidFill>
              </a:defRPr>
            </a:lvl4pPr>
            <a:lvl5pPr lvl="4">
              <a:spcBef>
                <a:spcPts val="0"/>
              </a:spcBef>
              <a:spcAft>
                <a:spcPts val="0"/>
              </a:spcAft>
              <a:buClr>
                <a:schemeClr val="accent1"/>
              </a:buClr>
              <a:buSzPts val="4200"/>
              <a:buNone/>
              <a:defRPr sz="5600">
                <a:solidFill>
                  <a:schemeClr val="accent1"/>
                </a:solidFill>
              </a:defRPr>
            </a:lvl5pPr>
            <a:lvl6pPr lvl="5">
              <a:spcBef>
                <a:spcPts val="0"/>
              </a:spcBef>
              <a:spcAft>
                <a:spcPts val="0"/>
              </a:spcAft>
              <a:buClr>
                <a:schemeClr val="accent1"/>
              </a:buClr>
              <a:buSzPts val="4200"/>
              <a:buNone/>
              <a:defRPr sz="5600">
                <a:solidFill>
                  <a:schemeClr val="accent1"/>
                </a:solidFill>
              </a:defRPr>
            </a:lvl6pPr>
            <a:lvl7pPr lvl="6">
              <a:spcBef>
                <a:spcPts val="0"/>
              </a:spcBef>
              <a:spcAft>
                <a:spcPts val="0"/>
              </a:spcAft>
              <a:buClr>
                <a:schemeClr val="accent1"/>
              </a:buClr>
              <a:buSzPts val="4200"/>
              <a:buNone/>
              <a:defRPr sz="5600">
                <a:solidFill>
                  <a:schemeClr val="accent1"/>
                </a:solidFill>
              </a:defRPr>
            </a:lvl7pPr>
            <a:lvl8pPr lvl="7">
              <a:spcBef>
                <a:spcPts val="0"/>
              </a:spcBef>
              <a:spcAft>
                <a:spcPts val="0"/>
              </a:spcAft>
              <a:buClr>
                <a:schemeClr val="accent1"/>
              </a:buClr>
              <a:buSzPts val="4200"/>
              <a:buNone/>
              <a:defRPr sz="5600">
                <a:solidFill>
                  <a:schemeClr val="accent1"/>
                </a:solidFill>
              </a:defRPr>
            </a:lvl8pPr>
            <a:lvl9pPr lvl="8">
              <a:spcBef>
                <a:spcPts val="0"/>
              </a:spcBef>
              <a:spcAft>
                <a:spcPts val="0"/>
              </a:spcAft>
              <a:buClr>
                <a:schemeClr val="accent1"/>
              </a:buClr>
              <a:buSzPts val="4200"/>
              <a:buNone/>
              <a:defRPr sz="5600">
                <a:solidFill>
                  <a:schemeClr val="accent1"/>
                </a:solidFill>
              </a:defRPr>
            </a:lvl9pPr>
          </a:lstStyle>
          <a:p>
            <a:endParaRPr/>
          </a:p>
        </p:txBody>
      </p:sp>
      <p:sp>
        <p:nvSpPr>
          <p:cNvPr id="13" name="Google Shape;13;p2"/>
          <p:cNvSpPr txBox="1">
            <a:spLocks noGrp="1"/>
          </p:cNvSpPr>
          <p:nvPr>
            <p:ph type="subTitle" idx="1"/>
          </p:nvPr>
        </p:nvSpPr>
        <p:spPr>
          <a:xfrm>
            <a:off x="683600" y="5120852"/>
            <a:ext cx="10824800" cy="105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3200">
                <a:solidFill>
                  <a:schemeClr val="accent2"/>
                </a:solidFill>
              </a:defRPr>
            </a:lvl1pPr>
            <a:lvl2pPr lvl="1">
              <a:lnSpc>
                <a:spcPct val="100000"/>
              </a:lnSpc>
              <a:spcBef>
                <a:spcPts val="0"/>
              </a:spcBef>
              <a:spcAft>
                <a:spcPts val="0"/>
              </a:spcAft>
              <a:buClr>
                <a:schemeClr val="accent2"/>
              </a:buClr>
              <a:buSzPts val="2400"/>
              <a:buNone/>
              <a:defRPr sz="3200">
                <a:solidFill>
                  <a:schemeClr val="accent2"/>
                </a:solidFill>
              </a:defRPr>
            </a:lvl2pPr>
            <a:lvl3pPr lvl="2">
              <a:lnSpc>
                <a:spcPct val="100000"/>
              </a:lnSpc>
              <a:spcBef>
                <a:spcPts val="0"/>
              </a:spcBef>
              <a:spcAft>
                <a:spcPts val="0"/>
              </a:spcAft>
              <a:buClr>
                <a:schemeClr val="accent2"/>
              </a:buClr>
              <a:buSzPts val="2400"/>
              <a:buNone/>
              <a:defRPr sz="3200">
                <a:solidFill>
                  <a:schemeClr val="accent2"/>
                </a:solidFill>
              </a:defRPr>
            </a:lvl3pPr>
            <a:lvl4pPr lvl="3">
              <a:lnSpc>
                <a:spcPct val="100000"/>
              </a:lnSpc>
              <a:spcBef>
                <a:spcPts val="0"/>
              </a:spcBef>
              <a:spcAft>
                <a:spcPts val="0"/>
              </a:spcAft>
              <a:buClr>
                <a:schemeClr val="accent2"/>
              </a:buClr>
              <a:buSzPts val="2400"/>
              <a:buNone/>
              <a:defRPr sz="3200">
                <a:solidFill>
                  <a:schemeClr val="accent2"/>
                </a:solidFill>
              </a:defRPr>
            </a:lvl4pPr>
            <a:lvl5pPr lvl="4">
              <a:lnSpc>
                <a:spcPct val="100000"/>
              </a:lnSpc>
              <a:spcBef>
                <a:spcPts val="0"/>
              </a:spcBef>
              <a:spcAft>
                <a:spcPts val="0"/>
              </a:spcAft>
              <a:buClr>
                <a:schemeClr val="accent2"/>
              </a:buClr>
              <a:buSzPts val="2400"/>
              <a:buNone/>
              <a:defRPr sz="3200">
                <a:solidFill>
                  <a:schemeClr val="accent2"/>
                </a:solidFill>
              </a:defRPr>
            </a:lvl5pPr>
            <a:lvl6pPr lvl="5">
              <a:lnSpc>
                <a:spcPct val="100000"/>
              </a:lnSpc>
              <a:spcBef>
                <a:spcPts val="0"/>
              </a:spcBef>
              <a:spcAft>
                <a:spcPts val="0"/>
              </a:spcAft>
              <a:buClr>
                <a:schemeClr val="accent2"/>
              </a:buClr>
              <a:buSzPts val="2400"/>
              <a:buNone/>
              <a:defRPr sz="3200">
                <a:solidFill>
                  <a:schemeClr val="accent2"/>
                </a:solidFill>
              </a:defRPr>
            </a:lvl6pPr>
            <a:lvl7pPr lvl="6">
              <a:lnSpc>
                <a:spcPct val="100000"/>
              </a:lnSpc>
              <a:spcBef>
                <a:spcPts val="0"/>
              </a:spcBef>
              <a:spcAft>
                <a:spcPts val="0"/>
              </a:spcAft>
              <a:buClr>
                <a:schemeClr val="accent2"/>
              </a:buClr>
              <a:buSzPts val="2400"/>
              <a:buNone/>
              <a:defRPr sz="3200">
                <a:solidFill>
                  <a:schemeClr val="accent2"/>
                </a:solidFill>
              </a:defRPr>
            </a:lvl7pPr>
            <a:lvl8pPr lvl="7">
              <a:lnSpc>
                <a:spcPct val="100000"/>
              </a:lnSpc>
              <a:spcBef>
                <a:spcPts val="0"/>
              </a:spcBef>
              <a:spcAft>
                <a:spcPts val="0"/>
              </a:spcAft>
              <a:buClr>
                <a:schemeClr val="accent2"/>
              </a:buClr>
              <a:buSzPts val="2400"/>
              <a:buNone/>
              <a:defRPr sz="3200">
                <a:solidFill>
                  <a:schemeClr val="accent2"/>
                </a:solidFill>
              </a:defRPr>
            </a:lvl8pPr>
            <a:lvl9pPr lvl="8">
              <a:lnSpc>
                <a:spcPct val="100000"/>
              </a:lnSpc>
              <a:spcBef>
                <a:spcPts val="0"/>
              </a:spcBef>
              <a:spcAft>
                <a:spcPts val="0"/>
              </a:spcAft>
              <a:buClr>
                <a:schemeClr val="accent2"/>
              </a:buClr>
              <a:buSzPts val="2400"/>
              <a:buNone/>
              <a:defRPr sz="3200">
                <a:solidFill>
                  <a:schemeClr val="accent2"/>
                </a:solidFill>
              </a:defRPr>
            </a:lvl9pPr>
          </a:lstStyle>
          <a:p>
            <a:endParaRPr/>
          </a:p>
        </p:txBody>
      </p:sp>
      <p:sp>
        <p:nvSpPr>
          <p:cNvPr id="14" name="Google Shape;14;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0166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415600" y="1386200"/>
            <a:ext cx="11360800" cy="28084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8666" b="1"/>
            </a:lvl1pPr>
            <a:lvl2pPr lvl="1" algn="ctr">
              <a:spcBef>
                <a:spcPts val="0"/>
              </a:spcBef>
              <a:spcAft>
                <a:spcPts val="0"/>
              </a:spcAft>
              <a:buSzPts val="14000"/>
              <a:buNone/>
              <a:defRPr sz="18666" b="1"/>
            </a:lvl2pPr>
            <a:lvl3pPr lvl="2" algn="ctr">
              <a:spcBef>
                <a:spcPts val="0"/>
              </a:spcBef>
              <a:spcAft>
                <a:spcPts val="0"/>
              </a:spcAft>
              <a:buSzPts val="14000"/>
              <a:buNone/>
              <a:defRPr sz="18666" b="1"/>
            </a:lvl3pPr>
            <a:lvl4pPr lvl="3" algn="ctr">
              <a:spcBef>
                <a:spcPts val="0"/>
              </a:spcBef>
              <a:spcAft>
                <a:spcPts val="0"/>
              </a:spcAft>
              <a:buSzPts val="14000"/>
              <a:buNone/>
              <a:defRPr sz="18666" b="1"/>
            </a:lvl4pPr>
            <a:lvl5pPr lvl="4" algn="ctr">
              <a:spcBef>
                <a:spcPts val="0"/>
              </a:spcBef>
              <a:spcAft>
                <a:spcPts val="0"/>
              </a:spcAft>
              <a:buSzPts val="14000"/>
              <a:buNone/>
              <a:defRPr sz="18666" b="1"/>
            </a:lvl5pPr>
            <a:lvl6pPr lvl="5" algn="ctr">
              <a:spcBef>
                <a:spcPts val="0"/>
              </a:spcBef>
              <a:spcAft>
                <a:spcPts val="0"/>
              </a:spcAft>
              <a:buSzPts val="14000"/>
              <a:buNone/>
              <a:defRPr sz="18666" b="1"/>
            </a:lvl6pPr>
            <a:lvl7pPr lvl="6" algn="ctr">
              <a:spcBef>
                <a:spcPts val="0"/>
              </a:spcBef>
              <a:spcAft>
                <a:spcPts val="0"/>
              </a:spcAft>
              <a:buSzPts val="14000"/>
              <a:buNone/>
              <a:defRPr sz="18666" b="1"/>
            </a:lvl7pPr>
            <a:lvl8pPr lvl="7" algn="ctr">
              <a:spcBef>
                <a:spcPts val="0"/>
              </a:spcBef>
              <a:spcAft>
                <a:spcPts val="0"/>
              </a:spcAft>
              <a:buSzPts val="14000"/>
              <a:buNone/>
              <a:defRPr sz="18666" b="1"/>
            </a:lvl8pPr>
            <a:lvl9pPr lvl="8" algn="ctr">
              <a:spcBef>
                <a:spcPts val="0"/>
              </a:spcBef>
              <a:spcAft>
                <a:spcPts val="0"/>
              </a:spcAft>
              <a:buSzPts val="14000"/>
              <a:buNone/>
              <a:defRPr sz="18666" b="1"/>
            </a:lvl9pPr>
          </a:lstStyle>
          <a:p>
            <a:r>
              <a:t>xx%</a:t>
            </a:r>
          </a:p>
        </p:txBody>
      </p:sp>
      <p:sp>
        <p:nvSpPr>
          <p:cNvPr id="51" name="Google Shape;51;p11"/>
          <p:cNvSpPr txBox="1">
            <a:spLocks noGrp="1"/>
          </p:cNvSpPr>
          <p:nvPr>
            <p:ph type="body" idx="1"/>
          </p:nvPr>
        </p:nvSpPr>
        <p:spPr>
          <a:xfrm>
            <a:off x="415600" y="43045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52" name="Google Shape;52;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67630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040888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855912" y="4796667"/>
            <a:ext cx="5204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683600" y="2524400"/>
            <a:ext cx="10824800" cy="20304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8000">
                <a:solidFill>
                  <a:schemeClr val="accent1"/>
                </a:solidFill>
              </a:defRPr>
            </a:lvl1pPr>
            <a:lvl2pPr lvl="1">
              <a:spcBef>
                <a:spcPts val="0"/>
              </a:spcBef>
              <a:spcAft>
                <a:spcPts val="0"/>
              </a:spcAft>
              <a:buClr>
                <a:schemeClr val="accent1"/>
              </a:buClr>
              <a:buSzPts val="6000"/>
              <a:buNone/>
              <a:defRPr sz="8000">
                <a:solidFill>
                  <a:schemeClr val="accent1"/>
                </a:solidFill>
              </a:defRPr>
            </a:lvl2pPr>
            <a:lvl3pPr lvl="2">
              <a:spcBef>
                <a:spcPts val="0"/>
              </a:spcBef>
              <a:spcAft>
                <a:spcPts val="0"/>
              </a:spcAft>
              <a:buClr>
                <a:schemeClr val="accent1"/>
              </a:buClr>
              <a:buSzPts val="6000"/>
              <a:buNone/>
              <a:defRPr sz="8000">
                <a:solidFill>
                  <a:schemeClr val="accent1"/>
                </a:solidFill>
              </a:defRPr>
            </a:lvl3pPr>
            <a:lvl4pPr lvl="3">
              <a:spcBef>
                <a:spcPts val="0"/>
              </a:spcBef>
              <a:spcAft>
                <a:spcPts val="0"/>
              </a:spcAft>
              <a:buClr>
                <a:schemeClr val="accent1"/>
              </a:buClr>
              <a:buSzPts val="6000"/>
              <a:buNone/>
              <a:defRPr sz="8000">
                <a:solidFill>
                  <a:schemeClr val="accent1"/>
                </a:solidFill>
              </a:defRPr>
            </a:lvl4pPr>
            <a:lvl5pPr lvl="4">
              <a:spcBef>
                <a:spcPts val="0"/>
              </a:spcBef>
              <a:spcAft>
                <a:spcPts val="0"/>
              </a:spcAft>
              <a:buClr>
                <a:schemeClr val="accent1"/>
              </a:buClr>
              <a:buSzPts val="6000"/>
              <a:buNone/>
              <a:defRPr sz="8000">
                <a:solidFill>
                  <a:schemeClr val="accent1"/>
                </a:solidFill>
              </a:defRPr>
            </a:lvl5pPr>
            <a:lvl6pPr lvl="5">
              <a:spcBef>
                <a:spcPts val="0"/>
              </a:spcBef>
              <a:spcAft>
                <a:spcPts val="0"/>
              </a:spcAft>
              <a:buClr>
                <a:schemeClr val="accent1"/>
              </a:buClr>
              <a:buSzPts val="6000"/>
              <a:buNone/>
              <a:defRPr sz="8000">
                <a:solidFill>
                  <a:schemeClr val="accent1"/>
                </a:solidFill>
              </a:defRPr>
            </a:lvl6pPr>
            <a:lvl7pPr lvl="6">
              <a:spcBef>
                <a:spcPts val="0"/>
              </a:spcBef>
              <a:spcAft>
                <a:spcPts val="0"/>
              </a:spcAft>
              <a:buClr>
                <a:schemeClr val="accent1"/>
              </a:buClr>
              <a:buSzPts val="6000"/>
              <a:buNone/>
              <a:defRPr sz="8000">
                <a:solidFill>
                  <a:schemeClr val="accent1"/>
                </a:solidFill>
              </a:defRPr>
            </a:lvl7pPr>
            <a:lvl8pPr lvl="7">
              <a:spcBef>
                <a:spcPts val="0"/>
              </a:spcBef>
              <a:spcAft>
                <a:spcPts val="0"/>
              </a:spcAft>
              <a:buClr>
                <a:schemeClr val="accent1"/>
              </a:buClr>
              <a:buSzPts val="6000"/>
              <a:buNone/>
              <a:defRPr sz="8000">
                <a:solidFill>
                  <a:schemeClr val="accent1"/>
                </a:solidFill>
              </a:defRPr>
            </a:lvl8pPr>
            <a:lvl9pPr lvl="8">
              <a:spcBef>
                <a:spcPts val="0"/>
              </a:spcBef>
              <a:spcAft>
                <a:spcPts val="0"/>
              </a:spcAft>
              <a:buClr>
                <a:schemeClr val="accent1"/>
              </a:buClr>
              <a:buSzPts val="6000"/>
              <a:buNone/>
              <a:defRPr sz="8000">
                <a:solidFill>
                  <a:schemeClr val="accent1"/>
                </a:solidFill>
              </a:defRPr>
            </a:lvl9pPr>
          </a:lstStyle>
          <a:p>
            <a:endParaRPr/>
          </a:p>
        </p:txBody>
      </p:sp>
      <p:sp>
        <p:nvSpPr>
          <p:cNvPr id="18" name="Google Shape;18;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24846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p:nvPr/>
        </p:nvSpPr>
        <p:spPr>
          <a:xfrm>
            <a:off x="0" y="6727600"/>
            <a:ext cx="12192000" cy="13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4"/>
          <p:cNvSpPr txBox="1">
            <a:spLocks noGrp="1"/>
          </p:cNvSpPr>
          <p:nvPr>
            <p:ph type="title"/>
          </p:nvPr>
        </p:nvSpPr>
        <p:spPr>
          <a:xfrm>
            <a:off x="415600" y="593367"/>
            <a:ext cx="11360800" cy="817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415600" y="1562133"/>
            <a:ext cx="11360800" cy="45296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3" name="Google Shape;23;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39409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415600" y="593367"/>
            <a:ext cx="11360800" cy="817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415600" y="1562233"/>
            <a:ext cx="5333200" cy="4529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7" name="Google Shape;27;p5"/>
          <p:cNvSpPr txBox="1">
            <a:spLocks noGrp="1"/>
          </p:cNvSpPr>
          <p:nvPr>
            <p:ph type="body" idx="2"/>
          </p:nvPr>
        </p:nvSpPr>
        <p:spPr>
          <a:xfrm>
            <a:off x="6443200" y="1562233"/>
            <a:ext cx="5333200" cy="4529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8" name="Google Shape;28;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458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415600" y="593367"/>
            <a:ext cx="11360800" cy="817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34578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4" name="Google Shape;34;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5" name="Google Shape;35;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9539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653667" y="701800"/>
            <a:ext cx="7472000" cy="5454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7200">
                <a:solidFill>
                  <a:schemeClr val="accent1"/>
                </a:solidFill>
              </a:defRPr>
            </a:lvl1pPr>
            <a:lvl2pPr lvl="1">
              <a:spcBef>
                <a:spcPts val="0"/>
              </a:spcBef>
              <a:spcAft>
                <a:spcPts val="0"/>
              </a:spcAft>
              <a:buClr>
                <a:schemeClr val="accent1"/>
              </a:buClr>
              <a:buSzPts val="5400"/>
              <a:buNone/>
              <a:defRPr sz="7200">
                <a:solidFill>
                  <a:schemeClr val="accent1"/>
                </a:solidFill>
              </a:defRPr>
            </a:lvl2pPr>
            <a:lvl3pPr lvl="2">
              <a:spcBef>
                <a:spcPts val="0"/>
              </a:spcBef>
              <a:spcAft>
                <a:spcPts val="0"/>
              </a:spcAft>
              <a:buClr>
                <a:schemeClr val="accent1"/>
              </a:buClr>
              <a:buSzPts val="5400"/>
              <a:buNone/>
              <a:defRPr sz="7200">
                <a:solidFill>
                  <a:schemeClr val="accent1"/>
                </a:solidFill>
              </a:defRPr>
            </a:lvl3pPr>
            <a:lvl4pPr lvl="3">
              <a:spcBef>
                <a:spcPts val="0"/>
              </a:spcBef>
              <a:spcAft>
                <a:spcPts val="0"/>
              </a:spcAft>
              <a:buClr>
                <a:schemeClr val="accent1"/>
              </a:buClr>
              <a:buSzPts val="5400"/>
              <a:buNone/>
              <a:defRPr sz="7200">
                <a:solidFill>
                  <a:schemeClr val="accent1"/>
                </a:solidFill>
              </a:defRPr>
            </a:lvl4pPr>
            <a:lvl5pPr lvl="4">
              <a:spcBef>
                <a:spcPts val="0"/>
              </a:spcBef>
              <a:spcAft>
                <a:spcPts val="0"/>
              </a:spcAft>
              <a:buClr>
                <a:schemeClr val="accent1"/>
              </a:buClr>
              <a:buSzPts val="5400"/>
              <a:buNone/>
              <a:defRPr sz="7200">
                <a:solidFill>
                  <a:schemeClr val="accent1"/>
                </a:solidFill>
              </a:defRPr>
            </a:lvl5pPr>
            <a:lvl6pPr lvl="5">
              <a:spcBef>
                <a:spcPts val="0"/>
              </a:spcBef>
              <a:spcAft>
                <a:spcPts val="0"/>
              </a:spcAft>
              <a:buClr>
                <a:schemeClr val="accent1"/>
              </a:buClr>
              <a:buSzPts val="5400"/>
              <a:buNone/>
              <a:defRPr sz="7200">
                <a:solidFill>
                  <a:schemeClr val="accent1"/>
                </a:solidFill>
              </a:defRPr>
            </a:lvl6pPr>
            <a:lvl7pPr lvl="6">
              <a:spcBef>
                <a:spcPts val="0"/>
              </a:spcBef>
              <a:spcAft>
                <a:spcPts val="0"/>
              </a:spcAft>
              <a:buClr>
                <a:schemeClr val="accent1"/>
              </a:buClr>
              <a:buSzPts val="5400"/>
              <a:buNone/>
              <a:defRPr sz="7200">
                <a:solidFill>
                  <a:schemeClr val="accent1"/>
                </a:solidFill>
              </a:defRPr>
            </a:lvl7pPr>
            <a:lvl8pPr lvl="7">
              <a:spcBef>
                <a:spcPts val="0"/>
              </a:spcBef>
              <a:spcAft>
                <a:spcPts val="0"/>
              </a:spcAft>
              <a:buClr>
                <a:schemeClr val="accent1"/>
              </a:buClr>
              <a:buSzPts val="5400"/>
              <a:buNone/>
              <a:defRPr sz="7200">
                <a:solidFill>
                  <a:schemeClr val="accent1"/>
                </a:solidFill>
              </a:defRPr>
            </a:lvl8pPr>
            <a:lvl9pPr lvl="8">
              <a:spcBef>
                <a:spcPts val="0"/>
              </a:spcBef>
              <a:spcAft>
                <a:spcPts val="0"/>
              </a:spcAft>
              <a:buClr>
                <a:schemeClr val="accent1"/>
              </a:buClr>
              <a:buSzPts val="5400"/>
              <a:buNone/>
              <a:defRPr sz="7200">
                <a:solidFill>
                  <a:schemeClr val="accent1"/>
                </a:solidFill>
              </a:defRPr>
            </a:lvl9pPr>
          </a:lstStyle>
          <a:p>
            <a:endParaRPr/>
          </a:p>
        </p:txBody>
      </p:sp>
      <p:sp>
        <p:nvSpPr>
          <p:cNvPr id="38" name="Google Shape;38;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92022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9"/>
        <p:cNvGrpSpPr/>
        <p:nvPr/>
      </p:nvGrpSpPr>
      <p:grpSpPr>
        <a:xfrm>
          <a:off x="0" y="0"/>
          <a:ext cx="0" cy="0"/>
          <a:chOff x="0" y="0"/>
          <a:chExt cx="0" cy="0"/>
        </a:xfrm>
      </p:grpSpPr>
      <p:sp>
        <p:nvSpPr>
          <p:cNvPr id="40" name="Google Shape;40;p9"/>
          <p:cNvSpPr/>
          <p:nvPr/>
        </p:nvSpPr>
        <p:spPr>
          <a:xfrm>
            <a:off x="6096000" y="-33"/>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41" name="Google Shape;41;p9"/>
          <p:cNvCxnSpPr/>
          <p:nvPr/>
        </p:nvCxnSpPr>
        <p:spPr>
          <a:xfrm>
            <a:off x="6706233" y="5994000"/>
            <a:ext cx="9152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354000" y="1843133"/>
            <a:ext cx="5393600" cy="1777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5600">
                <a:solidFill>
                  <a:schemeClr val="lt2"/>
                </a:solidFill>
              </a:defRPr>
            </a:lvl1pPr>
            <a:lvl2pPr lvl="1" algn="ctr">
              <a:spcBef>
                <a:spcPts val="0"/>
              </a:spcBef>
              <a:spcAft>
                <a:spcPts val="0"/>
              </a:spcAft>
              <a:buClr>
                <a:schemeClr val="lt2"/>
              </a:buClr>
              <a:buSzPts val="4200"/>
              <a:buNone/>
              <a:defRPr sz="5600">
                <a:solidFill>
                  <a:schemeClr val="lt2"/>
                </a:solidFill>
              </a:defRPr>
            </a:lvl2pPr>
            <a:lvl3pPr lvl="2" algn="ctr">
              <a:spcBef>
                <a:spcPts val="0"/>
              </a:spcBef>
              <a:spcAft>
                <a:spcPts val="0"/>
              </a:spcAft>
              <a:buClr>
                <a:schemeClr val="lt2"/>
              </a:buClr>
              <a:buSzPts val="4200"/>
              <a:buNone/>
              <a:defRPr sz="5600">
                <a:solidFill>
                  <a:schemeClr val="lt2"/>
                </a:solidFill>
              </a:defRPr>
            </a:lvl3pPr>
            <a:lvl4pPr lvl="3" algn="ctr">
              <a:spcBef>
                <a:spcPts val="0"/>
              </a:spcBef>
              <a:spcAft>
                <a:spcPts val="0"/>
              </a:spcAft>
              <a:buClr>
                <a:schemeClr val="lt2"/>
              </a:buClr>
              <a:buSzPts val="4200"/>
              <a:buNone/>
              <a:defRPr sz="5600">
                <a:solidFill>
                  <a:schemeClr val="lt2"/>
                </a:solidFill>
              </a:defRPr>
            </a:lvl4pPr>
            <a:lvl5pPr lvl="4" algn="ctr">
              <a:spcBef>
                <a:spcPts val="0"/>
              </a:spcBef>
              <a:spcAft>
                <a:spcPts val="0"/>
              </a:spcAft>
              <a:buClr>
                <a:schemeClr val="lt2"/>
              </a:buClr>
              <a:buSzPts val="4200"/>
              <a:buNone/>
              <a:defRPr sz="5600">
                <a:solidFill>
                  <a:schemeClr val="lt2"/>
                </a:solidFill>
              </a:defRPr>
            </a:lvl5pPr>
            <a:lvl6pPr lvl="5" algn="ctr">
              <a:spcBef>
                <a:spcPts val="0"/>
              </a:spcBef>
              <a:spcAft>
                <a:spcPts val="0"/>
              </a:spcAft>
              <a:buClr>
                <a:schemeClr val="lt2"/>
              </a:buClr>
              <a:buSzPts val="4200"/>
              <a:buNone/>
              <a:defRPr sz="5600">
                <a:solidFill>
                  <a:schemeClr val="lt2"/>
                </a:solidFill>
              </a:defRPr>
            </a:lvl6pPr>
            <a:lvl7pPr lvl="6" algn="ctr">
              <a:spcBef>
                <a:spcPts val="0"/>
              </a:spcBef>
              <a:spcAft>
                <a:spcPts val="0"/>
              </a:spcAft>
              <a:buClr>
                <a:schemeClr val="lt2"/>
              </a:buClr>
              <a:buSzPts val="4200"/>
              <a:buNone/>
              <a:defRPr sz="5600">
                <a:solidFill>
                  <a:schemeClr val="lt2"/>
                </a:solidFill>
              </a:defRPr>
            </a:lvl7pPr>
            <a:lvl8pPr lvl="7" algn="ctr">
              <a:spcBef>
                <a:spcPts val="0"/>
              </a:spcBef>
              <a:spcAft>
                <a:spcPts val="0"/>
              </a:spcAft>
              <a:buClr>
                <a:schemeClr val="lt2"/>
              </a:buClr>
              <a:buSzPts val="4200"/>
              <a:buNone/>
              <a:defRPr sz="5600">
                <a:solidFill>
                  <a:schemeClr val="lt2"/>
                </a:solidFill>
              </a:defRPr>
            </a:lvl8pPr>
            <a:lvl9pPr lvl="8" algn="ctr">
              <a:spcBef>
                <a:spcPts val="0"/>
              </a:spcBef>
              <a:spcAft>
                <a:spcPts val="0"/>
              </a:spcAft>
              <a:buClr>
                <a:schemeClr val="lt2"/>
              </a:buClr>
              <a:buSzPts val="4200"/>
              <a:buNone/>
              <a:defRPr sz="5600">
                <a:solidFill>
                  <a:schemeClr val="lt2"/>
                </a:solidFill>
              </a:defRPr>
            </a:lvl9pPr>
          </a:lstStyle>
          <a:p>
            <a:endParaRPr/>
          </a:p>
        </p:txBody>
      </p:sp>
      <p:sp>
        <p:nvSpPr>
          <p:cNvPr id="43" name="Google Shape;43;p9"/>
          <p:cNvSpPr txBox="1">
            <a:spLocks noGrp="1"/>
          </p:cNvSpPr>
          <p:nvPr>
            <p:ph type="subTitle" idx="1"/>
          </p:nvPr>
        </p:nvSpPr>
        <p:spPr>
          <a:xfrm>
            <a:off x="354000" y="3692001"/>
            <a:ext cx="5393600" cy="1794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44" name="Google Shape;44;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Clr>
                <a:schemeClr val="accent1"/>
              </a:buClr>
              <a:buSzPts val="1800"/>
              <a:buChar char="●"/>
              <a:defRPr>
                <a:solidFill>
                  <a:schemeClr val="accent1"/>
                </a:solidFill>
              </a:defRPr>
            </a:lvl1pPr>
            <a:lvl2pPr marL="1219170" lvl="1" indent="-423323">
              <a:spcBef>
                <a:spcPts val="2133"/>
              </a:spcBef>
              <a:spcAft>
                <a:spcPts val="0"/>
              </a:spcAft>
              <a:buClr>
                <a:schemeClr val="accent1"/>
              </a:buClr>
              <a:buSzPts val="1400"/>
              <a:buChar char="○"/>
              <a:defRPr>
                <a:solidFill>
                  <a:schemeClr val="accent1"/>
                </a:solidFill>
              </a:defRPr>
            </a:lvl2pPr>
            <a:lvl3pPr marL="1828754" lvl="2" indent="-423323">
              <a:spcBef>
                <a:spcPts val="2133"/>
              </a:spcBef>
              <a:spcAft>
                <a:spcPts val="0"/>
              </a:spcAft>
              <a:buClr>
                <a:schemeClr val="accent1"/>
              </a:buClr>
              <a:buSzPts val="1400"/>
              <a:buChar char="■"/>
              <a:defRPr>
                <a:solidFill>
                  <a:schemeClr val="accent1"/>
                </a:solidFill>
              </a:defRPr>
            </a:lvl3pPr>
            <a:lvl4pPr marL="2438339" lvl="3" indent="-423323">
              <a:spcBef>
                <a:spcPts val="2133"/>
              </a:spcBef>
              <a:spcAft>
                <a:spcPts val="0"/>
              </a:spcAft>
              <a:buClr>
                <a:schemeClr val="accent1"/>
              </a:buClr>
              <a:buSzPts val="1400"/>
              <a:buChar char="●"/>
              <a:defRPr>
                <a:solidFill>
                  <a:schemeClr val="accent1"/>
                </a:solidFill>
              </a:defRPr>
            </a:lvl4pPr>
            <a:lvl5pPr marL="3047924" lvl="4" indent="-423323">
              <a:spcBef>
                <a:spcPts val="2133"/>
              </a:spcBef>
              <a:spcAft>
                <a:spcPts val="0"/>
              </a:spcAft>
              <a:buClr>
                <a:schemeClr val="accent1"/>
              </a:buClr>
              <a:buSzPts val="1400"/>
              <a:buChar char="○"/>
              <a:defRPr>
                <a:solidFill>
                  <a:schemeClr val="accent1"/>
                </a:solidFill>
              </a:defRPr>
            </a:lvl5pPr>
            <a:lvl6pPr marL="3657509" lvl="5" indent="-423323">
              <a:spcBef>
                <a:spcPts val="2133"/>
              </a:spcBef>
              <a:spcAft>
                <a:spcPts val="0"/>
              </a:spcAft>
              <a:buClr>
                <a:schemeClr val="accent1"/>
              </a:buClr>
              <a:buSzPts val="1400"/>
              <a:buChar char="■"/>
              <a:defRPr>
                <a:solidFill>
                  <a:schemeClr val="accent1"/>
                </a:solidFill>
              </a:defRPr>
            </a:lvl6pPr>
            <a:lvl7pPr marL="4267093" lvl="6" indent="-423323">
              <a:spcBef>
                <a:spcPts val="2133"/>
              </a:spcBef>
              <a:spcAft>
                <a:spcPts val="0"/>
              </a:spcAft>
              <a:buClr>
                <a:schemeClr val="accent1"/>
              </a:buClr>
              <a:buSzPts val="1400"/>
              <a:buChar char="●"/>
              <a:defRPr>
                <a:solidFill>
                  <a:schemeClr val="accent1"/>
                </a:solidFill>
              </a:defRPr>
            </a:lvl7pPr>
            <a:lvl8pPr marL="4876678" lvl="7" indent="-423323">
              <a:spcBef>
                <a:spcPts val="2133"/>
              </a:spcBef>
              <a:spcAft>
                <a:spcPts val="0"/>
              </a:spcAft>
              <a:buClr>
                <a:schemeClr val="accent1"/>
              </a:buClr>
              <a:buSzPts val="1400"/>
              <a:buChar char="○"/>
              <a:defRPr>
                <a:solidFill>
                  <a:schemeClr val="accent1"/>
                </a:solidFill>
              </a:defRPr>
            </a:lvl8pPr>
            <a:lvl9pPr marL="5486263" lvl="8" indent="-423323">
              <a:spcBef>
                <a:spcPts val="2133"/>
              </a:spcBef>
              <a:spcAft>
                <a:spcPts val="2133"/>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08293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25438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817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415600" y="1562133"/>
            <a:ext cx="11360800" cy="45296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1"/>
                </a:solidFill>
                <a:latin typeface="Old Standard TT"/>
                <a:ea typeface="Old Standard TT"/>
                <a:cs typeface="Old Standard TT"/>
                <a:sym typeface="Old Standard TT"/>
              </a:defRPr>
            </a:lvl1pPr>
            <a:lvl2pPr lvl="1" algn="r">
              <a:buNone/>
              <a:defRPr sz="1333">
                <a:solidFill>
                  <a:schemeClr val="dk1"/>
                </a:solidFill>
                <a:latin typeface="Old Standard TT"/>
                <a:ea typeface="Old Standard TT"/>
                <a:cs typeface="Old Standard TT"/>
                <a:sym typeface="Old Standard TT"/>
              </a:defRPr>
            </a:lvl2pPr>
            <a:lvl3pPr lvl="2" algn="r">
              <a:buNone/>
              <a:defRPr sz="1333">
                <a:solidFill>
                  <a:schemeClr val="dk1"/>
                </a:solidFill>
                <a:latin typeface="Old Standard TT"/>
                <a:ea typeface="Old Standard TT"/>
                <a:cs typeface="Old Standard TT"/>
                <a:sym typeface="Old Standard TT"/>
              </a:defRPr>
            </a:lvl3pPr>
            <a:lvl4pPr lvl="3" algn="r">
              <a:buNone/>
              <a:defRPr sz="1333">
                <a:solidFill>
                  <a:schemeClr val="dk1"/>
                </a:solidFill>
                <a:latin typeface="Old Standard TT"/>
                <a:ea typeface="Old Standard TT"/>
                <a:cs typeface="Old Standard TT"/>
                <a:sym typeface="Old Standard TT"/>
              </a:defRPr>
            </a:lvl4pPr>
            <a:lvl5pPr lvl="4" algn="r">
              <a:buNone/>
              <a:defRPr sz="1333">
                <a:solidFill>
                  <a:schemeClr val="dk1"/>
                </a:solidFill>
                <a:latin typeface="Old Standard TT"/>
                <a:ea typeface="Old Standard TT"/>
                <a:cs typeface="Old Standard TT"/>
                <a:sym typeface="Old Standard TT"/>
              </a:defRPr>
            </a:lvl5pPr>
            <a:lvl6pPr lvl="5" algn="r">
              <a:buNone/>
              <a:defRPr sz="1333">
                <a:solidFill>
                  <a:schemeClr val="dk1"/>
                </a:solidFill>
                <a:latin typeface="Old Standard TT"/>
                <a:ea typeface="Old Standard TT"/>
                <a:cs typeface="Old Standard TT"/>
                <a:sym typeface="Old Standard TT"/>
              </a:defRPr>
            </a:lvl6pPr>
            <a:lvl7pPr lvl="6" algn="r">
              <a:buNone/>
              <a:defRPr sz="1333">
                <a:solidFill>
                  <a:schemeClr val="dk1"/>
                </a:solidFill>
                <a:latin typeface="Old Standard TT"/>
                <a:ea typeface="Old Standard TT"/>
                <a:cs typeface="Old Standard TT"/>
                <a:sym typeface="Old Standard TT"/>
              </a:defRPr>
            </a:lvl7pPr>
            <a:lvl8pPr lvl="7" algn="r">
              <a:buNone/>
              <a:defRPr sz="1333">
                <a:solidFill>
                  <a:schemeClr val="dk1"/>
                </a:solidFill>
                <a:latin typeface="Old Standard TT"/>
                <a:ea typeface="Old Standard TT"/>
                <a:cs typeface="Old Standard TT"/>
                <a:sym typeface="Old Standard TT"/>
              </a:defRPr>
            </a:lvl8pPr>
            <a:lvl9pPr lvl="8" algn="r">
              <a:buNone/>
              <a:defRPr sz="1333">
                <a:solidFill>
                  <a:schemeClr val="dk1"/>
                </a:solidFill>
                <a:latin typeface="Old Standard TT"/>
                <a:ea typeface="Old Standard TT"/>
                <a:cs typeface="Old Standard TT"/>
                <a:sym typeface="Old Standard TT"/>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5941366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mazoncloudwatch-agent.s3.amazonaws.com/ubuntu/amd64/latest/amazon-cloudwatch-agent.deb"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8"/>
          <p:cNvSpPr txBox="1">
            <a:spLocks noGrp="1"/>
          </p:cNvSpPr>
          <p:nvPr>
            <p:ph type="ctrTitle"/>
          </p:nvPr>
        </p:nvSpPr>
        <p:spPr>
          <a:xfrm>
            <a:off x="683600" y="2524400"/>
            <a:ext cx="10824800" cy="2030400"/>
          </a:xfrm>
          <a:prstGeom prst="rect">
            <a:avLst/>
          </a:prstGeom>
        </p:spPr>
        <p:txBody>
          <a:bodyPr spcFirstLastPara="1" wrap="square" lIns="121900" tIns="121900" rIns="121900" bIns="121900" anchor="b" anchorCtr="0">
            <a:noAutofit/>
          </a:bodyPr>
          <a:lstStyle/>
          <a:p>
            <a:r>
              <a:rPr lang="en" dirty="0"/>
              <a:t>AWS Cloudwatch</a:t>
            </a:r>
            <a:endParaRPr dirty="0"/>
          </a:p>
        </p:txBody>
      </p:sp>
      <p:sp>
        <p:nvSpPr>
          <p:cNvPr id="3" name="Subtitle 2">
            <a:extLst>
              <a:ext uri="{FF2B5EF4-FFF2-40B4-BE49-F238E27FC236}">
                <a16:creationId xmlns:a16="http://schemas.microsoft.com/office/drawing/2014/main" id="{7FD18D20-9680-ABA3-FC06-34F7DF3A531E}"/>
              </a:ext>
            </a:extLst>
          </p:cNvPr>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A61F880F-26F3-786A-D86E-E33B7A0E3D13}"/>
            </a:ext>
          </a:extLst>
        </p:cNvPr>
        <p:cNvGrpSpPr/>
        <p:nvPr/>
      </p:nvGrpSpPr>
      <p:grpSpPr>
        <a:xfrm>
          <a:off x="0" y="0"/>
          <a:ext cx="0" cy="0"/>
          <a:chOff x="0" y="0"/>
          <a:chExt cx="0" cy="0"/>
        </a:xfrm>
      </p:grpSpPr>
      <p:sp>
        <p:nvSpPr>
          <p:cNvPr id="316" name="Google Shape;316;p55">
            <a:extLst>
              <a:ext uri="{FF2B5EF4-FFF2-40B4-BE49-F238E27FC236}">
                <a16:creationId xmlns:a16="http://schemas.microsoft.com/office/drawing/2014/main" id="{8A8FAEFF-AABC-CB05-CA00-4E8460D6D9CC}"/>
              </a:ext>
            </a:extLst>
          </p:cNvPr>
          <p:cNvSpPr txBox="1">
            <a:spLocks noGrp="1"/>
          </p:cNvSpPr>
          <p:nvPr>
            <p:ph type="title"/>
          </p:nvPr>
        </p:nvSpPr>
        <p:spPr>
          <a:xfrm>
            <a:off x="415600" y="593367"/>
            <a:ext cx="11360800" cy="560519"/>
          </a:xfrm>
          <a:prstGeom prst="rect">
            <a:avLst/>
          </a:prstGeom>
        </p:spPr>
        <p:txBody>
          <a:bodyPr spcFirstLastPara="1" wrap="square" lIns="121900" tIns="121900" rIns="121900" bIns="121900" anchor="t" anchorCtr="0">
            <a:noAutofit/>
          </a:bodyPr>
          <a:lstStyle/>
          <a:p>
            <a:r>
              <a:rPr lang="en" dirty="0"/>
              <a:t>Example:</a:t>
            </a:r>
            <a:endParaRPr dirty="0"/>
          </a:p>
        </p:txBody>
      </p:sp>
      <p:sp>
        <p:nvSpPr>
          <p:cNvPr id="317" name="Google Shape;317;p55">
            <a:extLst>
              <a:ext uri="{FF2B5EF4-FFF2-40B4-BE49-F238E27FC236}">
                <a16:creationId xmlns:a16="http://schemas.microsoft.com/office/drawing/2014/main" id="{D77A1B4E-8AA1-2F2C-7ACF-E57FB94EAB3B}"/>
              </a:ext>
            </a:extLst>
          </p:cNvPr>
          <p:cNvSpPr txBox="1">
            <a:spLocks noGrp="1"/>
          </p:cNvSpPr>
          <p:nvPr>
            <p:ph type="body" idx="1"/>
          </p:nvPr>
        </p:nvSpPr>
        <p:spPr>
          <a:xfrm>
            <a:off x="415600" y="1240970"/>
            <a:ext cx="10992629" cy="5399315"/>
          </a:xfrm>
          <a:prstGeom prst="rect">
            <a:avLst/>
          </a:prstGeom>
        </p:spPr>
        <p:txBody>
          <a:bodyPr spcFirstLastPara="1" wrap="square" lIns="121900" tIns="121900" rIns="121900" bIns="121900" anchor="t" anchorCtr="0">
            <a:noAutofit/>
          </a:bodyPr>
          <a:lstStyle/>
          <a:p>
            <a:pPr marL="0" indent="0">
              <a:buNone/>
            </a:pPr>
            <a:r>
              <a:rPr lang="en-US" sz="1000" b="1" dirty="0">
                <a:solidFill>
                  <a:srgbClr val="188038"/>
                </a:solidFill>
                <a:latin typeface="Roboto Mono"/>
                <a:ea typeface="Roboto Mono"/>
                <a:cs typeface="Roboto Mono"/>
                <a:sym typeface="Roboto Mono"/>
              </a:rPr>
              <a:t>Setting Up CloudWatch Logs for Nginx on EC2 for Ubuntu</a:t>
            </a:r>
          </a:p>
          <a:p>
            <a:pPr marL="0" indent="0">
              <a:buNone/>
            </a:pPr>
            <a:endParaRPr lang="en-US" sz="1000" b="1"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Step 1: Install the CloudWatch agent on your EC2 instance:</a:t>
            </a:r>
          </a:p>
          <a:p>
            <a:pPr marL="0" indent="0">
              <a:buNone/>
            </a:pPr>
            <a:r>
              <a:rPr lang="en-US" sz="1000" dirty="0">
                <a:solidFill>
                  <a:srgbClr val="188038"/>
                </a:solidFill>
                <a:latin typeface="Roboto Mono"/>
                <a:ea typeface="Roboto Mono"/>
                <a:cs typeface="Roboto Mono"/>
                <a:sym typeface="Roboto Mono"/>
              </a:rPr>
              <a:t>ssh &lt;server-ip&gt;</a:t>
            </a:r>
          </a:p>
          <a:p>
            <a:pPr marL="0" indent="0">
              <a:buNone/>
            </a:pPr>
            <a:r>
              <a:rPr lang="da-DK" sz="1000" dirty="0">
                <a:solidFill>
                  <a:srgbClr val="188038"/>
                </a:solidFill>
                <a:latin typeface="Roboto Mono"/>
                <a:ea typeface="Roboto Mono"/>
                <a:cs typeface="Roboto Mono"/>
                <a:sym typeface="Roboto Mono"/>
              </a:rPr>
              <a:t>wget </a:t>
            </a:r>
            <a:r>
              <a:rPr lang="da-DK" sz="1000" dirty="0">
                <a:solidFill>
                  <a:srgbClr val="188038"/>
                </a:solidFill>
                <a:latin typeface="Roboto Mono"/>
                <a:ea typeface="Roboto Mono"/>
                <a:cs typeface="Roboto Mono"/>
                <a:sym typeface="Roboto Mono"/>
                <a:hlinkClick r:id="rId3"/>
              </a:rPr>
              <a:t>https://amazoncloudwatch-agent.s3.amazonaws.com/ubuntu/amd64/latest/amazon-cloudwatch-agent.deb</a:t>
            </a:r>
            <a:endParaRPr lang="da-DK" sz="1000" dirty="0">
              <a:solidFill>
                <a:srgbClr val="188038"/>
              </a:solidFill>
              <a:latin typeface="Roboto Mono"/>
              <a:ea typeface="Roboto Mono"/>
              <a:cs typeface="Roboto Mono"/>
              <a:sym typeface="Roboto Mono"/>
            </a:endParaRPr>
          </a:p>
          <a:p>
            <a:pPr marL="0" indent="0">
              <a:buNone/>
            </a:pPr>
            <a:r>
              <a:rPr lang="da-DK" sz="1000" dirty="0">
                <a:solidFill>
                  <a:srgbClr val="188038"/>
                </a:solidFill>
                <a:latin typeface="Roboto Mono"/>
                <a:ea typeface="Roboto Mono"/>
                <a:cs typeface="Roboto Mono"/>
                <a:sym typeface="Roboto Mono"/>
              </a:rPr>
              <a:t>dpkg -i -E ./amazon-cloudwatch-agent.deb</a:t>
            </a:r>
          </a:p>
          <a:p>
            <a:pPr marL="0" indent="0">
              <a:buNone/>
            </a:pPr>
            <a:endParaRPr lang="da-DK" sz="1000" dirty="0">
              <a:solidFill>
                <a:srgbClr val="188038"/>
              </a:solidFill>
              <a:latin typeface="Roboto Mono"/>
              <a:ea typeface="Roboto Mono"/>
              <a:cs typeface="Roboto Mono"/>
              <a:sym typeface="Roboto Mono"/>
            </a:endParaRP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Step 2: Configure IAM Role for EC2</a:t>
            </a: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Create a new role:</a:t>
            </a:r>
          </a:p>
          <a:p>
            <a:pPr marL="0" indent="0">
              <a:buNone/>
            </a:pPr>
            <a:r>
              <a:rPr lang="en-US" sz="1000" dirty="0">
                <a:solidFill>
                  <a:srgbClr val="188038"/>
                </a:solidFill>
                <a:latin typeface="Roboto Mono"/>
                <a:ea typeface="Roboto Mono"/>
                <a:cs typeface="Roboto Mono"/>
                <a:sym typeface="Roboto Mono"/>
              </a:rPr>
              <a:t>Choose EC2 as the service</a:t>
            </a:r>
          </a:p>
          <a:p>
            <a:pPr marL="0" indent="0">
              <a:buNone/>
            </a:pPr>
            <a:r>
              <a:rPr lang="en-US" sz="1000" dirty="0">
                <a:solidFill>
                  <a:srgbClr val="188038"/>
                </a:solidFill>
                <a:latin typeface="Roboto Mono"/>
                <a:ea typeface="Roboto Mono"/>
                <a:cs typeface="Roboto Mono"/>
                <a:sym typeface="Roboto Mono"/>
              </a:rPr>
              <a:t>Attach the </a:t>
            </a:r>
            <a:r>
              <a:rPr lang="en-US" sz="1000" dirty="0" err="1">
                <a:solidFill>
                  <a:srgbClr val="188038"/>
                </a:solidFill>
                <a:latin typeface="Roboto Mono"/>
                <a:ea typeface="Roboto Mono"/>
                <a:cs typeface="Roboto Mono"/>
                <a:sym typeface="Roboto Mono"/>
              </a:rPr>
              <a:t>CloudWatchLogsFullAccess</a:t>
            </a:r>
            <a:r>
              <a:rPr lang="en-US" sz="1000" dirty="0">
                <a:solidFill>
                  <a:srgbClr val="188038"/>
                </a:solidFill>
                <a:latin typeface="Roboto Mono"/>
                <a:ea typeface="Roboto Mono"/>
                <a:cs typeface="Roboto Mono"/>
                <a:sym typeface="Roboto Mono"/>
              </a:rPr>
              <a:t> policy</a:t>
            </a:r>
          </a:p>
          <a:p>
            <a:pPr marL="0" indent="0">
              <a:buNone/>
            </a:pPr>
            <a:r>
              <a:rPr lang="en-US" sz="1000" dirty="0">
                <a:solidFill>
                  <a:srgbClr val="188038"/>
                </a:solidFill>
                <a:latin typeface="Roboto Mono"/>
                <a:ea typeface="Roboto Mono"/>
                <a:cs typeface="Roboto Mono"/>
                <a:sym typeface="Roboto Mono"/>
              </a:rPr>
              <a:t>Name the role (e.g., "EC2CloudWatchLogsRole")</a:t>
            </a: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Attach the role to your EC2 instance:</a:t>
            </a:r>
          </a:p>
          <a:p>
            <a:pPr marL="0" indent="0">
              <a:buNone/>
            </a:pPr>
            <a:r>
              <a:rPr lang="en-US" sz="1000" dirty="0">
                <a:solidFill>
                  <a:srgbClr val="188038"/>
                </a:solidFill>
                <a:latin typeface="Roboto Mono"/>
                <a:ea typeface="Roboto Mono"/>
                <a:cs typeface="Roboto Mono"/>
                <a:sym typeface="Roboto Mono"/>
              </a:rPr>
              <a:t>Go to EC2 Console</a:t>
            </a:r>
          </a:p>
          <a:p>
            <a:pPr marL="0" indent="0">
              <a:buNone/>
            </a:pPr>
            <a:r>
              <a:rPr lang="en-US" sz="1000" dirty="0">
                <a:solidFill>
                  <a:srgbClr val="188038"/>
                </a:solidFill>
                <a:latin typeface="Roboto Mono"/>
                <a:ea typeface="Roboto Mono"/>
                <a:cs typeface="Roboto Mono"/>
                <a:sym typeface="Roboto Mono"/>
              </a:rPr>
              <a:t>Select your instance</a:t>
            </a:r>
          </a:p>
          <a:p>
            <a:pPr marL="0" indent="0">
              <a:buNone/>
            </a:pPr>
            <a:r>
              <a:rPr lang="en-US" sz="1000" dirty="0">
                <a:solidFill>
                  <a:srgbClr val="188038"/>
                </a:solidFill>
                <a:latin typeface="Roboto Mono"/>
                <a:ea typeface="Roboto Mono"/>
                <a:cs typeface="Roboto Mono"/>
                <a:sym typeface="Roboto Mono"/>
              </a:rPr>
              <a:t>Actions -&gt; Security -&gt; Modify IAM Role</a:t>
            </a:r>
          </a:p>
          <a:p>
            <a:pPr marL="0" indent="0">
              <a:buNone/>
            </a:pPr>
            <a:r>
              <a:rPr lang="en-US" sz="1000" dirty="0">
                <a:solidFill>
                  <a:srgbClr val="188038"/>
                </a:solidFill>
                <a:latin typeface="Roboto Mono"/>
                <a:ea typeface="Roboto Mono"/>
                <a:cs typeface="Roboto Mono"/>
                <a:sym typeface="Roboto Mono"/>
              </a:rPr>
              <a:t>Select the role you created</a:t>
            </a:r>
          </a:p>
          <a:p>
            <a:pPr marL="0" indent="0">
              <a:buNone/>
            </a:pPr>
            <a:r>
              <a:rPr lang="en-US" sz="1000" dirty="0">
                <a:solidFill>
                  <a:srgbClr val="188038"/>
                </a:solidFill>
                <a:latin typeface="Roboto Mono"/>
                <a:ea typeface="Roboto Mono"/>
                <a:cs typeface="Roboto Mono"/>
                <a:sym typeface="Roboto Mono"/>
              </a:rPr>
              <a:t>Click "Save"</a:t>
            </a:r>
          </a:p>
        </p:txBody>
      </p:sp>
    </p:spTree>
    <p:extLst>
      <p:ext uri="{BB962C8B-B14F-4D97-AF65-F5344CB8AC3E}">
        <p14:creationId xmlns:p14="http://schemas.microsoft.com/office/powerpoint/2010/main" val="2218603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14FAA432-A2EE-EB48-E135-15D3D4E0A718}"/>
            </a:ext>
          </a:extLst>
        </p:cNvPr>
        <p:cNvGrpSpPr/>
        <p:nvPr/>
      </p:nvGrpSpPr>
      <p:grpSpPr>
        <a:xfrm>
          <a:off x="0" y="0"/>
          <a:ext cx="0" cy="0"/>
          <a:chOff x="0" y="0"/>
          <a:chExt cx="0" cy="0"/>
        </a:xfrm>
      </p:grpSpPr>
      <p:sp>
        <p:nvSpPr>
          <p:cNvPr id="316" name="Google Shape;316;p55">
            <a:extLst>
              <a:ext uri="{FF2B5EF4-FFF2-40B4-BE49-F238E27FC236}">
                <a16:creationId xmlns:a16="http://schemas.microsoft.com/office/drawing/2014/main" id="{FC793BBC-9A68-93A5-748D-EE96D1358ED3}"/>
              </a:ext>
            </a:extLst>
          </p:cNvPr>
          <p:cNvSpPr txBox="1">
            <a:spLocks noGrp="1"/>
          </p:cNvSpPr>
          <p:nvPr>
            <p:ph type="title"/>
          </p:nvPr>
        </p:nvSpPr>
        <p:spPr>
          <a:xfrm>
            <a:off x="415600" y="593367"/>
            <a:ext cx="11360800" cy="560519"/>
          </a:xfrm>
          <a:prstGeom prst="rect">
            <a:avLst/>
          </a:prstGeom>
        </p:spPr>
        <p:txBody>
          <a:bodyPr spcFirstLastPara="1" wrap="square" lIns="121900" tIns="121900" rIns="121900" bIns="121900" anchor="t" anchorCtr="0">
            <a:noAutofit/>
          </a:bodyPr>
          <a:lstStyle/>
          <a:p>
            <a:r>
              <a:rPr lang="en" dirty="0"/>
              <a:t>Example:</a:t>
            </a:r>
            <a:endParaRPr dirty="0"/>
          </a:p>
        </p:txBody>
      </p:sp>
      <p:sp>
        <p:nvSpPr>
          <p:cNvPr id="317" name="Google Shape;317;p55">
            <a:extLst>
              <a:ext uri="{FF2B5EF4-FFF2-40B4-BE49-F238E27FC236}">
                <a16:creationId xmlns:a16="http://schemas.microsoft.com/office/drawing/2014/main" id="{2401FB6C-C538-1565-0CB6-91420CACFDED}"/>
              </a:ext>
            </a:extLst>
          </p:cNvPr>
          <p:cNvSpPr txBox="1">
            <a:spLocks noGrp="1"/>
          </p:cNvSpPr>
          <p:nvPr>
            <p:ph type="body" idx="1"/>
          </p:nvPr>
        </p:nvSpPr>
        <p:spPr>
          <a:xfrm>
            <a:off x="415600" y="1240970"/>
            <a:ext cx="10992629" cy="5399315"/>
          </a:xfrm>
          <a:prstGeom prst="rect">
            <a:avLst/>
          </a:prstGeom>
        </p:spPr>
        <p:txBody>
          <a:bodyPr spcFirstLastPara="1" wrap="square" lIns="121900" tIns="121900" rIns="121900" bIns="121900" anchor="t" anchorCtr="0">
            <a:noAutofit/>
          </a:bodyPr>
          <a:lstStyle/>
          <a:p>
            <a:pPr marL="0" indent="0">
              <a:buNone/>
            </a:pPr>
            <a:r>
              <a:rPr lang="en-US" sz="1000" dirty="0">
                <a:solidFill>
                  <a:srgbClr val="188038"/>
                </a:solidFill>
                <a:latin typeface="Roboto Mono"/>
                <a:ea typeface="Roboto Mono"/>
                <a:cs typeface="Roboto Mono"/>
                <a:sym typeface="Roboto Mono"/>
              </a:rPr>
              <a:t>Step 3: Configure CloudWatch Logs Agent</a:t>
            </a: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Sample config file: </a:t>
            </a:r>
            <a:r>
              <a:rPr lang="en-US" sz="1000" dirty="0" err="1">
                <a:solidFill>
                  <a:srgbClr val="188038"/>
                </a:solidFill>
                <a:latin typeface="Roboto Mono"/>
                <a:ea typeface="Roboto Mono"/>
                <a:cs typeface="Roboto Mono"/>
                <a:sym typeface="Roboto Mono"/>
              </a:rPr>
              <a:t>config.json</a:t>
            </a:r>
            <a:endParaRPr lang="en-US" sz="1000" dirty="0">
              <a:solidFill>
                <a:srgbClr val="188038"/>
              </a:solidFill>
              <a:latin typeface="Roboto Mono"/>
              <a:ea typeface="Roboto Mono"/>
              <a:cs typeface="Roboto Mono"/>
              <a:sym typeface="Roboto Mono"/>
            </a:endParaRP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Place this file in: /opt/aws/amazon-</a:t>
            </a:r>
            <a:r>
              <a:rPr lang="en-US" sz="1000" dirty="0" err="1">
                <a:solidFill>
                  <a:srgbClr val="188038"/>
                </a:solidFill>
                <a:latin typeface="Roboto Mono"/>
                <a:ea typeface="Roboto Mono"/>
                <a:cs typeface="Roboto Mono"/>
                <a:sym typeface="Roboto Mono"/>
              </a:rPr>
              <a:t>cloudwatch</a:t>
            </a:r>
            <a:r>
              <a:rPr lang="en-US" sz="1000" dirty="0">
                <a:solidFill>
                  <a:srgbClr val="188038"/>
                </a:solidFill>
                <a:latin typeface="Roboto Mono"/>
                <a:ea typeface="Roboto Mono"/>
                <a:cs typeface="Roboto Mono"/>
                <a:sym typeface="Roboto Mono"/>
              </a:rPr>
              <a:t>-agent/</a:t>
            </a:r>
            <a:r>
              <a:rPr lang="en-US" sz="1000" dirty="0" err="1">
                <a:solidFill>
                  <a:srgbClr val="188038"/>
                </a:solidFill>
                <a:latin typeface="Roboto Mono"/>
                <a:ea typeface="Roboto Mono"/>
                <a:cs typeface="Roboto Mono"/>
                <a:sym typeface="Roboto Mono"/>
              </a:rPr>
              <a:t>etc</a:t>
            </a:r>
            <a:r>
              <a:rPr lang="en-US" sz="1000" dirty="0">
                <a:solidFill>
                  <a:srgbClr val="188038"/>
                </a:solidFill>
                <a:latin typeface="Roboto Mono"/>
                <a:ea typeface="Roboto Mono"/>
                <a:cs typeface="Roboto Mono"/>
                <a:sym typeface="Roboto Mono"/>
              </a:rPr>
              <a:t>/</a:t>
            </a:r>
            <a:r>
              <a:rPr lang="en-US" sz="1000" dirty="0" err="1">
                <a:solidFill>
                  <a:srgbClr val="188038"/>
                </a:solidFill>
                <a:latin typeface="Roboto Mono"/>
                <a:ea typeface="Roboto Mono"/>
                <a:cs typeface="Roboto Mono"/>
                <a:sym typeface="Roboto Mono"/>
              </a:rPr>
              <a:t>config.json</a:t>
            </a:r>
            <a:endParaRPr lang="en-US" sz="1000" dirty="0">
              <a:solidFill>
                <a:srgbClr val="188038"/>
              </a:solidFill>
              <a:latin typeface="Roboto Mono"/>
              <a:ea typeface="Roboto Mono"/>
              <a:cs typeface="Roboto Mono"/>
              <a:sym typeface="Roboto Mono"/>
            </a:endParaRP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Step 4: Update the log file permissions for </a:t>
            </a:r>
            <a:r>
              <a:rPr lang="en-US" sz="1000" dirty="0" err="1">
                <a:solidFill>
                  <a:srgbClr val="188038"/>
                </a:solidFill>
                <a:latin typeface="Roboto Mono"/>
                <a:ea typeface="Roboto Mono"/>
                <a:cs typeface="Roboto Mono"/>
                <a:sym typeface="Roboto Mono"/>
              </a:rPr>
              <a:t>cloudwatch</a:t>
            </a:r>
            <a:r>
              <a:rPr lang="en-US" sz="1000" dirty="0">
                <a:solidFill>
                  <a:srgbClr val="188038"/>
                </a:solidFill>
                <a:latin typeface="Roboto Mono"/>
                <a:ea typeface="Roboto Mono"/>
                <a:cs typeface="Roboto Mono"/>
                <a:sym typeface="Roboto Mono"/>
              </a:rPr>
              <a:t> agent’s user to read the files:</a:t>
            </a: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err="1">
                <a:solidFill>
                  <a:srgbClr val="188038"/>
                </a:solidFill>
                <a:latin typeface="Roboto Mono"/>
                <a:ea typeface="Roboto Mono"/>
                <a:cs typeface="Roboto Mono"/>
                <a:sym typeface="Roboto Mono"/>
              </a:rPr>
              <a:t>chmod</a:t>
            </a:r>
            <a:r>
              <a:rPr lang="en-US" sz="1000" dirty="0">
                <a:solidFill>
                  <a:srgbClr val="188038"/>
                </a:solidFill>
                <a:latin typeface="Roboto Mono"/>
                <a:ea typeface="Roboto Mono"/>
                <a:cs typeface="Roboto Mono"/>
                <a:sym typeface="Roboto Mono"/>
              </a:rPr>
              <a:t> 644 /var/log/nginx/access.log /var/log/nginx/error.log</a:t>
            </a: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Step 5: Start the </a:t>
            </a:r>
            <a:r>
              <a:rPr lang="en-US" sz="1000" dirty="0" err="1">
                <a:solidFill>
                  <a:srgbClr val="188038"/>
                </a:solidFill>
                <a:latin typeface="Roboto Mono"/>
                <a:ea typeface="Roboto Mono"/>
                <a:cs typeface="Roboto Mono"/>
                <a:sym typeface="Roboto Mono"/>
              </a:rPr>
              <a:t>cloudwatch</a:t>
            </a:r>
            <a:r>
              <a:rPr lang="en-US" sz="1000" dirty="0">
                <a:solidFill>
                  <a:srgbClr val="188038"/>
                </a:solidFill>
                <a:latin typeface="Roboto Mono"/>
                <a:ea typeface="Roboto Mono"/>
                <a:cs typeface="Roboto Mono"/>
                <a:sym typeface="Roboto Mono"/>
              </a:rPr>
              <a:t> service:</a:t>
            </a: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/opt/aws/amazon-</a:t>
            </a:r>
            <a:r>
              <a:rPr lang="en-US" sz="1000" dirty="0" err="1">
                <a:solidFill>
                  <a:srgbClr val="188038"/>
                </a:solidFill>
                <a:latin typeface="Roboto Mono"/>
                <a:ea typeface="Roboto Mono"/>
                <a:cs typeface="Roboto Mono"/>
                <a:sym typeface="Roboto Mono"/>
              </a:rPr>
              <a:t>cloudwatch</a:t>
            </a:r>
            <a:r>
              <a:rPr lang="en-US" sz="1000" dirty="0">
                <a:solidFill>
                  <a:srgbClr val="188038"/>
                </a:solidFill>
                <a:latin typeface="Roboto Mono"/>
                <a:ea typeface="Roboto Mono"/>
                <a:cs typeface="Roboto Mono"/>
                <a:sym typeface="Roboto Mono"/>
              </a:rPr>
              <a:t>-agent/bin/amazon-</a:t>
            </a:r>
            <a:r>
              <a:rPr lang="en-US" sz="1000" dirty="0" err="1">
                <a:solidFill>
                  <a:srgbClr val="188038"/>
                </a:solidFill>
                <a:latin typeface="Roboto Mono"/>
                <a:ea typeface="Roboto Mono"/>
                <a:cs typeface="Roboto Mono"/>
                <a:sym typeface="Roboto Mono"/>
              </a:rPr>
              <a:t>cloudwatch</a:t>
            </a:r>
            <a:r>
              <a:rPr lang="en-US" sz="1000" dirty="0">
                <a:solidFill>
                  <a:srgbClr val="188038"/>
                </a:solidFill>
                <a:latin typeface="Roboto Mono"/>
                <a:ea typeface="Roboto Mono"/>
                <a:cs typeface="Roboto Mono"/>
                <a:sym typeface="Roboto Mono"/>
              </a:rPr>
              <a:t>-agent-</a:t>
            </a:r>
            <a:r>
              <a:rPr lang="en-US" sz="1000" dirty="0" err="1">
                <a:solidFill>
                  <a:srgbClr val="188038"/>
                </a:solidFill>
                <a:latin typeface="Roboto Mono"/>
                <a:ea typeface="Roboto Mono"/>
                <a:cs typeface="Roboto Mono"/>
                <a:sym typeface="Roboto Mono"/>
              </a:rPr>
              <a:t>ctl</a:t>
            </a:r>
            <a:r>
              <a:rPr lang="en-US" sz="1000" dirty="0">
                <a:solidFill>
                  <a:srgbClr val="188038"/>
                </a:solidFill>
                <a:latin typeface="Roboto Mono"/>
                <a:ea typeface="Roboto Mono"/>
                <a:cs typeface="Roboto Mono"/>
                <a:sym typeface="Roboto Mono"/>
              </a:rPr>
              <a:t> -a fetch-config -m ec2 -s -c file:/opt/aws/amazon-</a:t>
            </a:r>
            <a:r>
              <a:rPr lang="en-US" sz="1000" dirty="0" err="1">
                <a:solidFill>
                  <a:srgbClr val="188038"/>
                </a:solidFill>
                <a:latin typeface="Roboto Mono"/>
                <a:ea typeface="Roboto Mono"/>
                <a:cs typeface="Roboto Mono"/>
                <a:sym typeface="Roboto Mono"/>
              </a:rPr>
              <a:t>cloudwatch</a:t>
            </a:r>
            <a:r>
              <a:rPr lang="en-US" sz="1000" dirty="0">
                <a:solidFill>
                  <a:srgbClr val="188038"/>
                </a:solidFill>
                <a:latin typeface="Roboto Mono"/>
                <a:ea typeface="Roboto Mono"/>
                <a:cs typeface="Roboto Mono"/>
                <a:sym typeface="Roboto Mono"/>
              </a:rPr>
              <a:t>-agent/</a:t>
            </a:r>
            <a:r>
              <a:rPr lang="en-US" sz="1000" dirty="0" err="1">
                <a:solidFill>
                  <a:srgbClr val="188038"/>
                </a:solidFill>
                <a:latin typeface="Roboto Mono"/>
                <a:ea typeface="Roboto Mono"/>
                <a:cs typeface="Roboto Mono"/>
                <a:sym typeface="Roboto Mono"/>
              </a:rPr>
              <a:t>etc</a:t>
            </a:r>
            <a:r>
              <a:rPr lang="en-US" sz="1000" dirty="0">
                <a:solidFill>
                  <a:srgbClr val="188038"/>
                </a:solidFill>
                <a:latin typeface="Roboto Mono"/>
                <a:ea typeface="Roboto Mono"/>
                <a:cs typeface="Roboto Mono"/>
                <a:sym typeface="Roboto Mono"/>
              </a:rPr>
              <a:t>/</a:t>
            </a:r>
            <a:r>
              <a:rPr lang="en-US" sz="1000" dirty="0" err="1">
                <a:solidFill>
                  <a:srgbClr val="188038"/>
                </a:solidFill>
                <a:latin typeface="Roboto Mono"/>
                <a:ea typeface="Roboto Mono"/>
                <a:cs typeface="Roboto Mono"/>
                <a:sym typeface="Roboto Mono"/>
              </a:rPr>
              <a:t>config.json</a:t>
            </a:r>
            <a:endParaRPr lang="en-US" sz="1000" dirty="0">
              <a:solidFill>
                <a:srgbClr val="188038"/>
              </a:solidFill>
              <a:latin typeface="Roboto Mono"/>
              <a:ea typeface="Roboto Mono"/>
              <a:cs typeface="Roboto Mono"/>
              <a:sym typeface="Roboto Mono"/>
            </a:endParaRP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/opt/aws/amazon-</a:t>
            </a:r>
            <a:r>
              <a:rPr lang="en-US" sz="1000" dirty="0" err="1">
                <a:solidFill>
                  <a:srgbClr val="188038"/>
                </a:solidFill>
                <a:latin typeface="Roboto Mono"/>
                <a:ea typeface="Roboto Mono"/>
                <a:cs typeface="Roboto Mono"/>
                <a:sym typeface="Roboto Mono"/>
              </a:rPr>
              <a:t>cloudwatch</a:t>
            </a:r>
            <a:r>
              <a:rPr lang="en-US" sz="1000" dirty="0">
                <a:solidFill>
                  <a:srgbClr val="188038"/>
                </a:solidFill>
                <a:latin typeface="Roboto Mono"/>
                <a:ea typeface="Roboto Mono"/>
                <a:cs typeface="Roboto Mono"/>
                <a:sym typeface="Roboto Mono"/>
              </a:rPr>
              <a:t>-agent/bin/amazon-</a:t>
            </a:r>
            <a:r>
              <a:rPr lang="en-US" sz="1000" dirty="0" err="1">
                <a:solidFill>
                  <a:srgbClr val="188038"/>
                </a:solidFill>
                <a:latin typeface="Roboto Mono"/>
                <a:ea typeface="Roboto Mono"/>
                <a:cs typeface="Roboto Mono"/>
                <a:sym typeface="Roboto Mono"/>
              </a:rPr>
              <a:t>cloudwatch</a:t>
            </a:r>
            <a:r>
              <a:rPr lang="en-US" sz="1000" dirty="0">
                <a:solidFill>
                  <a:srgbClr val="188038"/>
                </a:solidFill>
                <a:latin typeface="Roboto Mono"/>
                <a:ea typeface="Roboto Mono"/>
                <a:cs typeface="Roboto Mono"/>
                <a:sym typeface="Roboto Mono"/>
              </a:rPr>
              <a:t>-agent-</a:t>
            </a:r>
            <a:r>
              <a:rPr lang="en-US" sz="1000" dirty="0" err="1">
                <a:solidFill>
                  <a:srgbClr val="188038"/>
                </a:solidFill>
                <a:latin typeface="Roboto Mono"/>
                <a:ea typeface="Roboto Mono"/>
                <a:cs typeface="Roboto Mono"/>
                <a:sym typeface="Roboto Mono"/>
              </a:rPr>
              <a:t>ctl</a:t>
            </a:r>
            <a:r>
              <a:rPr lang="en-US" sz="1000" dirty="0">
                <a:solidFill>
                  <a:srgbClr val="188038"/>
                </a:solidFill>
                <a:latin typeface="Roboto Mono"/>
                <a:ea typeface="Roboto Mono"/>
                <a:cs typeface="Roboto Mono"/>
                <a:sym typeface="Roboto Mono"/>
              </a:rPr>
              <a:t> -a start</a:t>
            </a: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Step 6: Restart the CloudWatch Logs agent:</a:t>
            </a: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err="1">
                <a:solidFill>
                  <a:srgbClr val="188038"/>
                </a:solidFill>
                <a:latin typeface="Roboto Mono"/>
                <a:ea typeface="Roboto Mono"/>
                <a:cs typeface="Roboto Mono"/>
                <a:sym typeface="Roboto Mono"/>
              </a:rPr>
              <a:t>systemctl</a:t>
            </a:r>
            <a:r>
              <a:rPr lang="en-US" sz="1000" dirty="0">
                <a:solidFill>
                  <a:srgbClr val="188038"/>
                </a:solidFill>
                <a:latin typeface="Roboto Mono"/>
                <a:ea typeface="Roboto Mono"/>
                <a:cs typeface="Roboto Mono"/>
                <a:sym typeface="Roboto Mono"/>
              </a:rPr>
              <a:t> restart </a:t>
            </a:r>
            <a:r>
              <a:rPr lang="en-US" sz="1000" dirty="0" err="1">
                <a:solidFill>
                  <a:srgbClr val="188038"/>
                </a:solidFill>
                <a:latin typeface="Roboto Mono"/>
                <a:ea typeface="Roboto Mono"/>
                <a:cs typeface="Roboto Mono"/>
                <a:sym typeface="Roboto Mono"/>
              </a:rPr>
              <a:t>awslogs</a:t>
            </a:r>
            <a:endParaRPr lang="en-US" sz="1000" dirty="0">
              <a:solidFill>
                <a:srgbClr val="188038"/>
              </a:solidFill>
              <a:latin typeface="Roboto Mono"/>
              <a:ea typeface="Roboto Mono"/>
              <a:cs typeface="Roboto Mono"/>
              <a:sym typeface="Roboto Mono"/>
            </a:endParaRP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Step 7: View Logs in CloudWatch Console</a:t>
            </a: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Go to CloudWatch Console</a:t>
            </a:r>
          </a:p>
          <a:p>
            <a:pPr marL="0" indent="0">
              <a:buNone/>
            </a:pPr>
            <a:r>
              <a:rPr lang="en-US" sz="1000" dirty="0">
                <a:solidFill>
                  <a:srgbClr val="188038"/>
                </a:solidFill>
                <a:latin typeface="Roboto Mono"/>
                <a:ea typeface="Roboto Mono"/>
                <a:cs typeface="Roboto Mono"/>
                <a:sym typeface="Roboto Mono"/>
              </a:rPr>
              <a:t>Select "Logs" in the sidebar</a:t>
            </a:r>
          </a:p>
          <a:p>
            <a:pPr marL="0" indent="0">
              <a:buNone/>
            </a:pPr>
            <a:r>
              <a:rPr lang="en-US" sz="1000" dirty="0">
                <a:solidFill>
                  <a:srgbClr val="188038"/>
                </a:solidFill>
                <a:latin typeface="Roboto Mono"/>
                <a:ea typeface="Roboto Mono"/>
                <a:cs typeface="Roboto Mono"/>
                <a:sym typeface="Roboto Mono"/>
              </a:rPr>
              <a:t>You'll see two log groups:</a:t>
            </a:r>
          </a:p>
          <a:p>
            <a:pPr marL="171450" indent="-171450"/>
            <a:r>
              <a:rPr lang="en-US" sz="1000" dirty="0" err="1">
                <a:solidFill>
                  <a:srgbClr val="188038"/>
                </a:solidFill>
                <a:latin typeface="Roboto Mono"/>
                <a:ea typeface="Roboto Mono"/>
                <a:cs typeface="Roboto Mono"/>
                <a:sym typeface="Roboto Mono"/>
              </a:rPr>
              <a:t>access_log</a:t>
            </a:r>
            <a:endParaRPr lang="en-US" sz="1000" dirty="0">
              <a:solidFill>
                <a:srgbClr val="188038"/>
              </a:solidFill>
              <a:latin typeface="Roboto Mono"/>
              <a:ea typeface="Roboto Mono"/>
              <a:cs typeface="Roboto Mono"/>
              <a:sym typeface="Roboto Mono"/>
            </a:endParaRPr>
          </a:p>
          <a:p>
            <a:pPr marL="171450" indent="-171450"/>
            <a:r>
              <a:rPr lang="en-US" sz="1000" dirty="0" err="1">
                <a:solidFill>
                  <a:srgbClr val="188038"/>
                </a:solidFill>
                <a:latin typeface="Roboto Mono"/>
                <a:ea typeface="Roboto Mono"/>
                <a:cs typeface="Roboto Mono"/>
                <a:sym typeface="Roboto Mono"/>
              </a:rPr>
              <a:t>error_log</a:t>
            </a:r>
            <a:endParaRPr lang="en-US" sz="1000" dirty="0">
              <a:solidFill>
                <a:srgbClr val="188038"/>
              </a:solidFill>
              <a:latin typeface="Roboto Mono"/>
              <a:ea typeface="Roboto Mono"/>
              <a:cs typeface="Roboto Mono"/>
              <a:sym typeface="Roboto Mono"/>
            </a:endParaRP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Click on either group to view the logs</a:t>
            </a:r>
            <a:endParaRPr lang="en-IN" sz="1000" dirty="0">
              <a:solidFill>
                <a:srgbClr val="188038"/>
              </a:solidFill>
              <a:latin typeface="Roboto Mono"/>
              <a:ea typeface="Roboto Mono"/>
              <a:cs typeface="Roboto Mono"/>
              <a:sym typeface="Roboto Mono"/>
            </a:endParaRPr>
          </a:p>
        </p:txBody>
      </p:sp>
    </p:spTree>
    <p:extLst>
      <p:ext uri="{BB962C8B-B14F-4D97-AF65-F5344CB8AC3E}">
        <p14:creationId xmlns:p14="http://schemas.microsoft.com/office/powerpoint/2010/main" val="1117648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9"/>
          <p:cNvSpPr txBox="1">
            <a:spLocks noGrp="1"/>
          </p:cNvSpPr>
          <p:nvPr>
            <p:ph type="title"/>
          </p:nvPr>
        </p:nvSpPr>
        <p:spPr>
          <a:xfrm>
            <a:off x="415600" y="593367"/>
            <a:ext cx="11360800" cy="817600"/>
          </a:xfrm>
          <a:prstGeom prst="rect">
            <a:avLst/>
          </a:prstGeom>
        </p:spPr>
        <p:txBody>
          <a:bodyPr spcFirstLastPara="1" wrap="square" lIns="121900" tIns="121900" rIns="121900" bIns="121900" anchor="t" anchorCtr="0">
            <a:noAutofit/>
          </a:bodyPr>
          <a:lstStyle/>
          <a:p>
            <a:r>
              <a:rPr lang="en"/>
              <a:t>Introduction</a:t>
            </a:r>
            <a:endParaRPr/>
          </a:p>
        </p:txBody>
      </p:sp>
      <p:sp>
        <p:nvSpPr>
          <p:cNvPr id="281" name="Google Shape;281;p49"/>
          <p:cNvSpPr txBox="1">
            <a:spLocks noGrp="1"/>
          </p:cNvSpPr>
          <p:nvPr>
            <p:ph type="body" idx="1"/>
          </p:nvPr>
        </p:nvSpPr>
        <p:spPr>
          <a:xfrm>
            <a:off x="415600" y="1562233"/>
            <a:ext cx="11360800" cy="4529600"/>
          </a:xfrm>
          <a:prstGeom prst="rect">
            <a:avLst/>
          </a:prstGeom>
        </p:spPr>
        <p:txBody>
          <a:bodyPr spcFirstLastPara="1" wrap="square" lIns="121900" tIns="121900" rIns="121900" bIns="121900" anchor="t" anchorCtr="0">
            <a:noAutofit/>
          </a:bodyPr>
          <a:lstStyle/>
          <a:p>
            <a:pPr marL="0" indent="0">
              <a:spcBef>
                <a:spcPts val="1600"/>
              </a:spcBef>
              <a:buNone/>
            </a:pPr>
            <a:r>
              <a:rPr lang="en" sz="1467" b="1" dirty="0">
                <a:latin typeface="Arial"/>
                <a:ea typeface="Arial"/>
                <a:cs typeface="Arial"/>
                <a:sym typeface="Arial"/>
              </a:rPr>
              <a:t>Amazon CloudWatch</a:t>
            </a:r>
            <a:r>
              <a:rPr lang="en" sz="1467" dirty="0">
                <a:latin typeface="Arial"/>
                <a:ea typeface="Arial"/>
                <a:cs typeface="Arial"/>
                <a:sym typeface="Arial"/>
              </a:rPr>
              <a:t> is a fully managed monitoring and observability service from AWS that provides data and actionable insights for AWS cloud resources and on-premises systems. It helps you collect, access, and visualize real-time metrics, logs, and events, enabling you to monitor applications, infrastructure, and services in a single platform.</a:t>
            </a:r>
            <a:endParaRPr sz="1467" dirty="0">
              <a:latin typeface="Arial"/>
              <a:ea typeface="Arial"/>
              <a:cs typeface="Arial"/>
              <a:sym typeface="Arial"/>
            </a:endParaRPr>
          </a:p>
          <a:p>
            <a:pPr marL="0" indent="0">
              <a:spcBef>
                <a:spcPts val="1600"/>
              </a:spcBef>
              <a:buNone/>
            </a:pPr>
            <a:r>
              <a:rPr lang="en" sz="1467" b="1" dirty="0">
                <a:latin typeface="Arial"/>
                <a:ea typeface="Arial"/>
                <a:cs typeface="Arial"/>
                <a:sym typeface="Arial"/>
              </a:rPr>
              <a:t>Key Features:</a:t>
            </a:r>
            <a:endParaRPr sz="1467" b="1" dirty="0">
              <a:latin typeface="Arial"/>
              <a:ea typeface="Arial"/>
              <a:cs typeface="Arial"/>
              <a:sym typeface="Arial"/>
            </a:endParaRPr>
          </a:p>
          <a:p>
            <a:pPr indent="-397923">
              <a:spcBef>
                <a:spcPts val="1600"/>
              </a:spcBef>
              <a:buSzPts val="1100"/>
              <a:buFont typeface="Arial"/>
              <a:buChar char="●"/>
            </a:pPr>
            <a:r>
              <a:rPr lang="en" sz="1467" b="1" dirty="0">
                <a:latin typeface="Arial"/>
                <a:ea typeface="Arial"/>
                <a:cs typeface="Arial"/>
                <a:sym typeface="Arial"/>
              </a:rPr>
              <a:t>Metric Monitoring:</a:t>
            </a:r>
            <a:r>
              <a:rPr lang="en" sz="1467" dirty="0">
                <a:latin typeface="Arial"/>
                <a:ea typeface="Arial"/>
                <a:cs typeface="Arial"/>
                <a:sym typeface="Arial"/>
              </a:rPr>
              <a:t> Tracks performance and operational data in real time.</a:t>
            </a:r>
            <a:endParaRPr sz="1467" dirty="0">
              <a:latin typeface="Arial"/>
              <a:ea typeface="Arial"/>
              <a:cs typeface="Arial"/>
              <a:sym typeface="Arial"/>
            </a:endParaRPr>
          </a:p>
          <a:p>
            <a:pPr indent="-397923">
              <a:buSzPts val="1100"/>
              <a:buFont typeface="Arial"/>
              <a:buChar char="●"/>
            </a:pPr>
            <a:r>
              <a:rPr lang="en" sz="1467" b="1" dirty="0">
                <a:latin typeface="Arial"/>
                <a:ea typeface="Arial"/>
                <a:cs typeface="Arial"/>
                <a:sym typeface="Arial"/>
              </a:rPr>
              <a:t>Alarms:</a:t>
            </a:r>
            <a:r>
              <a:rPr lang="en" sz="1467" dirty="0">
                <a:latin typeface="Arial"/>
                <a:ea typeface="Arial"/>
                <a:cs typeface="Arial"/>
                <a:sym typeface="Arial"/>
              </a:rPr>
              <a:t> Sends alerts when thresholds are breached, triggering automated actions.</a:t>
            </a:r>
            <a:endParaRPr sz="1467" dirty="0">
              <a:latin typeface="Arial"/>
              <a:ea typeface="Arial"/>
              <a:cs typeface="Arial"/>
              <a:sym typeface="Arial"/>
            </a:endParaRPr>
          </a:p>
          <a:p>
            <a:pPr indent="-397923">
              <a:buSzPts val="1100"/>
              <a:buFont typeface="Arial"/>
              <a:buChar char="●"/>
            </a:pPr>
            <a:r>
              <a:rPr lang="en" sz="1467" b="1" dirty="0">
                <a:latin typeface="Arial"/>
                <a:ea typeface="Arial"/>
                <a:cs typeface="Arial"/>
                <a:sym typeface="Arial"/>
              </a:rPr>
              <a:t>Log Collection &amp; Analysis:</a:t>
            </a:r>
            <a:r>
              <a:rPr lang="en" sz="1467" dirty="0">
                <a:latin typeface="Arial"/>
                <a:ea typeface="Arial"/>
                <a:cs typeface="Arial"/>
                <a:sym typeface="Arial"/>
              </a:rPr>
              <a:t> Centralized collection of log files from various sources.</a:t>
            </a:r>
            <a:endParaRPr sz="1467" dirty="0">
              <a:latin typeface="Arial"/>
              <a:ea typeface="Arial"/>
              <a:cs typeface="Arial"/>
              <a:sym typeface="Arial"/>
            </a:endParaRPr>
          </a:p>
          <a:p>
            <a:pPr indent="-397923">
              <a:buSzPts val="1100"/>
              <a:buFont typeface="Arial"/>
              <a:buChar char="●"/>
            </a:pPr>
            <a:r>
              <a:rPr lang="en" sz="1467" b="1" dirty="0">
                <a:latin typeface="Arial"/>
                <a:ea typeface="Arial"/>
                <a:cs typeface="Arial"/>
                <a:sym typeface="Arial"/>
              </a:rPr>
              <a:t>Dashboards:</a:t>
            </a:r>
            <a:r>
              <a:rPr lang="en" sz="1467" dirty="0">
                <a:latin typeface="Arial"/>
                <a:ea typeface="Arial"/>
                <a:cs typeface="Arial"/>
                <a:sym typeface="Arial"/>
              </a:rPr>
              <a:t> Visualizes metrics and logs in customizable, shareable dashboards.</a:t>
            </a:r>
            <a:endParaRPr sz="1467"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50"/>
          <p:cNvSpPr txBox="1">
            <a:spLocks noGrp="1"/>
          </p:cNvSpPr>
          <p:nvPr>
            <p:ph type="title"/>
          </p:nvPr>
        </p:nvSpPr>
        <p:spPr>
          <a:xfrm>
            <a:off x="415600" y="593367"/>
            <a:ext cx="11360800" cy="817600"/>
          </a:xfrm>
          <a:prstGeom prst="rect">
            <a:avLst/>
          </a:prstGeom>
        </p:spPr>
        <p:txBody>
          <a:bodyPr spcFirstLastPara="1" wrap="square" lIns="121900" tIns="121900" rIns="121900" bIns="121900" anchor="t" anchorCtr="0">
            <a:noAutofit/>
          </a:bodyPr>
          <a:lstStyle/>
          <a:p>
            <a:r>
              <a:rPr lang="en"/>
              <a:t>Metric Monitoring</a:t>
            </a:r>
            <a:endParaRPr/>
          </a:p>
        </p:txBody>
      </p:sp>
      <p:sp>
        <p:nvSpPr>
          <p:cNvPr id="287" name="Google Shape;287;p50"/>
          <p:cNvSpPr txBox="1">
            <a:spLocks noGrp="1"/>
          </p:cNvSpPr>
          <p:nvPr>
            <p:ph type="body" idx="1"/>
          </p:nvPr>
        </p:nvSpPr>
        <p:spPr>
          <a:xfrm>
            <a:off x="415600" y="1562233"/>
            <a:ext cx="11982000" cy="4529600"/>
          </a:xfrm>
          <a:prstGeom prst="rect">
            <a:avLst/>
          </a:prstGeom>
        </p:spPr>
        <p:txBody>
          <a:bodyPr spcFirstLastPara="1" wrap="square" lIns="121900" tIns="121900" rIns="121900" bIns="121900" anchor="t" anchorCtr="0">
            <a:noAutofit/>
          </a:bodyPr>
          <a:lstStyle/>
          <a:p>
            <a:pPr marL="0" indent="0">
              <a:spcBef>
                <a:spcPts val="1600"/>
              </a:spcBef>
              <a:buNone/>
            </a:pPr>
            <a:r>
              <a:rPr lang="en" sz="1467" dirty="0">
                <a:latin typeface="Arial"/>
                <a:ea typeface="Arial"/>
                <a:cs typeface="Arial"/>
                <a:sym typeface="Arial"/>
              </a:rPr>
              <a:t>AWS CloudWatch automatically collects metrics from various AWS services without requiring additional setup. These metrics are stored and visualized, helping users monitor resource performance and take corrective actions if needed.</a:t>
            </a:r>
            <a:endParaRPr sz="1467" dirty="0">
              <a:latin typeface="Arial"/>
              <a:ea typeface="Arial"/>
              <a:cs typeface="Arial"/>
              <a:sym typeface="Arial"/>
            </a:endParaRPr>
          </a:p>
          <a:p>
            <a:pPr marL="0" indent="0">
              <a:spcBef>
                <a:spcPts val="1600"/>
              </a:spcBef>
              <a:buNone/>
            </a:pPr>
            <a:r>
              <a:rPr lang="en" sz="1467" b="1" dirty="0">
                <a:latin typeface="Arial"/>
                <a:ea typeface="Arial"/>
                <a:cs typeface="Arial"/>
                <a:sym typeface="Arial"/>
              </a:rPr>
              <a:t>Key AWS Services &amp; Metrics:</a:t>
            </a:r>
            <a:endParaRPr sz="1467" b="1" dirty="0">
              <a:latin typeface="Arial"/>
              <a:ea typeface="Arial"/>
              <a:cs typeface="Arial"/>
              <a:sym typeface="Arial"/>
            </a:endParaRPr>
          </a:p>
          <a:p>
            <a:pPr indent="-397923">
              <a:spcBef>
                <a:spcPts val="1600"/>
              </a:spcBef>
              <a:buSzPts val="1100"/>
              <a:buFont typeface="Arial"/>
              <a:buChar char="●"/>
            </a:pPr>
            <a:r>
              <a:rPr lang="en" sz="1467" b="1" dirty="0">
                <a:latin typeface="Arial"/>
                <a:ea typeface="Arial"/>
                <a:cs typeface="Arial"/>
                <a:sym typeface="Arial"/>
              </a:rPr>
              <a:t>EC2 (Elastic Compute Cloud):</a:t>
            </a:r>
            <a:endParaRPr sz="1467" b="1" dirty="0">
              <a:latin typeface="Arial"/>
              <a:ea typeface="Arial"/>
              <a:cs typeface="Arial"/>
              <a:sym typeface="Arial"/>
            </a:endParaRPr>
          </a:p>
          <a:p>
            <a:pPr lvl="1" indent="-397923">
              <a:spcBef>
                <a:spcPts val="0"/>
              </a:spcBef>
              <a:buSzPts val="1100"/>
              <a:buFont typeface="Arial"/>
              <a:buChar char="○"/>
            </a:pPr>
            <a:r>
              <a:rPr lang="en" sz="1467" b="1" dirty="0">
                <a:latin typeface="Arial"/>
                <a:ea typeface="Arial"/>
                <a:cs typeface="Arial"/>
                <a:sym typeface="Arial"/>
              </a:rPr>
              <a:t>CPUUtilization</a:t>
            </a:r>
            <a:r>
              <a:rPr lang="en" sz="1467" dirty="0">
                <a:latin typeface="Arial"/>
                <a:ea typeface="Arial"/>
                <a:cs typeface="Arial"/>
                <a:sym typeface="Arial"/>
              </a:rPr>
              <a:t>: Percentage of allocated EC2 CPU resources being used.</a:t>
            </a:r>
            <a:endParaRPr sz="1467" dirty="0">
              <a:latin typeface="Arial"/>
              <a:ea typeface="Arial"/>
              <a:cs typeface="Arial"/>
              <a:sym typeface="Arial"/>
            </a:endParaRPr>
          </a:p>
          <a:p>
            <a:pPr lvl="1" indent="-397923">
              <a:spcBef>
                <a:spcPts val="0"/>
              </a:spcBef>
              <a:buSzPts val="1100"/>
              <a:buFont typeface="Arial"/>
              <a:buChar char="○"/>
            </a:pPr>
            <a:r>
              <a:rPr lang="en" sz="1467" b="1" dirty="0">
                <a:latin typeface="Arial"/>
                <a:ea typeface="Arial"/>
                <a:cs typeface="Arial"/>
                <a:sym typeface="Arial"/>
              </a:rPr>
              <a:t>DiskReadOps / DiskWriteOps</a:t>
            </a:r>
            <a:r>
              <a:rPr lang="en" sz="1467" dirty="0">
                <a:latin typeface="Arial"/>
                <a:ea typeface="Arial"/>
                <a:cs typeface="Arial"/>
                <a:sym typeface="Arial"/>
              </a:rPr>
              <a:t>: Number of disk read/write operations.</a:t>
            </a:r>
            <a:endParaRPr sz="1467" dirty="0">
              <a:latin typeface="Arial"/>
              <a:ea typeface="Arial"/>
              <a:cs typeface="Arial"/>
              <a:sym typeface="Arial"/>
            </a:endParaRPr>
          </a:p>
          <a:p>
            <a:pPr lvl="1" indent="-397923">
              <a:spcBef>
                <a:spcPts val="0"/>
              </a:spcBef>
              <a:buSzPts val="1100"/>
              <a:buFont typeface="Arial"/>
              <a:buChar char="○"/>
            </a:pPr>
            <a:r>
              <a:rPr lang="en" sz="1467" b="1" dirty="0">
                <a:latin typeface="Arial"/>
                <a:ea typeface="Arial"/>
                <a:cs typeface="Arial"/>
                <a:sym typeface="Arial"/>
              </a:rPr>
              <a:t>NetworkIn / NetworkOut</a:t>
            </a:r>
            <a:r>
              <a:rPr lang="en" sz="1467" dirty="0">
                <a:latin typeface="Arial"/>
                <a:ea typeface="Arial"/>
                <a:cs typeface="Arial"/>
                <a:sym typeface="Arial"/>
              </a:rPr>
              <a:t>: Volume of incoming/outgoing network traffic in bytes.</a:t>
            </a:r>
            <a:endParaRPr sz="1467" dirty="0">
              <a:latin typeface="Arial"/>
              <a:ea typeface="Arial"/>
              <a:cs typeface="Arial"/>
              <a:sym typeface="Arial"/>
            </a:endParaRPr>
          </a:p>
          <a:p>
            <a:pPr indent="-397923">
              <a:buSzPts val="1100"/>
              <a:buFont typeface="Arial"/>
              <a:buChar char="●"/>
            </a:pPr>
            <a:r>
              <a:rPr lang="en" sz="1467" b="1" dirty="0">
                <a:latin typeface="Arial"/>
                <a:ea typeface="Arial"/>
                <a:cs typeface="Arial"/>
                <a:sym typeface="Arial"/>
              </a:rPr>
              <a:t>S3 (Simple Storage Service):</a:t>
            </a:r>
            <a:endParaRPr sz="1467" b="1" dirty="0">
              <a:latin typeface="Arial"/>
              <a:ea typeface="Arial"/>
              <a:cs typeface="Arial"/>
              <a:sym typeface="Arial"/>
            </a:endParaRPr>
          </a:p>
          <a:p>
            <a:pPr lvl="1" indent="-397923">
              <a:spcBef>
                <a:spcPts val="0"/>
              </a:spcBef>
              <a:buSzPts val="1100"/>
              <a:buFont typeface="Arial"/>
              <a:buChar char="○"/>
            </a:pPr>
            <a:r>
              <a:rPr lang="en" sz="1467" b="1" dirty="0">
                <a:latin typeface="Arial"/>
                <a:ea typeface="Arial"/>
                <a:cs typeface="Arial"/>
                <a:sym typeface="Arial"/>
              </a:rPr>
              <a:t>BucketSizeBytes</a:t>
            </a:r>
            <a:r>
              <a:rPr lang="en" sz="1467" dirty="0">
                <a:latin typeface="Arial"/>
                <a:ea typeface="Arial"/>
                <a:cs typeface="Arial"/>
                <a:sym typeface="Arial"/>
              </a:rPr>
              <a:t>: Total size of objects in a bucket.</a:t>
            </a:r>
            <a:endParaRPr sz="1467" dirty="0">
              <a:latin typeface="Arial"/>
              <a:ea typeface="Arial"/>
              <a:cs typeface="Arial"/>
              <a:sym typeface="Arial"/>
            </a:endParaRPr>
          </a:p>
          <a:p>
            <a:pPr lvl="1" indent="-397923">
              <a:spcBef>
                <a:spcPts val="0"/>
              </a:spcBef>
              <a:buSzPts val="1100"/>
              <a:buFont typeface="Arial"/>
              <a:buChar char="○"/>
            </a:pPr>
            <a:r>
              <a:rPr lang="en" sz="1467" b="1" dirty="0">
                <a:latin typeface="Arial"/>
                <a:ea typeface="Arial"/>
                <a:cs typeface="Arial"/>
                <a:sym typeface="Arial"/>
              </a:rPr>
              <a:t>NumberOfObjects</a:t>
            </a:r>
            <a:r>
              <a:rPr lang="en" sz="1467" dirty="0">
                <a:latin typeface="Arial"/>
                <a:ea typeface="Arial"/>
                <a:cs typeface="Arial"/>
                <a:sym typeface="Arial"/>
              </a:rPr>
              <a:t>: Number of objects stored in a bucket.</a:t>
            </a:r>
            <a:endParaRPr sz="1467" dirty="0">
              <a:latin typeface="Arial"/>
              <a:ea typeface="Arial"/>
              <a:cs typeface="Arial"/>
              <a:sym typeface="Arial"/>
            </a:endParaRPr>
          </a:p>
          <a:p>
            <a:pPr lvl="1" indent="-397923">
              <a:spcBef>
                <a:spcPts val="0"/>
              </a:spcBef>
              <a:buSzPts val="1100"/>
              <a:buFont typeface="Arial"/>
              <a:buChar char="○"/>
            </a:pPr>
            <a:r>
              <a:rPr lang="en" sz="1467" b="1" dirty="0">
                <a:latin typeface="Arial"/>
                <a:ea typeface="Arial"/>
                <a:cs typeface="Arial"/>
                <a:sym typeface="Arial"/>
              </a:rPr>
              <a:t>4xxErrors / 5xxErrors</a:t>
            </a:r>
            <a:r>
              <a:rPr lang="en" sz="1467" dirty="0">
                <a:latin typeface="Arial"/>
                <a:ea typeface="Arial"/>
                <a:cs typeface="Arial"/>
                <a:sym typeface="Arial"/>
              </a:rPr>
              <a:t>: Count of client-side and server-side errors.</a:t>
            </a:r>
            <a:endParaRPr sz="1467" dirty="0">
              <a:latin typeface="Arial"/>
              <a:ea typeface="Arial"/>
              <a:cs typeface="Arial"/>
              <a:sym typeface="Arial"/>
            </a:endParaRPr>
          </a:p>
          <a:p>
            <a:pPr indent="-397923">
              <a:buSzPts val="1100"/>
              <a:buFont typeface="Arial"/>
              <a:buChar char="●"/>
            </a:pPr>
            <a:r>
              <a:rPr lang="en" sz="1467" b="1" dirty="0">
                <a:latin typeface="Arial"/>
                <a:ea typeface="Arial"/>
                <a:cs typeface="Arial"/>
                <a:sym typeface="Arial"/>
              </a:rPr>
              <a:t>RDS (Relational Database Service):</a:t>
            </a:r>
            <a:endParaRPr sz="1467" b="1" dirty="0">
              <a:latin typeface="Arial"/>
              <a:ea typeface="Arial"/>
              <a:cs typeface="Arial"/>
              <a:sym typeface="Arial"/>
            </a:endParaRPr>
          </a:p>
          <a:p>
            <a:pPr lvl="1" indent="-397923">
              <a:spcBef>
                <a:spcPts val="0"/>
              </a:spcBef>
              <a:buSzPts val="1100"/>
              <a:buFont typeface="Arial"/>
              <a:buChar char="○"/>
            </a:pPr>
            <a:r>
              <a:rPr lang="en" sz="1467" b="1" dirty="0">
                <a:latin typeface="Arial"/>
                <a:ea typeface="Arial"/>
                <a:cs typeface="Arial"/>
                <a:sym typeface="Arial"/>
              </a:rPr>
              <a:t>CPUUtilization</a:t>
            </a:r>
            <a:r>
              <a:rPr lang="en" sz="1467" dirty="0">
                <a:latin typeface="Arial"/>
                <a:ea typeface="Arial"/>
                <a:cs typeface="Arial"/>
                <a:sym typeface="Arial"/>
              </a:rPr>
              <a:t>: Percentage of CPU usage by the database instance.</a:t>
            </a:r>
            <a:endParaRPr sz="1467" dirty="0">
              <a:latin typeface="Arial"/>
              <a:ea typeface="Arial"/>
              <a:cs typeface="Arial"/>
              <a:sym typeface="Arial"/>
            </a:endParaRPr>
          </a:p>
          <a:p>
            <a:pPr lvl="1" indent="-397923">
              <a:spcBef>
                <a:spcPts val="0"/>
              </a:spcBef>
              <a:buSzPts val="1100"/>
              <a:buFont typeface="Arial"/>
              <a:buChar char="○"/>
            </a:pPr>
            <a:r>
              <a:rPr lang="en" sz="1467" b="1" dirty="0">
                <a:latin typeface="Arial"/>
                <a:ea typeface="Arial"/>
                <a:cs typeface="Arial"/>
                <a:sym typeface="Arial"/>
              </a:rPr>
              <a:t>DatabaseConnections</a:t>
            </a:r>
            <a:r>
              <a:rPr lang="en" sz="1467" dirty="0">
                <a:latin typeface="Arial"/>
                <a:ea typeface="Arial"/>
                <a:cs typeface="Arial"/>
                <a:sym typeface="Arial"/>
              </a:rPr>
              <a:t>: Number of active connections.</a:t>
            </a:r>
            <a:endParaRPr sz="1467" dirty="0">
              <a:latin typeface="Arial"/>
              <a:ea typeface="Arial"/>
              <a:cs typeface="Arial"/>
              <a:sym typeface="Arial"/>
            </a:endParaRPr>
          </a:p>
          <a:p>
            <a:pPr lvl="1" indent="-397923">
              <a:spcBef>
                <a:spcPts val="0"/>
              </a:spcBef>
              <a:buSzPts val="1100"/>
              <a:buFont typeface="Arial"/>
              <a:buChar char="○"/>
            </a:pPr>
            <a:r>
              <a:rPr lang="en" sz="1467" b="1" dirty="0">
                <a:latin typeface="Arial"/>
                <a:ea typeface="Arial"/>
                <a:cs typeface="Arial"/>
                <a:sym typeface="Arial"/>
              </a:rPr>
              <a:t>FreeStorageSpace</a:t>
            </a:r>
            <a:r>
              <a:rPr lang="en" sz="1467" dirty="0">
                <a:latin typeface="Arial"/>
                <a:ea typeface="Arial"/>
                <a:cs typeface="Arial"/>
                <a:sym typeface="Arial"/>
              </a:rPr>
              <a:t>: Available storage space in bytes.</a:t>
            </a:r>
            <a:endParaRPr sz="1467" dirty="0">
              <a:latin typeface="Arial"/>
              <a:ea typeface="Arial"/>
              <a:cs typeface="Arial"/>
              <a:sym typeface="Arial"/>
            </a:endParaRPr>
          </a:p>
          <a:p>
            <a:pPr marL="0" indent="0">
              <a:spcBef>
                <a:spcPts val="1600"/>
              </a:spcBef>
              <a:spcAft>
                <a:spcPts val="1600"/>
              </a:spcAft>
              <a:buNone/>
            </a:pPr>
            <a:r>
              <a:rPr lang="en" sz="1467" b="1" dirty="0">
                <a:latin typeface="Arial"/>
                <a:ea typeface="Arial"/>
                <a:cs typeface="Arial"/>
                <a:sym typeface="Arial"/>
              </a:rPr>
              <a:t>Example:</a:t>
            </a:r>
            <a:r>
              <a:rPr lang="en" sz="1467" dirty="0">
                <a:latin typeface="Arial"/>
                <a:ea typeface="Arial"/>
                <a:cs typeface="Arial"/>
                <a:sym typeface="Arial"/>
              </a:rPr>
              <a:t> Monitoring EC2 </a:t>
            </a:r>
            <a:r>
              <a:rPr lang="en" sz="1467" b="1" dirty="0">
                <a:latin typeface="Arial"/>
                <a:ea typeface="Arial"/>
                <a:cs typeface="Arial"/>
                <a:sym typeface="Arial"/>
              </a:rPr>
              <a:t>CPUUtilization</a:t>
            </a:r>
            <a:r>
              <a:rPr lang="en" sz="1467" dirty="0">
                <a:latin typeface="Arial"/>
                <a:ea typeface="Arial"/>
                <a:cs typeface="Arial"/>
                <a:sym typeface="Arial"/>
              </a:rPr>
              <a:t> to trigger a scale-out action if CPU exceeds 80% for 5 consecutive minutes.</a:t>
            </a:r>
            <a:endParaRPr sz="1467" b="1" dirty="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1"/>
          <p:cNvSpPr txBox="1">
            <a:spLocks noGrp="1"/>
          </p:cNvSpPr>
          <p:nvPr>
            <p:ph type="title"/>
          </p:nvPr>
        </p:nvSpPr>
        <p:spPr>
          <a:xfrm>
            <a:off x="415600" y="593367"/>
            <a:ext cx="11360800" cy="817600"/>
          </a:xfrm>
          <a:prstGeom prst="rect">
            <a:avLst/>
          </a:prstGeom>
        </p:spPr>
        <p:txBody>
          <a:bodyPr spcFirstLastPara="1" wrap="square" lIns="121900" tIns="121900" rIns="121900" bIns="121900" anchor="t" anchorCtr="0">
            <a:noAutofit/>
          </a:bodyPr>
          <a:lstStyle/>
          <a:p>
            <a:r>
              <a:rPr lang="en"/>
              <a:t>Metric Monitoring</a:t>
            </a:r>
            <a:endParaRPr/>
          </a:p>
        </p:txBody>
      </p:sp>
      <p:sp>
        <p:nvSpPr>
          <p:cNvPr id="293" name="Google Shape;293;p51"/>
          <p:cNvSpPr txBox="1">
            <a:spLocks noGrp="1"/>
          </p:cNvSpPr>
          <p:nvPr>
            <p:ph type="body" idx="1"/>
          </p:nvPr>
        </p:nvSpPr>
        <p:spPr>
          <a:xfrm>
            <a:off x="415600" y="1562233"/>
            <a:ext cx="11982000" cy="4529600"/>
          </a:xfrm>
          <a:prstGeom prst="rect">
            <a:avLst/>
          </a:prstGeom>
        </p:spPr>
        <p:txBody>
          <a:bodyPr spcFirstLastPara="1" wrap="square" lIns="121900" tIns="121900" rIns="121900" bIns="121900" anchor="t" anchorCtr="0">
            <a:noAutofit/>
          </a:bodyPr>
          <a:lstStyle/>
          <a:p>
            <a:pPr marL="0" indent="0">
              <a:spcBef>
                <a:spcPts val="1867"/>
              </a:spcBef>
              <a:buSzPts val="1100"/>
              <a:buNone/>
            </a:pPr>
            <a:r>
              <a:rPr lang="en" sz="1733" b="1" dirty="0">
                <a:latin typeface="Arial"/>
                <a:ea typeface="Arial"/>
                <a:cs typeface="Arial"/>
                <a:sym typeface="Arial"/>
              </a:rPr>
              <a:t>Monitoring EC2 Metrics Example</a:t>
            </a:r>
            <a:endParaRPr sz="1733" b="1" dirty="0">
              <a:latin typeface="Arial"/>
              <a:ea typeface="Arial"/>
              <a:cs typeface="Arial"/>
              <a:sym typeface="Arial"/>
            </a:endParaRPr>
          </a:p>
          <a:p>
            <a:pPr marL="0" indent="0">
              <a:spcBef>
                <a:spcPts val="1600"/>
              </a:spcBef>
              <a:buSzPts val="1100"/>
              <a:buNone/>
            </a:pPr>
            <a:r>
              <a:rPr lang="en" sz="1467" b="1" dirty="0">
                <a:latin typeface="Arial"/>
                <a:ea typeface="Arial"/>
                <a:cs typeface="Arial"/>
                <a:sym typeface="Arial"/>
              </a:rPr>
              <a:t>CPU Utilization</a:t>
            </a:r>
            <a:endParaRPr sz="1467" b="1" dirty="0">
              <a:latin typeface="Arial"/>
              <a:ea typeface="Arial"/>
              <a:cs typeface="Arial"/>
              <a:sym typeface="Arial"/>
            </a:endParaRPr>
          </a:p>
          <a:p>
            <a:pPr marL="0" indent="0">
              <a:spcBef>
                <a:spcPts val="1600"/>
              </a:spcBef>
              <a:buSzPts val="1100"/>
              <a:buNone/>
            </a:pPr>
            <a:r>
              <a:rPr lang="en" sz="1467" dirty="0">
                <a:latin typeface="Arial"/>
                <a:ea typeface="Arial"/>
                <a:cs typeface="Arial"/>
                <a:sym typeface="Arial"/>
              </a:rPr>
              <a:t>Monitors the percentage of CPU resources used by an instance.</a:t>
            </a:r>
            <a:endParaRPr sz="1467" dirty="0">
              <a:latin typeface="Arial"/>
              <a:ea typeface="Arial"/>
              <a:cs typeface="Arial"/>
              <a:sym typeface="Arial"/>
            </a:endParaRPr>
          </a:p>
          <a:p>
            <a:pPr indent="-397923">
              <a:spcBef>
                <a:spcPts val="1600"/>
              </a:spcBef>
              <a:buSzPts val="1100"/>
              <a:buFont typeface="Arial"/>
              <a:buChar char="●"/>
            </a:pPr>
            <a:r>
              <a:rPr lang="en" sz="1467" b="1" dirty="0">
                <a:latin typeface="Arial"/>
                <a:ea typeface="Arial"/>
                <a:cs typeface="Arial"/>
                <a:sym typeface="Arial"/>
              </a:rPr>
              <a:t>Use Case:</a:t>
            </a:r>
            <a:r>
              <a:rPr lang="en" sz="1467" dirty="0">
                <a:latin typeface="Arial"/>
                <a:ea typeface="Arial"/>
                <a:cs typeface="Arial"/>
                <a:sym typeface="Arial"/>
              </a:rPr>
              <a:t> Trigger an alarm if CPU usage exceeds 80% for 5 minutes.</a:t>
            </a:r>
            <a:endParaRPr sz="1467" dirty="0">
              <a:latin typeface="Arial"/>
              <a:ea typeface="Arial"/>
              <a:cs typeface="Arial"/>
              <a:sym typeface="Arial"/>
            </a:endParaRPr>
          </a:p>
          <a:p>
            <a:pPr marL="0" indent="0">
              <a:spcBef>
                <a:spcPts val="1600"/>
              </a:spcBef>
              <a:buSzPts val="1100"/>
              <a:buNone/>
            </a:pPr>
            <a:r>
              <a:rPr lang="en" sz="1467" b="1" dirty="0">
                <a:latin typeface="Arial"/>
                <a:ea typeface="Arial"/>
                <a:cs typeface="Arial"/>
                <a:sym typeface="Arial"/>
              </a:rPr>
              <a:t>Disk I/O (DiskReadOps, DiskWriteOps)</a:t>
            </a:r>
            <a:endParaRPr sz="1467" b="1" dirty="0">
              <a:latin typeface="Arial"/>
              <a:ea typeface="Arial"/>
              <a:cs typeface="Arial"/>
              <a:sym typeface="Arial"/>
            </a:endParaRPr>
          </a:p>
          <a:p>
            <a:pPr marL="0" indent="0">
              <a:spcBef>
                <a:spcPts val="1600"/>
              </a:spcBef>
              <a:buSzPts val="1100"/>
              <a:buNone/>
            </a:pPr>
            <a:r>
              <a:rPr lang="en" sz="1467" dirty="0">
                <a:latin typeface="Arial"/>
                <a:ea typeface="Arial"/>
                <a:cs typeface="Arial"/>
                <a:sym typeface="Arial"/>
              </a:rPr>
              <a:t>Tracks the number of disk read and write operations.</a:t>
            </a:r>
            <a:endParaRPr sz="1467" dirty="0">
              <a:latin typeface="Arial"/>
              <a:ea typeface="Arial"/>
              <a:cs typeface="Arial"/>
              <a:sym typeface="Arial"/>
            </a:endParaRPr>
          </a:p>
          <a:p>
            <a:pPr indent="-397923">
              <a:spcBef>
                <a:spcPts val="1600"/>
              </a:spcBef>
              <a:buSzPts val="1100"/>
              <a:buFont typeface="Arial"/>
              <a:buChar char="●"/>
            </a:pPr>
            <a:r>
              <a:rPr lang="en" sz="1467" b="1" dirty="0">
                <a:latin typeface="Arial"/>
                <a:ea typeface="Arial"/>
                <a:cs typeface="Arial"/>
                <a:sym typeface="Arial"/>
              </a:rPr>
              <a:t>Use Case:</a:t>
            </a:r>
            <a:r>
              <a:rPr lang="en" sz="1467" dirty="0">
                <a:latin typeface="Arial"/>
                <a:ea typeface="Arial"/>
                <a:cs typeface="Arial"/>
                <a:sym typeface="Arial"/>
              </a:rPr>
              <a:t> Detect high disk usage that may indicate I/O bottlenecks.</a:t>
            </a:r>
            <a:endParaRPr sz="1467" dirty="0">
              <a:latin typeface="Arial"/>
              <a:ea typeface="Arial"/>
              <a:cs typeface="Arial"/>
              <a:sym typeface="Arial"/>
            </a:endParaRPr>
          </a:p>
          <a:p>
            <a:pPr marL="0" indent="0">
              <a:spcBef>
                <a:spcPts val="1600"/>
              </a:spcBef>
              <a:buSzPts val="1100"/>
              <a:buNone/>
            </a:pPr>
            <a:r>
              <a:rPr lang="en" sz="1467" b="1" dirty="0">
                <a:latin typeface="Arial"/>
                <a:ea typeface="Arial"/>
                <a:cs typeface="Arial"/>
                <a:sym typeface="Arial"/>
              </a:rPr>
              <a:t>Network I/O (NetworkIn, NetworkOut)</a:t>
            </a:r>
            <a:endParaRPr sz="1467" b="1" dirty="0">
              <a:latin typeface="Arial"/>
              <a:ea typeface="Arial"/>
              <a:cs typeface="Arial"/>
              <a:sym typeface="Arial"/>
            </a:endParaRPr>
          </a:p>
          <a:p>
            <a:pPr marL="0" indent="0">
              <a:spcBef>
                <a:spcPts val="1600"/>
              </a:spcBef>
              <a:buSzPts val="1100"/>
              <a:buNone/>
            </a:pPr>
            <a:r>
              <a:rPr lang="en" sz="1467" dirty="0">
                <a:latin typeface="Arial"/>
                <a:ea typeface="Arial"/>
                <a:cs typeface="Arial"/>
                <a:sym typeface="Arial"/>
              </a:rPr>
              <a:t>Monitors incoming and outgoing network traffic.</a:t>
            </a:r>
            <a:endParaRPr sz="1467" dirty="0">
              <a:latin typeface="Arial"/>
              <a:ea typeface="Arial"/>
              <a:cs typeface="Arial"/>
              <a:sym typeface="Arial"/>
            </a:endParaRPr>
          </a:p>
          <a:p>
            <a:pPr indent="-397923">
              <a:spcBef>
                <a:spcPts val="1600"/>
              </a:spcBef>
              <a:buSzPts val="1100"/>
              <a:buFont typeface="Arial"/>
              <a:buChar char="●"/>
            </a:pPr>
            <a:r>
              <a:rPr lang="en" sz="1467" b="1" dirty="0">
                <a:latin typeface="Arial"/>
                <a:ea typeface="Arial"/>
                <a:cs typeface="Arial"/>
                <a:sym typeface="Arial"/>
              </a:rPr>
              <a:t>Use Case:</a:t>
            </a:r>
            <a:r>
              <a:rPr lang="en" sz="1467" dirty="0">
                <a:latin typeface="Arial"/>
                <a:ea typeface="Arial"/>
                <a:cs typeface="Arial"/>
                <a:sym typeface="Arial"/>
              </a:rPr>
              <a:t> Identify spikes in network usage indicating potential DDoS attacks or high user demand.</a:t>
            </a:r>
            <a:endParaRPr sz="1467" dirty="0">
              <a:latin typeface="Arial"/>
              <a:ea typeface="Arial"/>
              <a:cs typeface="Arial"/>
              <a:sym typeface="Arial"/>
            </a:endParaRPr>
          </a:p>
          <a:p>
            <a:pPr marL="0" indent="0">
              <a:spcBef>
                <a:spcPts val="1600"/>
              </a:spcBef>
              <a:spcAft>
                <a:spcPts val="1600"/>
              </a:spcAft>
              <a:buNone/>
            </a:pPr>
            <a:endParaRPr sz="1467" dirty="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2"/>
          <p:cNvSpPr txBox="1">
            <a:spLocks noGrp="1"/>
          </p:cNvSpPr>
          <p:nvPr>
            <p:ph type="title"/>
          </p:nvPr>
        </p:nvSpPr>
        <p:spPr>
          <a:xfrm>
            <a:off x="415600" y="593367"/>
            <a:ext cx="11360800" cy="817600"/>
          </a:xfrm>
          <a:prstGeom prst="rect">
            <a:avLst/>
          </a:prstGeom>
        </p:spPr>
        <p:txBody>
          <a:bodyPr spcFirstLastPara="1" wrap="square" lIns="121900" tIns="121900" rIns="121900" bIns="121900" anchor="t" anchorCtr="0">
            <a:noAutofit/>
          </a:bodyPr>
          <a:lstStyle/>
          <a:p>
            <a:r>
              <a:rPr lang="en"/>
              <a:t>CloudWatch Alarms</a:t>
            </a:r>
            <a:endParaRPr/>
          </a:p>
        </p:txBody>
      </p:sp>
      <p:sp>
        <p:nvSpPr>
          <p:cNvPr id="299" name="Google Shape;299;p52"/>
          <p:cNvSpPr txBox="1">
            <a:spLocks noGrp="1"/>
          </p:cNvSpPr>
          <p:nvPr>
            <p:ph type="body" idx="1"/>
          </p:nvPr>
        </p:nvSpPr>
        <p:spPr>
          <a:xfrm>
            <a:off x="415600" y="1571067"/>
            <a:ext cx="11591343" cy="4529600"/>
          </a:xfrm>
          <a:prstGeom prst="rect">
            <a:avLst/>
          </a:prstGeom>
        </p:spPr>
        <p:txBody>
          <a:bodyPr spcFirstLastPara="1" wrap="square" lIns="121900" tIns="121900" rIns="121900" bIns="121900" anchor="t" anchorCtr="0">
            <a:noAutofit/>
          </a:bodyPr>
          <a:lstStyle/>
          <a:p>
            <a:pPr marL="0" indent="0">
              <a:spcBef>
                <a:spcPts val="1600"/>
              </a:spcBef>
              <a:buNone/>
            </a:pPr>
            <a:r>
              <a:rPr lang="en" sz="1467" dirty="0">
                <a:latin typeface="Arial"/>
                <a:ea typeface="Arial"/>
                <a:cs typeface="Arial"/>
                <a:sym typeface="Arial"/>
              </a:rPr>
              <a:t>CloudWatch Alarms allow you to monitor your AWS resources and applications by triggering actions based on metric conditions. You can set alarms on specific metrics and define thresholds for when the alarm should be triggered. These alarms can be used to automate scaling, send notifications, or invoke custom actions to keep your systems running smoothly.</a:t>
            </a:r>
            <a:endParaRPr sz="1467" dirty="0">
              <a:latin typeface="Arial"/>
              <a:ea typeface="Arial"/>
              <a:cs typeface="Arial"/>
              <a:sym typeface="Arial"/>
            </a:endParaRPr>
          </a:p>
          <a:p>
            <a:pPr marL="0" indent="0">
              <a:spcBef>
                <a:spcPts val="1600"/>
              </a:spcBef>
              <a:buNone/>
            </a:pPr>
            <a:br>
              <a:rPr lang="en" sz="1467" dirty="0">
                <a:latin typeface="Arial"/>
                <a:ea typeface="Arial"/>
                <a:cs typeface="Arial"/>
                <a:sym typeface="Arial"/>
              </a:rPr>
            </a:br>
            <a:r>
              <a:rPr lang="en" sz="1733" b="1" dirty="0">
                <a:latin typeface="Arial"/>
                <a:ea typeface="Arial"/>
                <a:cs typeface="Arial"/>
                <a:sym typeface="Arial"/>
              </a:rPr>
              <a:t>Setting Up CloudWatch Alarms</a:t>
            </a:r>
            <a:endParaRPr sz="1733" b="1" dirty="0">
              <a:latin typeface="Arial"/>
              <a:ea typeface="Arial"/>
              <a:cs typeface="Arial"/>
              <a:sym typeface="Arial"/>
            </a:endParaRPr>
          </a:p>
          <a:p>
            <a:pPr marL="0" indent="0">
              <a:spcBef>
                <a:spcPts val="1600"/>
              </a:spcBef>
              <a:buSzPts val="1100"/>
              <a:buNone/>
            </a:pPr>
            <a:r>
              <a:rPr lang="en" sz="1467" b="1" dirty="0">
                <a:latin typeface="Arial"/>
                <a:ea typeface="Arial"/>
                <a:cs typeface="Arial"/>
                <a:sym typeface="Arial"/>
              </a:rPr>
              <a:t>1. Alarm States </a:t>
            </a:r>
            <a:r>
              <a:rPr lang="en" sz="1467" dirty="0">
                <a:latin typeface="Arial"/>
                <a:ea typeface="Arial"/>
                <a:cs typeface="Arial"/>
                <a:sym typeface="Arial"/>
              </a:rPr>
              <a:t>When creating CloudWatch Alarms, you must understand the possible states the alarm can be in. These states help indicate the health of the metric being monitored.</a:t>
            </a:r>
            <a:endParaRPr sz="1467" dirty="0">
              <a:latin typeface="Arial"/>
              <a:ea typeface="Arial"/>
              <a:cs typeface="Arial"/>
              <a:sym typeface="Arial"/>
            </a:endParaRPr>
          </a:p>
          <a:p>
            <a:pPr indent="-397923">
              <a:spcBef>
                <a:spcPts val="1600"/>
              </a:spcBef>
              <a:buSzPts val="1100"/>
              <a:buFont typeface="Arial"/>
              <a:buChar char="●"/>
            </a:pPr>
            <a:r>
              <a:rPr lang="en" sz="1467" b="1" dirty="0">
                <a:latin typeface="Arial"/>
                <a:ea typeface="Arial"/>
                <a:cs typeface="Arial"/>
                <a:sym typeface="Arial"/>
              </a:rPr>
              <a:t>OK:</a:t>
            </a:r>
            <a:r>
              <a:rPr lang="en" sz="1467" dirty="0">
                <a:latin typeface="Arial"/>
                <a:ea typeface="Arial"/>
                <a:cs typeface="Arial"/>
                <a:sym typeface="Arial"/>
              </a:rPr>
              <a:t> The metric is within the desired threshold, and no action is required.</a:t>
            </a:r>
            <a:endParaRPr sz="1467" dirty="0">
              <a:latin typeface="Arial"/>
              <a:ea typeface="Arial"/>
              <a:cs typeface="Arial"/>
              <a:sym typeface="Arial"/>
            </a:endParaRPr>
          </a:p>
          <a:p>
            <a:pPr lvl="1" indent="-397923">
              <a:spcBef>
                <a:spcPts val="0"/>
              </a:spcBef>
              <a:buSzPts val="1100"/>
              <a:buFont typeface="Arial"/>
              <a:buChar char="○"/>
            </a:pPr>
            <a:r>
              <a:rPr lang="en" sz="1467" dirty="0">
                <a:latin typeface="Arial"/>
                <a:ea typeface="Arial"/>
                <a:cs typeface="Arial"/>
                <a:sym typeface="Arial"/>
              </a:rPr>
              <a:t>Example: If an EC2 instance's CPU utilization is under the set threshold (e.g., 75%), the alarm state will be </a:t>
            </a:r>
            <a:r>
              <a:rPr lang="en" sz="1467" b="1" dirty="0">
                <a:latin typeface="Arial"/>
                <a:ea typeface="Arial"/>
                <a:cs typeface="Arial"/>
                <a:sym typeface="Arial"/>
              </a:rPr>
              <a:t>OK</a:t>
            </a:r>
            <a:r>
              <a:rPr lang="en" sz="1467" dirty="0">
                <a:latin typeface="Arial"/>
                <a:ea typeface="Arial"/>
                <a:cs typeface="Arial"/>
                <a:sym typeface="Arial"/>
              </a:rPr>
              <a:t>.</a:t>
            </a:r>
            <a:endParaRPr sz="1467" dirty="0">
              <a:latin typeface="Arial"/>
              <a:ea typeface="Arial"/>
              <a:cs typeface="Arial"/>
              <a:sym typeface="Arial"/>
            </a:endParaRPr>
          </a:p>
          <a:p>
            <a:pPr indent="-397923">
              <a:buSzPts val="1100"/>
              <a:buFont typeface="Arial"/>
              <a:buChar char="●"/>
            </a:pPr>
            <a:r>
              <a:rPr lang="en" sz="1467" b="1" dirty="0">
                <a:latin typeface="Arial"/>
                <a:ea typeface="Arial"/>
                <a:cs typeface="Arial"/>
                <a:sym typeface="Arial"/>
              </a:rPr>
              <a:t>ALARM:</a:t>
            </a:r>
            <a:r>
              <a:rPr lang="en" sz="1467" dirty="0">
                <a:latin typeface="Arial"/>
                <a:ea typeface="Arial"/>
                <a:cs typeface="Arial"/>
                <a:sym typeface="Arial"/>
              </a:rPr>
              <a:t> The metric has breached the defined threshold and has triggered the alarm.</a:t>
            </a:r>
            <a:endParaRPr sz="1467" dirty="0">
              <a:latin typeface="Arial"/>
              <a:ea typeface="Arial"/>
              <a:cs typeface="Arial"/>
              <a:sym typeface="Arial"/>
            </a:endParaRPr>
          </a:p>
          <a:p>
            <a:pPr lvl="1" indent="-397923">
              <a:spcBef>
                <a:spcPts val="0"/>
              </a:spcBef>
              <a:buSzPts val="1100"/>
              <a:buFont typeface="Arial"/>
              <a:buChar char="○"/>
            </a:pPr>
            <a:r>
              <a:rPr lang="en" sz="1467" dirty="0">
                <a:latin typeface="Arial"/>
                <a:ea typeface="Arial"/>
                <a:cs typeface="Arial"/>
                <a:sym typeface="Arial"/>
              </a:rPr>
              <a:t>Example: If CPU utilization exceeds 80%, the alarm will switch to </a:t>
            </a:r>
            <a:r>
              <a:rPr lang="en" sz="1467" b="1" dirty="0">
                <a:latin typeface="Arial"/>
                <a:ea typeface="Arial"/>
                <a:cs typeface="Arial"/>
                <a:sym typeface="Arial"/>
              </a:rPr>
              <a:t>ALARM</a:t>
            </a:r>
            <a:r>
              <a:rPr lang="en" sz="1467" dirty="0">
                <a:latin typeface="Arial"/>
                <a:ea typeface="Arial"/>
                <a:cs typeface="Arial"/>
                <a:sym typeface="Arial"/>
              </a:rPr>
              <a:t> state.</a:t>
            </a:r>
            <a:endParaRPr sz="1467" dirty="0">
              <a:latin typeface="Arial"/>
              <a:ea typeface="Arial"/>
              <a:cs typeface="Arial"/>
              <a:sym typeface="Arial"/>
            </a:endParaRPr>
          </a:p>
          <a:p>
            <a:pPr indent="-397923">
              <a:buSzPts val="1100"/>
              <a:buFont typeface="Arial"/>
              <a:buChar char="●"/>
            </a:pPr>
            <a:r>
              <a:rPr lang="en" sz="1467" b="1" dirty="0">
                <a:latin typeface="Arial"/>
                <a:ea typeface="Arial"/>
                <a:cs typeface="Arial"/>
                <a:sym typeface="Arial"/>
              </a:rPr>
              <a:t>INSUFFICIENT DATA:</a:t>
            </a:r>
            <a:r>
              <a:rPr lang="en" sz="1467" dirty="0">
                <a:latin typeface="Arial"/>
                <a:ea typeface="Arial"/>
                <a:cs typeface="Arial"/>
                <a:sym typeface="Arial"/>
              </a:rPr>
              <a:t> CloudWatch has not received enough data to determine the state of the metric.</a:t>
            </a:r>
            <a:endParaRPr sz="1467" dirty="0">
              <a:latin typeface="Arial"/>
              <a:ea typeface="Arial"/>
              <a:cs typeface="Arial"/>
              <a:sym typeface="Arial"/>
            </a:endParaRPr>
          </a:p>
          <a:p>
            <a:pPr lvl="1" indent="-397923">
              <a:spcBef>
                <a:spcPts val="0"/>
              </a:spcBef>
              <a:buSzPts val="1100"/>
              <a:buFont typeface="Arial"/>
              <a:buChar char="○"/>
            </a:pPr>
            <a:r>
              <a:rPr lang="en" sz="1467" dirty="0">
                <a:latin typeface="Arial"/>
                <a:ea typeface="Arial"/>
                <a:cs typeface="Arial"/>
                <a:sym typeface="Arial"/>
              </a:rPr>
              <a:t>Example: If your metric is reported at irregular intervals, or the instance is down, the alarm could enter this state.</a:t>
            </a:r>
            <a:endParaRPr sz="1467" dirty="0">
              <a:latin typeface="Arial"/>
              <a:ea typeface="Arial"/>
              <a:cs typeface="Arial"/>
              <a:sym typeface="Arial"/>
            </a:endParaRPr>
          </a:p>
          <a:p>
            <a:pPr marL="0" indent="0">
              <a:spcBef>
                <a:spcPts val="1600"/>
              </a:spcBef>
              <a:spcAft>
                <a:spcPts val="1600"/>
              </a:spcAft>
              <a:buNone/>
            </a:pPr>
            <a:endParaRPr sz="1467" dirty="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3"/>
          <p:cNvSpPr txBox="1">
            <a:spLocks noGrp="1"/>
          </p:cNvSpPr>
          <p:nvPr>
            <p:ph type="title"/>
          </p:nvPr>
        </p:nvSpPr>
        <p:spPr>
          <a:xfrm>
            <a:off x="415600" y="593367"/>
            <a:ext cx="11360800" cy="817600"/>
          </a:xfrm>
          <a:prstGeom prst="rect">
            <a:avLst/>
          </a:prstGeom>
        </p:spPr>
        <p:txBody>
          <a:bodyPr spcFirstLastPara="1" wrap="square" lIns="121900" tIns="121900" rIns="121900" bIns="121900" anchor="t" anchorCtr="0">
            <a:noAutofit/>
          </a:bodyPr>
          <a:lstStyle/>
          <a:p>
            <a:r>
              <a:rPr lang="en"/>
              <a:t>CloudWatch Alarms</a:t>
            </a:r>
            <a:endParaRPr/>
          </a:p>
        </p:txBody>
      </p:sp>
      <p:sp>
        <p:nvSpPr>
          <p:cNvPr id="305" name="Google Shape;305;p53"/>
          <p:cNvSpPr txBox="1">
            <a:spLocks noGrp="1"/>
          </p:cNvSpPr>
          <p:nvPr>
            <p:ph type="body" idx="1"/>
          </p:nvPr>
        </p:nvSpPr>
        <p:spPr>
          <a:xfrm>
            <a:off x="415600" y="1562233"/>
            <a:ext cx="11360800" cy="4529600"/>
          </a:xfrm>
          <a:prstGeom prst="rect">
            <a:avLst/>
          </a:prstGeom>
        </p:spPr>
        <p:txBody>
          <a:bodyPr spcFirstLastPara="1" wrap="square" lIns="121900" tIns="121900" rIns="121900" bIns="121900" anchor="t" anchorCtr="0">
            <a:noAutofit/>
          </a:bodyPr>
          <a:lstStyle/>
          <a:p>
            <a:pPr marL="0" indent="0">
              <a:spcBef>
                <a:spcPts val="1600"/>
              </a:spcBef>
              <a:buNone/>
            </a:pPr>
            <a:r>
              <a:rPr lang="en" sz="1467" b="1" dirty="0">
                <a:latin typeface="Arial"/>
                <a:ea typeface="Arial"/>
                <a:cs typeface="Arial"/>
                <a:sym typeface="Arial"/>
              </a:rPr>
              <a:t>2. Actions on Alarm: </a:t>
            </a:r>
            <a:r>
              <a:rPr lang="en" sz="1467" dirty="0">
                <a:latin typeface="Arial"/>
                <a:ea typeface="Arial"/>
                <a:cs typeface="Arial"/>
                <a:sym typeface="Arial"/>
              </a:rPr>
              <a:t>Once an alarm enters the </a:t>
            </a:r>
            <a:r>
              <a:rPr lang="en" sz="1467" b="1" dirty="0">
                <a:latin typeface="Arial"/>
                <a:ea typeface="Arial"/>
                <a:cs typeface="Arial"/>
                <a:sym typeface="Arial"/>
              </a:rPr>
              <a:t>ALARM</a:t>
            </a:r>
            <a:r>
              <a:rPr lang="en" sz="1467" dirty="0">
                <a:latin typeface="Arial"/>
                <a:ea typeface="Arial"/>
                <a:cs typeface="Arial"/>
                <a:sym typeface="Arial"/>
              </a:rPr>
              <a:t> state, you can configure automated actions to take place. This can help reduce manual intervention and improve operational efficiency.</a:t>
            </a:r>
            <a:br>
              <a:rPr lang="en" sz="1467" dirty="0">
                <a:latin typeface="Arial"/>
                <a:ea typeface="Arial"/>
                <a:cs typeface="Arial"/>
                <a:sym typeface="Arial"/>
              </a:rPr>
            </a:br>
            <a:endParaRPr sz="1467" dirty="0">
              <a:latin typeface="Arial"/>
              <a:ea typeface="Arial"/>
              <a:cs typeface="Arial"/>
              <a:sym typeface="Arial"/>
            </a:endParaRPr>
          </a:p>
          <a:p>
            <a:pPr marL="0" indent="0">
              <a:spcBef>
                <a:spcPts val="1600"/>
              </a:spcBef>
              <a:buNone/>
            </a:pPr>
            <a:br>
              <a:rPr lang="en" sz="1467" dirty="0">
                <a:latin typeface="Arial"/>
                <a:ea typeface="Arial"/>
                <a:cs typeface="Arial"/>
                <a:sym typeface="Arial"/>
              </a:rPr>
            </a:br>
            <a:r>
              <a:rPr lang="en" sz="1333" b="1" dirty="0">
                <a:latin typeface="Arial"/>
                <a:ea typeface="Arial"/>
                <a:cs typeface="Arial"/>
                <a:sym typeface="Arial"/>
              </a:rPr>
              <a:t>SNS (Simple Notification Service) Integration</a:t>
            </a:r>
            <a:endParaRPr sz="1333" b="1" dirty="0">
              <a:latin typeface="Arial"/>
              <a:ea typeface="Arial"/>
              <a:cs typeface="Arial"/>
              <a:sym typeface="Arial"/>
            </a:endParaRPr>
          </a:p>
          <a:p>
            <a:pPr indent="-397923">
              <a:spcBef>
                <a:spcPts val="1600"/>
              </a:spcBef>
              <a:buSzPts val="1100"/>
              <a:buFont typeface="Arial"/>
              <a:buChar char="●"/>
            </a:pPr>
            <a:r>
              <a:rPr lang="en" sz="1467" b="1" dirty="0">
                <a:latin typeface="Arial"/>
                <a:ea typeface="Arial"/>
                <a:cs typeface="Arial"/>
                <a:sym typeface="Arial"/>
              </a:rPr>
              <a:t>SNS (Simple Notification Service)</a:t>
            </a:r>
            <a:r>
              <a:rPr lang="en" sz="1467" dirty="0">
                <a:latin typeface="Arial"/>
                <a:ea typeface="Arial"/>
                <a:cs typeface="Arial"/>
                <a:sym typeface="Arial"/>
              </a:rPr>
              <a:t> allows you to send notifications when an alarm is triggered. You can send notifications via email, SMS, or push notifications, or even trigger other AWS services like Lambda.</a:t>
            </a:r>
            <a:br>
              <a:rPr lang="en" sz="1467" dirty="0">
                <a:latin typeface="Arial"/>
                <a:ea typeface="Arial"/>
                <a:cs typeface="Arial"/>
                <a:sym typeface="Arial"/>
              </a:rPr>
            </a:br>
            <a:r>
              <a:rPr lang="en" sz="1467" b="1" dirty="0">
                <a:latin typeface="Arial"/>
                <a:ea typeface="Arial"/>
                <a:cs typeface="Arial"/>
                <a:sym typeface="Arial"/>
              </a:rPr>
              <a:t>Use Case Example:</a:t>
            </a:r>
            <a:endParaRPr sz="1467" b="1" dirty="0">
              <a:latin typeface="Arial"/>
              <a:ea typeface="Arial"/>
              <a:cs typeface="Arial"/>
              <a:sym typeface="Arial"/>
            </a:endParaRPr>
          </a:p>
          <a:p>
            <a:pPr lvl="1" indent="-397923">
              <a:spcBef>
                <a:spcPts val="0"/>
              </a:spcBef>
              <a:buSzPts val="1100"/>
              <a:buFont typeface="Arial"/>
              <a:buChar char="○"/>
            </a:pPr>
            <a:r>
              <a:rPr lang="en" sz="1467" dirty="0">
                <a:latin typeface="Arial"/>
                <a:ea typeface="Arial"/>
                <a:cs typeface="Arial"/>
                <a:sym typeface="Arial"/>
              </a:rPr>
              <a:t>Send an email notification to the operations team when a CloudWatch alarm is triggered for high CPU usage on a critical EC2 instance.</a:t>
            </a:r>
            <a:endParaRPr sz="1467" dirty="0">
              <a:latin typeface="Arial"/>
              <a:ea typeface="Arial"/>
              <a:cs typeface="Arial"/>
              <a:sym typeface="Arial"/>
            </a:endParaRPr>
          </a:p>
          <a:p>
            <a:pPr marL="0" indent="0">
              <a:spcBef>
                <a:spcPts val="1600"/>
              </a:spcBef>
              <a:buNone/>
            </a:pPr>
            <a:endParaRPr sz="1467" dirty="0">
              <a:latin typeface="Arial"/>
              <a:ea typeface="Arial"/>
              <a:cs typeface="Arial"/>
              <a:sym typeface="Arial"/>
            </a:endParaRPr>
          </a:p>
          <a:p>
            <a:pPr marL="0" indent="0">
              <a:spcBef>
                <a:spcPts val="1600"/>
              </a:spcBef>
              <a:spcAft>
                <a:spcPts val="267"/>
              </a:spcAft>
              <a:buSzPts val="1100"/>
              <a:buNone/>
            </a:pPr>
            <a:endParaRPr sz="1467" dirty="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5"/>
          <p:cNvSpPr txBox="1">
            <a:spLocks noGrp="1"/>
          </p:cNvSpPr>
          <p:nvPr>
            <p:ph type="title"/>
          </p:nvPr>
        </p:nvSpPr>
        <p:spPr>
          <a:xfrm>
            <a:off x="415600" y="593367"/>
            <a:ext cx="11360800" cy="560519"/>
          </a:xfrm>
          <a:prstGeom prst="rect">
            <a:avLst/>
          </a:prstGeom>
        </p:spPr>
        <p:txBody>
          <a:bodyPr spcFirstLastPara="1" wrap="square" lIns="121900" tIns="121900" rIns="121900" bIns="121900" anchor="t" anchorCtr="0">
            <a:noAutofit/>
          </a:bodyPr>
          <a:lstStyle/>
          <a:p>
            <a:r>
              <a:rPr lang="en" dirty="0"/>
              <a:t>Example:</a:t>
            </a:r>
            <a:endParaRPr dirty="0"/>
          </a:p>
        </p:txBody>
      </p:sp>
      <p:sp>
        <p:nvSpPr>
          <p:cNvPr id="317" name="Google Shape;317;p55"/>
          <p:cNvSpPr txBox="1">
            <a:spLocks noGrp="1"/>
          </p:cNvSpPr>
          <p:nvPr>
            <p:ph type="body" idx="1"/>
          </p:nvPr>
        </p:nvSpPr>
        <p:spPr>
          <a:xfrm>
            <a:off x="415600" y="1240970"/>
            <a:ext cx="10992629" cy="5399315"/>
          </a:xfrm>
          <a:prstGeom prst="rect">
            <a:avLst/>
          </a:prstGeom>
        </p:spPr>
        <p:txBody>
          <a:bodyPr spcFirstLastPara="1" wrap="square" lIns="121900" tIns="121900" rIns="121900" bIns="121900" anchor="t" anchorCtr="0">
            <a:noAutofit/>
          </a:bodyPr>
          <a:lstStyle/>
          <a:p>
            <a:pPr marL="0" indent="0">
              <a:buNone/>
            </a:pPr>
            <a:r>
              <a:rPr lang="en-US" sz="1000" b="1" dirty="0">
                <a:solidFill>
                  <a:srgbClr val="188038"/>
                </a:solidFill>
                <a:latin typeface="Roboto Mono"/>
                <a:ea typeface="Roboto Mono"/>
                <a:cs typeface="Roboto Mono"/>
                <a:sym typeface="Roboto Mono"/>
              </a:rPr>
              <a:t>Setting Up EC2 CPU Monitoring with SNS Notifications</a:t>
            </a:r>
          </a:p>
          <a:p>
            <a:pPr marL="0" indent="0">
              <a:buNone/>
            </a:pPr>
            <a:r>
              <a:rPr lang="en-US" sz="1000" dirty="0">
                <a:solidFill>
                  <a:srgbClr val="188038"/>
                </a:solidFill>
                <a:latin typeface="Roboto Mono"/>
                <a:ea typeface="Roboto Mono"/>
                <a:cs typeface="Roboto Mono"/>
                <a:sym typeface="Roboto Mono"/>
              </a:rPr>
              <a:t>Part 1: Create an SNS Topic and Subscription</a:t>
            </a: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SNS Topic:</a:t>
            </a:r>
          </a:p>
          <a:p>
            <a:pPr marL="0" indent="0">
              <a:buNone/>
            </a:pPr>
            <a:r>
              <a:rPr lang="en-US" sz="1000" dirty="0">
                <a:solidFill>
                  <a:srgbClr val="188038"/>
                </a:solidFill>
                <a:latin typeface="Roboto Mono"/>
                <a:ea typeface="Roboto Mono"/>
                <a:cs typeface="Roboto Mono"/>
                <a:sym typeface="Roboto Mono"/>
              </a:rPr>
              <a:t>Navigate to the SNS service in AWS Console -&gt; Click "Create topic“ -&gt; Choose "Standard" as the topic type -&gt; Enter a name (e.g., "EC2-CPU-Alerts") -&gt; click "Create topic“ -&gt; Once the topic is created -&gt; click "Create subscription“ -&gt; Choose "Email" as the protocol -&gt; Enter your email address in the endpoint field -&gt; Click "Create subscription“ -&gt; Check your email and confirm the subscription by clicking the link in the received email</a:t>
            </a: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Part 2: Create CloudWatch Alarm</a:t>
            </a: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Go to the CloudWatch service in AWS Console -&gt; Click "Alarms" in the left sidebar, then "Create alarm“ -&gt; Click "Select metric“ -&gt; Choose "EC2" from the metrics section -&gt; Click "Per-Instance Metrics“ -&gt; Find your EC2 instance and select "</a:t>
            </a:r>
            <a:r>
              <a:rPr lang="en-US" sz="1000" dirty="0" err="1">
                <a:solidFill>
                  <a:srgbClr val="188038"/>
                </a:solidFill>
                <a:latin typeface="Roboto Mono"/>
                <a:ea typeface="Roboto Mono"/>
                <a:cs typeface="Roboto Mono"/>
                <a:sym typeface="Roboto Mono"/>
              </a:rPr>
              <a:t>CPUUtilization</a:t>
            </a:r>
            <a:r>
              <a:rPr lang="en-US" sz="1000" dirty="0">
                <a:solidFill>
                  <a:srgbClr val="188038"/>
                </a:solidFill>
                <a:latin typeface="Roboto Mono"/>
                <a:ea typeface="Roboto Mono"/>
                <a:cs typeface="Roboto Mono"/>
                <a:sym typeface="Roboto Mono"/>
              </a:rPr>
              <a:t>“ -&gt; Click "Select metric“</a:t>
            </a: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Part 3: Configure Alarm Settings</a:t>
            </a: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Under "Metric" section:</a:t>
            </a:r>
          </a:p>
          <a:p>
            <a:pPr marL="0" indent="0">
              <a:buNone/>
            </a:pPr>
            <a:r>
              <a:rPr lang="en-US" sz="1000" dirty="0">
                <a:solidFill>
                  <a:srgbClr val="188038"/>
                </a:solidFill>
                <a:latin typeface="Roboto Mono"/>
                <a:ea typeface="Roboto Mono"/>
                <a:cs typeface="Roboto Mono"/>
                <a:sym typeface="Roboto Mono"/>
              </a:rPr>
              <a:t>Set the period to 5 minutes -&gt; Choose "Static" for threshold type -&gt; Select "Greater than" for the condition -&gt; Enter "80" for the threshold value</a:t>
            </a:r>
          </a:p>
          <a:p>
            <a:pPr marL="0" indent="0">
              <a:buNone/>
            </a:pPr>
            <a:r>
              <a:rPr lang="en-US" sz="1000" dirty="0">
                <a:solidFill>
                  <a:srgbClr val="188038"/>
                </a:solidFill>
                <a:latin typeface="Roboto Mono"/>
                <a:ea typeface="Roboto Mono"/>
                <a:cs typeface="Roboto Mono"/>
                <a:sym typeface="Roboto Mono"/>
              </a:rPr>
              <a:t>Under "Additional configuration”:</a:t>
            </a:r>
          </a:p>
          <a:p>
            <a:pPr marL="0" indent="0">
              <a:buNone/>
            </a:pPr>
            <a:r>
              <a:rPr lang="en-US" sz="1000" dirty="0">
                <a:solidFill>
                  <a:srgbClr val="188038"/>
                </a:solidFill>
                <a:latin typeface="Roboto Mono"/>
                <a:ea typeface="Roboto Mono"/>
                <a:cs typeface="Roboto Mono"/>
                <a:sym typeface="Roboto Mono"/>
              </a:rPr>
              <a:t>Set "Datapoints to alarm" to 1 -&gt; Set "Missing data treatment" to "Treat missing data as bad (breaching threshold)“</a:t>
            </a: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Part 4: Configure Alarm Actions</a:t>
            </a: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Under "Notification" section:</a:t>
            </a:r>
          </a:p>
          <a:p>
            <a:pPr marL="0" indent="0">
              <a:buNone/>
            </a:pPr>
            <a:r>
              <a:rPr lang="en-US" sz="1000" dirty="0">
                <a:solidFill>
                  <a:srgbClr val="188038"/>
                </a:solidFill>
                <a:latin typeface="Roboto Mono"/>
                <a:ea typeface="Roboto Mono"/>
                <a:cs typeface="Roboto Mono"/>
                <a:sym typeface="Roboto Mono"/>
              </a:rPr>
              <a:t>Choose "In alarm" for alarm state trigger -&gt; Select the SNS topic you created earlier -&gt; Click "Next“</a:t>
            </a: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Part 5: Add Alarm Details</a:t>
            </a:r>
          </a:p>
          <a:p>
            <a:pPr marL="0" indent="0">
              <a:buNone/>
            </a:pPr>
            <a:r>
              <a:rPr lang="en-US" sz="1000" dirty="0">
                <a:solidFill>
                  <a:srgbClr val="188038"/>
                </a:solidFill>
                <a:latin typeface="Roboto Mono"/>
                <a:ea typeface="Roboto Mono"/>
                <a:cs typeface="Roboto Mono"/>
                <a:sym typeface="Roboto Mono"/>
              </a:rPr>
              <a:t>Enter an alarm name (e.g., "EC2-High-CPU-Alert") -&gt; Add a description (optional) -&gt; Click "Next“ -&gt; Review all settings -&gt; Click "Create alarm"</a:t>
            </a:r>
            <a:endParaRPr lang="en-IN" sz="1000" dirty="0">
              <a:solidFill>
                <a:srgbClr val="188038"/>
              </a:solidFill>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28A848FF-72DD-293F-BCAE-2D81B2A4641E}"/>
            </a:ext>
          </a:extLst>
        </p:cNvPr>
        <p:cNvGrpSpPr/>
        <p:nvPr/>
      </p:nvGrpSpPr>
      <p:grpSpPr>
        <a:xfrm>
          <a:off x="0" y="0"/>
          <a:ext cx="0" cy="0"/>
          <a:chOff x="0" y="0"/>
          <a:chExt cx="0" cy="0"/>
        </a:xfrm>
      </p:grpSpPr>
      <p:sp>
        <p:nvSpPr>
          <p:cNvPr id="316" name="Google Shape;316;p55">
            <a:extLst>
              <a:ext uri="{FF2B5EF4-FFF2-40B4-BE49-F238E27FC236}">
                <a16:creationId xmlns:a16="http://schemas.microsoft.com/office/drawing/2014/main" id="{B7191C79-0BE5-5A03-E507-6C1F5F2CA533}"/>
              </a:ext>
            </a:extLst>
          </p:cNvPr>
          <p:cNvSpPr txBox="1">
            <a:spLocks noGrp="1"/>
          </p:cNvSpPr>
          <p:nvPr>
            <p:ph type="title"/>
          </p:nvPr>
        </p:nvSpPr>
        <p:spPr>
          <a:xfrm>
            <a:off x="415600" y="593367"/>
            <a:ext cx="11360800" cy="647603"/>
          </a:xfrm>
          <a:prstGeom prst="rect">
            <a:avLst/>
          </a:prstGeom>
        </p:spPr>
        <p:txBody>
          <a:bodyPr spcFirstLastPara="1" wrap="square" lIns="121900" tIns="121900" rIns="121900" bIns="121900" anchor="t" anchorCtr="0">
            <a:noAutofit/>
          </a:bodyPr>
          <a:lstStyle/>
          <a:p>
            <a:r>
              <a:rPr lang="en" dirty="0"/>
              <a:t>Cont..</a:t>
            </a:r>
            <a:endParaRPr dirty="0"/>
          </a:p>
        </p:txBody>
      </p:sp>
      <p:sp>
        <p:nvSpPr>
          <p:cNvPr id="317" name="Google Shape;317;p55">
            <a:extLst>
              <a:ext uri="{FF2B5EF4-FFF2-40B4-BE49-F238E27FC236}">
                <a16:creationId xmlns:a16="http://schemas.microsoft.com/office/drawing/2014/main" id="{2B93D5E6-60E5-3624-C922-85AC2561CD87}"/>
              </a:ext>
            </a:extLst>
          </p:cNvPr>
          <p:cNvSpPr txBox="1">
            <a:spLocks noGrp="1"/>
          </p:cNvSpPr>
          <p:nvPr>
            <p:ph type="body" idx="1"/>
          </p:nvPr>
        </p:nvSpPr>
        <p:spPr>
          <a:xfrm>
            <a:off x="415600" y="1240970"/>
            <a:ext cx="10992629" cy="3058887"/>
          </a:xfrm>
          <a:prstGeom prst="rect">
            <a:avLst/>
          </a:prstGeom>
        </p:spPr>
        <p:txBody>
          <a:bodyPr spcFirstLastPara="1" wrap="square" lIns="121900" tIns="121900" rIns="121900" bIns="121900" anchor="t" anchorCtr="0">
            <a:noAutofit/>
          </a:bodyPr>
          <a:lstStyle/>
          <a:p>
            <a:pPr marL="0" indent="0">
              <a:buNone/>
            </a:pPr>
            <a:r>
              <a:rPr lang="en-US" sz="1000" dirty="0">
                <a:solidFill>
                  <a:srgbClr val="188038"/>
                </a:solidFill>
                <a:latin typeface="Roboto Mono"/>
                <a:ea typeface="Roboto Mono"/>
                <a:cs typeface="Roboto Mono"/>
                <a:sym typeface="Roboto Mono"/>
              </a:rPr>
              <a:t>Generate load on your EC2 instance to increase CPU usage above 80%</a:t>
            </a:r>
          </a:p>
          <a:p>
            <a:pPr marL="0" indent="0">
              <a:buNone/>
            </a:pPr>
            <a:r>
              <a:rPr lang="en-US" sz="1000" dirty="0">
                <a:solidFill>
                  <a:srgbClr val="188038"/>
                </a:solidFill>
                <a:latin typeface="Roboto Mono"/>
                <a:ea typeface="Roboto Mono"/>
                <a:cs typeface="Roboto Mono"/>
                <a:sym typeface="Roboto Mono"/>
              </a:rPr>
              <a:t>Wait for 5 minutes</a:t>
            </a:r>
          </a:p>
          <a:p>
            <a:pPr marL="0" indent="0">
              <a:buNone/>
            </a:pPr>
            <a:r>
              <a:rPr lang="en-US" sz="1000" dirty="0">
                <a:solidFill>
                  <a:srgbClr val="188038"/>
                </a:solidFill>
                <a:latin typeface="Roboto Mono"/>
                <a:ea typeface="Roboto Mono"/>
                <a:cs typeface="Roboto Mono"/>
                <a:sym typeface="Roboto Mono"/>
              </a:rPr>
              <a:t>Check your email for the alarm notification</a:t>
            </a: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Commands to generate load for testing:</a:t>
            </a: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 Install stress-ng</a:t>
            </a:r>
          </a:p>
          <a:p>
            <a:pPr marL="0" indent="0">
              <a:buNone/>
            </a:pPr>
            <a:r>
              <a:rPr lang="en-US" sz="1000" dirty="0" err="1">
                <a:solidFill>
                  <a:srgbClr val="188038"/>
                </a:solidFill>
                <a:latin typeface="Roboto Mono"/>
                <a:ea typeface="Roboto Mono"/>
                <a:cs typeface="Roboto Mono"/>
                <a:sym typeface="Roboto Mono"/>
              </a:rPr>
              <a:t>sudo</a:t>
            </a:r>
            <a:r>
              <a:rPr lang="en-US" sz="1000" dirty="0">
                <a:solidFill>
                  <a:srgbClr val="188038"/>
                </a:solidFill>
                <a:latin typeface="Roboto Mono"/>
                <a:ea typeface="Roboto Mono"/>
                <a:cs typeface="Roboto Mono"/>
                <a:sym typeface="Roboto Mono"/>
              </a:rPr>
              <a:t> apt-get update</a:t>
            </a:r>
          </a:p>
          <a:p>
            <a:pPr marL="0" indent="0">
              <a:buNone/>
            </a:pPr>
            <a:r>
              <a:rPr lang="en-US" sz="1000" dirty="0" err="1">
                <a:solidFill>
                  <a:srgbClr val="188038"/>
                </a:solidFill>
                <a:latin typeface="Roboto Mono"/>
                <a:ea typeface="Roboto Mono"/>
                <a:cs typeface="Roboto Mono"/>
                <a:sym typeface="Roboto Mono"/>
              </a:rPr>
              <a:t>sudo</a:t>
            </a:r>
            <a:r>
              <a:rPr lang="en-US" sz="1000" dirty="0">
                <a:solidFill>
                  <a:srgbClr val="188038"/>
                </a:solidFill>
                <a:latin typeface="Roboto Mono"/>
                <a:ea typeface="Roboto Mono"/>
                <a:cs typeface="Roboto Mono"/>
                <a:sym typeface="Roboto Mono"/>
              </a:rPr>
              <a:t> apt-get install stress-ng</a:t>
            </a: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 Generate CPU load (this will use 2 CPU workers for 300 seconds)</a:t>
            </a:r>
          </a:p>
          <a:p>
            <a:pPr marL="0" indent="0">
              <a:buNone/>
            </a:pPr>
            <a:r>
              <a:rPr lang="en-US" sz="1000" dirty="0">
                <a:solidFill>
                  <a:srgbClr val="188038"/>
                </a:solidFill>
                <a:latin typeface="Roboto Mono"/>
                <a:ea typeface="Roboto Mono"/>
                <a:cs typeface="Roboto Mono"/>
                <a:sym typeface="Roboto Mono"/>
              </a:rPr>
              <a:t>stress-ng --</a:t>
            </a:r>
            <a:r>
              <a:rPr lang="en-US" sz="1000" dirty="0" err="1">
                <a:solidFill>
                  <a:srgbClr val="188038"/>
                </a:solidFill>
                <a:latin typeface="Roboto Mono"/>
                <a:ea typeface="Roboto Mono"/>
                <a:cs typeface="Roboto Mono"/>
                <a:sym typeface="Roboto Mono"/>
              </a:rPr>
              <a:t>cpu</a:t>
            </a:r>
            <a:r>
              <a:rPr lang="en-US" sz="1000" dirty="0">
                <a:solidFill>
                  <a:srgbClr val="188038"/>
                </a:solidFill>
                <a:latin typeface="Roboto Mono"/>
                <a:ea typeface="Roboto Mono"/>
                <a:cs typeface="Roboto Mono"/>
                <a:sym typeface="Roboto Mono"/>
              </a:rPr>
              <a:t> 2 --timeout 300</a:t>
            </a:r>
          </a:p>
          <a:p>
            <a:pPr marL="0" indent="0">
              <a:buNone/>
            </a:pPr>
            <a:endParaRPr lang="en-US" sz="1000" dirty="0">
              <a:solidFill>
                <a:srgbClr val="188038"/>
              </a:solidFill>
              <a:latin typeface="Roboto Mono"/>
              <a:ea typeface="Roboto Mono"/>
              <a:cs typeface="Roboto Mono"/>
              <a:sym typeface="Roboto Mono"/>
            </a:endParaRPr>
          </a:p>
          <a:p>
            <a:pPr marL="0" indent="0">
              <a:buNone/>
            </a:pPr>
            <a:endParaRPr lang="en-IN" sz="1000" dirty="0">
              <a:solidFill>
                <a:srgbClr val="188038"/>
              </a:solidFill>
              <a:latin typeface="Roboto Mono"/>
              <a:ea typeface="Roboto Mono"/>
              <a:cs typeface="Roboto Mono"/>
              <a:sym typeface="Roboto Mono"/>
            </a:endParaRPr>
          </a:p>
        </p:txBody>
      </p:sp>
    </p:spTree>
    <p:extLst>
      <p:ext uri="{BB962C8B-B14F-4D97-AF65-F5344CB8AC3E}">
        <p14:creationId xmlns:p14="http://schemas.microsoft.com/office/powerpoint/2010/main" val="84681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6"/>
          <p:cNvSpPr txBox="1">
            <a:spLocks noGrp="1"/>
          </p:cNvSpPr>
          <p:nvPr>
            <p:ph type="title"/>
          </p:nvPr>
        </p:nvSpPr>
        <p:spPr>
          <a:xfrm>
            <a:off x="415600" y="593367"/>
            <a:ext cx="11360800" cy="817600"/>
          </a:xfrm>
          <a:prstGeom prst="rect">
            <a:avLst/>
          </a:prstGeom>
        </p:spPr>
        <p:txBody>
          <a:bodyPr spcFirstLastPara="1" wrap="square" lIns="121900" tIns="121900" rIns="121900" bIns="121900" anchor="t" anchorCtr="0">
            <a:noAutofit/>
          </a:bodyPr>
          <a:lstStyle/>
          <a:p>
            <a:r>
              <a:rPr lang="en"/>
              <a:t>CloudWatch Logs </a:t>
            </a:r>
            <a:endParaRPr/>
          </a:p>
        </p:txBody>
      </p:sp>
      <p:sp>
        <p:nvSpPr>
          <p:cNvPr id="323" name="Google Shape;323;p56"/>
          <p:cNvSpPr txBox="1">
            <a:spLocks noGrp="1"/>
          </p:cNvSpPr>
          <p:nvPr>
            <p:ph type="body" idx="1"/>
          </p:nvPr>
        </p:nvSpPr>
        <p:spPr>
          <a:xfrm>
            <a:off x="491800" y="1410966"/>
            <a:ext cx="11360800" cy="5283747"/>
          </a:xfrm>
          <a:prstGeom prst="rect">
            <a:avLst/>
          </a:prstGeom>
        </p:spPr>
        <p:txBody>
          <a:bodyPr spcFirstLastPara="1" wrap="square" lIns="121900" tIns="121900" rIns="121900" bIns="121900" anchor="t" anchorCtr="0">
            <a:noAutofit/>
          </a:bodyPr>
          <a:lstStyle/>
          <a:p>
            <a:pPr marL="0" indent="0">
              <a:spcBef>
                <a:spcPts val="1600"/>
              </a:spcBef>
              <a:buNone/>
            </a:pPr>
            <a:r>
              <a:rPr lang="en" sz="1200" dirty="0">
                <a:latin typeface="Arial"/>
                <a:ea typeface="Arial"/>
                <a:cs typeface="Arial"/>
                <a:sym typeface="Arial"/>
              </a:rPr>
              <a:t>AWS </a:t>
            </a:r>
            <a:r>
              <a:rPr lang="en" sz="1200" b="1" dirty="0">
                <a:latin typeface="Arial"/>
                <a:ea typeface="Arial"/>
                <a:cs typeface="Arial"/>
                <a:sym typeface="Arial"/>
              </a:rPr>
              <a:t>CloudWatch Logs</a:t>
            </a:r>
            <a:r>
              <a:rPr lang="en" sz="1200" dirty="0">
                <a:latin typeface="Arial"/>
                <a:ea typeface="Arial"/>
                <a:cs typeface="Arial"/>
                <a:sym typeface="Arial"/>
              </a:rPr>
              <a:t> provides a central location to monitor, store, and access log files from AWS resources and applications. It helps you analyze logs in real-time and store them for future use. CloudWatch Logs allows you to collect and manage logs from various AWS services and custom applications, providing insights into your infrastructure and application performance.</a:t>
            </a:r>
            <a:endParaRPr sz="1200" dirty="0">
              <a:latin typeface="Arial"/>
              <a:ea typeface="Arial"/>
              <a:cs typeface="Arial"/>
              <a:sym typeface="Arial"/>
            </a:endParaRPr>
          </a:p>
          <a:p>
            <a:pPr marL="0" indent="0">
              <a:spcBef>
                <a:spcPts val="1600"/>
              </a:spcBef>
              <a:buNone/>
            </a:pPr>
            <a:r>
              <a:rPr lang="en" sz="1200" b="1" dirty="0">
                <a:latin typeface="Arial"/>
                <a:ea typeface="Arial"/>
                <a:cs typeface="Arial"/>
                <a:sym typeface="Arial"/>
              </a:rPr>
              <a:t>Nginx Logs from EC2 instance:</a:t>
            </a:r>
            <a:endParaRPr sz="1200" b="1" dirty="0">
              <a:latin typeface="Arial"/>
              <a:ea typeface="Arial"/>
              <a:cs typeface="Arial"/>
              <a:sym typeface="Arial"/>
            </a:endParaRPr>
          </a:p>
          <a:p>
            <a:pPr indent="-397923">
              <a:spcBef>
                <a:spcPts val="1600"/>
              </a:spcBef>
              <a:buSzPts val="1100"/>
              <a:buFont typeface="Arial"/>
              <a:buChar char="●"/>
            </a:pPr>
            <a:r>
              <a:rPr lang="en-US" sz="1200" dirty="0">
                <a:latin typeface="Arial"/>
                <a:cs typeface="Arial"/>
                <a:sym typeface="Arial"/>
              </a:rPr>
              <a:t>Nginx server logs can be automatically sent to CloudWatch Logs using the CloudWatch Logs agent</a:t>
            </a:r>
          </a:p>
          <a:p>
            <a:pPr indent="-397923">
              <a:spcBef>
                <a:spcPts val="1600"/>
              </a:spcBef>
              <a:buSzPts val="1100"/>
              <a:buFont typeface="Arial"/>
              <a:buChar char="●"/>
            </a:pPr>
            <a:r>
              <a:rPr lang="en-US" sz="1200" dirty="0">
                <a:latin typeface="Arial"/>
                <a:cs typeface="Arial"/>
                <a:sym typeface="Arial"/>
              </a:rPr>
              <a:t>These logs include:</a:t>
            </a:r>
          </a:p>
          <a:p>
            <a:pPr lvl="1" indent="-397923">
              <a:spcBef>
                <a:spcPts val="1600"/>
              </a:spcBef>
              <a:buSzPts val="1100"/>
              <a:buFont typeface="Arial"/>
              <a:buChar char="●"/>
            </a:pPr>
            <a:r>
              <a:rPr lang="en-US" sz="1200" dirty="0">
                <a:latin typeface="Arial"/>
                <a:cs typeface="Arial"/>
                <a:sym typeface="Arial"/>
              </a:rPr>
              <a:t>Access logs (HTTP requests, client IPs, response codes, request timing)</a:t>
            </a:r>
          </a:p>
          <a:p>
            <a:pPr lvl="1" indent="-397923">
              <a:spcBef>
                <a:spcPts val="1600"/>
              </a:spcBef>
              <a:buSzPts val="1100"/>
              <a:buFont typeface="Arial"/>
              <a:buChar char="●"/>
            </a:pPr>
            <a:r>
              <a:rPr lang="en-US" sz="1200" dirty="0">
                <a:latin typeface="Arial"/>
                <a:cs typeface="Arial"/>
                <a:sym typeface="Arial"/>
              </a:rPr>
              <a:t>Error logs (server issues, failed requests, configuration problems)</a:t>
            </a:r>
          </a:p>
          <a:p>
            <a:pPr lvl="1" indent="-397923">
              <a:spcBef>
                <a:spcPts val="1600"/>
              </a:spcBef>
              <a:buSzPts val="1100"/>
              <a:buFont typeface="Arial"/>
              <a:buChar char="●"/>
            </a:pPr>
            <a:r>
              <a:rPr lang="en-US" sz="1200" dirty="0">
                <a:latin typeface="Arial"/>
                <a:cs typeface="Arial"/>
                <a:sym typeface="Arial"/>
              </a:rPr>
              <a:t>Custom log formats and application-specific logging</a:t>
            </a:r>
          </a:p>
          <a:p>
            <a:pPr indent="-397923">
              <a:spcBef>
                <a:spcPts val="1600"/>
              </a:spcBef>
              <a:buSzPts val="1100"/>
              <a:buFont typeface="Arial"/>
              <a:buChar char="●"/>
            </a:pPr>
            <a:r>
              <a:rPr lang="en-US" sz="1200" dirty="0">
                <a:latin typeface="Arial"/>
                <a:cs typeface="Arial"/>
                <a:sym typeface="Arial"/>
              </a:rPr>
              <a:t>Logs can be monitored in real-time through the CloudWatch console</a:t>
            </a:r>
          </a:p>
          <a:p>
            <a:pPr indent="-397923">
              <a:spcBef>
                <a:spcPts val="1600"/>
              </a:spcBef>
              <a:buSzPts val="1100"/>
              <a:buFont typeface="Arial"/>
              <a:buChar char="●"/>
            </a:pPr>
            <a:r>
              <a:rPr lang="en-US" sz="1200" dirty="0">
                <a:latin typeface="Arial"/>
                <a:cs typeface="Arial"/>
                <a:sym typeface="Arial"/>
              </a:rPr>
              <a:t>Enables creation of metrics and alerts based on log patterns (e.g., spike in 404 errors or slow response times)</a:t>
            </a:r>
          </a:p>
          <a:p>
            <a:pPr indent="-397923">
              <a:spcBef>
                <a:spcPts val="1600"/>
              </a:spcBef>
              <a:buSzPts val="1100"/>
              <a:buFont typeface="Arial"/>
              <a:buChar char="●"/>
            </a:pPr>
            <a:r>
              <a:rPr lang="en-US" sz="1200" dirty="0">
                <a:latin typeface="Arial"/>
                <a:cs typeface="Arial"/>
                <a:sym typeface="Arial"/>
              </a:rPr>
              <a:t>Retention policies can be set for compliance and cost management</a:t>
            </a:r>
          </a:p>
          <a:p>
            <a:pPr indent="-397923">
              <a:spcBef>
                <a:spcPts val="1600"/>
              </a:spcBef>
              <a:buSzPts val="1100"/>
              <a:buFont typeface="Arial"/>
              <a:buChar char="●"/>
            </a:pPr>
            <a:r>
              <a:rPr lang="en-US" sz="1200" dirty="0">
                <a:latin typeface="Arial"/>
                <a:cs typeface="Arial"/>
                <a:sym typeface="Arial"/>
              </a:rPr>
              <a:t>Supports log analysis and troubleshooting across multiple EC2 instances running Nginx</a:t>
            </a:r>
            <a:endParaRPr sz="1200" dirty="0">
              <a:latin typeface="Arial"/>
              <a:cs typeface="Arial"/>
              <a:sym typeface="Arial"/>
            </a:endParaRPr>
          </a:p>
          <a:p>
            <a:pPr marL="0" indent="0">
              <a:spcBef>
                <a:spcPts val="1600"/>
              </a:spcBef>
              <a:spcAft>
                <a:spcPts val="267"/>
              </a:spcAft>
              <a:buNone/>
            </a:pPr>
            <a:endParaRPr sz="1200" dirty="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1400</TotalTime>
  <Words>1587</Words>
  <Application>Microsoft Office PowerPoint</Application>
  <PresentationFormat>Widescreen</PresentationFormat>
  <Paragraphs>152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Arial</vt:lpstr>
      <vt:lpstr>Old Standard TT</vt:lpstr>
      <vt:lpstr>Roboto Mono</vt:lpstr>
      <vt:lpstr>Paperback</vt:lpstr>
      <vt:lpstr>AWS Cloudwatch</vt:lpstr>
      <vt:lpstr>Introduction</vt:lpstr>
      <vt:lpstr>Metric Monitoring</vt:lpstr>
      <vt:lpstr>Metric Monitoring</vt:lpstr>
      <vt:lpstr>CloudWatch Alarms</vt:lpstr>
      <vt:lpstr>CloudWatch Alarms</vt:lpstr>
      <vt:lpstr>Example:</vt:lpstr>
      <vt:lpstr>Cont..</vt:lpstr>
      <vt:lpstr>CloudWatch Logs </vt:lpstr>
      <vt:lpstr>Example:</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Aryan Mohan</dc:creator>
  <cp:lastModifiedBy>KubeCraft Technologies</cp:lastModifiedBy>
  <cp:revision>21</cp:revision>
  <dcterms:created xsi:type="dcterms:W3CDTF">2025-02-16T11:13:28Z</dcterms:created>
  <dcterms:modified xsi:type="dcterms:W3CDTF">2025-07-14T09:15:18Z</dcterms:modified>
</cp:coreProperties>
</file>