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60" r:id="rId2"/>
    <p:sldId id="261" r:id="rId3"/>
  </p:sldIdLst>
  <p:sldSz cx="12192000" cy="6858000"/>
  <p:notesSz cx="6858000" cy="9144000"/>
  <p:embeddedFontLst>
    <p:embeddedFont>
      <p:font typeface="Calibri" panose="020F0502020204030204" pitchFamily="34" charset="0"/>
      <p:regular r:id="rId4"/>
      <p:bold r:id="rId5"/>
      <p:italic r:id="rId6"/>
      <p:boldItalic r:id="rId7"/>
    </p:embeddedFont>
    <p:embeddedFont>
      <p:font typeface="Calibri Light" panose="020F0302020204030204" pitchFamily="34" charset="0"/>
      <p:regular r:id="rId8"/>
      <p:italic r:id="rId9"/>
    </p:embeddedFont>
    <p:embeddedFont>
      <p:font typeface="Proxima Nova" panose="02000506030000020004" pitchFamily="2" charset="0"/>
      <p:regular r:id="rId10"/>
      <p:bold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6A53"/>
    <a:srgbClr val="82C1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265" autoAdjust="0"/>
    <p:restoredTop sz="94660"/>
  </p:normalViewPr>
  <p:slideViewPr>
    <p:cSldViewPr snapToGrid="0">
      <p:cViewPr>
        <p:scale>
          <a:sx n="86" d="100"/>
          <a:sy n="86" d="100"/>
        </p:scale>
        <p:origin x="120"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4.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6007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B18F6B-79D4-44C7-A2D1-6F42F30C21C7}" type="datetimeFigureOut">
              <a:rPr lang="en-US" smtClean="0"/>
              <a:t>11/28/21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03FFFA1-6B45-4157-992C-C5D12B816C8F}" type="slidenum">
              <a:rPr lang="en-US" smtClean="0"/>
              <a:t>‹#›</a:t>
            </a:fld>
            <a:endParaRPr lang="en-US" dirty="0"/>
          </a:p>
        </p:txBody>
      </p:sp>
    </p:spTree>
    <p:extLst>
      <p:ext uri="{BB962C8B-B14F-4D97-AF65-F5344CB8AC3E}">
        <p14:creationId xmlns:p14="http://schemas.microsoft.com/office/powerpoint/2010/main" val="2630916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B18F6B-79D4-44C7-A2D1-6F42F30C21C7}" type="datetimeFigureOut">
              <a:rPr lang="en-US" smtClean="0"/>
              <a:t>11/28/21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03FFFA1-6B45-4157-992C-C5D12B816C8F}" type="slidenum">
              <a:rPr lang="en-US" smtClean="0"/>
              <a:t>‹#›</a:t>
            </a:fld>
            <a:endParaRPr lang="en-US" dirty="0"/>
          </a:p>
        </p:txBody>
      </p:sp>
    </p:spTree>
    <p:extLst>
      <p:ext uri="{BB962C8B-B14F-4D97-AF65-F5344CB8AC3E}">
        <p14:creationId xmlns:p14="http://schemas.microsoft.com/office/powerpoint/2010/main" val="3003662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5367239"/>
      </p:ext>
    </p:extLst>
  </p:cSld>
  <p:clrMapOvr>
    <a:masterClrMapping/>
  </p:clrMapOvr>
  <p:extLst>
    <p:ext uri="{DCECCB84-F9BA-43D5-87BE-67443E8EF086}">
      <p15:sldGuideLst xmlns:p15="http://schemas.microsoft.com/office/powerpoint/2012/main">
        <p15:guide id="1" orient="horz" pos="864" userDrawn="1">
          <p15:clr>
            <a:srgbClr val="FBAE40"/>
          </p15:clr>
        </p15:guide>
        <p15:guide id="2" orient="horz" pos="3864" userDrawn="1">
          <p15:clr>
            <a:srgbClr val="FBAE40"/>
          </p15:clr>
        </p15:guide>
        <p15:guide id="3" pos="384" userDrawn="1">
          <p15:clr>
            <a:srgbClr val="FBAE40"/>
          </p15:clr>
        </p15:guide>
        <p15:guide id="4" pos="729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B18F6B-79D4-44C7-A2D1-6F42F30C21C7}" type="datetimeFigureOut">
              <a:rPr lang="en-US" smtClean="0"/>
              <a:t>11/28/21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03FFFA1-6B45-4157-992C-C5D12B816C8F}" type="slidenum">
              <a:rPr lang="en-US" smtClean="0"/>
              <a:t>‹#›</a:t>
            </a:fld>
            <a:endParaRPr lang="en-US" dirty="0"/>
          </a:p>
        </p:txBody>
      </p:sp>
    </p:spTree>
    <p:extLst>
      <p:ext uri="{BB962C8B-B14F-4D97-AF65-F5344CB8AC3E}">
        <p14:creationId xmlns:p14="http://schemas.microsoft.com/office/powerpoint/2010/main" val="3194213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FB18F6B-79D4-44C7-A2D1-6F42F30C21C7}" type="datetimeFigureOut">
              <a:rPr lang="en-US" smtClean="0"/>
              <a:t>11/28/21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03FFFA1-6B45-4157-992C-C5D12B816C8F}" type="slidenum">
              <a:rPr lang="en-US" smtClean="0"/>
              <a:t>‹#›</a:t>
            </a:fld>
            <a:endParaRPr lang="en-US" dirty="0"/>
          </a:p>
        </p:txBody>
      </p:sp>
    </p:spTree>
    <p:extLst>
      <p:ext uri="{BB962C8B-B14F-4D97-AF65-F5344CB8AC3E}">
        <p14:creationId xmlns:p14="http://schemas.microsoft.com/office/powerpoint/2010/main" val="152352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FB18F6B-79D4-44C7-A2D1-6F42F30C21C7}" type="datetimeFigureOut">
              <a:rPr lang="en-US" smtClean="0"/>
              <a:t>11/28/21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03FFFA1-6B45-4157-992C-C5D12B816C8F}" type="slidenum">
              <a:rPr lang="en-US" smtClean="0"/>
              <a:t>‹#›</a:t>
            </a:fld>
            <a:endParaRPr lang="en-US" dirty="0"/>
          </a:p>
        </p:txBody>
      </p:sp>
    </p:spTree>
    <p:extLst>
      <p:ext uri="{BB962C8B-B14F-4D97-AF65-F5344CB8AC3E}">
        <p14:creationId xmlns:p14="http://schemas.microsoft.com/office/powerpoint/2010/main" val="2269554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FB18F6B-79D4-44C7-A2D1-6F42F30C21C7}" type="datetimeFigureOut">
              <a:rPr lang="en-US" smtClean="0"/>
              <a:t>11/28/21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03FFFA1-6B45-4157-992C-C5D12B816C8F}" type="slidenum">
              <a:rPr lang="en-US" smtClean="0"/>
              <a:t>‹#›</a:t>
            </a:fld>
            <a:endParaRPr lang="en-US" dirty="0"/>
          </a:p>
        </p:txBody>
      </p:sp>
    </p:spTree>
    <p:extLst>
      <p:ext uri="{BB962C8B-B14F-4D97-AF65-F5344CB8AC3E}">
        <p14:creationId xmlns:p14="http://schemas.microsoft.com/office/powerpoint/2010/main" val="3380950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B18F6B-79D4-44C7-A2D1-6F42F30C21C7}" type="datetimeFigureOut">
              <a:rPr lang="en-US" smtClean="0"/>
              <a:t>11/28/21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03FFFA1-6B45-4157-992C-C5D12B816C8F}" type="slidenum">
              <a:rPr lang="en-US" smtClean="0"/>
              <a:t>‹#›</a:t>
            </a:fld>
            <a:endParaRPr lang="en-US" dirty="0"/>
          </a:p>
        </p:txBody>
      </p:sp>
    </p:spTree>
    <p:extLst>
      <p:ext uri="{BB962C8B-B14F-4D97-AF65-F5344CB8AC3E}">
        <p14:creationId xmlns:p14="http://schemas.microsoft.com/office/powerpoint/2010/main" val="3670178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B18F6B-79D4-44C7-A2D1-6F42F30C21C7}" type="datetimeFigureOut">
              <a:rPr lang="en-US" smtClean="0"/>
              <a:t>11/28/21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03FFFA1-6B45-4157-992C-C5D12B816C8F}" type="slidenum">
              <a:rPr lang="en-US" smtClean="0"/>
              <a:t>‹#›</a:t>
            </a:fld>
            <a:endParaRPr lang="en-US" dirty="0"/>
          </a:p>
        </p:txBody>
      </p:sp>
    </p:spTree>
    <p:extLst>
      <p:ext uri="{BB962C8B-B14F-4D97-AF65-F5344CB8AC3E}">
        <p14:creationId xmlns:p14="http://schemas.microsoft.com/office/powerpoint/2010/main" val="1780474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B18F6B-79D4-44C7-A2D1-6F42F30C21C7}" type="datetimeFigureOut">
              <a:rPr lang="en-US" smtClean="0"/>
              <a:t>11/28/21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03FFFA1-6B45-4157-992C-C5D12B816C8F}" type="slidenum">
              <a:rPr lang="en-US" smtClean="0"/>
              <a:t>‹#›</a:t>
            </a:fld>
            <a:endParaRPr lang="en-US" dirty="0"/>
          </a:p>
        </p:txBody>
      </p:sp>
    </p:spTree>
    <p:extLst>
      <p:ext uri="{BB962C8B-B14F-4D97-AF65-F5344CB8AC3E}">
        <p14:creationId xmlns:p14="http://schemas.microsoft.com/office/powerpoint/2010/main" val="3024256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B18F6B-79D4-44C7-A2D1-6F42F30C21C7}" type="datetimeFigureOut">
              <a:rPr lang="en-US" smtClean="0"/>
              <a:t>11/28/21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3FFFA1-6B45-4157-992C-C5D12B816C8F}" type="slidenum">
              <a:rPr lang="en-US" smtClean="0"/>
              <a:t>‹#›</a:t>
            </a:fld>
            <a:endParaRPr lang="en-US" dirty="0"/>
          </a:p>
        </p:txBody>
      </p:sp>
    </p:spTree>
    <p:extLst>
      <p:ext uri="{BB962C8B-B14F-4D97-AF65-F5344CB8AC3E}">
        <p14:creationId xmlns:p14="http://schemas.microsoft.com/office/powerpoint/2010/main" val="2366385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analyticsindiamag.com/guide-to-question-answering-system-with-t5-transformer/"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elite7358/Question-answering-projec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360929"/>
          </a:xfrm>
          <a:prstGeom prst="rect">
            <a:avLst/>
          </a:prstGeom>
          <a:solidFill>
            <a:srgbClr val="1E6A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10920300" y="6434779"/>
            <a:ext cx="741870" cy="261610"/>
          </a:xfrm>
          <a:prstGeom prst="rect">
            <a:avLst/>
          </a:prstGeom>
        </p:spPr>
        <p:txBody>
          <a:bodyPr wrap="none">
            <a:spAutoFit/>
          </a:bodyPr>
          <a:lstStyle/>
          <a:p>
            <a:pPr algn="r"/>
            <a:r>
              <a:rPr lang="en-US" sz="1100" spc="60" dirty="0">
                <a:solidFill>
                  <a:srgbClr val="1E6A53"/>
                </a:solidFill>
                <a:latin typeface="Proxima Nova" panose="02000506030000020004" pitchFamily="50" charset="0"/>
                <a:ea typeface="Open Sans" panose="020B0606030504020204" pitchFamily="34" charset="0"/>
                <a:cs typeface="Open Sans" panose="020B0606030504020204" pitchFamily="34" charset="0"/>
              </a:rPr>
              <a:t>uab.edu</a:t>
            </a:r>
          </a:p>
        </p:txBody>
      </p:sp>
      <p:sp>
        <p:nvSpPr>
          <p:cNvPr id="7" name="TextBox 6"/>
          <p:cNvSpPr txBox="1"/>
          <p:nvPr/>
        </p:nvSpPr>
        <p:spPr>
          <a:xfrm>
            <a:off x="0" y="531360"/>
            <a:ext cx="12192000" cy="616644"/>
          </a:xfrm>
          <a:prstGeom prst="rect">
            <a:avLst/>
          </a:prstGeom>
          <a:noFill/>
        </p:spPr>
        <p:txBody>
          <a:bodyPr wrap="square" lIns="0" rtlCol="0">
            <a:spAutoFit/>
          </a:bodyPr>
          <a:lstStyle/>
          <a:p>
            <a:pPr algn="ctr">
              <a:lnSpc>
                <a:spcPts val="4500"/>
              </a:lnSpc>
            </a:pPr>
            <a:r>
              <a:rPr lang="en-US" sz="3200" b="1" spc="300" dirty="0">
                <a:solidFill>
                  <a:srgbClr val="1E6A53"/>
                </a:solidFill>
                <a:latin typeface="Proxima Nova" panose="02000506030000020004" pitchFamily="50" charset="0"/>
              </a:rPr>
              <a:t>Question Answering model on different domains</a:t>
            </a:r>
          </a:p>
        </p:txBody>
      </p:sp>
      <p:sp>
        <p:nvSpPr>
          <p:cNvPr id="8" name="TextBox 7"/>
          <p:cNvSpPr txBox="1"/>
          <p:nvPr/>
        </p:nvSpPr>
        <p:spPr>
          <a:xfrm>
            <a:off x="3114164" y="1098903"/>
            <a:ext cx="5963672" cy="461665"/>
          </a:xfrm>
          <a:prstGeom prst="rect">
            <a:avLst/>
          </a:prstGeom>
          <a:noFill/>
        </p:spPr>
        <p:txBody>
          <a:bodyPr wrap="square" lIns="0" rtlCol="0">
            <a:spAutoFit/>
          </a:bodyPr>
          <a:lstStyle/>
          <a:p>
            <a:pPr algn="ctr"/>
            <a:r>
              <a:rPr lang="en-US" sz="1200" spc="300" dirty="0">
                <a:solidFill>
                  <a:srgbClr val="82C140"/>
                </a:solidFill>
                <a:latin typeface="Proxima Nova" panose="02000506030000020004" pitchFamily="50" charset="0"/>
              </a:rPr>
              <a:t>Authors: Anand Ankit, Zi-Min Weng</a:t>
            </a:r>
          </a:p>
          <a:p>
            <a:pPr algn="ctr"/>
            <a:r>
              <a:rPr lang="en-US" sz="1200" spc="300" dirty="0">
                <a:solidFill>
                  <a:srgbClr val="82C140"/>
                </a:solidFill>
                <a:latin typeface="Proxima Nova" panose="02000506030000020004" pitchFamily="50" charset="0"/>
              </a:rPr>
              <a:t>University of Alabama at Birmingham</a:t>
            </a:r>
          </a:p>
        </p:txBody>
      </p:sp>
      <p:sp>
        <p:nvSpPr>
          <p:cNvPr id="24" name="TextBox 23"/>
          <p:cNvSpPr txBox="1"/>
          <p:nvPr/>
        </p:nvSpPr>
        <p:spPr>
          <a:xfrm>
            <a:off x="624596" y="1738664"/>
            <a:ext cx="3397433" cy="2954655"/>
          </a:xfrm>
          <a:prstGeom prst="rect">
            <a:avLst/>
          </a:prstGeom>
          <a:noFill/>
        </p:spPr>
        <p:txBody>
          <a:bodyPr wrap="square" lIns="0" rIns="137160" rtlCol="0">
            <a:spAutoFit/>
          </a:bodyPr>
          <a:lstStyle/>
          <a:p>
            <a:r>
              <a:rPr lang="en-US" b="1" dirty="0" err="1">
                <a:latin typeface="Proxima Nova" panose="02000506030000020004" pitchFamily="50" charset="0"/>
              </a:rPr>
              <a:t>Intorduction</a:t>
            </a:r>
            <a:r>
              <a:rPr lang="en-US" b="1" dirty="0">
                <a:latin typeface="Proxima Nova" panose="02000506030000020004" pitchFamily="50" charset="0"/>
              </a:rPr>
              <a:t>:</a:t>
            </a:r>
          </a:p>
          <a:p>
            <a:r>
              <a:rPr lang="en-US" sz="1200" dirty="0">
                <a:latin typeface="Proxima Nova" panose="02000506030000020004" pitchFamily="50" charset="0"/>
              </a:rPr>
              <a:t>In the recent years, the natural language processing (NLP) has been implemented in different application. Question-answering is a major application of NLP.</a:t>
            </a:r>
          </a:p>
          <a:p>
            <a:r>
              <a:rPr lang="en-US" sz="1200" dirty="0">
                <a:latin typeface="Proxima Nova" panose="02000506030000020004" pitchFamily="50" charset="0"/>
              </a:rPr>
              <a:t>A QA models read the paragraph and questions and predict the correct terms.</a:t>
            </a:r>
          </a:p>
          <a:p>
            <a:r>
              <a:rPr lang="en-US" sz="1200" dirty="0">
                <a:latin typeface="Proxima Nova" panose="02000506030000020004" pitchFamily="50" charset="0"/>
              </a:rPr>
              <a:t>There are numerous information on the Internet, people heavily rely on search engine to seek the information on the Internet to solve their problems. It is the importance of the QA models that automatically find the answers which the user want. Therefore, We implement two question-answering models,T5 and </a:t>
            </a:r>
            <a:r>
              <a:rPr lang="en-US" sz="1200" dirty="0" err="1">
                <a:latin typeface="Proxima Nova" panose="02000506030000020004" pitchFamily="50" charset="0"/>
              </a:rPr>
              <a:t>DistilBert</a:t>
            </a:r>
            <a:r>
              <a:rPr lang="en-US" sz="1200" dirty="0">
                <a:latin typeface="Proxima Nova" panose="02000506030000020004" pitchFamily="50" charset="0"/>
              </a:rPr>
              <a:t> and also train on several datasets.</a:t>
            </a:r>
          </a:p>
        </p:txBody>
      </p:sp>
      <p:sp>
        <p:nvSpPr>
          <p:cNvPr id="32" name="Rectangle 31"/>
          <p:cNvSpPr/>
          <p:nvPr/>
        </p:nvSpPr>
        <p:spPr>
          <a:xfrm>
            <a:off x="5130023" y="1572279"/>
            <a:ext cx="1927437" cy="45719"/>
          </a:xfrm>
          <a:prstGeom prst="rect">
            <a:avLst/>
          </a:prstGeom>
          <a:solidFill>
            <a:srgbClr val="1E6A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Graphic 8">
            <a:extLst>
              <a:ext uri="{FF2B5EF4-FFF2-40B4-BE49-F238E27FC236}">
                <a16:creationId xmlns:a16="http://schemas.microsoft.com/office/drawing/2014/main" id="{F7849BD5-9C11-5D44-854F-7027C6FBA9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596" y="100084"/>
            <a:ext cx="2100841" cy="184950"/>
          </a:xfrm>
          <a:prstGeom prst="rect">
            <a:avLst/>
          </a:prstGeom>
        </p:spPr>
      </p:pic>
      <p:sp>
        <p:nvSpPr>
          <p:cNvPr id="33" name="Rectangle 32">
            <a:extLst>
              <a:ext uri="{FF2B5EF4-FFF2-40B4-BE49-F238E27FC236}">
                <a16:creationId xmlns:a16="http://schemas.microsoft.com/office/drawing/2014/main" id="{D85E635C-761F-4041-B8D3-1C11739B46A2}"/>
              </a:ext>
            </a:extLst>
          </p:cNvPr>
          <p:cNvSpPr/>
          <p:nvPr/>
        </p:nvSpPr>
        <p:spPr>
          <a:xfrm>
            <a:off x="529830" y="4772786"/>
            <a:ext cx="3397433" cy="1661993"/>
          </a:xfrm>
          <a:prstGeom prst="rect">
            <a:avLst/>
          </a:prstGeom>
        </p:spPr>
        <p:txBody>
          <a:bodyPr wrap="square" lIns="137160" rIns="137160">
            <a:spAutoFit/>
          </a:bodyPr>
          <a:lstStyle/>
          <a:p>
            <a:r>
              <a:rPr lang="en-US" b="1" dirty="0">
                <a:latin typeface="Proxima Nova" panose="02000506030000020004" pitchFamily="50" charset="0"/>
              </a:rPr>
              <a:t>Datasets:</a:t>
            </a:r>
          </a:p>
          <a:p>
            <a:pPr lvl="0"/>
            <a:r>
              <a:rPr lang="en-US" sz="1200" dirty="0">
                <a:solidFill>
                  <a:prstClr val="black"/>
                </a:solidFill>
                <a:latin typeface="Proxima Nova" panose="02000506030000020004" pitchFamily="50" charset="0"/>
              </a:rPr>
              <a:t>We used </a:t>
            </a:r>
            <a:r>
              <a:rPr lang="en-US" sz="1200" dirty="0" err="1">
                <a:solidFill>
                  <a:prstClr val="black"/>
                </a:solidFill>
                <a:latin typeface="Proxima Nova" panose="02000506030000020004" pitchFamily="50" charset="0"/>
              </a:rPr>
              <a:t>BioASQ</a:t>
            </a:r>
            <a:r>
              <a:rPr lang="en-US" sz="1200" dirty="0">
                <a:solidFill>
                  <a:prstClr val="black"/>
                </a:solidFill>
                <a:latin typeface="Proxima Nova" panose="02000506030000020004" pitchFamily="50" charset="0"/>
              </a:rPr>
              <a:t> and SQuAD2.0 as our dataset. Each paragraph consists of question, context, </a:t>
            </a:r>
            <a:r>
              <a:rPr lang="en-US" sz="1200" dirty="0" err="1">
                <a:solidFill>
                  <a:prstClr val="black"/>
                </a:solidFill>
                <a:latin typeface="Proxima Nova" panose="02000506030000020004" pitchFamily="50" charset="0"/>
              </a:rPr>
              <a:t>answer_text</a:t>
            </a:r>
            <a:r>
              <a:rPr lang="en-US" sz="1200" dirty="0">
                <a:solidFill>
                  <a:prstClr val="black"/>
                </a:solidFill>
                <a:latin typeface="Proxima Nova" panose="02000506030000020004" pitchFamily="50" charset="0"/>
              </a:rPr>
              <a:t>, </a:t>
            </a:r>
            <a:r>
              <a:rPr lang="en-US" sz="1200" dirty="0" err="1">
                <a:solidFill>
                  <a:prstClr val="black"/>
                </a:solidFill>
                <a:latin typeface="Proxima Nova" panose="02000506030000020004" pitchFamily="50" charset="0"/>
              </a:rPr>
              <a:t>answer_start</a:t>
            </a:r>
            <a:r>
              <a:rPr lang="en-US" sz="1200" dirty="0">
                <a:solidFill>
                  <a:prstClr val="black"/>
                </a:solidFill>
                <a:latin typeface="Proxima Nova" panose="02000506030000020004" pitchFamily="50" charset="0"/>
              </a:rPr>
              <a:t> and </a:t>
            </a:r>
            <a:r>
              <a:rPr lang="en-US" sz="1200" dirty="0" err="1">
                <a:solidFill>
                  <a:prstClr val="black"/>
                </a:solidFill>
                <a:latin typeface="Proxima Nova" panose="02000506030000020004" pitchFamily="50" charset="0"/>
              </a:rPr>
              <a:t>answer_end</a:t>
            </a:r>
            <a:r>
              <a:rPr lang="en-US" sz="1200" dirty="0">
                <a:solidFill>
                  <a:prstClr val="black"/>
                </a:solidFill>
                <a:latin typeface="Proxima Nova" panose="02000506030000020004" pitchFamily="50" charset="0"/>
              </a:rPr>
              <a:t>. In </a:t>
            </a:r>
            <a:r>
              <a:rPr lang="en-US" sz="1200" dirty="0" err="1">
                <a:solidFill>
                  <a:prstClr val="black"/>
                </a:solidFill>
                <a:latin typeface="Proxima Nova" panose="02000506030000020004" pitchFamily="50" charset="0"/>
              </a:rPr>
              <a:t>BioASQ</a:t>
            </a:r>
            <a:r>
              <a:rPr lang="en-US" sz="1200" dirty="0">
                <a:solidFill>
                  <a:prstClr val="black"/>
                </a:solidFill>
                <a:latin typeface="Proxima Nova" panose="02000506030000020004" pitchFamily="50" charset="0"/>
              </a:rPr>
              <a:t>, </a:t>
            </a:r>
            <a:r>
              <a:rPr lang="en-US" sz="1200" dirty="0"/>
              <a:t>2065 paragraphs are extracted for training, 517 for validation. In SQuAD2.0, 602 paragraphs are extracted for training , 151 for validation. </a:t>
            </a:r>
            <a:endParaRPr lang="en-US" sz="1200" dirty="0">
              <a:latin typeface="Proxima Nova" panose="02000506030000020004" pitchFamily="50" charset="0"/>
            </a:endParaRPr>
          </a:p>
        </p:txBody>
      </p:sp>
      <p:pic>
        <p:nvPicPr>
          <p:cNvPr id="2" name="Picture 1">
            <a:extLst>
              <a:ext uri="{FF2B5EF4-FFF2-40B4-BE49-F238E27FC236}">
                <a16:creationId xmlns:a16="http://schemas.microsoft.com/office/drawing/2014/main" id="{4DD516C8-9FEF-3541-BCAC-12A71DA0893B}"/>
              </a:ext>
            </a:extLst>
          </p:cNvPr>
          <p:cNvPicPr>
            <a:picLocks noChangeAspect="1"/>
          </p:cNvPicPr>
          <p:nvPr/>
        </p:nvPicPr>
        <p:blipFill>
          <a:blip r:embed="rId3"/>
          <a:stretch>
            <a:fillRect/>
          </a:stretch>
        </p:blipFill>
        <p:spPr>
          <a:xfrm>
            <a:off x="3908452" y="5045447"/>
            <a:ext cx="4143424" cy="1062004"/>
          </a:xfrm>
          <a:prstGeom prst="rect">
            <a:avLst/>
          </a:prstGeom>
        </p:spPr>
      </p:pic>
      <p:sp>
        <p:nvSpPr>
          <p:cNvPr id="3" name="TextBox 2">
            <a:extLst>
              <a:ext uri="{FF2B5EF4-FFF2-40B4-BE49-F238E27FC236}">
                <a16:creationId xmlns:a16="http://schemas.microsoft.com/office/drawing/2014/main" id="{1066913A-B2D0-C949-ACB0-641D02364301}"/>
              </a:ext>
            </a:extLst>
          </p:cNvPr>
          <p:cNvSpPr txBox="1"/>
          <p:nvPr/>
        </p:nvSpPr>
        <p:spPr>
          <a:xfrm>
            <a:off x="4653542" y="6185929"/>
            <a:ext cx="2449710" cy="261610"/>
          </a:xfrm>
          <a:prstGeom prst="rect">
            <a:avLst/>
          </a:prstGeom>
          <a:noFill/>
        </p:spPr>
        <p:txBody>
          <a:bodyPr wrap="none" rtlCol="0">
            <a:spAutoFit/>
          </a:bodyPr>
          <a:lstStyle/>
          <a:p>
            <a:r>
              <a:rPr lang="en-US" sz="1100" dirty="0"/>
              <a:t>Figure[1]:an example in </a:t>
            </a:r>
            <a:r>
              <a:rPr lang="en-US" sz="1100" dirty="0" err="1"/>
              <a:t>BioASQ</a:t>
            </a:r>
            <a:r>
              <a:rPr lang="en-US" sz="1100" dirty="0"/>
              <a:t> dataset</a:t>
            </a:r>
          </a:p>
        </p:txBody>
      </p:sp>
      <p:sp>
        <p:nvSpPr>
          <p:cNvPr id="34" name="Rectangle 33">
            <a:extLst>
              <a:ext uri="{FF2B5EF4-FFF2-40B4-BE49-F238E27FC236}">
                <a16:creationId xmlns:a16="http://schemas.microsoft.com/office/drawing/2014/main" id="{49D1A2D7-1785-2040-8F0A-522D96285094}"/>
              </a:ext>
            </a:extLst>
          </p:cNvPr>
          <p:cNvSpPr/>
          <p:nvPr/>
        </p:nvSpPr>
        <p:spPr>
          <a:xfrm>
            <a:off x="3856875" y="1812931"/>
            <a:ext cx="4256999" cy="2954655"/>
          </a:xfrm>
          <a:prstGeom prst="rect">
            <a:avLst/>
          </a:prstGeom>
        </p:spPr>
        <p:txBody>
          <a:bodyPr wrap="square" lIns="137160" rIns="137160">
            <a:spAutoFit/>
          </a:bodyPr>
          <a:lstStyle/>
          <a:p>
            <a:r>
              <a:rPr lang="en-US" b="1" dirty="0">
                <a:latin typeface="Proxima Nova" panose="02000506030000020004" pitchFamily="50" charset="0"/>
              </a:rPr>
              <a:t>Methodology :</a:t>
            </a:r>
          </a:p>
          <a:p>
            <a:r>
              <a:rPr lang="en-US" sz="1200" dirty="0">
                <a:latin typeface="Proxima Nova" panose="02000506030000020004" pitchFamily="50" charset="0"/>
              </a:rPr>
              <a:t>For each paragraph, We use </a:t>
            </a:r>
            <a:r>
              <a:rPr lang="en-US" sz="1200" dirty="0"/>
              <a:t>T5Tokenizer and </a:t>
            </a:r>
            <a:r>
              <a:rPr lang="en-US" sz="1200" dirty="0" err="1"/>
              <a:t>DistilBertTokenizerFast</a:t>
            </a:r>
            <a:r>
              <a:rPr lang="en-US" sz="1200" dirty="0"/>
              <a:t> from </a:t>
            </a:r>
            <a:r>
              <a:rPr lang="en-US" sz="1200" dirty="0" err="1"/>
              <a:t>huggingface</a:t>
            </a:r>
            <a:r>
              <a:rPr lang="en-US" sz="1200" dirty="0"/>
              <a:t> transformer package to separate every words in the context. In addition, the context and question are concatenated to encoding. For T5 model, we set the batch size to 4, learning rate to 1e-4, number of epoch to 5. For </a:t>
            </a:r>
            <a:r>
              <a:rPr lang="en-US" sz="1200" dirty="0" err="1"/>
              <a:t>DistilBert</a:t>
            </a:r>
            <a:r>
              <a:rPr lang="en-US" sz="1200" dirty="0"/>
              <a:t> model, we set the batch size to 32, learning rate to 5e-5, number of epoch to 3.</a:t>
            </a:r>
            <a:r>
              <a:rPr lang="en-US" sz="1200" dirty="0">
                <a:latin typeface="Proxima Nova" panose="02000506030000020004" pitchFamily="50" charset="0"/>
              </a:rPr>
              <a:t>In training part, we implement T5 model in </a:t>
            </a:r>
            <a:r>
              <a:rPr lang="en-US" sz="1200" dirty="0" err="1">
                <a:latin typeface="Proxima Nova" panose="02000506030000020004" pitchFamily="50" charset="0"/>
              </a:rPr>
              <a:t>Pytorch</a:t>
            </a:r>
            <a:r>
              <a:rPr lang="en-US" sz="1200" dirty="0">
                <a:latin typeface="Proxima Nova" panose="02000506030000020004" pitchFamily="50" charset="0"/>
              </a:rPr>
              <a:t>-lightening and </a:t>
            </a:r>
            <a:r>
              <a:rPr lang="en-US" sz="1200" dirty="0" err="1">
                <a:latin typeface="Proxima Nova" panose="02000506030000020004" pitchFamily="50" charset="0"/>
              </a:rPr>
              <a:t>DistilBert</a:t>
            </a:r>
            <a:r>
              <a:rPr lang="en-US" sz="1200" dirty="0">
                <a:latin typeface="Proxima Nova" panose="02000506030000020004" pitchFamily="50" charset="0"/>
              </a:rPr>
              <a:t> models in </a:t>
            </a:r>
            <a:r>
              <a:rPr lang="en-US" sz="1200" dirty="0" err="1">
                <a:latin typeface="Proxima Nova" panose="02000506030000020004" pitchFamily="50" charset="0"/>
              </a:rPr>
              <a:t>Pytorch</a:t>
            </a:r>
            <a:r>
              <a:rPr lang="en-US" sz="1200" dirty="0">
                <a:latin typeface="Proxima Nova" panose="02000506030000020004" pitchFamily="50" charset="0"/>
              </a:rPr>
              <a:t> and use GPU to accelerate the training procedure. The approximate time for training a model is 2 hours for </a:t>
            </a:r>
            <a:r>
              <a:rPr lang="en-US" sz="1200" dirty="0" err="1">
                <a:latin typeface="Proxima Nova" panose="02000506030000020004" pitchFamily="50" charset="0"/>
              </a:rPr>
              <a:t>Pytorch</a:t>
            </a:r>
            <a:r>
              <a:rPr lang="en-US" sz="1200" dirty="0">
                <a:latin typeface="Proxima Nova" panose="02000506030000020004" pitchFamily="50" charset="0"/>
              </a:rPr>
              <a:t> and 30 minutes for </a:t>
            </a:r>
            <a:r>
              <a:rPr lang="en-US" sz="1200" dirty="0" err="1">
                <a:latin typeface="Proxima Nova" panose="02000506030000020004" pitchFamily="50" charset="0"/>
              </a:rPr>
              <a:t>Pytorch</a:t>
            </a:r>
            <a:r>
              <a:rPr lang="en-US" sz="1200" dirty="0">
                <a:latin typeface="Proxima Nova" panose="02000506030000020004" pitchFamily="50" charset="0"/>
              </a:rPr>
              <a:t>-lightening.</a:t>
            </a:r>
          </a:p>
          <a:p>
            <a:endParaRPr lang="en-US" sz="1200" b="1" dirty="0">
              <a:latin typeface="Proxima Nova" panose="02000506030000020004" pitchFamily="50" charset="0"/>
            </a:endParaRPr>
          </a:p>
          <a:p>
            <a:r>
              <a:rPr lang="en-US" sz="1200" dirty="0">
                <a:latin typeface="Proxima Nova" panose="02000506030000020004" pitchFamily="50" charset="0"/>
              </a:rPr>
              <a:t>Furthermore, we experimentally apply the </a:t>
            </a:r>
            <a:r>
              <a:rPr lang="en-US" sz="1200" dirty="0" err="1">
                <a:latin typeface="Proxima Nova" panose="02000506030000020004" pitchFamily="50" charset="0"/>
              </a:rPr>
              <a:t>BioASQ</a:t>
            </a:r>
            <a:r>
              <a:rPr lang="en-US" sz="1200" dirty="0">
                <a:latin typeface="Proxima Nova" panose="02000506030000020004" pitchFamily="50" charset="0"/>
              </a:rPr>
              <a:t> dataset on T5 model which is trained on SQuAD2.0.</a:t>
            </a:r>
          </a:p>
        </p:txBody>
      </p:sp>
      <p:pic>
        <p:nvPicPr>
          <p:cNvPr id="9" name="Picture 8" descr="Chart, line chart&#10;&#10;Description automatically generated">
            <a:extLst>
              <a:ext uri="{FF2B5EF4-FFF2-40B4-BE49-F238E27FC236}">
                <a16:creationId xmlns:a16="http://schemas.microsoft.com/office/drawing/2014/main" id="{9340403B-1C47-E44D-92EE-B161852FBC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4731" y="2750988"/>
            <a:ext cx="3066188" cy="2041392"/>
          </a:xfrm>
          <a:prstGeom prst="rect">
            <a:avLst/>
          </a:prstGeom>
        </p:spPr>
      </p:pic>
      <p:sp>
        <p:nvSpPr>
          <p:cNvPr id="35" name="Rectangle 34">
            <a:extLst>
              <a:ext uri="{FF2B5EF4-FFF2-40B4-BE49-F238E27FC236}">
                <a16:creationId xmlns:a16="http://schemas.microsoft.com/office/drawing/2014/main" id="{6312C702-E7E8-D641-9DBB-95A86266DAC3}"/>
              </a:ext>
            </a:extLst>
          </p:cNvPr>
          <p:cNvSpPr/>
          <p:nvPr/>
        </p:nvSpPr>
        <p:spPr>
          <a:xfrm>
            <a:off x="8169973" y="1867073"/>
            <a:ext cx="3696801" cy="923330"/>
          </a:xfrm>
          <a:prstGeom prst="rect">
            <a:avLst/>
          </a:prstGeom>
        </p:spPr>
        <p:txBody>
          <a:bodyPr wrap="square" lIns="137160" rIns="137160">
            <a:spAutoFit/>
          </a:bodyPr>
          <a:lstStyle/>
          <a:p>
            <a:r>
              <a:rPr lang="en-US" b="1" dirty="0">
                <a:latin typeface="Proxima Nova" panose="02000506030000020004" pitchFamily="50" charset="0"/>
              </a:rPr>
              <a:t>Results :</a:t>
            </a:r>
          </a:p>
          <a:p>
            <a:r>
              <a:rPr lang="en-US" sz="1200" dirty="0">
                <a:latin typeface="Proxima Nova" panose="02000506030000020004" pitchFamily="50" charset="0"/>
              </a:rPr>
              <a:t>Both the loss of T5 and </a:t>
            </a:r>
            <a:r>
              <a:rPr lang="en-US" sz="1200" dirty="0" err="1">
                <a:latin typeface="Proxima Nova" panose="02000506030000020004" pitchFamily="50" charset="0"/>
              </a:rPr>
              <a:t>DistilBert</a:t>
            </a:r>
            <a:r>
              <a:rPr lang="en-US" sz="1200" dirty="0">
                <a:latin typeface="Proxima Nova" panose="02000506030000020004" pitchFamily="50" charset="0"/>
              </a:rPr>
              <a:t> models decrease while training. The best T5 models are saved with the loss </a:t>
            </a:r>
            <a:r>
              <a:rPr lang="en-US" sz="1200" dirty="0"/>
              <a:t>0.2267 on SQuAD2.0 and 0.1217 on </a:t>
            </a:r>
            <a:r>
              <a:rPr lang="en-US" sz="1200" dirty="0" err="1"/>
              <a:t>BioASQ</a:t>
            </a:r>
            <a:r>
              <a:rPr lang="en-US" sz="1200" dirty="0"/>
              <a:t>.</a:t>
            </a:r>
            <a:endParaRPr lang="en-US" sz="1200" dirty="0">
              <a:latin typeface="Proxima Nova" panose="02000506030000020004" pitchFamily="50" charset="0"/>
            </a:endParaRPr>
          </a:p>
        </p:txBody>
      </p:sp>
      <p:sp>
        <p:nvSpPr>
          <p:cNvPr id="36" name="TextBox 35">
            <a:extLst>
              <a:ext uri="{FF2B5EF4-FFF2-40B4-BE49-F238E27FC236}">
                <a16:creationId xmlns:a16="http://schemas.microsoft.com/office/drawing/2014/main" id="{AA6C6C2B-4B81-7F45-B1DA-BF7E406D8206}"/>
              </a:ext>
            </a:extLst>
          </p:cNvPr>
          <p:cNvSpPr txBox="1"/>
          <p:nvPr/>
        </p:nvSpPr>
        <p:spPr>
          <a:xfrm>
            <a:off x="8593592" y="4809349"/>
            <a:ext cx="2943951" cy="261610"/>
          </a:xfrm>
          <a:prstGeom prst="rect">
            <a:avLst/>
          </a:prstGeom>
          <a:noFill/>
        </p:spPr>
        <p:txBody>
          <a:bodyPr wrap="square" rtlCol="0">
            <a:spAutoFit/>
          </a:bodyPr>
          <a:lstStyle/>
          <a:p>
            <a:r>
              <a:rPr lang="en-US" sz="1100" dirty="0"/>
              <a:t>Figure[2]:training loss curve of </a:t>
            </a:r>
            <a:r>
              <a:rPr lang="en-US" sz="1100" dirty="0" err="1"/>
              <a:t>DistilBert</a:t>
            </a:r>
            <a:endParaRPr lang="en-US" sz="1100" dirty="0"/>
          </a:p>
        </p:txBody>
      </p:sp>
      <p:sp>
        <p:nvSpPr>
          <p:cNvPr id="37" name="Rectangle 36">
            <a:extLst>
              <a:ext uri="{FF2B5EF4-FFF2-40B4-BE49-F238E27FC236}">
                <a16:creationId xmlns:a16="http://schemas.microsoft.com/office/drawing/2014/main" id="{C504CABA-A030-A14C-A346-35E158AFD130}"/>
              </a:ext>
            </a:extLst>
          </p:cNvPr>
          <p:cNvSpPr/>
          <p:nvPr/>
        </p:nvSpPr>
        <p:spPr>
          <a:xfrm>
            <a:off x="8113874" y="5087928"/>
            <a:ext cx="3696801" cy="1107996"/>
          </a:xfrm>
          <a:prstGeom prst="rect">
            <a:avLst/>
          </a:prstGeom>
        </p:spPr>
        <p:txBody>
          <a:bodyPr wrap="square" lIns="137160" rIns="137160">
            <a:spAutoFit/>
          </a:bodyPr>
          <a:lstStyle/>
          <a:p>
            <a:r>
              <a:rPr lang="en-US" b="1" dirty="0">
                <a:latin typeface="Proxima Nova" panose="02000506030000020004" pitchFamily="50" charset="0"/>
              </a:rPr>
              <a:t>Reference :</a:t>
            </a:r>
          </a:p>
          <a:p>
            <a:r>
              <a:rPr lang="en-US" sz="1200" dirty="0">
                <a:latin typeface="Proxima Nova" panose="02000506030000020004" pitchFamily="50" charset="0"/>
                <a:hlinkClick r:id="rId5"/>
              </a:rPr>
              <a:t>https://analyticsindiamag.com/guide-to-question-answering-system-with-t5-transformer/</a:t>
            </a:r>
            <a:endParaRPr lang="en-US" sz="1200" dirty="0">
              <a:latin typeface="Proxima Nova" panose="02000506030000020004" pitchFamily="50" charset="0"/>
            </a:endParaRPr>
          </a:p>
          <a:p>
            <a:r>
              <a:rPr lang="en-US" sz="1200" dirty="0">
                <a:latin typeface="Proxima Nova" panose="02000506030000020004" pitchFamily="50" charset="0"/>
              </a:rPr>
              <a:t>https://</a:t>
            </a:r>
            <a:r>
              <a:rPr lang="en-US" sz="1200" dirty="0" err="1">
                <a:latin typeface="Proxima Nova" panose="02000506030000020004" pitchFamily="50" charset="0"/>
              </a:rPr>
              <a:t>huggingface.co</a:t>
            </a:r>
            <a:r>
              <a:rPr lang="en-US" sz="1200" dirty="0">
                <a:latin typeface="Proxima Nova" panose="02000506030000020004" pitchFamily="50" charset="0"/>
              </a:rPr>
              <a:t>/transformers/</a:t>
            </a:r>
            <a:r>
              <a:rPr lang="en-US" sz="1200" dirty="0" err="1">
                <a:latin typeface="Proxima Nova" panose="02000506030000020004" pitchFamily="50" charset="0"/>
              </a:rPr>
              <a:t>custom_datasets.html</a:t>
            </a:r>
            <a:endParaRPr lang="en-US" sz="1200" dirty="0">
              <a:latin typeface="Proxima Nova" panose="02000506030000020004" pitchFamily="50" charset="0"/>
            </a:endParaRPr>
          </a:p>
        </p:txBody>
      </p:sp>
    </p:spTree>
    <p:extLst>
      <p:ext uri="{BB962C8B-B14F-4D97-AF65-F5344CB8AC3E}">
        <p14:creationId xmlns:p14="http://schemas.microsoft.com/office/powerpoint/2010/main" val="1312150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360929"/>
          </a:xfrm>
          <a:prstGeom prst="rect">
            <a:avLst/>
          </a:prstGeom>
          <a:solidFill>
            <a:srgbClr val="1E6A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10920300" y="6434779"/>
            <a:ext cx="741870" cy="261610"/>
          </a:xfrm>
          <a:prstGeom prst="rect">
            <a:avLst/>
          </a:prstGeom>
        </p:spPr>
        <p:txBody>
          <a:bodyPr wrap="none">
            <a:spAutoFit/>
          </a:bodyPr>
          <a:lstStyle/>
          <a:p>
            <a:pPr algn="r"/>
            <a:r>
              <a:rPr lang="en-US" sz="1100" spc="60" dirty="0">
                <a:solidFill>
                  <a:srgbClr val="1E6A53"/>
                </a:solidFill>
                <a:latin typeface="Proxima Nova" panose="02000506030000020004" pitchFamily="50" charset="0"/>
                <a:ea typeface="Open Sans" panose="020B0606030504020204" pitchFamily="34" charset="0"/>
                <a:cs typeface="Open Sans" panose="020B0606030504020204" pitchFamily="34" charset="0"/>
              </a:rPr>
              <a:t>uab.edu</a:t>
            </a:r>
          </a:p>
        </p:txBody>
      </p:sp>
      <p:sp>
        <p:nvSpPr>
          <p:cNvPr id="7" name="TextBox 6"/>
          <p:cNvSpPr txBox="1"/>
          <p:nvPr/>
        </p:nvSpPr>
        <p:spPr>
          <a:xfrm>
            <a:off x="0" y="531360"/>
            <a:ext cx="12192000" cy="616644"/>
          </a:xfrm>
          <a:prstGeom prst="rect">
            <a:avLst/>
          </a:prstGeom>
          <a:noFill/>
        </p:spPr>
        <p:txBody>
          <a:bodyPr wrap="square" lIns="0" rtlCol="0">
            <a:spAutoFit/>
          </a:bodyPr>
          <a:lstStyle/>
          <a:p>
            <a:pPr algn="ctr">
              <a:lnSpc>
                <a:spcPts val="4500"/>
              </a:lnSpc>
            </a:pPr>
            <a:r>
              <a:rPr lang="en-US" sz="3200" b="1" spc="300" dirty="0">
                <a:solidFill>
                  <a:srgbClr val="1E6A53"/>
                </a:solidFill>
                <a:latin typeface="Proxima Nova" panose="02000506030000020004" pitchFamily="50" charset="0"/>
              </a:rPr>
              <a:t>Question Answering model on different domains</a:t>
            </a:r>
          </a:p>
        </p:txBody>
      </p:sp>
      <p:sp>
        <p:nvSpPr>
          <p:cNvPr id="8" name="TextBox 7"/>
          <p:cNvSpPr txBox="1"/>
          <p:nvPr/>
        </p:nvSpPr>
        <p:spPr>
          <a:xfrm>
            <a:off x="3114164" y="1098903"/>
            <a:ext cx="5963672" cy="461665"/>
          </a:xfrm>
          <a:prstGeom prst="rect">
            <a:avLst/>
          </a:prstGeom>
          <a:noFill/>
        </p:spPr>
        <p:txBody>
          <a:bodyPr wrap="square" lIns="0" rtlCol="0">
            <a:spAutoFit/>
          </a:bodyPr>
          <a:lstStyle/>
          <a:p>
            <a:pPr algn="ctr"/>
            <a:r>
              <a:rPr lang="en-US" sz="1200" spc="300" dirty="0">
                <a:solidFill>
                  <a:srgbClr val="82C140"/>
                </a:solidFill>
                <a:latin typeface="Proxima Nova" panose="02000506030000020004" pitchFamily="50" charset="0"/>
              </a:rPr>
              <a:t>Authors: Anand Ankit, Zi-Min Weng</a:t>
            </a:r>
          </a:p>
          <a:p>
            <a:pPr algn="ctr"/>
            <a:r>
              <a:rPr lang="en-US" sz="1200" spc="300" dirty="0">
                <a:solidFill>
                  <a:srgbClr val="82C140"/>
                </a:solidFill>
                <a:latin typeface="Proxima Nova" panose="02000506030000020004" pitchFamily="50" charset="0"/>
              </a:rPr>
              <a:t>University of Alabama at Birmingham</a:t>
            </a:r>
          </a:p>
        </p:txBody>
      </p:sp>
      <p:sp>
        <p:nvSpPr>
          <p:cNvPr id="24" name="TextBox 23"/>
          <p:cNvSpPr txBox="1"/>
          <p:nvPr/>
        </p:nvSpPr>
        <p:spPr>
          <a:xfrm>
            <a:off x="624596" y="1738664"/>
            <a:ext cx="4423814" cy="2215991"/>
          </a:xfrm>
          <a:prstGeom prst="rect">
            <a:avLst/>
          </a:prstGeom>
          <a:noFill/>
        </p:spPr>
        <p:txBody>
          <a:bodyPr wrap="square" lIns="0" rIns="137160" rtlCol="0">
            <a:spAutoFit/>
          </a:bodyPr>
          <a:lstStyle/>
          <a:p>
            <a:r>
              <a:rPr lang="en-US" b="1" dirty="0" err="1">
                <a:latin typeface="Proxima Nova" panose="02000506030000020004" pitchFamily="50" charset="0"/>
              </a:rPr>
              <a:t>Github</a:t>
            </a:r>
            <a:r>
              <a:rPr lang="en-US" b="1" dirty="0">
                <a:latin typeface="Proxima Nova" panose="02000506030000020004" pitchFamily="50" charset="0"/>
              </a:rPr>
              <a:t> Link:</a:t>
            </a:r>
          </a:p>
          <a:p>
            <a:r>
              <a:rPr lang="en-US" sz="1200" dirty="0">
                <a:latin typeface="Proxima Nova" panose="02000506030000020004" pitchFamily="50" charset="0"/>
                <a:hlinkClick r:id="rId2"/>
              </a:rPr>
              <a:t>https://github.com/elite7358/Question-answering-project</a:t>
            </a:r>
            <a:endParaRPr lang="en-US" sz="1200" dirty="0">
              <a:latin typeface="Proxima Nova" panose="02000506030000020004" pitchFamily="50" charset="0"/>
            </a:endParaRPr>
          </a:p>
          <a:p>
            <a:r>
              <a:rPr lang="en-US" sz="1200" dirty="0">
                <a:latin typeface="Proxima Nova" panose="02000506030000020004" pitchFamily="50" charset="0"/>
              </a:rPr>
              <a:t>Contribution:</a:t>
            </a:r>
          </a:p>
          <a:p>
            <a:r>
              <a:rPr lang="en-US" sz="1200" dirty="0">
                <a:latin typeface="Proxima Nova" panose="02000506030000020004" pitchFamily="50" charset="0"/>
              </a:rPr>
              <a:t>Ankit: </a:t>
            </a:r>
          </a:p>
          <a:p>
            <a:r>
              <a:rPr lang="en-US" sz="1200" dirty="0">
                <a:latin typeface="Proxima Nova" panose="02000506030000020004" pitchFamily="50" charset="0"/>
              </a:rPr>
              <a:t>T5 model training and validation on </a:t>
            </a:r>
            <a:r>
              <a:rPr lang="en-US" sz="1200" dirty="0" err="1">
                <a:latin typeface="Proxima Nova" panose="02000506030000020004" pitchFamily="50" charset="0"/>
              </a:rPr>
              <a:t>BioASQ</a:t>
            </a:r>
            <a:r>
              <a:rPr lang="en-US" sz="1200" dirty="0">
                <a:latin typeface="Proxima Nova" panose="02000506030000020004" pitchFamily="50" charset="0"/>
              </a:rPr>
              <a:t>, </a:t>
            </a:r>
          </a:p>
          <a:p>
            <a:r>
              <a:rPr lang="en-US" sz="1200" dirty="0">
                <a:latin typeface="Proxima Nova" panose="02000506030000020004" pitchFamily="50" charset="0"/>
              </a:rPr>
              <a:t>Merge the SQuAD2.0 dataset into T5 model,</a:t>
            </a:r>
          </a:p>
          <a:p>
            <a:r>
              <a:rPr lang="en-US" sz="1200" dirty="0">
                <a:latin typeface="Proxima Nova" panose="02000506030000020004" pitchFamily="50" charset="0"/>
              </a:rPr>
              <a:t>Help Zi-Min on decoder part of </a:t>
            </a:r>
            <a:r>
              <a:rPr lang="en-US" sz="1200" dirty="0" err="1">
                <a:latin typeface="Proxima Nova" panose="02000506030000020004" pitchFamily="50" charset="0"/>
              </a:rPr>
              <a:t>DistilBert</a:t>
            </a:r>
            <a:r>
              <a:rPr lang="en-US" sz="1200" dirty="0">
                <a:latin typeface="Proxima Nova" panose="02000506030000020004" pitchFamily="50" charset="0"/>
              </a:rPr>
              <a:t> model.</a:t>
            </a:r>
          </a:p>
          <a:p>
            <a:r>
              <a:rPr lang="en-US" sz="1200" dirty="0">
                <a:latin typeface="Proxima Nova" panose="02000506030000020004" pitchFamily="50" charset="0"/>
              </a:rPr>
              <a:t>Modified the code on </a:t>
            </a:r>
            <a:r>
              <a:rPr lang="en-US" sz="1200" dirty="0" err="1">
                <a:latin typeface="Proxima Nova" panose="02000506030000020004" pitchFamily="50" charset="0"/>
              </a:rPr>
              <a:t>Github</a:t>
            </a:r>
            <a:endParaRPr lang="en-US" sz="1200" dirty="0">
              <a:latin typeface="Proxima Nova" panose="02000506030000020004" pitchFamily="50" charset="0"/>
            </a:endParaRPr>
          </a:p>
          <a:p>
            <a:r>
              <a:rPr lang="en-US" sz="1200" dirty="0">
                <a:latin typeface="Proxima Nova" panose="02000506030000020004" pitchFamily="50" charset="0"/>
              </a:rPr>
              <a:t>Zi-Min: </a:t>
            </a:r>
          </a:p>
          <a:p>
            <a:r>
              <a:rPr lang="en-US" sz="1200" dirty="0" err="1">
                <a:latin typeface="Proxima Nova" panose="02000506030000020004" pitchFamily="50" charset="0"/>
              </a:rPr>
              <a:t>DistilBert</a:t>
            </a:r>
            <a:r>
              <a:rPr lang="en-US" sz="1200" dirty="0">
                <a:latin typeface="Proxima Nova" panose="02000506030000020004" pitchFamily="50" charset="0"/>
              </a:rPr>
              <a:t> model training and validation on SQuAD2.0</a:t>
            </a:r>
          </a:p>
          <a:p>
            <a:r>
              <a:rPr lang="en-US" sz="1200" dirty="0">
                <a:latin typeface="Proxima Nova" panose="02000506030000020004" pitchFamily="50" charset="0"/>
              </a:rPr>
              <a:t>Poster and </a:t>
            </a:r>
            <a:r>
              <a:rPr lang="en-US" sz="1200" dirty="0" err="1">
                <a:latin typeface="Proxima Nova" panose="02000506030000020004" pitchFamily="50" charset="0"/>
              </a:rPr>
              <a:t>Github</a:t>
            </a:r>
            <a:r>
              <a:rPr lang="en-US" sz="1200" dirty="0">
                <a:latin typeface="Proxima Nova" panose="02000506030000020004" pitchFamily="50" charset="0"/>
              </a:rPr>
              <a:t> README</a:t>
            </a:r>
          </a:p>
        </p:txBody>
      </p:sp>
      <p:sp>
        <p:nvSpPr>
          <p:cNvPr id="32" name="Rectangle 31"/>
          <p:cNvSpPr/>
          <p:nvPr/>
        </p:nvSpPr>
        <p:spPr>
          <a:xfrm>
            <a:off x="5130023" y="1572279"/>
            <a:ext cx="1927437" cy="45719"/>
          </a:xfrm>
          <a:prstGeom prst="rect">
            <a:avLst/>
          </a:prstGeom>
          <a:solidFill>
            <a:srgbClr val="1E6A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Graphic 8">
            <a:extLst>
              <a:ext uri="{FF2B5EF4-FFF2-40B4-BE49-F238E27FC236}">
                <a16:creationId xmlns:a16="http://schemas.microsoft.com/office/drawing/2014/main" id="{F7849BD5-9C11-5D44-854F-7027C6FBA9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596" y="100084"/>
            <a:ext cx="2100841" cy="184950"/>
          </a:xfrm>
          <a:prstGeom prst="rect">
            <a:avLst/>
          </a:prstGeom>
        </p:spPr>
      </p:pic>
    </p:spTree>
    <p:extLst>
      <p:ext uri="{BB962C8B-B14F-4D97-AF65-F5344CB8AC3E}">
        <p14:creationId xmlns:p14="http://schemas.microsoft.com/office/powerpoint/2010/main" val="3567655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TotalTime>
  <Words>477</Words>
  <Application>Microsoft Macintosh PowerPoint</Application>
  <PresentationFormat>Widescreen</PresentationFormat>
  <Paragraphs>36</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Calibri</vt:lpstr>
      <vt:lpstr>Proxima Nova</vt:lpstr>
      <vt:lpstr>Arial</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Ruxandra Morosan</dc:creator>
  <cp:lastModifiedBy>Weng, Zi-Min</cp:lastModifiedBy>
  <cp:revision>43</cp:revision>
  <dcterms:created xsi:type="dcterms:W3CDTF">2019-06-06T14:53:19Z</dcterms:created>
  <dcterms:modified xsi:type="dcterms:W3CDTF">2021-11-29T01:02:41Z</dcterms:modified>
</cp:coreProperties>
</file>