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4" d="100"/>
          <a:sy n="114" d="100"/>
        </p:scale>
        <p:origin x="12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08BB8-9BFA-4D75-8212-72977141DD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1C6C42-6574-43FA-834D-C0AE6BDB2B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EF10FB-F54D-47C7-B194-94426941E608}"/>
              </a:ext>
            </a:extLst>
          </p:cNvPr>
          <p:cNvSpPr>
            <a:spLocks noGrp="1"/>
          </p:cNvSpPr>
          <p:nvPr>
            <p:ph type="dt" sz="half" idx="10"/>
          </p:nvPr>
        </p:nvSpPr>
        <p:spPr/>
        <p:txBody>
          <a:bodyPr/>
          <a:lstStyle/>
          <a:p>
            <a:fld id="{6A3CE70D-3731-4596-B5B1-352F9B602890}" type="datetimeFigureOut">
              <a:rPr lang="en-US" smtClean="0"/>
              <a:t>4/12/2022</a:t>
            </a:fld>
            <a:endParaRPr lang="en-US"/>
          </a:p>
        </p:txBody>
      </p:sp>
      <p:sp>
        <p:nvSpPr>
          <p:cNvPr id="5" name="Footer Placeholder 4">
            <a:extLst>
              <a:ext uri="{FF2B5EF4-FFF2-40B4-BE49-F238E27FC236}">
                <a16:creationId xmlns:a16="http://schemas.microsoft.com/office/drawing/2014/main" id="{5109A81E-C433-4838-A940-3A72BBDD94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7ECE3C-47E8-4AE4-A6D1-DAB2693646AD}"/>
              </a:ext>
            </a:extLst>
          </p:cNvPr>
          <p:cNvSpPr>
            <a:spLocks noGrp="1"/>
          </p:cNvSpPr>
          <p:nvPr>
            <p:ph type="sldNum" sz="quarter" idx="12"/>
          </p:nvPr>
        </p:nvSpPr>
        <p:spPr/>
        <p:txBody>
          <a:bodyPr/>
          <a:lstStyle/>
          <a:p>
            <a:fld id="{D5EE4AA8-4E9A-43B7-A8AB-6D621181794A}" type="slidenum">
              <a:rPr lang="en-US" smtClean="0"/>
              <a:t>‹#›</a:t>
            </a:fld>
            <a:endParaRPr lang="en-US"/>
          </a:p>
        </p:txBody>
      </p:sp>
    </p:spTree>
    <p:extLst>
      <p:ext uri="{BB962C8B-B14F-4D97-AF65-F5344CB8AC3E}">
        <p14:creationId xmlns:p14="http://schemas.microsoft.com/office/powerpoint/2010/main" val="415017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23CB0-6912-413B-9192-47C7D819D5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45F7A2-3D83-4C4D-A61A-0276FA9E69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07C18-39A8-417C-93E2-DE063926F078}"/>
              </a:ext>
            </a:extLst>
          </p:cNvPr>
          <p:cNvSpPr>
            <a:spLocks noGrp="1"/>
          </p:cNvSpPr>
          <p:nvPr>
            <p:ph type="dt" sz="half" idx="10"/>
          </p:nvPr>
        </p:nvSpPr>
        <p:spPr/>
        <p:txBody>
          <a:bodyPr/>
          <a:lstStyle/>
          <a:p>
            <a:fld id="{6A3CE70D-3731-4596-B5B1-352F9B602890}" type="datetimeFigureOut">
              <a:rPr lang="en-US" smtClean="0"/>
              <a:t>4/12/2022</a:t>
            </a:fld>
            <a:endParaRPr lang="en-US"/>
          </a:p>
        </p:txBody>
      </p:sp>
      <p:sp>
        <p:nvSpPr>
          <p:cNvPr id="5" name="Footer Placeholder 4">
            <a:extLst>
              <a:ext uri="{FF2B5EF4-FFF2-40B4-BE49-F238E27FC236}">
                <a16:creationId xmlns:a16="http://schemas.microsoft.com/office/drawing/2014/main" id="{B3D29E92-11BD-4893-B5E8-E86D4D5DF2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2D259-A5C9-4BA2-9471-42F6A65EFCC7}"/>
              </a:ext>
            </a:extLst>
          </p:cNvPr>
          <p:cNvSpPr>
            <a:spLocks noGrp="1"/>
          </p:cNvSpPr>
          <p:nvPr>
            <p:ph type="sldNum" sz="quarter" idx="12"/>
          </p:nvPr>
        </p:nvSpPr>
        <p:spPr/>
        <p:txBody>
          <a:bodyPr/>
          <a:lstStyle/>
          <a:p>
            <a:fld id="{D5EE4AA8-4E9A-43B7-A8AB-6D621181794A}" type="slidenum">
              <a:rPr lang="en-US" smtClean="0"/>
              <a:t>‹#›</a:t>
            </a:fld>
            <a:endParaRPr lang="en-US"/>
          </a:p>
        </p:txBody>
      </p:sp>
    </p:spTree>
    <p:extLst>
      <p:ext uri="{BB962C8B-B14F-4D97-AF65-F5344CB8AC3E}">
        <p14:creationId xmlns:p14="http://schemas.microsoft.com/office/powerpoint/2010/main" val="4173028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85B16D-8595-4E76-B5CD-5CFA288787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3D50EE-96D1-4582-9D20-DE609B187F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4552BF-AF2C-4F02-9F2F-3A9C8F01F598}"/>
              </a:ext>
            </a:extLst>
          </p:cNvPr>
          <p:cNvSpPr>
            <a:spLocks noGrp="1"/>
          </p:cNvSpPr>
          <p:nvPr>
            <p:ph type="dt" sz="half" idx="10"/>
          </p:nvPr>
        </p:nvSpPr>
        <p:spPr/>
        <p:txBody>
          <a:bodyPr/>
          <a:lstStyle/>
          <a:p>
            <a:fld id="{6A3CE70D-3731-4596-B5B1-352F9B602890}" type="datetimeFigureOut">
              <a:rPr lang="en-US" smtClean="0"/>
              <a:t>4/12/2022</a:t>
            </a:fld>
            <a:endParaRPr lang="en-US"/>
          </a:p>
        </p:txBody>
      </p:sp>
      <p:sp>
        <p:nvSpPr>
          <p:cNvPr id="5" name="Footer Placeholder 4">
            <a:extLst>
              <a:ext uri="{FF2B5EF4-FFF2-40B4-BE49-F238E27FC236}">
                <a16:creationId xmlns:a16="http://schemas.microsoft.com/office/drawing/2014/main" id="{A2584AC8-AA2C-4351-8DA8-A89B9E2BB9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7B652E-3FE1-4AD6-9088-62A20EA606FC}"/>
              </a:ext>
            </a:extLst>
          </p:cNvPr>
          <p:cNvSpPr>
            <a:spLocks noGrp="1"/>
          </p:cNvSpPr>
          <p:nvPr>
            <p:ph type="sldNum" sz="quarter" idx="12"/>
          </p:nvPr>
        </p:nvSpPr>
        <p:spPr/>
        <p:txBody>
          <a:bodyPr/>
          <a:lstStyle/>
          <a:p>
            <a:fld id="{D5EE4AA8-4E9A-43B7-A8AB-6D621181794A}" type="slidenum">
              <a:rPr lang="en-US" smtClean="0"/>
              <a:t>‹#›</a:t>
            </a:fld>
            <a:endParaRPr lang="en-US"/>
          </a:p>
        </p:txBody>
      </p:sp>
    </p:spTree>
    <p:extLst>
      <p:ext uri="{BB962C8B-B14F-4D97-AF65-F5344CB8AC3E}">
        <p14:creationId xmlns:p14="http://schemas.microsoft.com/office/powerpoint/2010/main" val="1254164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A9AA5-1D97-4587-8F87-ADC78638B2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ACD450-4461-4707-9ED0-CD9CD9E609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2B339-3D09-4437-8BEE-2E7D81B72829}"/>
              </a:ext>
            </a:extLst>
          </p:cNvPr>
          <p:cNvSpPr>
            <a:spLocks noGrp="1"/>
          </p:cNvSpPr>
          <p:nvPr>
            <p:ph type="dt" sz="half" idx="10"/>
          </p:nvPr>
        </p:nvSpPr>
        <p:spPr/>
        <p:txBody>
          <a:bodyPr/>
          <a:lstStyle/>
          <a:p>
            <a:fld id="{6A3CE70D-3731-4596-B5B1-352F9B602890}" type="datetimeFigureOut">
              <a:rPr lang="en-US" smtClean="0"/>
              <a:t>4/12/2022</a:t>
            </a:fld>
            <a:endParaRPr lang="en-US"/>
          </a:p>
        </p:txBody>
      </p:sp>
      <p:sp>
        <p:nvSpPr>
          <p:cNvPr id="5" name="Footer Placeholder 4">
            <a:extLst>
              <a:ext uri="{FF2B5EF4-FFF2-40B4-BE49-F238E27FC236}">
                <a16:creationId xmlns:a16="http://schemas.microsoft.com/office/drawing/2014/main" id="{1A4F30FE-3FCA-4C42-9E1D-891543F3F1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ADD44-B2FA-4699-A793-99731866FCF7}"/>
              </a:ext>
            </a:extLst>
          </p:cNvPr>
          <p:cNvSpPr>
            <a:spLocks noGrp="1"/>
          </p:cNvSpPr>
          <p:nvPr>
            <p:ph type="sldNum" sz="quarter" idx="12"/>
          </p:nvPr>
        </p:nvSpPr>
        <p:spPr/>
        <p:txBody>
          <a:bodyPr/>
          <a:lstStyle/>
          <a:p>
            <a:fld id="{D5EE4AA8-4E9A-43B7-A8AB-6D621181794A}" type="slidenum">
              <a:rPr lang="en-US" smtClean="0"/>
              <a:t>‹#›</a:t>
            </a:fld>
            <a:endParaRPr lang="en-US"/>
          </a:p>
        </p:txBody>
      </p:sp>
    </p:spTree>
    <p:extLst>
      <p:ext uri="{BB962C8B-B14F-4D97-AF65-F5344CB8AC3E}">
        <p14:creationId xmlns:p14="http://schemas.microsoft.com/office/powerpoint/2010/main" val="2244133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C11D3-8B24-4640-A501-5E08C61424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66640C-3D74-461B-A1A0-E54A17F382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F438B0-5598-4649-B724-237C3BFDFB67}"/>
              </a:ext>
            </a:extLst>
          </p:cNvPr>
          <p:cNvSpPr>
            <a:spLocks noGrp="1"/>
          </p:cNvSpPr>
          <p:nvPr>
            <p:ph type="dt" sz="half" idx="10"/>
          </p:nvPr>
        </p:nvSpPr>
        <p:spPr/>
        <p:txBody>
          <a:bodyPr/>
          <a:lstStyle/>
          <a:p>
            <a:fld id="{6A3CE70D-3731-4596-B5B1-352F9B602890}" type="datetimeFigureOut">
              <a:rPr lang="en-US" smtClean="0"/>
              <a:t>4/12/2022</a:t>
            </a:fld>
            <a:endParaRPr lang="en-US"/>
          </a:p>
        </p:txBody>
      </p:sp>
      <p:sp>
        <p:nvSpPr>
          <p:cNvPr id="5" name="Footer Placeholder 4">
            <a:extLst>
              <a:ext uri="{FF2B5EF4-FFF2-40B4-BE49-F238E27FC236}">
                <a16:creationId xmlns:a16="http://schemas.microsoft.com/office/drawing/2014/main" id="{36F274BA-9354-4872-BF8A-C0D44FB1F6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DF6F0-45D6-4410-BD27-187DD23A14D5}"/>
              </a:ext>
            </a:extLst>
          </p:cNvPr>
          <p:cNvSpPr>
            <a:spLocks noGrp="1"/>
          </p:cNvSpPr>
          <p:nvPr>
            <p:ph type="sldNum" sz="quarter" idx="12"/>
          </p:nvPr>
        </p:nvSpPr>
        <p:spPr/>
        <p:txBody>
          <a:bodyPr/>
          <a:lstStyle/>
          <a:p>
            <a:fld id="{D5EE4AA8-4E9A-43B7-A8AB-6D621181794A}" type="slidenum">
              <a:rPr lang="en-US" smtClean="0"/>
              <a:t>‹#›</a:t>
            </a:fld>
            <a:endParaRPr lang="en-US"/>
          </a:p>
        </p:txBody>
      </p:sp>
    </p:spTree>
    <p:extLst>
      <p:ext uri="{BB962C8B-B14F-4D97-AF65-F5344CB8AC3E}">
        <p14:creationId xmlns:p14="http://schemas.microsoft.com/office/powerpoint/2010/main" val="836925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818DE-649C-4A62-8B7D-D45E727892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42B238-2189-4785-AA42-4462A7E3BE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2BD7EA-694E-4D02-B01B-D98067031D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FC7435-3991-4CCB-8EDE-52B78F857142}"/>
              </a:ext>
            </a:extLst>
          </p:cNvPr>
          <p:cNvSpPr>
            <a:spLocks noGrp="1"/>
          </p:cNvSpPr>
          <p:nvPr>
            <p:ph type="dt" sz="half" idx="10"/>
          </p:nvPr>
        </p:nvSpPr>
        <p:spPr/>
        <p:txBody>
          <a:bodyPr/>
          <a:lstStyle/>
          <a:p>
            <a:fld id="{6A3CE70D-3731-4596-B5B1-352F9B602890}" type="datetimeFigureOut">
              <a:rPr lang="en-US" smtClean="0"/>
              <a:t>4/12/2022</a:t>
            </a:fld>
            <a:endParaRPr lang="en-US"/>
          </a:p>
        </p:txBody>
      </p:sp>
      <p:sp>
        <p:nvSpPr>
          <p:cNvPr id="6" name="Footer Placeholder 5">
            <a:extLst>
              <a:ext uri="{FF2B5EF4-FFF2-40B4-BE49-F238E27FC236}">
                <a16:creationId xmlns:a16="http://schemas.microsoft.com/office/drawing/2014/main" id="{401691CD-3D22-40CF-BC47-BF577499CB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AFD6B9-F34D-4DB4-B1E3-E2D7D89CEEC7}"/>
              </a:ext>
            </a:extLst>
          </p:cNvPr>
          <p:cNvSpPr>
            <a:spLocks noGrp="1"/>
          </p:cNvSpPr>
          <p:nvPr>
            <p:ph type="sldNum" sz="quarter" idx="12"/>
          </p:nvPr>
        </p:nvSpPr>
        <p:spPr/>
        <p:txBody>
          <a:bodyPr/>
          <a:lstStyle/>
          <a:p>
            <a:fld id="{D5EE4AA8-4E9A-43B7-A8AB-6D621181794A}" type="slidenum">
              <a:rPr lang="en-US" smtClean="0"/>
              <a:t>‹#›</a:t>
            </a:fld>
            <a:endParaRPr lang="en-US"/>
          </a:p>
        </p:txBody>
      </p:sp>
    </p:spTree>
    <p:extLst>
      <p:ext uri="{BB962C8B-B14F-4D97-AF65-F5344CB8AC3E}">
        <p14:creationId xmlns:p14="http://schemas.microsoft.com/office/powerpoint/2010/main" val="4198610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676D-6CBF-4C16-8924-6E37D853EB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7A8DBB-7817-49CE-AFB6-3FCA8F2998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DFEA04-CF91-4084-9D99-9B403D9B46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948F20-331D-4A27-AEB1-054C67A9FD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AF7B90-EC1C-4B2F-BB95-05165DE75F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1C89F3-FC5A-43EF-814B-0AAD3B3C2C8C}"/>
              </a:ext>
            </a:extLst>
          </p:cNvPr>
          <p:cNvSpPr>
            <a:spLocks noGrp="1"/>
          </p:cNvSpPr>
          <p:nvPr>
            <p:ph type="dt" sz="half" idx="10"/>
          </p:nvPr>
        </p:nvSpPr>
        <p:spPr/>
        <p:txBody>
          <a:bodyPr/>
          <a:lstStyle/>
          <a:p>
            <a:fld id="{6A3CE70D-3731-4596-B5B1-352F9B602890}" type="datetimeFigureOut">
              <a:rPr lang="en-US" smtClean="0"/>
              <a:t>4/12/2022</a:t>
            </a:fld>
            <a:endParaRPr lang="en-US"/>
          </a:p>
        </p:txBody>
      </p:sp>
      <p:sp>
        <p:nvSpPr>
          <p:cNvPr id="8" name="Footer Placeholder 7">
            <a:extLst>
              <a:ext uri="{FF2B5EF4-FFF2-40B4-BE49-F238E27FC236}">
                <a16:creationId xmlns:a16="http://schemas.microsoft.com/office/drawing/2014/main" id="{349CDA71-B098-416F-A919-D0592848FD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0042CC-876B-49E4-AC53-A491D6DE6AC9}"/>
              </a:ext>
            </a:extLst>
          </p:cNvPr>
          <p:cNvSpPr>
            <a:spLocks noGrp="1"/>
          </p:cNvSpPr>
          <p:nvPr>
            <p:ph type="sldNum" sz="quarter" idx="12"/>
          </p:nvPr>
        </p:nvSpPr>
        <p:spPr/>
        <p:txBody>
          <a:bodyPr/>
          <a:lstStyle/>
          <a:p>
            <a:fld id="{D5EE4AA8-4E9A-43B7-A8AB-6D621181794A}" type="slidenum">
              <a:rPr lang="en-US" smtClean="0"/>
              <a:t>‹#›</a:t>
            </a:fld>
            <a:endParaRPr lang="en-US"/>
          </a:p>
        </p:txBody>
      </p:sp>
    </p:spTree>
    <p:extLst>
      <p:ext uri="{BB962C8B-B14F-4D97-AF65-F5344CB8AC3E}">
        <p14:creationId xmlns:p14="http://schemas.microsoft.com/office/powerpoint/2010/main" val="341176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3434A-A28E-464D-ADD0-C7DFB62F89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696C47-7908-4932-9B84-CB9EAEA21965}"/>
              </a:ext>
            </a:extLst>
          </p:cNvPr>
          <p:cNvSpPr>
            <a:spLocks noGrp="1"/>
          </p:cNvSpPr>
          <p:nvPr>
            <p:ph type="dt" sz="half" idx="10"/>
          </p:nvPr>
        </p:nvSpPr>
        <p:spPr/>
        <p:txBody>
          <a:bodyPr/>
          <a:lstStyle/>
          <a:p>
            <a:fld id="{6A3CE70D-3731-4596-B5B1-352F9B602890}" type="datetimeFigureOut">
              <a:rPr lang="en-US" smtClean="0"/>
              <a:t>4/12/2022</a:t>
            </a:fld>
            <a:endParaRPr lang="en-US"/>
          </a:p>
        </p:txBody>
      </p:sp>
      <p:sp>
        <p:nvSpPr>
          <p:cNvPr id="4" name="Footer Placeholder 3">
            <a:extLst>
              <a:ext uri="{FF2B5EF4-FFF2-40B4-BE49-F238E27FC236}">
                <a16:creationId xmlns:a16="http://schemas.microsoft.com/office/drawing/2014/main" id="{5987EEDC-DD45-4F31-9260-E18CFF67EF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9A855-F9E5-40D5-BB9E-79E9E150CE91}"/>
              </a:ext>
            </a:extLst>
          </p:cNvPr>
          <p:cNvSpPr>
            <a:spLocks noGrp="1"/>
          </p:cNvSpPr>
          <p:nvPr>
            <p:ph type="sldNum" sz="quarter" idx="12"/>
          </p:nvPr>
        </p:nvSpPr>
        <p:spPr/>
        <p:txBody>
          <a:bodyPr/>
          <a:lstStyle/>
          <a:p>
            <a:fld id="{D5EE4AA8-4E9A-43B7-A8AB-6D621181794A}" type="slidenum">
              <a:rPr lang="en-US" smtClean="0"/>
              <a:t>‹#›</a:t>
            </a:fld>
            <a:endParaRPr lang="en-US"/>
          </a:p>
        </p:txBody>
      </p:sp>
    </p:spTree>
    <p:extLst>
      <p:ext uri="{BB962C8B-B14F-4D97-AF65-F5344CB8AC3E}">
        <p14:creationId xmlns:p14="http://schemas.microsoft.com/office/powerpoint/2010/main" val="39676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8EACC0-AE9D-4B4E-983C-3F1F6C4748D9}"/>
              </a:ext>
            </a:extLst>
          </p:cNvPr>
          <p:cNvSpPr>
            <a:spLocks noGrp="1"/>
          </p:cNvSpPr>
          <p:nvPr>
            <p:ph type="dt" sz="half" idx="10"/>
          </p:nvPr>
        </p:nvSpPr>
        <p:spPr/>
        <p:txBody>
          <a:bodyPr/>
          <a:lstStyle/>
          <a:p>
            <a:fld id="{6A3CE70D-3731-4596-B5B1-352F9B602890}" type="datetimeFigureOut">
              <a:rPr lang="en-US" smtClean="0"/>
              <a:t>4/12/2022</a:t>
            </a:fld>
            <a:endParaRPr lang="en-US"/>
          </a:p>
        </p:txBody>
      </p:sp>
      <p:sp>
        <p:nvSpPr>
          <p:cNvPr id="3" name="Footer Placeholder 2">
            <a:extLst>
              <a:ext uri="{FF2B5EF4-FFF2-40B4-BE49-F238E27FC236}">
                <a16:creationId xmlns:a16="http://schemas.microsoft.com/office/drawing/2014/main" id="{7F3FE237-22C8-43E1-A10A-E68E24BC5C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173535-E706-49EC-8C37-3882509A5510}"/>
              </a:ext>
            </a:extLst>
          </p:cNvPr>
          <p:cNvSpPr>
            <a:spLocks noGrp="1"/>
          </p:cNvSpPr>
          <p:nvPr>
            <p:ph type="sldNum" sz="quarter" idx="12"/>
          </p:nvPr>
        </p:nvSpPr>
        <p:spPr/>
        <p:txBody>
          <a:bodyPr/>
          <a:lstStyle/>
          <a:p>
            <a:fld id="{D5EE4AA8-4E9A-43B7-A8AB-6D621181794A}" type="slidenum">
              <a:rPr lang="en-US" smtClean="0"/>
              <a:t>‹#›</a:t>
            </a:fld>
            <a:endParaRPr lang="en-US"/>
          </a:p>
        </p:txBody>
      </p:sp>
    </p:spTree>
    <p:extLst>
      <p:ext uri="{BB962C8B-B14F-4D97-AF65-F5344CB8AC3E}">
        <p14:creationId xmlns:p14="http://schemas.microsoft.com/office/powerpoint/2010/main" val="279394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F61CF-C57B-40A2-AB06-EA9204023D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B96DCB-8054-440F-9F3F-44A1755689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2E752F-BCFF-45E8-BC23-7139F5C92E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E988C6-0331-4E62-991A-0A00BCD3A6A7}"/>
              </a:ext>
            </a:extLst>
          </p:cNvPr>
          <p:cNvSpPr>
            <a:spLocks noGrp="1"/>
          </p:cNvSpPr>
          <p:nvPr>
            <p:ph type="dt" sz="half" idx="10"/>
          </p:nvPr>
        </p:nvSpPr>
        <p:spPr/>
        <p:txBody>
          <a:bodyPr/>
          <a:lstStyle/>
          <a:p>
            <a:fld id="{6A3CE70D-3731-4596-B5B1-352F9B602890}" type="datetimeFigureOut">
              <a:rPr lang="en-US" smtClean="0"/>
              <a:t>4/12/2022</a:t>
            </a:fld>
            <a:endParaRPr lang="en-US"/>
          </a:p>
        </p:txBody>
      </p:sp>
      <p:sp>
        <p:nvSpPr>
          <p:cNvPr id="6" name="Footer Placeholder 5">
            <a:extLst>
              <a:ext uri="{FF2B5EF4-FFF2-40B4-BE49-F238E27FC236}">
                <a16:creationId xmlns:a16="http://schemas.microsoft.com/office/drawing/2014/main" id="{8F9F6B19-95FB-4486-BE5C-4EC8EFD0CA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B4348-89C0-458A-AC40-9721C4B4135A}"/>
              </a:ext>
            </a:extLst>
          </p:cNvPr>
          <p:cNvSpPr>
            <a:spLocks noGrp="1"/>
          </p:cNvSpPr>
          <p:nvPr>
            <p:ph type="sldNum" sz="quarter" idx="12"/>
          </p:nvPr>
        </p:nvSpPr>
        <p:spPr/>
        <p:txBody>
          <a:bodyPr/>
          <a:lstStyle/>
          <a:p>
            <a:fld id="{D5EE4AA8-4E9A-43B7-A8AB-6D621181794A}" type="slidenum">
              <a:rPr lang="en-US" smtClean="0"/>
              <a:t>‹#›</a:t>
            </a:fld>
            <a:endParaRPr lang="en-US"/>
          </a:p>
        </p:txBody>
      </p:sp>
    </p:spTree>
    <p:extLst>
      <p:ext uri="{BB962C8B-B14F-4D97-AF65-F5344CB8AC3E}">
        <p14:creationId xmlns:p14="http://schemas.microsoft.com/office/powerpoint/2010/main" val="1761799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2EFE6-EB23-4C23-A2C5-78247D41FE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B079D9-7573-4589-B4B6-AAABBBDB90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33BEE2-BAC0-49D4-A522-F5CA89C87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8261A4-0C3C-4AC4-A855-973FCAF9ED56}"/>
              </a:ext>
            </a:extLst>
          </p:cNvPr>
          <p:cNvSpPr>
            <a:spLocks noGrp="1"/>
          </p:cNvSpPr>
          <p:nvPr>
            <p:ph type="dt" sz="half" idx="10"/>
          </p:nvPr>
        </p:nvSpPr>
        <p:spPr/>
        <p:txBody>
          <a:bodyPr/>
          <a:lstStyle/>
          <a:p>
            <a:fld id="{6A3CE70D-3731-4596-B5B1-352F9B602890}" type="datetimeFigureOut">
              <a:rPr lang="en-US" smtClean="0"/>
              <a:t>4/12/2022</a:t>
            </a:fld>
            <a:endParaRPr lang="en-US"/>
          </a:p>
        </p:txBody>
      </p:sp>
      <p:sp>
        <p:nvSpPr>
          <p:cNvPr id="6" name="Footer Placeholder 5">
            <a:extLst>
              <a:ext uri="{FF2B5EF4-FFF2-40B4-BE49-F238E27FC236}">
                <a16:creationId xmlns:a16="http://schemas.microsoft.com/office/drawing/2014/main" id="{682A2C83-4BF7-4832-9F62-675AA9912D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5506A5-DF85-44B2-B97B-BC7E1B72C4BB}"/>
              </a:ext>
            </a:extLst>
          </p:cNvPr>
          <p:cNvSpPr>
            <a:spLocks noGrp="1"/>
          </p:cNvSpPr>
          <p:nvPr>
            <p:ph type="sldNum" sz="quarter" idx="12"/>
          </p:nvPr>
        </p:nvSpPr>
        <p:spPr/>
        <p:txBody>
          <a:bodyPr/>
          <a:lstStyle/>
          <a:p>
            <a:fld id="{D5EE4AA8-4E9A-43B7-A8AB-6D621181794A}" type="slidenum">
              <a:rPr lang="en-US" smtClean="0"/>
              <a:t>‹#›</a:t>
            </a:fld>
            <a:endParaRPr lang="en-US"/>
          </a:p>
        </p:txBody>
      </p:sp>
    </p:spTree>
    <p:extLst>
      <p:ext uri="{BB962C8B-B14F-4D97-AF65-F5344CB8AC3E}">
        <p14:creationId xmlns:p14="http://schemas.microsoft.com/office/powerpoint/2010/main" val="3443457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23A1D4-EB63-4866-8D39-D97EC0B5B5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B656D6-AA9C-4A73-AB62-B45B3B9FF9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466FBE-888E-4A68-B231-7EC3097748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3CE70D-3731-4596-B5B1-352F9B602890}" type="datetimeFigureOut">
              <a:rPr lang="en-US" smtClean="0"/>
              <a:t>4/12/2022</a:t>
            </a:fld>
            <a:endParaRPr lang="en-US"/>
          </a:p>
        </p:txBody>
      </p:sp>
      <p:sp>
        <p:nvSpPr>
          <p:cNvPr id="5" name="Footer Placeholder 4">
            <a:extLst>
              <a:ext uri="{FF2B5EF4-FFF2-40B4-BE49-F238E27FC236}">
                <a16:creationId xmlns:a16="http://schemas.microsoft.com/office/drawing/2014/main" id="{1B2C8C75-3F2D-4699-A6D6-0A4AF91CF8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6CBF1C-E5CA-4BC3-951C-10AB602DF0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EE4AA8-4E9A-43B7-A8AB-6D621181794A}" type="slidenum">
              <a:rPr lang="en-US" smtClean="0"/>
              <a:t>‹#›</a:t>
            </a:fld>
            <a:endParaRPr lang="en-US"/>
          </a:p>
        </p:txBody>
      </p:sp>
    </p:spTree>
    <p:extLst>
      <p:ext uri="{BB962C8B-B14F-4D97-AF65-F5344CB8AC3E}">
        <p14:creationId xmlns:p14="http://schemas.microsoft.com/office/powerpoint/2010/main" val="691578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97045-44F6-401C-A7F6-E1C22CCDA6E5}"/>
              </a:ext>
            </a:extLst>
          </p:cNvPr>
          <p:cNvSpPr>
            <a:spLocks noGrp="1"/>
          </p:cNvSpPr>
          <p:nvPr>
            <p:ph type="ctrTitle"/>
          </p:nvPr>
        </p:nvSpPr>
        <p:spPr/>
        <p:txBody>
          <a:bodyPr/>
          <a:lstStyle/>
          <a:p>
            <a:r>
              <a:rPr lang="en-US" dirty="0"/>
              <a:t>Interpretation of Data File</a:t>
            </a:r>
          </a:p>
        </p:txBody>
      </p:sp>
      <p:sp>
        <p:nvSpPr>
          <p:cNvPr id="3" name="Subtitle 2">
            <a:extLst>
              <a:ext uri="{FF2B5EF4-FFF2-40B4-BE49-F238E27FC236}">
                <a16:creationId xmlns:a16="http://schemas.microsoft.com/office/drawing/2014/main" id="{514A1BB2-A760-4E25-BBC6-C13F580D7B90}"/>
              </a:ext>
            </a:extLst>
          </p:cNvPr>
          <p:cNvSpPr>
            <a:spLocks noGrp="1"/>
          </p:cNvSpPr>
          <p:nvPr>
            <p:ph type="subTitle" idx="1"/>
          </p:nvPr>
        </p:nvSpPr>
        <p:spPr/>
        <p:txBody>
          <a:bodyPr/>
          <a:lstStyle/>
          <a:p>
            <a:r>
              <a:rPr lang="en-US" dirty="0"/>
              <a:t>See dsi3240.pdf</a:t>
            </a:r>
          </a:p>
        </p:txBody>
      </p:sp>
    </p:spTree>
    <p:extLst>
      <p:ext uri="{BB962C8B-B14F-4D97-AF65-F5344CB8AC3E}">
        <p14:creationId xmlns:p14="http://schemas.microsoft.com/office/powerpoint/2010/main" val="3465227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9157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F50DE0-43F1-4DB6-8ECB-DDE085DD903C}"/>
              </a:ext>
            </a:extLst>
          </p:cNvPr>
          <p:cNvSpPr txBox="1"/>
          <p:nvPr/>
        </p:nvSpPr>
        <p:spPr>
          <a:xfrm>
            <a:off x="3047301" y="3107932"/>
            <a:ext cx="6094602" cy="646331"/>
          </a:xfrm>
          <a:prstGeom prst="rect">
            <a:avLst/>
          </a:prstGeom>
          <a:noFill/>
        </p:spPr>
        <p:txBody>
          <a:bodyPr wrap="square">
            <a:spAutoFit/>
          </a:bodyPr>
          <a:lstStyle/>
          <a:p>
            <a:r>
              <a:rPr lang="en-US" dirty="0"/>
              <a:t>HPD03006403HPCPHT20110100010020100 00000g 2500 00000</a:t>
            </a:r>
          </a:p>
        </p:txBody>
      </p:sp>
    </p:spTree>
    <p:extLst>
      <p:ext uri="{BB962C8B-B14F-4D97-AF65-F5344CB8AC3E}">
        <p14:creationId xmlns:p14="http://schemas.microsoft.com/office/powerpoint/2010/main" val="390606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70F823-4D8D-476E-B840-64A641546548}"/>
              </a:ext>
            </a:extLst>
          </p:cNvPr>
          <p:cNvSpPr txBox="1"/>
          <p:nvPr/>
        </p:nvSpPr>
        <p:spPr>
          <a:xfrm>
            <a:off x="927085" y="2203191"/>
            <a:ext cx="7445800" cy="369332"/>
          </a:xfrm>
          <a:prstGeom prst="rect">
            <a:avLst/>
          </a:prstGeom>
          <a:noFill/>
        </p:spPr>
        <p:txBody>
          <a:bodyPr wrap="square">
            <a:spAutoFit/>
          </a:bodyPr>
          <a:lstStyle/>
          <a:p>
            <a:r>
              <a:rPr lang="en-US" dirty="0"/>
              <a:t>HPD</a:t>
            </a:r>
            <a:r>
              <a:rPr lang="en-US" dirty="0">
                <a:solidFill>
                  <a:schemeClr val="accent2">
                    <a:lumMod val="60000"/>
                    <a:lumOff val="40000"/>
                  </a:schemeClr>
                </a:solidFill>
              </a:rPr>
              <a:t>03006403</a:t>
            </a:r>
            <a:r>
              <a:rPr lang="en-US" dirty="0"/>
              <a:t>HPCPHT20110100010020100 00000g 2500 00000 </a:t>
            </a:r>
          </a:p>
        </p:txBody>
      </p:sp>
      <p:sp>
        <p:nvSpPr>
          <p:cNvPr id="9" name="TextBox 8">
            <a:extLst>
              <a:ext uri="{FF2B5EF4-FFF2-40B4-BE49-F238E27FC236}">
                <a16:creationId xmlns:a16="http://schemas.microsoft.com/office/drawing/2014/main" id="{A976C5DF-F4D0-4B98-8341-A688BA278E63}"/>
              </a:ext>
            </a:extLst>
          </p:cNvPr>
          <p:cNvSpPr txBox="1"/>
          <p:nvPr/>
        </p:nvSpPr>
        <p:spPr>
          <a:xfrm>
            <a:off x="1602684" y="2893444"/>
            <a:ext cx="9982899" cy="3139321"/>
          </a:xfrm>
          <a:prstGeom prst="rect">
            <a:avLst/>
          </a:prstGeom>
          <a:noFill/>
        </p:spPr>
        <p:txBody>
          <a:bodyPr wrap="square" rtlCol="0">
            <a:spAutoFit/>
          </a:bodyPr>
          <a:lstStyle/>
          <a:p>
            <a:r>
              <a:rPr lang="en-US" dirty="0"/>
              <a:t>Positions </a:t>
            </a:r>
            <a:r>
              <a:rPr lang="en-US" sz="1800" b="0" i="0" u="none" strike="noStrike" baseline="0" dirty="0">
                <a:latin typeface="CourierNewPSMT"/>
              </a:rPr>
              <a:t>4-11</a:t>
            </a:r>
            <a:r>
              <a:rPr lang="en-US" dirty="0"/>
              <a:t>: Record-Type </a:t>
            </a:r>
          </a:p>
          <a:p>
            <a:pPr marL="742950" lvl="1" indent="-285750">
              <a:buFont typeface="Arial" panose="020B0604020202020204" pitchFamily="34" charset="0"/>
              <a:buChar char="•"/>
            </a:pPr>
            <a:r>
              <a:rPr lang="en-US" dirty="0"/>
              <a:t>Station-ID: 8-character station identifier is assigned by the National Climatic Data Center. See State Code Table.</a:t>
            </a:r>
          </a:p>
          <a:p>
            <a:pPr marL="742950" lvl="1" indent="-285750">
              <a:buFont typeface="Arial" panose="020B0604020202020204" pitchFamily="34" charset="0"/>
              <a:buChar char="•"/>
            </a:pPr>
            <a:r>
              <a:rPr lang="en-US" dirty="0">
                <a:latin typeface="CourierNewPSMT"/>
              </a:rPr>
              <a:t>4-5</a:t>
            </a:r>
            <a:r>
              <a:rPr lang="en-US" dirty="0"/>
              <a:t>: State-Code</a:t>
            </a:r>
          </a:p>
          <a:p>
            <a:pPr marL="1200150" lvl="2" indent="-285750">
              <a:buFont typeface="Arial" panose="020B0604020202020204" pitchFamily="34" charset="0"/>
              <a:buChar char="•"/>
            </a:pPr>
            <a:r>
              <a:rPr lang="en-US" dirty="0"/>
              <a:t>03 specifies California</a:t>
            </a:r>
          </a:p>
          <a:p>
            <a:pPr marL="742950" lvl="1" indent="-285750">
              <a:buFont typeface="Arial" panose="020B0604020202020204" pitchFamily="34" charset="0"/>
              <a:buChar char="•"/>
            </a:pPr>
            <a:r>
              <a:rPr lang="en-US" dirty="0">
                <a:latin typeface="CourierNewPSMT"/>
              </a:rPr>
              <a:t>6-9</a:t>
            </a:r>
            <a:r>
              <a:rPr lang="en-US" dirty="0"/>
              <a:t>: Cooperative Network Index Number </a:t>
            </a:r>
          </a:p>
          <a:p>
            <a:pPr marL="1200150" lvl="2" indent="-285750">
              <a:buFont typeface="Arial" panose="020B0604020202020204" pitchFamily="34" charset="0"/>
              <a:buChar char="•"/>
            </a:pPr>
            <a:r>
              <a:rPr lang="en-US" dirty="0"/>
              <a:t>Assigned by NCDC (station List) Range 0001 thru 9999.</a:t>
            </a:r>
          </a:p>
          <a:p>
            <a:pPr marL="1200150" lvl="2" indent="-285750">
              <a:buFont typeface="Arial" panose="020B0604020202020204" pitchFamily="34" charset="0"/>
              <a:buChar char="•"/>
            </a:pPr>
            <a:r>
              <a:rPr lang="en-US" dirty="0"/>
              <a:t>006 specifies </a:t>
            </a:r>
            <a:r>
              <a:rPr lang="en-US" dirty="0">
                <a:highlight>
                  <a:srgbClr val="FFFF00"/>
                </a:highlight>
              </a:rPr>
              <a:t>…</a:t>
            </a:r>
            <a:r>
              <a:rPr lang="en-US" dirty="0"/>
              <a:t> </a:t>
            </a:r>
          </a:p>
          <a:p>
            <a:pPr marL="742950" lvl="1" indent="-285750">
              <a:buFont typeface="Arial" panose="020B0604020202020204" pitchFamily="34" charset="0"/>
              <a:buChar char="•"/>
            </a:pPr>
            <a:r>
              <a:rPr lang="en-US" dirty="0">
                <a:latin typeface="CourierNewPSMT"/>
              </a:rPr>
              <a:t>10-11</a:t>
            </a:r>
            <a:r>
              <a:rPr lang="en-US" dirty="0"/>
              <a:t>: Cooperative Network Division Number</a:t>
            </a:r>
          </a:p>
          <a:p>
            <a:pPr marL="1200150" lvl="2" indent="-285750">
              <a:buFont typeface="Arial" panose="020B0604020202020204" pitchFamily="34" charset="0"/>
              <a:buChar char="•"/>
            </a:pPr>
            <a:r>
              <a:rPr lang="en-US" dirty="0"/>
              <a:t>Will always be 00 for data prior to November 1993. Since Nov. 93 the number ranges from 01-10.</a:t>
            </a:r>
          </a:p>
        </p:txBody>
      </p:sp>
      <p:sp>
        <p:nvSpPr>
          <p:cNvPr id="13" name="TextBox 12">
            <a:extLst>
              <a:ext uri="{FF2B5EF4-FFF2-40B4-BE49-F238E27FC236}">
                <a16:creationId xmlns:a16="http://schemas.microsoft.com/office/drawing/2014/main" id="{D06DFA85-7FFA-4C44-AD38-95159004AE3D}"/>
              </a:ext>
            </a:extLst>
          </p:cNvPr>
          <p:cNvSpPr txBox="1"/>
          <p:nvPr/>
        </p:nvSpPr>
        <p:spPr>
          <a:xfrm>
            <a:off x="927085" y="821927"/>
            <a:ext cx="7445800" cy="369332"/>
          </a:xfrm>
          <a:prstGeom prst="rect">
            <a:avLst/>
          </a:prstGeom>
          <a:noFill/>
        </p:spPr>
        <p:txBody>
          <a:bodyPr wrap="square">
            <a:spAutoFit/>
          </a:bodyPr>
          <a:lstStyle/>
          <a:p>
            <a:r>
              <a:rPr lang="en-US" dirty="0">
                <a:solidFill>
                  <a:schemeClr val="accent2">
                    <a:lumMod val="60000"/>
                    <a:lumOff val="40000"/>
                  </a:schemeClr>
                </a:solidFill>
              </a:rPr>
              <a:t>HPD</a:t>
            </a:r>
            <a:r>
              <a:rPr lang="en-US" dirty="0"/>
              <a:t>03006403HPCPHT20110100010020100 00000g 2500 00000 </a:t>
            </a:r>
          </a:p>
        </p:txBody>
      </p:sp>
      <p:sp>
        <p:nvSpPr>
          <p:cNvPr id="15" name="TextBox 14">
            <a:extLst>
              <a:ext uri="{FF2B5EF4-FFF2-40B4-BE49-F238E27FC236}">
                <a16:creationId xmlns:a16="http://schemas.microsoft.com/office/drawing/2014/main" id="{A2A24569-4136-4DE4-BDBB-5111C501687F}"/>
              </a:ext>
            </a:extLst>
          </p:cNvPr>
          <p:cNvSpPr txBox="1"/>
          <p:nvPr/>
        </p:nvSpPr>
        <p:spPr>
          <a:xfrm>
            <a:off x="1602684" y="1488337"/>
            <a:ext cx="6094602" cy="369332"/>
          </a:xfrm>
          <a:prstGeom prst="rect">
            <a:avLst/>
          </a:prstGeom>
          <a:noFill/>
        </p:spPr>
        <p:txBody>
          <a:bodyPr wrap="square">
            <a:spAutoFit/>
          </a:bodyPr>
          <a:lstStyle/>
          <a:p>
            <a:r>
              <a:rPr lang="en-US" dirty="0"/>
              <a:t>Positions </a:t>
            </a:r>
            <a:r>
              <a:rPr lang="en-US" dirty="0">
                <a:latin typeface="CourierNewPSMT"/>
              </a:rPr>
              <a:t>1-3</a:t>
            </a:r>
            <a:r>
              <a:rPr lang="en-US" dirty="0"/>
              <a:t>: HPD (Hourly Precipitation Data) </a:t>
            </a:r>
          </a:p>
        </p:txBody>
      </p:sp>
    </p:spTree>
    <p:extLst>
      <p:ext uri="{BB962C8B-B14F-4D97-AF65-F5344CB8AC3E}">
        <p14:creationId xmlns:p14="http://schemas.microsoft.com/office/powerpoint/2010/main" val="14173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A24F13-7851-4214-B4A0-6D5C76818D6D}"/>
              </a:ext>
            </a:extLst>
          </p:cNvPr>
          <p:cNvSpPr txBox="1"/>
          <p:nvPr/>
        </p:nvSpPr>
        <p:spPr>
          <a:xfrm>
            <a:off x="673216" y="616401"/>
            <a:ext cx="10844867" cy="5355312"/>
          </a:xfrm>
          <a:prstGeom prst="rect">
            <a:avLst/>
          </a:prstGeom>
          <a:noFill/>
        </p:spPr>
        <p:txBody>
          <a:bodyPr wrap="square">
            <a:spAutoFit/>
          </a:bodyPr>
          <a:lstStyle/>
          <a:p>
            <a:r>
              <a:rPr lang="en-US" dirty="0"/>
              <a:t>HPD03006403</a:t>
            </a:r>
            <a:r>
              <a:rPr lang="en-US" dirty="0">
                <a:solidFill>
                  <a:schemeClr val="accent2">
                    <a:lumMod val="60000"/>
                    <a:lumOff val="40000"/>
                  </a:schemeClr>
                </a:solidFill>
              </a:rPr>
              <a:t>HPCP</a:t>
            </a:r>
            <a:r>
              <a:rPr lang="en-US" dirty="0"/>
              <a:t>HT20110100010020100 00000g 2500 00000</a:t>
            </a:r>
          </a:p>
          <a:p>
            <a:endParaRPr lang="en-US" dirty="0"/>
          </a:p>
          <a:p>
            <a:r>
              <a:rPr lang="en-US" dirty="0"/>
              <a:t>Positions </a:t>
            </a:r>
            <a:r>
              <a:rPr lang="en-US" dirty="0">
                <a:latin typeface="CourierNewPSMT"/>
              </a:rPr>
              <a:t>12-15</a:t>
            </a:r>
            <a:r>
              <a:rPr lang="en-US" dirty="0"/>
              <a:t>:</a:t>
            </a:r>
          </a:p>
          <a:p>
            <a:pPr marL="742950" lvl="1" indent="-285750">
              <a:buFont typeface="Arial" panose="020B0604020202020204" pitchFamily="34" charset="0"/>
              <a:buChar char="•"/>
            </a:pPr>
            <a:r>
              <a:rPr lang="en-US" dirty="0"/>
              <a:t>Element-Type: The type of data element stored in this record. Range of values is listed </a:t>
            </a:r>
            <a:r>
              <a:rPr lang="en-US" dirty="0">
                <a:highlight>
                  <a:srgbClr val="FFFF00"/>
                </a:highlight>
              </a:rPr>
              <a:t>below.</a:t>
            </a:r>
          </a:p>
          <a:p>
            <a:pPr marL="742950" lvl="1" indent="-285750">
              <a:buFont typeface="Arial" panose="020B0604020202020204" pitchFamily="34" charset="0"/>
              <a:buChar char="•"/>
            </a:pPr>
            <a:r>
              <a:rPr lang="en-US" dirty="0"/>
              <a:t>HPCP specifies Hourly precipitation data. This is the only data type reported. </a:t>
            </a:r>
            <a:r>
              <a:rPr lang="en-US" dirty="0">
                <a:highlight>
                  <a:srgbClr val="FFFFCC"/>
                </a:highlight>
              </a:rPr>
              <a:t>(Includes the daily total.)</a:t>
            </a:r>
          </a:p>
          <a:p>
            <a:pPr lvl="1"/>
            <a:endParaRPr lang="en-US" dirty="0">
              <a:highlight>
                <a:srgbClr val="FFFFCC"/>
              </a:highlight>
            </a:endParaRPr>
          </a:p>
          <a:p>
            <a:r>
              <a:rPr lang="en-US" dirty="0"/>
              <a:t>HPD03006403HPCP</a:t>
            </a:r>
            <a:r>
              <a:rPr lang="en-US" dirty="0">
                <a:solidFill>
                  <a:schemeClr val="accent2">
                    <a:lumMod val="60000"/>
                    <a:lumOff val="40000"/>
                  </a:schemeClr>
                </a:solidFill>
              </a:rPr>
              <a:t>HT</a:t>
            </a:r>
            <a:r>
              <a:rPr lang="en-US" dirty="0"/>
              <a:t>20110100010020100 00000g 2500 00000</a:t>
            </a:r>
          </a:p>
          <a:p>
            <a:endParaRPr lang="en-US" dirty="0"/>
          </a:p>
          <a:p>
            <a:pPr lvl="1"/>
            <a:r>
              <a:rPr lang="en-US" dirty="0"/>
              <a:t>Positions </a:t>
            </a:r>
            <a:r>
              <a:rPr lang="en-US" dirty="0">
                <a:latin typeface="CourierNewPSMT"/>
              </a:rPr>
              <a:t>16-17</a:t>
            </a:r>
            <a:r>
              <a:rPr lang="en-US" dirty="0"/>
              <a:t>:</a:t>
            </a:r>
          </a:p>
          <a:p>
            <a:pPr marL="1200150" lvl="2" indent="-285750">
              <a:buFont typeface="Arial" panose="020B0604020202020204" pitchFamily="34" charset="0"/>
              <a:buChar char="•"/>
            </a:pPr>
            <a:r>
              <a:rPr lang="en-US" dirty="0"/>
              <a:t>Element-Units: The units and decimal position of the data value for this record.  Range of values is listed </a:t>
            </a:r>
            <a:r>
              <a:rPr lang="en-US" dirty="0">
                <a:highlight>
                  <a:srgbClr val="FFFF00"/>
                </a:highlight>
              </a:rPr>
              <a:t>below.</a:t>
            </a:r>
          </a:p>
          <a:p>
            <a:pPr marL="1200150" lvl="2" indent="-285750">
              <a:buFont typeface="Arial" panose="020B0604020202020204" pitchFamily="34" charset="0"/>
              <a:buChar char="•"/>
            </a:pPr>
            <a:r>
              <a:rPr lang="en-US" dirty="0"/>
              <a:t>HI: Hundredths of inches. Data stored and observed to the same accuracy.</a:t>
            </a:r>
          </a:p>
          <a:p>
            <a:pPr marL="1200150" lvl="2" indent="-285750">
              <a:buFont typeface="Arial" panose="020B0604020202020204" pitchFamily="34" charset="0"/>
              <a:buChar char="•"/>
            </a:pPr>
            <a:r>
              <a:rPr lang="en-US" dirty="0"/>
              <a:t>HT: Data stored as hundredths of inches, but is observed to tenths only.</a:t>
            </a:r>
          </a:p>
          <a:p>
            <a:pPr marL="1200150" lvl="2" indent="-285750">
              <a:buFont typeface="Arial" panose="020B0604020202020204" pitchFamily="34" charset="0"/>
              <a:buChar char="•"/>
            </a:pPr>
            <a:endParaRPr lang="en-US" dirty="0"/>
          </a:p>
          <a:p>
            <a:r>
              <a:rPr lang="en-US" dirty="0"/>
              <a:t>HPD03006403HPCPHT</a:t>
            </a:r>
            <a:r>
              <a:rPr lang="en-US" dirty="0">
                <a:solidFill>
                  <a:schemeClr val="accent2">
                    <a:lumMod val="60000"/>
                    <a:lumOff val="40000"/>
                  </a:schemeClr>
                </a:solidFill>
              </a:rPr>
              <a:t>2011</a:t>
            </a:r>
            <a:r>
              <a:rPr lang="en-US" dirty="0"/>
              <a:t>0100010020100 00000g 2500 00000</a:t>
            </a:r>
          </a:p>
          <a:p>
            <a:endParaRPr lang="en-US" dirty="0"/>
          </a:p>
          <a:p>
            <a:pPr lvl="1"/>
            <a:r>
              <a:rPr lang="en-US" dirty="0"/>
              <a:t>Positions </a:t>
            </a:r>
            <a:r>
              <a:rPr lang="en-US" dirty="0">
                <a:latin typeface="CourierNewPSMT"/>
              </a:rPr>
              <a:t>18-21</a:t>
            </a:r>
            <a:r>
              <a:rPr lang="en-US" dirty="0"/>
              <a:t>:</a:t>
            </a:r>
          </a:p>
          <a:p>
            <a:pPr marL="1200150" lvl="2" indent="-285750">
              <a:buFont typeface="Arial" panose="020B0604020202020204" pitchFamily="34" charset="0"/>
              <a:buChar char="•"/>
            </a:pPr>
            <a:r>
              <a:rPr lang="en-US" dirty="0"/>
              <a:t>Year: This is the year of record. Range of values is generally from 1948-current year processed. (A few stations begin as early as 1900.) </a:t>
            </a:r>
          </a:p>
        </p:txBody>
      </p:sp>
    </p:spTree>
    <p:extLst>
      <p:ext uri="{BB962C8B-B14F-4D97-AF65-F5344CB8AC3E}">
        <p14:creationId xmlns:p14="http://schemas.microsoft.com/office/powerpoint/2010/main" val="2549850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16F602-2B3F-4B3F-891F-9DF9B88DAA1F}"/>
              </a:ext>
            </a:extLst>
          </p:cNvPr>
          <p:cNvSpPr txBox="1"/>
          <p:nvPr/>
        </p:nvSpPr>
        <p:spPr>
          <a:xfrm>
            <a:off x="664826" y="474345"/>
            <a:ext cx="10509309" cy="5909310"/>
          </a:xfrm>
          <a:prstGeom prst="rect">
            <a:avLst/>
          </a:prstGeom>
          <a:noFill/>
        </p:spPr>
        <p:txBody>
          <a:bodyPr wrap="square">
            <a:spAutoFit/>
          </a:bodyPr>
          <a:lstStyle/>
          <a:p>
            <a:r>
              <a:rPr lang="en-US" dirty="0"/>
              <a:t>HPD03006403HPCPHT2011</a:t>
            </a:r>
            <a:r>
              <a:rPr lang="en-US" dirty="0">
                <a:solidFill>
                  <a:schemeClr val="accent2">
                    <a:lumMod val="60000"/>
                    <a:lumOff val="40000"/>
                  </a:schemeClr>
                </a:solidFill>
              </a:rPr>
              <a:t>01</a:t>
            </a:r>
            <a:r>
              <a:rPr lang="en-US" dirty="0"/>
              <a:t>00010020100 00000g 2500 00000</a:t>
            </a:r>
          </a:p>
          <a:p>
            <a:endParaRPr lang="en-US" dirty="0"/>
          </a:p>
          <a:p>
            <a:pPr lvl="1"/>
            <a:r>
              <a:rPr lang="en-US" dirty="0"/>
              <a:t>Positions </a:t>
            </a:r>
            <a:r>
              <a:rPr lang="en-US" dirty="0">
                <a:latin typeface="CourierNewPSMT"/>
              </a:rPr>
              <a:t>22-23</a:t>
            </a:r>
            <a:r>
              <a:rPr lang="en-US" dirty="0"/>
              <a:t>:</a:t>
            </a:r>
          </a:p>
          <a:p>
            <a:pPr marL="1200150" lvl="2" indent="-285750">
              <a:buFont typeface="Arial" panose="020B0604020202020204" pitchFamily="34" charset="0"/>
              <a:buChar char="•"/>
            </a:pPr>
            <a:r>
              <a:rPr lang="en-US" dirty="0"/>
              <a:t>Month: Month of record. Range of value is 01-12.</a:t>
            </a:r>
          </a:p>
          <a:p>
            <a:endParaRPr lang="en-US" dirty="0"/>
          </a:p>
          <a:p>
            <a:r>
              <a:rPr lang="en-US" dirty="0"/>
              <a:t>HPD03006403HPCPHT201101</a:t>
            </a:r>
            <a:r>
              <a:rPr lang="en-US" dirty="0">
                <a:solidFill>
                  <a:schemeClr val="accent2">
                    <a:lumMod val="60000"/>
                    <a:lumOff val="40000"/>
                  </a:schemeClr>
                </a:solidFill>
              </a:rPr>
              <a:t>0001</a:t>
            </a:r>
            <a:r>
              <a:rPr lang="en-US" dirty="0"/>
              <a:t>0020100 00000g 2500 00000</a:t>
            </a:r>
          </a:p>
          <a:p>
            <a:endParaRPr lang="en-US" dirty="0"/>
          </a:p>
          <a:p>
            <a:pPr lvl="1"/>
            <a:r>
              <a:rPr lang="en-US" dirty="0"/>
              <a:t>Positions </a:t>
            </a:r>
            <a:r>
              <a:rPr lang="en-US" dirty="0">
                <a:latin typeface="CourierNewPSMT"/>
              </a:rPr>
              <a:t>24-27</a:t>
            </a:r>
            <a:r>
              <a:rPr lang="en-US" dirty="0"/>
              <a:t>:</a:t>
            </a:r>
          </a:p>
          <a:p>
            <a:pPr marL="1200150" lvl="2" indent="-285750">
              <a:buFont typeface="Arial" panose="020B0604020202020204" pitchFamily="34" charset="0"/>
              <a:buChar char="•"/>
            </a:pPr>
            <a:r>
              <a:rPr lang="en-US" dirty="0"/>
              <a:t>Day of record. Range of value 0001-0031.</a:t>
            </a:r>
          </a:p>
          <a:p>
            <a:endParaRPr lang="en-US" dirty="0"/>
          </a:p>
          <a:p>
            <a:r>
              <a:rPr lang="en-US" dirty="0"/>
              <a:t>HPD03006403HPCPHT2011010001</a:t>
            </a:r>
            <a:r>
              <a:rPr lang="en-US" dirty="0">
                <a:solidFill>
                  <a:schemeClr val="accent2">
                    <a:lumMod val="60000"/>
                    <a:lumOff val="40000"/>
                  </a:schemeClr>
                </a:solidFill>
              </a:rPr>
              <a:t>002</a:t>
            </a:r>
            <a:r>
              <a:rPr lang="en-US" dirty="0"/>
              <a:t>0100 00000g 2500 00000</a:t>
            </a:r>
          </a:p>
          <a:p>
            <a:endParaRPr lang="en-US" dirty="0"/>
          </a:p>
          <a:p>
            <a:pPr lvl="1"/>
            <a:r>
              <a:rPr lang="en-US" dirty="0"/>
              <a:t>Positions </a:t>
            </a:r>
            <a:r>
              <a:rPr lang="en-US" sz="1800" b="0" i="0" u="none" strike="noStrike" baseline="0" dirty="0">
                <a:latin typeface="CourierNewPSMT"/>
              </a:rPr>
              <a:t>28-30:</a:t>
            </a:r>
          </a:p>
          <a:p>
            <a:pPr marL="1200150" lvl="2" indent="-285750">
              <a:buFont typeface="Arial" panose="020B0604020202020204" pitchFamily="34" charset="0"/>
              <a:buChar char="•"/>
            </a:pPr>
            <a:r>
              <a:rPr lang="en-US" dirty="0"/>
              <a:t>Number-Reported-Values: This denotes the actual number of values. Range of values is 2 to 25</a:t>
            </a:r>
          </a:p>
          <a:p>
            <a:pPr marL="1200150" lvl="2" indent="-285750">
              <a:buFont typeface="Arial" panose="020B0604020202020204" pitchFamily="34" charset="0"/>
              <a:buChar char="•"/>
            </a:pPr>
            <a:r>
              <a:rPr lang="en-US" dirty="0"/>
              <a:t>This specifies two reported values, I believe the first</a:t>
            </a:r>
          </a:p>
          <a:p>
            <a:pPr marL="1200150" lvl="2" indent="-285750">
              <a:buFont typeface="Arial" panose="020B0604020202020204" pitchFamily="34" charset="0"/>
              <a:buChar char="•"/>
            </a:pPr>
            <a:r>
              <a:rPr lang="en-US" dirty="0"/>
              <a:t>NOTE: A record may contain fewer or more data values than you might expect.  </a:t>
            </a:r>
            <a:r>
              <a:rPr lang="en-US" dirty="0">
                <a:solidFill>
                  <a:schemeClr val="accent2">
                    <a:lumMod val="60000"/>
                    <a:lumOff val="40000"/>
                  </a:schemeClr>
                </a:solidFill>
              </a:rPr>
              <a:t>A daily record of hourly values may contain as few as 2 data values or as many as 25 data values. </a:t>
            </a:r>
            <a:r>
              <a:rPr lang="en-US" dirty="0"/>
              <a:t>Only hours which have recorded precipitation are included (no entry for zero precipitation). There are some exceptions: 1) the begin and end hours of a missing, accumulation or deleted period are reported, 2) the first day and hour of each month that a site is in operation, whether precipitation occurs or not is included. See Flag 1 definitions for further details.</a:t>
            </a:r>
          </a:p>
        </p:txBody>
      </p:sp>
    </p:spTree>
    <p:extLst>
      <p:ext uri="{BB962C8B-B14F-4D97-AF65-F5344CB8AC3E}">
        <p14:creationId xmlns:p14="http://schemas.microsoft.com/office/powerpoint/2010/main" val="1582855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359678-A780-4E69-AE51-4ECCB880226E}"/>
              </a:ext>
            </a:extLst>
          </p:cNvPr>
          <p:cNvSpPr txBox="1"/>
          <p:nvPr/>
        </p:nvSpPr>
        <p:spPr>
          <a:xfrm>
            <a:off x="488658" y="490566"/>
            <a:ext cx="10928759" cy="5078313"/>
          </a:xfrm>
          <a:prstGeom prst="rect">
            <a:avLst/>
          </a:prstGeom>
          <a:noFill/>
        </p:spPr>
        <p:txBody>
          <a:bodyPr wrap="square">
            <a:spAutoFit/>
          </a:bodyPr>
          <a:lstStyle/>
          <a:p>
            <a:r>
              <a:rPr lang="en-US" dirty="0"/>
              <a:t>HPD03006403HPCPHT2011010001002</a:t>
            </a:r>
            <a:r>
              <a:rPr lang="en-US" dirty="0">
                <a:solidFill>
                  <a:schemeClr val="accent2">
                    <a:lumMod val="60000"/>
                    <a:lumOff val="40000"/>
                  </a:schemeClr>
                </a:solidFill>
              </a:rPr>
              <a:t>0100</a:t>
            </a:r>
            <a:r>
              <a:rPr lang="en-US" dirty="0"/>
              <a:t> 00000g 2500 00000</a:t>
            </a:r>
          </a:p>
          <a:p>
            <a:endParaRPr lang="en-US" dirty="0"/>
          </a:p>
          <a:p>
            <a:r>
              <a:rPr lang="en-US" dirty="0"/>
              <a:t>Positions </a:t>
            </a:r>
            <a:r>
              <a:rPr lang="en-US" dirty="0">
                <a:latin typeface="CourierNewPSMT"/>
              </a:rPr>
              <a:t>31-34</a:t>
            </a:r>
            <a:r>
              <a:rPr lang="en-US" dirty="0"/>
              <a:t>:</a:t>
            </a:r>
          </a:p>
          <a:p>
            <a:pPr marL="742950" lvl="1" indent="-285750">
              <a:buFont typeface="Arial" panose="020B0604020202020204" pitchFamily="34" charset="0"/>
              <a:buChar char="•"/>
            </a:pPr>
            <a:r>
              <a:rPr lang="en-US" dirty="0"/>
              <a:t>Time-Of-Value: This contains the ending time of precipitation 0100-2500. (Example, hour 0200 is defined as the period 0101-0200) The hour is left justified, zero filled. </a:t>
            </a:r>
            <a:r>
              <a:rPr lang="en-US" dirty="0">
                <a:highlight>
                  <a:srgbClr val="FFFFCC"/>
                </a:highlight>
              </a:rPr>
              <a:t>Hour 2500 contains the daily total, and it will always be the last value of a record. </a:t>
            </a:r>
            <a:r>
              <a:rPr lang="en-US" dirty="0"/>
              <a:t>Midnight = 2400. Local Standard Time in use.</a:t>
            </a:r>
          </a:p>
          <a:p>
            <a:pPr marL="742950" lvl="1" indent="-285750">
              <a:buFont typeface="Arial" panose="020B0604020202020204" pitchFamily="34" charset="0"/>
              <a:buChar char="•"/>
            </a:pPr>
            <a:endParaRPr lang="en-US" dirty="0"/>
          </a:p>
          <a:p>
            <a:r>
              <a:rPr lang="en-US" dirty="0"/>
              <a:t>HPD03006403HPCPHT20110100010020100</a:t>
            </a:r>
            <a:r>
              <a:rPr lang="en-US" dirty="0">
                <a:solidFill>
                  <a:schemeClr val="accent2">
                    <a:lumMod val="60000"/>
                    <a:lumOff val="40000"/>
                  </a:schemeClr>
                </a:solidFill>
              </a:rPr>
              <a:t> 00000</a:t>
            </a:r>
            <a:r>
              <a:rPr lang="en-US" dirty="0"/>
              <a:t>g 2500 00000</a:t>
            </a:r>
          </a:p>
          <a:p>
            <a:endParaRPr lang="en-US" dirty="0"/>
          </a:p>
          <a:p>
            <a:r>
              <a:rPr lang="en-US" dirty="0"/>
              <a:t>Positions </a:t>
            </a:r>
            <a:r>
              <a:rPr lang="en-US" dirty="0">
                <a:latin typeface="CourierNewPSMT"/>
              </a:rPr>
              <a:t>35-40</a:t>
            </a:r>
            <a:r>
              <a:rPr lang="en-US" dirty="0"/>
              <a:t>:</a:t>
            </a:r>
          </a:p>
          <a:p>
            <a:pPr marL="742950" lvl="1" indent="-285750">
              <a:buFont typeface="Arial" panose="020B0604020202020204" pitchFamily="34" charset="0"/>
              <a:buChar char="•"/>
            </a:pPr>
            <a:r>
              <a:rPr lang="en-US" dirty="0"/>
              <a:t>Data-Value: The actual precipitation data value. The data value portion is a five digit integer with a </a:t>
            </a:r>
            <a:r>
              <a:rPr lang="en-US" dirty="0">
                <a:highlight>
                  <a:srgbClr val="FFFFCC"/>
                </a:highlight>
              </a:rPr>
              <a:t>leading algebraic sign.</a:t>
            </a:r>
            <a:r>
              <a:rPr lang="en-US" dirty="0"/>
              <a:t> The sign is </a:t>
            </a:r>
            <a:r>
              <a:rPr lang="en-US" dirty="0">
                <a:highlight>
                  <a:srgbClr val="FFFFCC"/>
                </a:highlight>
              </a:rPr>
              <a:t>blank</a:t>
            </a:r>
            <a:r>
              <a:rPr lang="en-US" dirty="0"/>
              <a:t> for positive and </a:t>
            </a:r>
            <a:r>
              <a:rPr lang="en-US" dirty="0">
                <a:highlight>
                  <a:srgbClr val="FFFFCC"/>
                </a:highlight>
              </a:rPr>
              <a:t>“-“</a:t>
            </a:r>
            <a:r>
              <a:rPr lang="en-US" dirty="0"/>
              <a:t> represents negative values(“-“ never used in this data set). Units and decimal position, if appropriate, are indicated in the ELEMENT-UNITS field described in Tape Field 004. Range = 00000-99999. 00000 will be used only on the first hour of each month unless there is precipitation during that hour, in which case the measured value will be provided. On other days during the month without precipitation, no entry will be made. 99999 indicates that the DATA-VALUE is unknown. </a:t>
            </a:r>
          </a:p>
          <a:p>
            <a:pPr marL="742950" lvl="1" indent="-285750">
              <a:buFont typeface="Arial" panose="020B0604020202020204" pitchFamily="34" charset="0"/>
              <a:buChar char="•"/>
            </a:pPr>
            <a:r>
              <a:rPr lang="en-US" dirty="0"/>
              <a:t>Beginning with the July 1996 data month, traces of precipitation are archived for first order stations.  A trace is indicated by 00000 recorded in this element (Data-Value) and a "T" in FLAG1.</a:t>
            </a:r>
          </a:p>
        </p:txBody>
      </p:sp>
    </p:spTree>
    <p:extLst>
      <p:ext uri="{BB962C8B-B14F-4D97-AF65-F5344CB8AC3E}">
        <p14:creationId xmlns:p14="http://schemas.microsoft.com/office/powerpoint/2010/main" val="2017726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B5B2F6-DB52-4F88-AB0B-AB052689CD94}"/>
              </a:ext>
            </a:extLst>
          </p:cNvPr>
          <p:cNvSpPr txBox="1"/>
          <p:nvPr/>
        </p:nvSpPr>
        <p:spPr>
          <a:xfrm>
            <a:off x="455102" y="515733"/>
            <a:ext cx="9217403" cy="6186309"/>
          </a:xfrm>
          <a:prstGeom prst="rect">
            <a:avLst/>
          </a:prstGeom>
          <a:noFill/>
        </p:spPr>
        <p:txBody>
          <a:bodyPr wrap="square">
            <a:spAutoFit/>
          </a:bodyPr>
          <a:lstStyle/>
          <a:p>
            <a:r>
              <a:rPr lang="en-US" dirty="0"/>
              <a:t>HPD03006403HPCPHT20110100010020100 00000</a:t>
            </a:r>
            <a:r>
              <a:rPr lang="en-US" dirty="0">
                <a:solidFill>
                  <a:schemeClr val="accent2">
                    <a:lumMod val="60000"/>
                    <a:lumOff val="40000"/>
                  </a:schemeClr>
                </a:solidFill>
              </a:rPr>
              <a:t>g</a:t>
            </a:r>
            <a:r>
              <a:rPr lang="en-US" dirty="0"/>
              <a:t> 2500 00000</a:t>
            </a:r>
          </a:p>
          <a:p>
            <a:endParaRPr lang="en-US" dirty="0"/>
          </a:p>
          <a:p>
            <a:r>
              <a:rPr lang="en-US" dirty="0"/>
              <a:t>Positions </a:t>
            </a:r>
            <a:r>
              <a:rPr lang="en-US" dirty="0">
                <a:latin typeface="CourierNewPSMT"/>
              </a:rPr>
              <a:t>41</a:t>
            </a:r>
            <a:r>
              <a:rPr lang="en-US" dirty="0"/>
              <a:t>:</a:t>
            </a:r>
          </a:p>
          <a:p>
            <a:pPr marL="742950" lvl="1" indent="-285750">
              <a:buFont typeface="Arial" panose="020B0604020202020204" pitchFamily="34" charset="0"/>
              <a:buChar char="•"/>
            </a:pPr>
            <a:r>
              <a:rPr lang="en-US" dirty="0"/>
              <a:t>FLAG1 Table (Data Measurement Flag for Hourly Data-Values)</a:t>
            </a:r>
          </a:p>
          <a:p>
            <a:pPr marL="1200150" lvl="2" indent="-285750">
              <a:buFont typeface="Arial" panose="020B0604020202020204" pitchFamily="34" charset="0"/>
              <a:buChar char="•"/>
            </a:pPr>
            <a:r>
              <a:rPr lang="en-US" dirty="0"/>
              <a:t>a: Begin accumulation. A value of 99999 accompanies this flag. For TD3240, it indicates that the accumulation has begun sometime during the hour.</a:t>
            </a:r>
          </a:p>
          <a:p>
            <a:pPr marL="1200150" lvl="2" indent="-285750">
              <a:buFont typeface="Arial" panose="020B0604020202020204" pitchFamily="34" charset="0"/>
              <a:buChar char="•"/>
            </a:pPr>
            <a:r>
              <a:rPr lang="en-US" dirty="0"/>
              <a:t>A: End accumulation (amount is associated with this flag). For DSI-3240/TD3240, it indicates the accumulation has ended sometime during the hour. Accumulated period indicates that the precipitation amount is correct, but only the exact beginning and ending times are known. A data value of 99999 occurring on the last day and hour of a month indicates the accumulation continues into the next month (see Flag 1 A,@)</a:t>
            </a:r>
          </a:p>
          <a:p>
            <a:pPr marL="1200150" lvl="2" indent="-285750">
              <a:buFont typeface="Arial" panose="020B0604020202020204" pitchFamily="34" charset="0"/>
              <a:buChar char="•"/>
            </a:pPr>
            <a:r>
              <a:rPr lang="en-US" dirty="0"/>
              <a:t>,: The "," flag is used at the beginning of a data month when an accumulation is in progress from the previous month. A data value of 99999 always accompanies this flag. This flag is used prior to 1984.</a:t>
            </a:r>
          </a:p>
          <a:p>
            <a:pPr marL="1200150" lvl="2" indent="-285750">
              <a:buFont typeface="Arial" panose="020B0604020202020204" pitchFamily="34" charset="0"/>
              <a:buChar char="•"/>
            </a:pPr>
            <a:r>
              <a:rPr lang="en-US" dirty="0"/>
              <a:t>{: Begin deleted period during the hour (inclusive). The original data were received, but were unreadable or clearly recognized as noise. A value of 99999 accompanies this flag. Primarily used since 1984. Also used in Alaska for 1976-1978.</a:t>
            </a:r>
          </a:p>
          <a:p>
            <a:pPr marL="1200150" lvl="2" indent="-285750">
              <a:buFont typeface="Arial" panose="020B0604020202020204" pitchFamily="34" charset="0"/>
              <a:buChar char="•"/>
            </a:pPr>
            <a:r>
              <a:rPr lang="en-US" dirty="0"/>
              <a:t>} End deleted period during the hour (inclusive). The original data were received, but were unreadable or clearly recognized as noise. A value of 99999 accompanies this flag. Primarily used since 1984. Also used in Alaska for 1976-1978.</a:t>
            </a:r>
          </a:p>
          <a:p>
            <a:endParaRPr lang="en-US" dirty="0"/>
          </a:p>
        </p:txBody>
      </p:sp>
    </p:spTree>
    <p:extLst>
      <p:ext uri="{BB962C8B-B14F-4D97-AF65-F5344CB8AC3E}">
        <p14:creationId xmlns:p14="http://schemas.microsoft.com/office/powerpoint/2010/main" val="1807094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49CCAF-922B-4082-B66A-E4E4F58D83DD}"/>
              </a:ext>
            </a:extLst>
          </p:cNvPr>
          <p:cNvSpPr txBox="1"/>
          <p:nvPr/>
        </p:nvSpPr>
        <p:spPr>
          <a:xfrm>
            <a:off x="589326" y="362136"/>
            <a:ext cx="10819702" cy="5632311"/>
          </a:xfrm>
          <a:prstGeom prst="rect">
            <a:avLst/>
          </a:prstGeom>
          <a:noFill/>
        </p:spPr>
        <p:txBody>
          <a:bodyPr wrap="square">
            <a:spAutoFit/>
          </a:bodyPr>
          <a:lstStyle/>
          <a:p>
            <a:pPr marL="1200150" lvl="2" indent="-285750">
              <a:buFont typeface="Arial" panose="020B0604020202020204" pitchFamily="34" charset="0"/>
              <a:buChar char="•"/>
            </a:pPr>
            <a:r>
              <a:rPr lang="en-US" dirty="0"/>
              <a:t>}: End deleted period during the hour (inclusive). The original data were received, but were unreadable or clearly recognized as noise. A value of 99999 accompanies this flag. Primarily used since 1984. Also used in Alaska for 1976-1978.</a:t>
            </a:r>
          </a:p>
          <a:p>
            <a:pPr marL="1200150" lvl="2" indent="-285750">
              <a:buFont typeface="Arial" panose="020B0604020202020204" pitchFamily="34" charset="0"/>
              <a:buChar char="•"/>
            </a:pPr>
            <a:r>
              <a:rPr lang="en-US" dirty="0"/>
              <a:t>[: Begin missing period during the hour (inclusive). A value of 99999 accompanies this flag</a:t>
            </a:r>
          </a:p>
          <a:p>
            <a:pPr marL="1200150" lvl="2" indent="-285750">
              <a:buFont typeface="Arial" panose="020B0604020202020204" pitchFamily="34" charset="0"/>
              <a:buChar char="•"/>
            </a:pPr>
            <a:r>
              <a:rPr lang="en-US" dirty="0"/>
              <a:t>]: End missing period during the hour (inclusive) A value of 99999 accompanies this flag. Prior to 1984 if precipitation occurred during the last hour of the missing period, the ending missing value appears with a non-zero value (example A00021]@). Beginning in 1984 the beginning and ending hours of the missing period are recorded as A99999[@ and A99999]@, respectively. A missing flag indicates that the data were not received. This flag appears on the first and last day of each month for which data were not received or not processed by NCDC.</a:t>
            </a:r>
          </a:p>
          <a:p>
            <a:pPr marL="1200150" lvl="2" indent="-285750">
              <a:buFont typeface="Arial" panose="020B0604020202020204" pitchFamily="34" charset="0"/>
              <a:buChar char="•"/>
            </a:pPr>
            <a:r>
              <a:rPr lang="en-US" dirty="0"/>
              <a:t>E: Evaporation may have occurred. Data may or may not be reliable. This flag was used during the period 1984-1993.</a:t>
            </a:r>
          </a:p>
          <a:p>
            <a:pPr marL="1200150" lvl="2" indent="-285750">
              <a:buFont typeface="Arial" panose="020B0604020202020204" pitchFamily="34" charset="0"/>
              <a:buChar char="•"/>
            </a:pPr>
            <a:r>
              <a:rPr lang="en-US" dirty="0">
                <a:highlight>
                  <a:srgbClr val="FFFFCC"/>
                </a:highlight>
              </a:rPr>
              <a:t>g</a:t>
            </a:r>
            <a:r>
              <a:rPr lang="en-US" dirty="0"/>
              <a:t>: Only used for day 1, hour 0100 when precipitation is zero.</a:t>
            </a:r>
          </a:p>
          <a:p>
            <a:pPr marL="1200150" lvl="2" indent="-285750">
              <a:buFont typeface="Arial" panose="020B0604020202020204" pitchFamily="34" charset="0"/>
              <a:buChar char="•"/>
            </a:pPr>
            <a:r>
              <a:rPr lang="en-US" dirty="0"/>
              <a:t>T: Indicates a "trace" amount. Data value will be zero. "T" flags appear on NWS First Order data only since July 1996.</a:t>
            </a:r>
          </a:p>
          <a:p>
            <a:pPr marL="1200150" lvl="2" indent="-285750">
              <a:buFont typeface="Arial" panose="020B0604020202020204" pitchFamily="34" charset="0"/>
              <a:buChar char="•"/>
            </a:pPr>
            <a:r>
              <a:rPr lang="en-US" dirty="0"/>
              <a:t>b (blank) no Flag needed.</a:t>
            </a:r>
          </a:p>
          <a:p>
            <a:pPr marL="1657350" lvl="3" indent="-285750">
              <a:buFont typeface="Arial" panose="020B0604020202020204" pitchFamily="34" charset="0"/>
              <a:buChar char="•"/>
            </a:pPr>
            <a:r>
              <a:rPr lang="en-US" dirty="0"/>
              <a:t>FLAG1 Table (Data Measurement Flag for Daily Total Data Values)</a:t>
            </a:r>
          </a:p>
          <a:p>
            <a:pPr marL="1200150" lvl="2" indent="-285750">
              <a:buFont typeface="Arial" panose="020B0604020202020204" pitchFamily="34" charset="0"/>
              <a:buChar char="•"/>
            </a:pPr>
            <a:r>
              <a:rPr lang="en-US" dirty="0"/>
              <a:t>I: Incomplete or Inexact daily total occurring only with hour 2500. Value is not a true 24-hour amount. One or more periods are missing and/or an accumulated amount has begun but not ended during the daily period. </a:t>
            </a:r>
          </a:p>
        </p:txBody>
      </p:sp>
    </p:spTree>
    <p:extLst>
      <p:ext uri="{BB962C8B-B14F-4D97-AF65-F5344CB8AC3E}">
        <p14:creationId xmlns:p14="http://schemas.microsoft.com/office/powerpoint/2010/main" val="2211061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BDE50C-DFA8-40DC-8320-BD0AB0D4EBB1}"/>
              </a:ext>
            </a:extLst>
          </p:cNvPr>
          <p:cNvSpPr txBox="1"/>
          <p:nvPr/>
        </p:nvSpPr>
        <p:spPr>
          <a:xfrm>
            <a:off x="354280" y="441080"/>
            <a:ext cx="11096692" cy="4801314"/>
          </a:xfrm>
          <a:prstGeom prst="rect">
            <a:avLst/>
          </a:prstGeom>
          <a:noFill/>
        </p:spPr>
        <p:txBody>
          <a:bodyPr wrap="square">
            <a:spAutoFit/>
          </a:bodyPr>
          <a:lstStyle/>
          <a:p>
            <a:pPr marL="1200150" lvl="2" indent="-285750">
              <a:buFont typeface="Arial" panose="020B0604020202020204" pitchFamily="34" charset="0"/>
              <a:buChar char="•"/>
            </a:pPr>
            <a:r>
              <a:rPr lang="en-US" dirty="0"/>
              <a:t>P: A daily total excludes erroneous values (those flagged q, Q, {, or }. A “P” flag will also be present when an accumulation has ended (but not begun) during the daily period.</a:t>
            </a:r>
          </a:p>
          <a:p>
            <a:pPr marL="1200150" lvl="2" indent="-285750">
              <a:buFont typeface="Arial" panose="020B0604020202020204" pitchFamily="34" charset="0"/>
              <a:buChar char="•"/>
            </a:pPr>
            <a:r>
              <a:rPr lang="en-US" dirty="0"/>
              <a:t>T: TRACE, Flag1 will contain a AT@ flag in the daily total if no values other than a TRACE occurred during the 24 hour period.</a:t>
            </a:r>
          </a:p>
          <a:p>
            <a:pPr marL="1657350" lvl="3" indent="-285750">
              <a:buFont typeface="Arial" panose="020B0604020202020204" pitchFamily="34" charset="0"/>
              <a:buChar char="•"/>
            </a:pPr>
            <a:r>
              <a:rPr lang="en-US" dirty="0"/>
              <a:t>B: (blank) no Flag needed.</a:t>
            </a:r>
          </a:p>
          <a:p>
            <a:endParaRPr lang="en-US" dirty="0"/>
          </a:p>
          <a:p>
            <a:r>
              <a:rPr lang="en-US" dirty="0"/>
              <a:t>HPD03006403HPCPHT20110100010020100 00000g</a:t>
            </a:r>
            <a:r>
              <a:rPr lang="en-US" dirty="0">
                <a:solidFill>
                  <a:srgbClr val="FF9966"/>
                </a:solidFill>
                <a:highlight>
                  <a:srgbClr val="FF9966"/>
                </a:highlight>
              </a:rPr>
              <a:t> </a:t>
            </a:r>
            <a:r>
              <a:rPr lang="en-US" dirty="0"/>
              <a:t>2500 00000</a:t>
            </a:r>
          </a:p>
          <a:p>
            <a:endParaRPr lang="en-US" dirty="0"/>
          </a:p>
          <a:p>
            <a:r>
              <a:rPr lang="en-US" dirty="0"/>
              <a:t>Positions </a:t>
            </a:r>
            <a:r>
              <a:rPr lang="en-US" dirty="0">
                <a:latin typeface="CourierNewPSMT"/>
              </a:rPr>
              <a:t>42</a:t>
            </a:r>
            <a:r>
              <a:rPr lang="en-US" dirty="0"/>
              <a:t>:</a:t>
            </a:r>
          </a:p>
          <a:p>
            <a:pPr marL="742950" lvl="1" indent="-285750">
              <a:buFont typeface="Arial" panose="020B0604020202020204" pitchFamily="34" charset="0"/>
              <a:buChar char="•"/>
            </a:pPr>
            <a:r>
              <a:rPr lang="en-US" dirty="0"/>
              <a:t>FLAG2: The Data Quality Flag.</a:t>
            </a:r>
          </a:p>
          <a:p>
            <a:pPr marL="1200150" lvl="2" indent="-285750">
              <a:buFont typeface="Arial" panose="020B0604020202020204" pitchFamily="34" charset="0"/>
              <a:buChar char="•"/>
            </a:pPr>
            <a:r>
              <a:rPr lang="en-US" dirty="0"/>
              <a:t>Z: Used since January 1996. Indicates probable amounts as a result of melting frozen precipitation. When assigned to a daily total, it indicates some or all of the total contains values assigned a flag of Z. This flag may be used to identify those sites that are deficient in which the manner the snow shields are employed.</a:t>
            </a:r>
          </a:p>
          <a:p>
            <a:pPr marL="1200150" lvl="2" indent="-285750">
              <a:buFont typeface="Arial" panose="020B0604020202020204" pitchFamily="34" charset="0"/>
              <a:buChar char="•"/>
            </a:pPr>
            <a:r>
              <a:rPr lang="en-US" dirty="0"/>
              <a:t>R: Used since January 1996. Indicates data values are suspect with regard to the times or period of occurrence. When assigned to a daily total, it indicates data with suspect "times" are included in the daily amount.</a:t>
            </a:r>
          </a:p>
        </p:txBody>
      </p:sp>
    </p:spTree>
    <p:extLst>
      <p:ext uri="{BB962C8B-B14F-4D97-AF65-F5344CB8AC3E}">
        <p14:creationId xmlns:p14="http://schemas.microsoft.com/office/powerpoint/2010/main" val="740714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5EF7F2-A791-4C99-93F1-91F0F3BB9B90}"/>
              </a:ext>
            </a:extLst>
          </p:cNvPr>
          <p:cNvSpPr txBox="1"/>
          <p:nvPr/>
        </p:nvSpPr>
        <p:spPr>
          <a:xfrm>
            <a:off x="320179" y="368035"/>
            <a:ext cx="11390851" cy="3139321"/>
          </a:xfrm>
          <a:prstGeom prst="rect">
            <a:avLst/>
          </a:prstGeom>
          <a:noFill/>
        </p:spPr>
        <p:txBody>
          <a:bodyPr wrap="square">
            <a:spAutoFit/>
          </a:bodyPr>
          <a:lstStyle/>
          <a:p>
            <a:pPr marL="1200150" lvl="2" indent="-285750">
              <a:buFont typeface="Arial" panose="020B0604020202020204" pitchFamily="34" charset="0"/>
              <a:buChar char="•"/>
            </a:pPr>
            <a:r>
              <a:rPr lang="en-US" dirty="0"/>
              <a:t>Q: Prior to 1996. Indicates value failed an extreme value test (value will be present); data are to be used with caution. Extremes tests were: </a:t>
            </a:r>
          </a:p>
          <a:p>
            <a:pPr marL="1657350" lvl="3" indent="-285750">
              <a:buFont typeface="Arial" panose="020B0604020202020204" pitchFamily="34" charset="0"/>
              <a:buChar char="•"/>
            </a:pPr>
            <a:r>
              <a:rPr lang="en-US" dirty="0"/>
              <a:t>1) If the value was not an accumulated precipitation total, the value failed the one-hour statewide 100-year return period precipitation.</a:t>
            </a:r>
          </a:p>
          <a:p>
            <a:pPr marL="1657350" lvl="3" indent="-285750">
              <a:buFont typeface="Arial" panose="020B0604020202020204" pitchFamily="34" charset="0"/>
              <a:buChar char="•"/>
            </a:pPr>
            <a:r>
              <a:rPr lang="en-US" dirty="0"/>
              <a:t>2) If the value was an accumulated precipitation total, the value failed the 24-hour statewide extreme precipitation total. This flag was assigned during a 1997 NCDC rehabilitation of the 1900-1995 DSI-3240 archive.</a:t>
            </a:r>
          </a:p>
          <a:p>
            <a:pPr marL="1657350" lvl="3" indent="-285750">
              <a:buFont typeface="Arial" panose="020B0604020202020204" pitchFamily="34" charset="0"/>
              <a:buChar char="•"/>
            </a:pPr>
            <a:r>
              <a:rPr lang="en-US" dirty="0"/>
              <a:t>Since January 1996. A single erroneous datum (value will be present). Lowest data resolution is hourly. This data value is excluded from the daily total. This flag is rarely used in TD3240 since 1996.</a:t>
            </a:r>
          </a:p>
          <a:p>
            <a:pPr marL="1200150" lvl="2" indent="-285750">
              <a:buFont typeface="Arial" panose="020B0604020202020204" pitchFamily="34" charset="0"/>
              <a:buChar char="•"/>
            </a:pPr>
            <a:r>
              <a:rPr lang="en-US" dirty="0"/>
              <a:t>q: Used since January 1996. An hourly value excludes one or more 15 minute periods. Lowest data resolution is 15 minutes.</a:t>
            </a:r>
          </a:p>
        </p:txBody>
      </p:sp>
    </p:spTree>
    <p:extLst>
      <p:ext uri="{BB962C8B-B14F-4D97-AF65-F5344CB8AC3E}">
        <p14:creationId xmlns:p14="http://schemas.microsoft.com/office/powerpoint/2010/main" val="972931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1567</Words>
  <Application>Microsoft Office PowerPoint</Application>
  <PresentationFormat>Widescreen</PresentationFormat>
  <Paragraphs>91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CourierNewPSMT</vt:lpstr>
      <vt:lpstr>Office Theme</vt:lpstr>
      <vt:lpstr>Interpretation of Data 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Interpretation of Data File</dc:title>
  <dc:creator>Steele, Dallin</dc:creator>
  <cp:lastModifiedBy>Steele, Dallin</cp:lastModifiedBy>
  <cp:revision>1</cp:revision>
  <dcterms:created xsi:type="dcterms:W3CDTF">2022-04-12T15:45:47Z</dcterms:created>
  <dcterms:modified xsi:type="dcterms:W3CDTF">2022-04-12T18:58:01Z</dcterms:modified>
</cp:coreProperties>
</file>