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80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-7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89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58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6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11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1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2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1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3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2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08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E700-E3F0-453B-9B48-77BC88A438CD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36F9-06D9-4C9D-AAEF-7BE7A032D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634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Quantifying the Impact of Socioeconomic Features on Heart Disease Prevalence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74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Springboard Capstone </a:t>
            </a:r>
            <a:r>
              <a:rPr lang="en-US" sz="2800" dirty="0" smtClean="0"/>
              <a:t>1 Project</a:t>
            </a:r>
            <a:endParaRPr lang="en-US" sz="2800" dirty="0" smtClean="0"/>
          </a:p>
          <a:p>
            <a:r>
              <a:rPr lang="en-US" sz="2800" dirty="0" err="1" smtClean="0"/>
              <a:t>Ankita</a:t>
            </a:r>
            <a:r>
              <a:rPr lang="en-US" sz="2800" dirty="0" smtClean="0"/>
              <a:t> Nigam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798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- Merging in </a:t>
            </a:r>
            <a:r>
              <a:rPr lang="en-US" b="1" dirty="0" err="1" smtClean="0"/>
              <a:t>uszipcode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04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Missing values for income and population will be imputed </a:t>
            </a:r>
            <a:r>
              <a:rPr lang="en-US" sz="2000" dirty="0" smtClean="0"/>
              <a:t>later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522" y="2415405"/>
            <a:ext cx="5858964" cy="365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8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Features correlations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590" y="2063931"/>
            <a:ext cx="9602696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514" y="1214845"/>
            <a:ext cx="1047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Heat map to show the correlation between the Features.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7" y="208606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Story – Strongly correlated known </a:t>
            </a:r>
            <a:r>
              <a:rPr lang="en-US" sz="4000" b="1" dirty="0"/>
              <a:t>r</a:t>
            </a:r>
            <a:r>
              <a:rPr lang="en-US" sz="4000" b="1" dirty="0" smtClean="0"/>
              <a:t>isk </a:t>
            </a:r>
            <a:r>
              <a:rPr lang="en-US" sz="4000" b="1" dirty="0"/>
              <a:t>f</a:t>
            </a:r>
            <a:r>
              <a:rPr lang="en-US" sz="4000" b="1" dirty="0" smtClean="0"/>
              <a:t>actors</a:t>
            </a:r>
            <a:endParaRPr lang="en-US" sz="4000" b="1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06473"/>
            <a:ext cx="12192000" cy="30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6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Story - Socioeconomic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5814" y="3171098"/>
            <a:ext cx="3584910" cy="3517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7886" y="3077151"/>
            <a:ext cx="3521922" cy="361134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125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Strong negative association between disease and income</a:t>
            </a:r>
          </a:p>
          <a:p>
            <a:r>
              <a:rPr lang="en-US" sz="2000" dirty="0" smtClean="0"/>
              <a:t>Slight negative association between disease and population</a:t>
            </a:r>
          </a:p>
          <a:p>
            <a:r>
              <a:rPr lang="en-US" sz="2000" dirty="0" smtClean="0"/>
              <a:t>Likely no association between disease and restaurant count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06971" y="3205179"/>
            <a:ext cx="3430340" cy="34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Inferential Statistics – Income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78" y="3361038"/>
            <a:ext cx="11126616" cy="322099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Is the observed difference in the samples due to chance? </a:t>
            </a:r>
          </a:p>
          <a:p>
            <a:r>
              <a:rPr lang="en-US" sz="1800" b="1" dirty="0" smtClean="0"/>
              <a:t>Null Hypothesis</a:t>
            </a:r>
            <a:r>
              <a:rPr lang="en-US" sz="1800" dirty="0" smtClean="0"/>
              <a:t>: There is no difference in the mean heart disease prevalence between groups.</a:t>
            </a:r>
          </a:p>
          <a:p>
            <a:r>
              <a:rPr lang="en-US" sz="1800" b="1" dirty="0" smtClean="0"/>
              <a:t>Alternative Hypothesis</a:t>
            </a:r>
            <a:r>
              <a:rPr lang="en-US" sz="1800" dirty="0" smtClean="0"/>
              <a:t>: The mean heart disease prevalence is higher when median household income is &lt;50000.</a:t>
            </a:r>
          </a:p>
          <a:p>
            <a:r>
              <a:rPr lang="en-US" sz="1800" dirty="0" smtClean="0"/>
              <a:t>alpha = 0.05</a:t>
            </a:r>
          </a:p>
          <a:p>
            <a:endParaRPr lang="en-US" sz="1800" dirty="0" smtClean="0"/>
          </a:p>
          <a:p>
            <a:r>
              <a:rPr lang="en-US" sz="1800" dirty="0" smtClean="0"/>
              <a:t>p = 0.0</a:t>
            </a:r>
          </a:p>
          <a:p>
            <a:r>
              <a:rPr lang="en-US" sz="1800" dirty="0" smtClean="0"/>
              <a:t>A p-value close to 0 indicates we reject the null hypothesis. There is a difference in the means of both groups. 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0" name="Straight Connector 9"/>
          <p:cNvCxnSpPr>
            <a:stCxn id="3" idx="1"/>
          </p:cNvCxnSpPr>
          <p:nvPr/>
        </p:nvCxnSpPr>
        <p:spPr>
          <a:xfrm>
            <a:off x="628778" y="4971536"/>
            <a:ext cx="11003049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52130" y="1542196"/>
          <a:ext cx="4217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06"/>
                <a:gridCol w="1501253"/>
                <a:gridCol w="1828799"/>
              </a:tblGrid>
              <a:tr h="7747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/>
                      </a:r>
                      <a:br>
                        <a:rPr lang="en-US" sz="1300" b="1" baseline="0" dirty="0"/>
                      </a:br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 smtClean="0"/>
                        <a:t>Income Group</a:t>
                      </a:r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Heart Disease Prevalence</a:t>
                      </a:r>
                    </a:p>
                    <a:p>
                      <a:endParaRPr lang="en-US" sz="1300" baseline="0" dirty="0"/>
                    </a:p>
                  </a:txBody>
                  <a:tcPr/>
                </a:tc>
              </a:tr>
              <a:tr h="2438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&lt;50000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6.572665</a:t>
                      </a:r>
                    </a:p>
                  </a:txBody>
                  <a:tcPr anchor="ctr"/>
                </a:tc>
              </a:tr>
              <a:tr h="2438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&gt;=50000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4.976716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98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Story/Inferential Statistics -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following features have moderate to strong correlations with heart disease prevalence and will be useful for our model:</a:t>
            </a:r>
          </a:p>
          <a:p>
            <a:r>
              <a:rPr lang="en-US" sz="2000" dirty="0" smtClean="0"/>
              <a:t>High cholesterol prevalence</a:t>
            </a:r>
          </a:p>
          <a:p>
            <a:r>
              <a:rPr lang="en-US" sz="2000" dirty="0" smtClean="0"/>
              <a:t>Hypertension prevalence</a:t>
            </a:r>
          </a:p>
          <a:p>
            <a:r>
              <a:rPr lang="en-US" sz="2000" dirty="0" smtClean="0"/>
              <a:t>Diabetes prevalence</a:t>
            </a:r>
          </a:p>
          <a:p>
            <a:r>
              <a:rPr lang="en-US" sz="2000" dirty="0" err="1" smtClean="0"/>
              <a:t>Sedentarism</a:t>
            </a:r>
            <a:r>
              <a:rPr lang="en-US" sz="2000" dirty="0" smtClean="0"/>
              <a:t> prevalence</a:t>
            </a:r>
          </a:p>
          <a:p>
            <a:r>
              <a:rPr lang="en-US" sz="2000" dirty="0" smtClean="0"/>
              <a:t>Obesity prevalence</a:t>
            </a:r>
          </a:p>
          <a:p>
            <a:r>
              <a:rPr lang="en-US" sz="2000" dirty="0" smtClean="0"/>
              <a:t>Smoking prevalence</a:t>
            </a:r>
          </a:p>
          <a:p>
            <a:r>
              <a:rPr lang="en-US" sz="2000" dirty="0" smtClean="0"/>
              <a:t>Median household income</a:t>
            </a:r>
          </a:p>
          <a:p>
            <a:r>
              <a:rPr lang="en-US" sz="2000" dirty="0" smtClean="0"/>
              <a:t>Population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Restaurant count per zip code may not be helpful for our model. It has a very weak correlation with heart disease prevalence in populations &lt; 30000.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277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– Default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Using RMSE scoring, gradient boosting had the best default (un-tuned) performance followed by a </a:t>
            </a:r>
            <a:r>
              <a:rPr lang="en-US" sz="2000" dirty="0" smtClean="0"/>
              <a:t>Adaptive Boost</a:t>
            </a:r>
            <a:endParaRPr lang="en-US" sz="2000" dirty="0" smtClean="0"/>
          </a:p>
          <a:p>
            <a:r>
              <a:rPr lang="en-US" sz="2000" dirty="0" smtClean="0"/>
              <a:t>Gradient </a:t>
            </a:r>
            <a:r>
              <a:rPr lang="en-US" sz="2000" dirty="0" smtClean="0"/>
              <a:t>boosting </a:t>
            </a:r>
            <a:r>
              <a:rPr lang="en-US" sz="2000" dirty="0" smtClean="0"/>
              <a:t>estimator </a:t>
            </a:r>
            <a:r>
              <a:rPr lang="en-US" sz="2000" dirty="0" smtClean="0"/>
              <a:t>should be evaluated for improved performance through tuning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6023" y="3217206"/>
          <a:ext cx="54186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GradientBoost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0.582180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AdaptiveBoost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0.603103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RandomForest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0.604322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LinearRegression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/>
                        <a:t>0.647499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DecisionTree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/>
                        <a:t>0.703894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1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–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tuning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u="sng" dirty="0" smtClean="0"/>
              <a:t>Gradient Boosting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Gradient boost regression </a:t>
            </a:r>
            <a:r>
              <a:rPr lang="en-US" sz="2000" dirty="0" smtClean="0"/>
              <a:t>improves </a:t>
            </a:r>
            <a:r>
              <a:rPr lang="en-US" sz="2000" dirty="0" smtClean="0"/>
              <a:t>the </a:t>
            </a:r>
            <a:r>
              <a:rPr lang="en-US" sz="2000" dirty="0" smtClean="0"/>
              <a:t>score </a:t>
            </a:r>
            <a:r>
              <a:rPr lang="en-US" sz="2000" dirty="0" smtClean="0"/>
              <a:t>and after tuning</a:t>
            </a:r>
            <a:endParaRPr lang="en-US" sz="2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8554" y="1731416"/>
            <a:ext cx="3838718" cy="167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66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– Feature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Mutual information scoring is used to examine the importance of features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59" y="3725840"/>
            <a:ext cx="9648968" cy="313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8112" y="2225863"/>
            <a:ext cx="3622627" cy="151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36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- Final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523"/>
            <a:ext cx="10515600" cy="46449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gradient boosting model shows good R^2 and RMSE scores on the training and test sets</a:t>
            </a:r>
            <a:endParaRPr lang="en-US" sz="20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797" y="2797152"/>
            <a:ext cx="3228975" cy="206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893" y="3250869"/>
            <a:ext cx="3643597" cy="59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136" y="4043079"/>
            <a:ext cx="3626467" cy="62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395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disease is the leading cause of death in the United States, causing more than 600,000 deaths annually. </a:t>
            </a:r>
          </a:p>
          <a:p>
            <a:r>
              <a:rPr lang="en-US" dirty="0" smtClean="0"/>
              <a:t>This project will examine various risk factors for heart disease and seek to determine which combination of factors optimally predict heart disease prevalence per zip code.</a:t>
            </a:r>
          </a:p>
          <a:p>
            <a:r>
              <a:rPr lang="en-US" dirty="0"/>
              <a:t>S</a:t>
            </a:r>
            <a:r>
              <a:rPr lang="en-US" dirty="0" smtClean="0"/>
              <a:t>ocioeconomic and fast food restaurant datasets will be incorporated.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8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-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Median household income is approximately as strong of a predictor as well-known risk factors, smoking and obesity. Population contributes minimally to prediction.</a:t>
            </a:r>
          </a:p>
          <a:p>
            <a:r>
              <a:rPr lang="en-US" sz="2000" dirty="0" smtClean="0"/>
              <a:t>The test set performance indicates the model will work well on general data</a:t>
            </a:r>
          </a:p>
          <a:p>
            <a:r>
              <a:rPr lang="en-US" sz="2000" dirty="0" smtClean="0"/>
              <a:t>Further </a:t>
            </a:r>
            <a:r>
              <a:rPr lang="en-US" sz="2000" dirty="0" err="1" smtClean="0"/>
              <a:t>hyperparameter</a:t>
            </a:r>
            <a:r>
              <a:rPr lang="en-US" sz="2000" dirty="0" smtClean="0"/>
              <a:t> tuning may risk overfitting to the training set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586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- Recommendation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model can be taken further by incorporating additional socioeconomic features such distance and means of transportation to work, education levels and home values.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model may provide more insight using an updated dataset for fast food restaurant locations within the US.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0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can help to increase preventative and interventional efforts by identifying new socioeconomic features of heart disease and quantifying the impact of previously known socioeconomic features. </a:t>
            </a:r>
          </a:p>
          <a:p>
            <a:r>
              <a:rPr lang="en-US" dirty="0" smtClean="0"/>
              <a:t>This is beneficial to legislature and organizations seeking to decrease the prevalence of heart disease by giving them new targets to work on and helping to quantify their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4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725738"/>
          </a:xfrm>
        </p:spPr>
        <p:txBody>
          <a:bodyPr/>
          <a:lstStyle/>
          <a:p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905"/>
            <a:ext cx="10515600" cy="5630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500 Cities: Local Data for Better Health</a:t>
            </a:r>
          </a:p>
          <a:p>
            <a:r>
              <a:rPr lang="en-US" sz="2400" dirty="0" smtClean="0"/>
              <a:t>Estimates for disease risk factors, outcomes and preventative service use for the 497 largest cities in America.</a:t>
            </a:r>
          </a:p>
          <a:p>
            <a:r>
              <a:rPr lang="en-US" sz="2400" dirty="0" smtClean="0"/>
              <a:t>810103 entries, each representing a measure of health data for a census tract and 24 columns specifying features of these measures including geographic area information and population counts.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HUD-USPS Crosswalk Files</a:t>
            </a:r>
          </a:p>
          <a:p>
            <a:r>
              <a:rPr lang="en-US" sz="2400" dirty="0" smtClean="0"/>
              <a:t>Contains census tracts and their corresponding zip codes.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Fastfoodmaps.com</a:t>
            </a:r>
          </a:p>
          <a:p>
            <a:r>
              <a:rPr lang="en-US" sz="2400" dirty="0" smtClean="0"/>
              <a:t>Locations of fast food restaurants in the US.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Uszipcode</a:t>
            </a:r>
            <a:endParaRPr lang="en-US" sz="2400" b="1" dirty="0" smtClean="0"/>
          </a:p>
          <a:p>
            <a:r>
              <a:rPr lang="en-US" sz="2400" dirty="0" smtClean="0"/>
              <a:t>Data for zip codes including demographic, real estate and socioeconomic.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202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– 500 Cities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810103 entries</a:t>
            </a:r>
          </a:p>
          <a:p>
            <a:r>
              <a:rPr lang="en-US" sz="2000" dirty="0" smtClean="0"/>
              <a:t>24 Columns</a:t>
            </a:r>
          </a:p>
          <a:p>
            <a:r>
              <a:rPr lang="en-US" sz="2000" dirty="0" smtClean="0"/>
              <a:t>Dropped missing values (due to low population)</a:t>
            </a:r>
          </a:p>
          <a:p>
            <a:r>
              <a:rPr lang="en-US" sz="2000" dirty="0" smtClean="0"/>
              <a:t>Rows filtered to contain heart disease risk factors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9693" y="1968842"/>
            <a:ext cx="5534025" cy="48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– HUD-USPS Zip Crosswalk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7807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census tracts are within multiple zip codes</a:t>
            </a:r>
          </a:p>
          <a:p>
            <a:r>
              <a:rPr lang="en-US" sz="2000" dirty="0" smtClean="0"/>
              <a:t>Maximum resident ratio value is selected and merged with the dataset, resulting in only one zip code for each census tract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84982" y="3805238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↓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14309" y="1464248"/>
          <a:ext cx="3552734" cy="228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940526"/>
                <a:gridCol w="995680"/>
                <a:gridCol w="1028700"/>
              </a:tblGrid>
              <a:tr h="242110">
                <a:tc>
                  <a:txBody>
                    <a:bodyPr/>
                    <a:lstStyle/>
                    <a:p>
                      <a:endParaRPr lang="en-US" kern="7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kern="7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kern="7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kern="700" baseline="0"/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700" baseline="0" dirty="0"/>
                        <a:t/>
                      </a:r>
                      <a:br>
                        <a:rPr lang="en-US" sz="1200" b="1" kern="700" baseline="0" dirty="0"/>
                      </a:br>
                      <a:endParaRPr lang="en-US" sz="1200" b="1" kern="7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kern="700" baseline="0" dirty="0" smtClean="0"/>
                    </a:p>
                    <a:p>
                      <a:pPr algn="r" fontAlgn="ctr"/>
                      <a:r>
                        <a:rPr lang="en-US" sz="1200" b="1" kern="700" baseline="0" dirty="0" smtClean="0"/>
                        <a:t>Zip</a:t>
                      </a:r>
                      <a:endParaRPr lang="en-US" sz="1200" b="1" kern="7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kern="700" baseline="0" dirty="0" smtClean="0"/>
                    </a:p>
                    <a:p>
                      <a:pPr algn="r" fontAlgn="ctr"/>
                      <a:r>
                        <a:rPr lang="en-US" sz="1200" b="1" kern="700" baseline="0" dirty="0" smtClean="0"/>
                        <a:t>Tract</a:t>
                      </a:r>
                      <a:endParaRPr lang="en-US" sz="1200" b="1" kern="7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US" sz="1200" b="1" kern="7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ctr" latinLnBrk="0" hangingPunct="1"/>
                      <a:r>
                        <a:rPr lang="en-US" sz="1200" b="1" kern="7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Res_ratio</a:t>
                      </a:r>
                      <a:endParaRPr lang="en-US" sz="1200" b="1" kern="7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2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7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1001020100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/>
                        <a:t>1.000000</a:t>
                      </a:r>
                    </a:p>
                  </a:txBody>
                  <a:tcPr anchor="ctr"/>
                </a:tc>
              </a:tr>
              <a:tr h="292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700" baseline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1001020200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1.000000</a:t>
                      </a:r>
                    </a:p>
                  </a:txBody>
                  <a:tcPr anchor="ctr"/>
                </a:tc>
              </a:tr>
              <a:tr h="292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700" baseline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1001020300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1.000000</a:t>
                      </a:r>
                    </a:p>
                  </a:txBody>
                  <a:tcPr anchor="ctr"/>
                </a:tc>
              </a:tr>
              <a:tr h="292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700" baseline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/>
                        <a:t>1001020400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0.025201</a:t>
                      </a:r>
                    </a:p>
                  </a:txBody>
                  <a:tcPr anchor="ctr"/>
                </a:tc>
              </a:tr>
              <a:tr h="292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700" baseline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/>
                        <a:t>36066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/>
                        <a:t>1001020400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700" baseline="0" dirty="0"/>
                        <a:t>0.974799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05750" y="4663438"/>
          <a:ext cx="3487781" cy="18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59"/>
                <a:gridCol w="1332411"/>
                <a:gridCol w="1332411"/>
              </a:tblGrid>
              <a:tr h="4604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baseline="0" dirty="0"/>
                        <a:t/>
                      </a:r>
                      <a:br>
                        <a:rPr lang="en-US" sz="1200" b="1" baseline="0" dirty="0"/>
                      </a:br>
                      <a:endParaRPr lang="en-US" sz="12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baseline="0" dirty="0" smtClean="0"/>
                    </a:p>
                    <a:p>
                      <a:pPr algn="r" fontAlgn="ctr"/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Zip code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aseline="0" dirty="0" smtClean="0"/>
                    </a:p>
                    <a:p>
                      <a:r>
                        <a:rPr lang="en-US" sz="1200" b="0" baseline="0" dirty="0" smtClean="0"/>
                        <a:t>  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Tract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baseline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1001020100</a:t>
                      </a:r>
                    </a:p>
                  </a:txBody>
                  <a:tcPr anchor="ctr"/>
                </a:tc>
              </a:tr>
              <a:tr h="276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baseline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1001020200</a:t>
                      </a:r>
                    </a:p>
                  </a:txBody>
                  <a:tcPr anchor="ctr"/>
                </a:tc>
              </a:tr>
              <a:tr h="276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baseline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36067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1001020300</a:t>
                      </a:r>
                    </a:p>
                  </a:txBody>
                  <a:tcPr anchor="ctr"/>
                </a:tc>
              </a:tr>
              <a:tr h="276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baseline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/>
                        <a:t>36066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1001020400</a:t>
                      </a:r>
                    </a:p>
                  </a:txBody>
                  <a:tcPr anchor="ctr"/>
                </a:tc>
              </a:tr>
              <a:tr h="2762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baseline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/>
                        <a:t>36066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aseline="0" dirty="0"/>
                        <a:t>1001020500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73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500 Cities and Zip Crosswalk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8211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datasets are merged</a:t>
            </a:r>
          </a:p>
          <a:p>
            <a:r>
              <a:rPr lang="en-US" sz="2000" dirty="0" smtClean="0"/>
              <a:t>Prevalence by population is obtained by taking census tract means weighted by population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5086" y="2861974"/>
          <a:ext cx="10560591" cy="292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99"/>
                <a:gridCol w="1173399"/>
                <a:gridCol w="1173399"/>
                <a:gridCol w="1173399"/>
                <a:gridCol w="1173399"/>
                <a:gridCol w="1173399"/>
                <a:gridCol w="1173399"/>
                <a:gridCol w="1173399"/>
                <a:gridCol w="1173399"/>
              </a:tblGrid>
              <a:tr h="792153">
                <a:tc>
                  <a:txBody>
                    <a:bodyPr/>
                    <a:lstStyle/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>Zip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>Smoking Prevalence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>Hypertension Prevalence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>Obesity Prevalence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 err="1"/>
                        <a:t>Sedentarism</a:t>
                      </a:r>
                      <a:r>
                        <a:rPr lang="en-US" sz="1300" b="1" baseline="0" dirty="0"/>
                        <a:t> Prevalence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Cholesterol Prevalence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Diabetes Prevalence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Heart Disease Prevalence</a:t>
                      </a:r>
                    </a:p>
                  </a:txBody>
                  <a:tcPr anchor="ctr"/>
                </a:tc>
              </a:tr>
              <a:tr h="426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28.300000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36.400000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44.000000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46.600000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41.300000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19.300000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9.300000</a:t>
                      </a:r>
                    </a:p>
                  </a:txBody>
                  <a:tcPr anchor="ctr"/>
                </a:tc>
              </a:tr>
              <a:tr h="426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24.269272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33.257045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37.437441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37.721353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38.392990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14.837576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8.816472</a:t>
                      </a:r>
                    </a:p>
                  </a:txBody>
                  <a:tcPr anchor="ctr"/>
                </a:tc>
              </a:tr>
              <a:tr h="426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28.596151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32.879892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42.176132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43.694299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37.409454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15.840128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7.849705</a:t>
                      </a:r>
                    </a:p>
                  </a:txBody>
                  <a:tcPr anchor="ctr"/>
                </a:tc>
              </a:tr>
              <a:tr h="426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25.495498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31.912761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41.052003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44.608772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38.631033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16.712049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8.234889</a:t>
                      </a:r>
                    </a:p>
                  </a:txBody>
                  <a:tcPr anchor="ctr"/>
                </a:tc>
              </a:tr>
              <a:tr h="4265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23.351695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29.923640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34.742488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33.123923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35.242800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12.185663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6.873862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75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- Merging in restaurant </a:t>
            </a:r>
            <a:r>
              <a:rPr lang="en-US" b="1" dirty="0"/>
              <a:t>c</a:t>
            </a:r>
            <a:r>
              <a:rPr lang="en-US" b="1" dirty="0" smtClean="0"/>
              <a:t>ount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7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91"/>
                <a:gridCol w="862149"/>
                <a:gridCol w="1267097"/>
                <a:gridCol w="1399903"/>
                <a:gridCol w="1051560"/>
                <a:gridCol w="1051560"/>
                <a:gridCol w="1051560"/>
                <a:gridCol w="1062446"/>
                <a:gridCol w="1162594"/>
                <a:gridCol w="929640"/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/>
                      </a:r>
                      <a:br>
                        <a:rPr lang="en-US" sz="1300" b="1" baseline="0" dirty="0"/>
                      </a:br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 smtClean="0"/>
                        <a:t> Zip Code</a:t>
                      </a:r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Smoking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Hypertension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Obesity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err="1" smtClean="0"/>
                        <a:t>Sedentarism</a:t>
                      </a:r>
                      <a:r>
                        <a:rPr lang="en-US" sz="1300" b="1" baseline="0" dirty="0" smtClean="0"/>
                        <a:t>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Cholesterol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Diabetes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Heart Disease Prevalence</a:t>
                      </a:r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/>
                        <a:t>Restaurant Count</a:t>
                      </a:r>
                    </a:p>
                    <a:p>
                      <a:endParaRPr lang="en-US" sz="13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28.300000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36.400000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44.000000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46.600000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41.300000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19.300000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9.300000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24.269272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33.257045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37.437441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37.721353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38.392990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14.837576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8.816472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5.0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28.596151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32.879892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42.176132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43.694299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37.409454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15.840128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7.849705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25.495498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31.912761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41.052003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44.608772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38.631033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16.712049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8.234889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23.351695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29.923640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34.742488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33.123923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35.242800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12.185663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6.873862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2.0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1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Wrangling - </a:t>
            </a:r>
            <a:r>
              <a:rPr lang="en-US" b="1" dirty="0" err="1" smtClean="0"/>
              <a:t>Uszipcode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56222" cy="39655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Zip code populations and household income are selected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21138" y="4419265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↓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46366" y="3239587"/>
          <a:ext cx="8020594" cy="233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49"/>
                <a:gridCol w="1722603"/>
                <a:gridCol w="2619126"/>
                <a:gridCol w="1673716"/>
              </a:tblGrid>
              <a:tr h="772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/>
                        <a:t/>
                      </a:r>
                      <a:br>
                        <a:rPr lang="en-US" sz="1300" b="1" baseline="0" dirty="0"/>
                      </a:br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 dirty="0" smtClean="0"/>
                        <a:t>Zip Code</a:t>
                      </a:r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err="1" smtClean="0"/>
                        <a:t>median_household_income</a:t>
                      </a:r>
                      <a:endParaRPr lang="en-US" sz="1300" b="1" baseline="0" dirty="0" smtClean="0"/>
                    </a:p>
                    <a:p>
                      <a:pPr algn="r" fontAlgn="ctr"/>
                      <a:endParaRPr lang="en-US" sz="13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baseline="0" dirty="0" smtClean="0"/>
                    </a:p>
                    <a:p>
                      <a:r>
                        <a:rPr lang="en-US" sz="1300" b="1" baseline="0" dirty="0" smtClean="0"/>
                        <a:t>Population</a:t>
                      </a:r>
                      <a:endParaRPr lang="en-US" sz="1300" baseline="0" dirty="0"/>
                    </a:p>
                  </a:txBody>
                  <a:tcPr/>
                </a:tc>
              </a:tr>
              <a:tr h="313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81335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250001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131</a:t>
                      </a:r>
                    </a:p>
                  </a:txBody>
                  <a:tcPr anchor="ctr"/>
                </a:tc>
              </a:tr>
              <a:tr h="313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21405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250001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544</a:t>
                      </a:r>
                    </a:p>
                  </a:txBody>
                  <a:tcPr anchor="ctr"/>
                </a:tc>
              </a:tr>
              <a:tr h="313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97028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250001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217</a:t>
                      </a:r>
                    </a:p>
                  </a:txBody>
                  <a:tcPr anchor="ctr"/>
                </a:tc>
              </a:tr>
              <a:tr h="313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77010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250001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366</a:t>
                      </a:r>
                    </a:p>
                  </a:txBody>
                  <a:tcPr anchor="ctr"/>
                </a:tc>
              </a:tr>
              <a:tr h="313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baseline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82063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/>
                        <a:t>250001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aseline="0" dirty="0"/>
                        <a:t>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4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945</Words>
  <Application>Microsoft Office PowerPoint</Application>
  <PresentationFormat>Custom</PresentationFormat>
  <Paragraphs>299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Quantifying the Impact of Socioeconomic Features on Heart Disease Prevalence</vt:lpstr>
      <vt:lpstr>Background</vt:lpstr>
      <vt:lpstr>Impact</vt:lpstr>
      <vt:lpstr>Datasets</vt:lpstr>
      <vt:lpstr>Data Wrangling – 500 Cities</vt:lpstr>
      <vt:lpstr>Data Wrangling – HUD-USPS Zip Crosswalk</vt:lpstr>
      <vt:lpstr>Merging 500 Cities and Zip Crosswalk</vt:lpstr>
      <vt:lpstr>Data Wrangling - Merging in restaurant count</vt:lpstr>
      <vt:lpstr>Data Wrangling - Uszipcode</vt:lpstr>
      <vt:lpstr>Data Wrangling - Merging in uszipcode</vt:lpstr>
      <vt:lpstr> Features correlations  </vt:lpstr>
      <vt:lpstr>Data Story – Strongly correlated known risk factors</vt:lpstr>
      <vt:lpstr>Data Story - Socioeconomic</vt:lpstr>
      <vt:lpstr>Inferential Statistics – Income groups</vt:lpstr>
      <vt:lpstr>Data Story/Inferential Statistics - Summary</vt:lpstr>
      <vt:lpstr>Machine Learning – Default performance</vt:lpstr>
      <vt:lpstr>Machine Learning – Hyperparameter tuning</vt:lpstr>
      <vt:lpstr>Machine Learning – Feature importance</vt:lpstr>
      <vt:lpstr>Machine Learning - Final model</vt:lpstr>
      <vt:lpstr>Machine Learning - Conclusion</vt:lpstr>
      <vt:lpstr>Machine Learning - Recommendation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the Impact of Socioeconomic Features on Heart Disease Prevalence</dc:title>
  <dc:creator>Herman Huff</dc:creator>
  <cp:lastModifiedBy>Ankur Srivastava</cp:lastModifiedBy>
  <cp:revision>48</cp:revision>
  <dcterms:created xsi:type="dcterms:W3CDTF">2019-05-26T04:04:04Z</dcterms:created>
  <dcterms:modified xsi:type="dcterms:W3CDTF">2020-01-10T15:48:33Z</dcterms:modified>
</cp:coreProperties>
</file>