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61" r:id="rId3"/>
    <p:sldId id="258" r:id="rId4"/>
    <p:sldId id="259" r:id="rId5"/>
    <p:sldId id="260" r:id="rId6"/>
    <p:sldId id="265" r:id="rId7"/>
    <p:sldId id="266" r:id="rId8"/>
    <p:sldId id="267" r:id="rId9"/>
    <p:sldId id="268" r:id="rId10"/>
    <p:sldId id="269" r:id="rId11"/>
    <p:sldId id="270" r:id="rId12"/>
    <p:sldId id="271" r:id="rId13"/>
    <p:sldId id="272" r:id="rId14"/>
    <p:sldId id="273" r:id="rId15"/>
    <p:sldId id="293" r:id="rId16"/>
    <p:sldId id="294" r:id="rId17"/>
    <p:sldId id="295" r:id="rId18"/>
    <p:sldId id="296" r:id="rId19"/>
    <p:sldId id="297" r:id="rId20"/>
    <p:sldId id="298" r:id="rId21"/>
    <p:sldId id="299" r:id="rId22"/>
    <p:sldId id="300" r:id="rId23"/>
    <p:sldId id="301" r:id="rId24"/>
    <p:sldId id="302" r:id="rId25"/>
    <p:sldId id="274" r:id="rId26"/>
    <p:sldId id="275" r:id="rId27"/>
    <p:sldId id="276" r:id="rId28"/>
    <p:sldId id="287" r:id="rId29"/>
    <p:sldId id="288" r:id="rId30"/>
    <p:sldId id="289" r:id="rId31"/>
    <p:sldId id="290" r:id="rId32"/>
    <p:sldId id="291" r:id="rId33"/>
    <p:sldId id="262"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09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8D281-BD9E-4F2D-BB52-DD63DC49C0AD}" type="datetimeFigureOut">
              <a:rPr lang="en-US" smtClean="0"/>
              <a:t>5/29/2015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1EE72-6031-4F3B-95AD-CFB988C4D505}" type="slidenum">
              <a:rPr lang="en-US" smtClean="0"/>
              <a:t>‹#›</a:t>
            </a:fld>
            <a:endParaRPr lang="en-US"/>
          </a:p>
        </p:txBody>
      </p:sp>
    </p:spTree>
    <p:extLst>
      <p:ext uri="{BB962C8B-B14F-4D97-AF65-F5344CB8AC3E}">
        <p14:creationId xmlns:p14="http://schemas.microsoft.com/office/powerpoint/2010/main" val="257907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val="370323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66542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val="165560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A852F5-60AF-4378-8D5E-3BE0968EAF39}" type="slidenum">
              <a:rPr lang="en-IN" smtClean="0"/>
              <a:pPr/>
              <a:t>16</a:t>
            </a:fld>
            <a:endParaRPr lang="en-IN"/>
          </a:p>
        </p:txBody>
      </p:sp>
    </p:spTree>
    <p:extLst>
      <p:ext uri="{BB962C8B-B14F-4D97-AF65-F5344CB8AC3E}">
        <p14:creationId xmlns:p14="http://schemas.microsoft.com/office/powerpoint/2010/main" val="107039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411EE72-6031-4F3B-95AD-CFB988C4D505}" type="slidenum">
              <a:rPr lang="en-US" smtClean="0"/>
              <a:t>20</a:t>
            </a:fld>
            <a:endParaRPr lang="en-US"/>
          </a:p>
        </p:txBody>
      </p:sp>
    </p:spTree>
    <p:extLst>
      <p:ext uri="{BB962C8B-B14F-4D97-AF65-F5344CB8AC3E}">
        <p14:creationId xmlns:p14="http://schemas.microsoft.com/office/powerpoint/2010/main" val="425628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5/29/2015</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5/29/2015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5/29/2015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5/29/2015</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5/29/2015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5/29/2015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5/29/2015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5/29/2015</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5/29/2015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5/29/2015</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5/29/2015</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5/29/2015</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MOVING%20AVERAGE.xlsx" TargetMode="Externa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9" Type="http://schemas.openxmlformats.org/officeDocument/2006/relationships/hyperlink" Target="WEIGHTED%20MA.xlsx" TargetMode="Externa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wmf"/><Relationship Id="rId3" Type="http://schemas.openxmlformats.org/officeDocument/2006/relationships/hyperlink" Target="DMA2.xlsx" TargetMode="External"/><Relationship Id="rId7" Type="http://schemas.openxmlformats.org/officeDocument/2006/relationships/image" Target="../media/image16.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7.wmf"/></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file:///C:\dtu%20studies\2nd%20year\4th%20sem\ss\EXP%20SMOOTHING.xlsx" TargetMode="External"/><Relationship Id="rId3" Type="http://schemas.openxmlformats.org/officeDocument/2006/relationships/notesSlide" Target="../notesSlides/notesSlide5.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21.wmf"/><Relationship Id="rId10" Type="http://schemas.openxmlformats.org/officeDocument/2006/relationships/image" Target="../media/image23.wmf"/><Relationship Id="rId4" Type="http://schemas.openxmlformats.org/officeDocument/2006/relationships/oleObject" Target="../embeddings/oleObject16.bin"/><Relationship Id="rId9"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hyperlink" Target="DBL%20EXP.xlsx" TargetMode="Externa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hyperlink" Target="LLINEAR.xlsx"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 Id="rId9"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hyperlink" Target="3.xlsx"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hyperlink" Target="ADDITIVE%20SEASONAL.xlsx" TargetMode="Externa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5.wmf"/></Relationships>
</file>

<file path=ppt/slides/_rels/slide2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11" Type="http://schemas.openxmlformats.org/officeDocument/2006/relationships/hyperlink" Target="MULT%20SEASONAL.xlsx" TargetMode="External"/><Relationship Id="rId5" Type="http://schemas.openxmlformats.org/officeDocument/2006/relationships/oleObject" Target="../embeddings/oleObject3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5.emf"/><Relationship Id="rId2" Type="http://schemas.openxmlformats.org/officeDocument/2006/relationships/image" Target="../media/image41.wmf"/><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hyperlink" Target="HOLT%20ADD.xlsx" TargetMode="External"/><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hyperlink" Target="HOLT%20MULT.xlsx" TargetMode="External"/><Relationship Id="rId2" Type="http://schemas.openxmlformats.org/officeDocument/2006/relationships/image" Target="../media/image46.wmf"/><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hyperlink" Target="../../../../Users/Ankita%20Pal/Documents/MATLAB/forecast.m" TargetMode="External"/><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4.wmf"/><Relationship Id="rId5" Type="http://schemas.openxmlformats.org/officeDocument/2006/relationships/oleObject" Target="../embeddings/oleObject37.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C:\dtu%20studies\2nd%20year\4th%20sem\ss\first.xls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200400"/>
            <a:ext cx="5334000" cy="2884962"/>
          </a:xfrm>
        </p:spPr>
        <p:txBody>
          <a:bodyPr>
            <a:normAutofit/>
          </a:bodyPr>
          <a:lstStyle/>
          <a:p>
            <a:pPr algn="ctr"/>
            <a:r>
              <a:rPr lang="en-US" sz="1800" b="0" dirty="0" smtClean="0"/>
              <a:t>SELF STUDY PROJECT </a:t>
            </a:r>
            <a:br>
              <a:rPr lang="en-US" sz="1800" b="0" dirty="0" smtClean="0"/>
            </a:br>
            <a:r>
              <a:rPr lang="en-US" sz="1800" b="0" dirty="0" smtClean="0"/>
              <a:t/>
            </a:r>
            <a:br>
              <a:rPr lang="en-US" sz="1800" b="0" dirty="0" smtClean="0"/>
            </a:br>
            <a:r>
              <a:rPr lang="en-US" sz="1800" b="0" dirty="0" smtClean="0"/>
              <a:t>Under the Guidance of</a:t>
            </a:r>
            <a:br>
              <a:rPr lang="en-US" sz="1800" b="0" dirty="0" smtClean="0"/>
            </a:br>
            <a:r>
              <a:rPr lang="en-US" sz="1800" b="0" dirty="0" smtClean="0"/>
              <a:t>PROF. </a:t>
            </a:r>
            <a:r>
              <a:rPr lang="en-US" sz="1800" b="0" dirty="0" err="1" smtClean="0"/>
              <a:t>H.C.Taneja</a:t>
            </a:r>
            <a:r>
              <a:rPr lang="en-US" sz="1800" b="0" dirty="0" smtClean="0"/>
              <a:t/>
            </a:r>
            <a:br>
              <a:rPr lang="en-US" sz="1800" b="0" dirty="0" smtClean="0"/>
            </a:br>
            <a:r>
              <a:rPr lang="en-US" sz="1800" b="0" dirty="0" smtClean="0"/>
              <a:t/>
            </a:r>
            <a:br>
              <a:rPr lang="en-US" sz="1800" b="0" dirty="0" smtClean="0"/>
            </a:br>
            <a:r>
              <a:rPr lang="en-US" sz="1800" b="0" dirty="0" smtClean="0"/>
              <a:t/>
            </a:r>
            <a:br>
              <a:rPr lang="en-US" sz="1800" b="0" dirty="0" smtClean="0"/>
            </a:br>
            <a:r>
              <a:rPr lang="en-US" sz="1800" b="0" dirty="0" smtClean="0"/>
              <a:t>DEPARTMENT OF APPLIED MATHEMATICS</a:t>
            </a:r>
            <a:br>
              <a:rPr lang="en-US" sz="1800" b="0" dirty="0" smtClean="0"/>
            </a:br>
            <a:r>
              <a:rPr lang="en-US" sz="1800" b="0" dirty="0" smtClean="0"/>
              <a:t>DELHI TECHNOLOGICAL UNIVERSITY,DELHI</a:t>
            </a:r>
            <a:br>
              <a:rPr lang="en-US" sz="1800" b="0" dirty="0" smtClean="0"/>
            </a:br>
            <a:r>
              <a:rPr lang="en-US" sz="1800" b="0" dirty="0" smtClean="0"/>
              <a:t> </a:t>
            </a:r>
            <a:endParaRPr lang="en-US" sz="1800" b="0" dirty="0"/>
          </a:p>
        </p:txBody>
      </p:sp>
      <p:pic>
        <p:nvPicPr>
          <p:cNvPr id="4" name="Picture 3" descr="D:\My Document\DTU\Logo1.png"/>
          <p:cNvPicPr/>
          <p:nvPr/>
        </p:nvPicPr>
        <p:blipFill>
          <a:blip r:embed="rId2" cstate="print"/>
          <a:srcRect/>
          <a:stretch>
            <a:fillRect/>
          </a:stretch>
        </p:blipFill>
        <p:spPr bwMode="auto">
          <a:xfrm>
            <a:off x="0" y="0"/>
            <a:ext cx="1981200" cy="1447800"/>
          </a:xfrm>
          <a:prstGeom prst="rect">
            <a:avLst/>
          </a:prstGeom>
          <a:noFill/>
          <a:ln w="9525">
            <a:noFill/>
            <a:miter lim="800000"/>
            <a:headEnd/>
            <a:tailEnd/>
          </a:ln>
        </p:spPr>
      </p:pic>
      <p:sp>
        <p:nvSpPr>
          <p:cNvPr id="5" name="Rectangle 2"/>
          <p:cNvSpPr>
            <a:spLocks noChangeArrowheads="1"/>
          </p:cNvSpPr>
          <p:nvPr/>
        </p:nvSpPr>
        <p:spPr bwMode="auto">
          <a:xfrm>
            <a:off x="609600" y="2209800"/>
            <a:ext cx="8286808" cy="830997"/>
          </a:xfrm>
          <a:prstGeom prst="rect">
            <a:avLst/>
          </a:prstGeom>
          <a:noFill/>
          <a:ln w="9525">
            <a:noFill/>
            <a:miter lim="800000"/>
            <a:headEnd/>
            <a:tailEnd/>
          </a:ln>
          <a:effectLst/>
        </p:spPr>
        <p:txBody>
          <a:bodyPr vert="horz" wrap="square" lIns="73002" tIns="45720" rIns="73002"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4800" b="0" i="0" u="none" strike="noStrike" cap="none" normalizeH="0" baseline="0" dirty="0" smtClean="0">
                <a:ln>
                  <a:noFill/>
                </a:ln>
                <a:effectLst/>
                <a:latin typeface="Algerian" pitchFamily="82" charset="0"/>
                <a:ea typeface="Times New Roman" pitchFamily="18" charset="0"/>
                <a:cs typeface="Times New Roman" pitchFamily="18" charset="0"/>
              </a:rPr>
              <a:t>TIME SERIES Forecasting</a:t>
            </a:r>
            <a:endParaRPr kumimoji="0" lang="en-US" altLang="ja-JP" sz="1800" b="0" i="0" u="none" strike="noStrike" cap="none" normalizeH="0" baseline="0" dirty="0" smtClean="0">
              <a:ln>
                <a:noFill/>
              </a:ln>
              <a:effectLst/>
              <a:latin typeface="Arial" pitchFamily="34" charset="0"/>
              <a:cs typeface="Arial" pitchFamily="34" charset="0"/>
            </a:endParaRPr>
          </a:p>
        </p:txBody>
      </p:sp>
      <p:sp>
        <p:nvSpPr>
          <p:cNvPr id="6" name="Subtitle 5"/>
          <p:cNvSpPr txBox="1">
            <a:spLocks noGrp="1"/>
          </p:cNvSpPr>
          <p:nvPr>
            <p:ph type="subTitle" idx="1"/>
          </p:nvPr>
        </p:nvSpPr>
        <p:spPr>
          <a:xfrm>
            <a:off x="7239000" y="5780782"/>
            <a:ext cx="1905000" cy="1077218"/>
          </a:xfrm>
          <a:prstGeom prst="rect">
            <a:avLst/>
          </a:prstGeom>
          <a:noFill/>
        </p:spPr>
        <p:txBody>
          <a:bodyPr wrap="square" rtlCol="0">
            <a:spAutoFit/>
          </a:bodyPr>
          <a:lstStyle/>
          <a:p>
            <a:r>
              <a:rPr lang="en-US" dirty="0" smtClean="0"/>
              <a:t>Submitted By-</a:t>
            </a:r>
          </a:p>
          <a:p>
            <a:r>
              <a:rPr lang="en-US" dirty="0" smtClean="0"/>
              <a:t>ANKITA PAL</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A Time Series</a:t>
            </a:r>
            <a:endParaRPr lang="en-IN" dirty="0"/>
          </a:p>
        </p:txBody>
      </p:sp>
      <p:sp>
        <p:nvSpPr>
          <p:cNvPr id="3" name="Content Placeholder 2"/>
          <p:cNvSpPr>
            <a:spLocks noGrp="1"/>
          </p:cNvSpPr>
          <p:nvPr>
            <p:ph sz="quarter" idx="1"/>
          </p:nvPr>
        </p:nvSpPr>
        <p:spPr/>
        <p:txBody>
          <a:bodyPr>
            <a:normAutofit fontScale="62500" lnSpcReduction="20000"/>
          </a:bodyPr>
          <a:lstStyle/>
          <a:p>
            <a:r>
              <a:rPr lang="en-IN" b="1" dirty="0" smtClean="0"/>
              <a:t>Trend component:</a:t>
            </a:r>
          </a:p>
          <a:p>
            <a:pPr marL="0" indent="0">
              <a:buNone/>
            </a:pPr>
            <a:r>
              <a:rPr lang="en-IN" dirty="0" smtClean="0"/>
              <a:t>The secular trend is the main component of a time series which results from         long term effect of socio-economics and political factors. This trend may show the growth or decline in a time series over a long period. This is the type of tendency which continues to persist for a very long period. Prices, export and imports data,   for example, reflect obviously increasing tendencies over time.</a:t>
            </a:r>
            <a:endParaRPr lang="en-IN" b="1" dirty="0" smtClean="0"/>
          </a:p>
          <a:p>
            <a:r>
              <a:rPr lang="en-IN" b="1" dirty="0" smtClean="0"/>
              <a:t>Cyclical component</a:t>
            </a:r>
          </a:p>
          <a:p>
            <a:pPr marL="0" indent="0">
              <a:buNone/>
            </a:pPr>
            <a:r>
              <a:rPr lang="en-IN" dirty="0" smtClean="0"/>
              <a:t>Any pattern showing an up and down movement around a given trend is identified as a cyclical pattern. The duration of a cycle depends on the type of business or industry being analyzed.</a:t>
            </a:r>
          </a:p>
          <a:p>
            <a:r>
              <a:rPr lang="en-IN" b="1" dirty="0" smtClean="0"/>
              <a:t>Seasonal component</a:t>
            </a:r>
          </a:p>
          <a:p>
            <a:pPr marL="0" indent="0">
              <a:buNone/>
            </a:pPr>
            <a:r>
              <a:rPr lang="en-IN" dirty="0" smtClean="0"/>
              <a:t>Seasonality occurs when the time series exhibits regular fluctuations during the same month (or months) every year, or during the same quarter every year. For instance, retail sales peak during the month of December.</a:t>
            </a:r>
          </a:p>
          <a:p>
            <a:r>
              <a:rPr lang="en-IN" b="1" dirty="0" smtClean="0"/>
              <a:t>Irregular component</a:t>
            </a:r>
          </a:p>
          <a:p>
            <a:pPr marL="0" indent="0">
              <a:buNone/>
            </a:pPr>
            <a:r>
              <a:rPr lang="en-IN" dirty="0" smtClean="0"/>
              <a:t>This component is unpredictable. Every time series has some unpredictable component that makes it a random variable. In prediction, the objective is to “model” all the components to the point that the only component that remains unexplained is the random component.</a:t>
            </a:r>
          </a:p>
          <a:p>
            <a:endParaRPr lang="en-IN" dirty="0" smtClean="0"/>
          </a:p>
          <a:p>
            <a:endParaRPr lang="en-IN" dirty="0"/>
          </a:p>
        </p:txBody>
      </p:sp>
    </p:spTree>
    <p:extLst>
      <p:ext uri="{BB962C8B-B14F-4D97-AF65-F5344CB8AC3E}">
        <p14:creationId xmlns:p14="http://schemas.microsoft.com/office/powerpoint/2010/main" val="338850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series Forecasting methods</a:t>
            </a:r>
            <a:endParaRPr lang="en-IN" dirty="0"/>
          </a:p>
        </p:txBody>
      </p:sp>
      <p:pic>
        <p:nvPicPr>
          <p:cNvPr id="60418" name="Picture 2"/>
          <p:cNvPicPr>
            <a:picLocks noGrp="1" noChangeAspect="1" noChangeArrowheads="1"/>
          </p:cNvPicPr>
          <p:nvPr>
            <p:ph sz="quarter" idx="1"/>
          </p:nvPr>
        </p:nvPicPr>
        <p:blipFill>
          <a:blip r:embed="rId2" cstate="print"/>
          <a:srcRect/>
          <a:stretch>
            <a:fillRect/>
          </a:stretch>
        </p:blipFill>
        <p:spPr bwMode="auto">
          <a:xfrm>
            <a:off x="755576" y="1628800"/>
            <a:ext cx="7704856" cy="4536504"/>
          </a:xfrm>
          <a:prstGeom prst="rect">
            <a:avLst/>
          </a:prstGeom>
          <a:noFill/>
          <a:ln w="9525">
            <a:noFill/>
            <a:miter lim="800000"/>
            <a:headEnd/>
            <a:tailEnd/>
          </a:ln>
        </p:spPr>
      </p:pic>
    </p:spTree>
    <p:extLst>
      <p:ext uri="{BB962C8B-B14F-4D97-AF65-F5344CB8AC3E}">
        <p14:creationId xmlns:p14="http://schemas.microsoft.com/office/powerpoint/2010/main" val="4073601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457200"/>
            <a:ext cx="8123237" cy="762000"/>
          </a:xfrm>
        </p:spPr>
        <p:txBody>
          <a:bodyPr vert="horz" lIns="91440" tIns="45720" rIns="91440" bIns="45720" rtlCol="0" anchor="ctr">
            <a:normAutofit/>
          </a:bodyPr>
          <a:lstStyle/>
          <a:p>
            <a:r>
              <a:rPr lang="en-US" dirty="0"/>
              <a:t>Approaching Time Series Analysis</a:t>
            </a:r>
          </a:p>
        </p:txBody>
      </p:sp>
      <p:sp>
        <p:nvSpPr>
          <p:cNvPr id="9219" name="Rectangle 3"/>
          <p:cNvSpPr>
            <a:spLocks noGrp="1" noChangeArrowheads="1"/>
          </p:cNvSpPr>
          <p:nvPr>
            <p:ph sz="quarter" idx="1"/>
          </p:nvPr>
        </p:nvSpPr>
        <p:spPr>
          <a:xfrm>
            <a:off x="457200" y="1517650"/>
            <a:ext cx="8153400" cy="4654550"/>
          </a:xfrm>
        </p:spPr>
        <p:txBody>
          <a:bodyPr vert="horz" lIns="91440" tIns="45720" rIns="91440" bIns="45720" rtlCol="0">
            <a:normAutofit/>
          </a:bodyPr>
          <a:lstStyle/>
          <a:p>
            <a:pPr>
              <a:buFont typeface="Wingdings" pitchFamily="2" charset="2"/>
              <a:buChar char="§"/>
            </a:pPr>
            <a:r>
              <a:rPr lang="en-US" sz="1800" b="0" dirty="0">
                <a:solidFill>
                  <a:schemeClr val="tx1"/>
                </a:solidFill>
              </a:rPr>
              <a:t>There are many, many different time series techniques.</a:t>
            </a:r>
          </a:p>
          <a:p>
            <a:pPr>
              <a:buFont typeface="Wingdings" pitchFamily="2" charset="2"/>
              <a:buChar char="§"/>
            </a:pPr>
            <a:r>
              <a:rPr lang="en-US" sz="1800" b="0" dirty="0">
                <a:solidFill>
                  <a:schemeClr val="tx1"/>
                </a:solidFill>
              </a:rPr>
              <a:t>It is usually impossible to know which technique will be best for a particular data set.</a:t>
            </a:r>
          </a:p>
          <a:p>
            <a:pPr>
              <a:buFont typeface="Wingdings" pitchFamily="2" charset="2"/>
              <a:buChar char="§"/>
            </a:pPr>
            <a:r>
              <a:rPr lang="en-US" sz="1800" b="0" dirty="0">
                <a:solidFill>
                  <a:schemeClr val="tx1"/>
                </a:solidFill>
              </a:rPr>
              <a:t>It is customary to try out several different techniques and select the one that seems to work best.</a:t>
            </a:r>
          </a:p>
          <a:p>
            <a:pPr>
              <a:buFont typeface="Wingdings" pitchFamily="2" charset="2"/>
              <a:buChar char="§"/>
            </a:pPr>
            <a:r>
              <a:rPr lang="en-US" sz="1800" b="0" dirty="0">
                <a:solidFill>
                  <a:schemeClr val="tx1"/>
                </a:solidFill>
              </a:rPr>
              <a:t>To be an effective time series modeler, you need to keep several time series techniques in your “tool box.”</a:t>
            </a:r>
          </a:p>
        </p:txBody>
      </p:sp>
    </p:spTree>
    <p:extLst>
      <p:ext uri="{BB962C8B-B14F-4D97-AF65-F5344CB8AC3E}">
        <p14:creationId xmlns:p14="http://schemas.microsoft.com/office/powerpoint/2010/main" val="414028200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469900"/>
            <a:ext cx="7772400" cy="749300"/>
          </a:xfrm>
        </p:spPr>
        <p:txBody>
          <a:bodyPr vert="horz" lIns="91440" tIns="45720" rIns="91440" bIns="45720" rtlCol="0" anchor="ctr">
            <a:normAutofit/>
          </a:bodyPr>
          <a:lstStyle/>
          <a:p>
            <a:r>
              <a:rPr lang="en-US" dirty="0"/>
              <a:t>Measuring Accuracy</a:t>
            </a:r>
          </a:p>
        </p:txBody>
      </p:sp>
      <p:sp>
        <p:nvSpPr>
          <p:cNvPr id="10243" name="Rectangle 3"/>
          <p:cNvSpPr>
            <a:spLocks noGrp="1" noChangeArrowheads="1"/>
          </p:cNvSpPr>
          <p:nvPr>
            <p:ph sz="quarter" idx="1"/>
          </p:nvPr>
        </p:nvSpPr>
        <p:spPr>
          <a:xfrm>
            <a:off x="342900" y="1295400"/>
            <a:ext cx="8496300" cy="5181600"/>
          </a:xfrm>
        </p:spPr>
        <p:txBody>
          <a:bodyPr vert="horz" lIns="91440" tIns="45720" rIns="91440" bIns="45720" rtlCol="0">
            <a:noAutofit/>
          </a:bodyPr>
          <a:lstStyle/>
          <a:p>
            <a:pPr>
              <a:buFont typeface="Wingdings" pitchFamily="2" charset="2"/>
              <a:buChar char="§"/>
            </a:pPr>
            <a:r>
              <a:rPr lang="en-US" sz="1800" b="0" dirty="0">
                <a:solidFill>
                  <a:schemeClr val="tx1"/>
                </a:solidFill>
              </a:rPr>
              <a:t>We need a way to compare different time series techniques for a given data </a:t>
            </a:r>
            <a:r>
              <a:rPr lang="en-US" sz="1800" b="0" dirty="0" smtClean="0">
                <a:solidFill>
                  <a:schemeClr val="tx1"/>
                </a:solidFill>
              </a:rPr>
              <a:t>set. Four </a:t>
            </a:r>
            <a:r>
              <a:rPr lang="en-US" sz="1800" b="0" dirty="0">
                <a:solidFill>
                  <a:schemeClr val="tx1"/>
                </a:solidFill>
              </a:rPr>
              <a:t>common techniques are the:</a:t>
            </a:r>
          </a:p>
          <a:p>
            <a:pPr lvl="1">
              <a:buNone/>
            </a:pPr>
            <a:r>
              <a:rPr lang="en-US" sz="1800" dirty="0" smtClean="0">
                <a:solidFill>
                  <a:schemeClr val="tx1"/>
                </a:solidFill>
              </a:rPr>
              <a:t> </a:t>
            </a:r>
          </a:p>
          <a:p>
            <a:pPr lvl="1">
              <a:buFont typeface="Wingdings" pitchFamily="2" charset="2"/>
              <a:buChar char="§"/>
            </a:pPr>
            <a:r>
              <a:rPr lang="en-US" sz="1800" dirty="0" smtClean="0">
                <a:solidFill>
                  <a:schemeClr val="tx1"/>
                </a:solidFill>
              </a:rPr>
              <a:t>Mean  </a:t>
            </a:r>
            <a:r>
              <a:rPr lang="en-US" sz="1800" dirty="0">
                <a:solidFill>
                  <a:schemeClr val="tx1"/>
                </a:solidFill>
              </a:rPr>
              <a:t>absolute deviation, </a:t>
            </a:r>
          </a:p>
          <a:p>
            <a:pPr lvl="1">
              <a:buFont typeface="Wingdings" pitchFamily="2" charset="2"/>
              <a:buChar char="§"/>
            </a:pPr>
            <a:endParaRPr lang="en-US" sz="1800" dirty="0">
              <a:solidFill>
                <a:schemeClr val="tx1"/>
              </a:solidFill>
            </a:endParaRPr>
          </a:p>
          <a:p>
            <a:pPr lvl="1">
              <a:buFont typeface="Wingdings" pitchFamily="2" charset="2"/>
              <a:buChar char="§"/>
            </a:pPr>
            <a:r>
              <a:rPr lang="en-US" sz="1800" dirty="0" smtClean="0">
                <a:solidFill>
                  <a:schemeClr val="tx1"/>
                </a:solidFill>
              </a:rPr>
              <a:t>Mean  </a:t>
            </a:r>
            <a:r>
              <a:rPr lang="en-US" sz="1800" dirty="0">
                <a:solidFill>
                  <a:schemeClr val="tx1"/>
                </a:solidFill>
              </a:rPr>
              <a:t>absolute percent error, </a:t>
            </a:r>
            <a:endParaRPr lang="en-US" sz="1800" dirty="0" smtClean="0">
              <a:solidFill>
                <a:schemeClr val="tx1"/>
              </a:solidFill>
            </a:endParaRPr>
          </a:p>
          <a:p>
            <a:pPr lvl="1">
              <a:buFont typeface="Wingdings" pitchFamily="2" charset="2"/>
              <a:buChar char="§"/>
            </a:pPr>
            <a:endParaRPr lang="en-US" sz="1800" dirty="0" smtClean="0">
              <a:solidFill>
                <a:schemeClr val="tx1"/>
              </a:solidFill>
            </a:endParaRPr>
          </a:p>
          <a:p>
            <a:pPr lvl="1">
              <a:buFont typeface="Wingdings" pitchFamily="2" charset="2"/>
              <a:buChar char="§"/>
            </a:pPr>
            <a:r>
              <a:rPr lang="en-US" sz="1800" dirty="0" smtClean="0">
                <a:solidFill>
                  <a:schemeClr val="tx1"/>
                </a:solidFill>
              </a:rPr>
              <a:t>Mean </a:t>
            </a:r>
            <a:r>
              <a:rPr lang="en-US" sz="1800" dirty="0">
                <a:solidFill>
                  <a:schemeClr val="tx1"/>
                </a:solidFill>
              </a:rPr>
              <a:t>square error, </a:t>
            </a:r>
          </a:p>
          <a:p>
            <a:pPr lvl="1">
              <a:buFont typeface="Wingdings" pitchFamily="2" charset="2"/>
              <a:buChar char="§"/>
            </a:pPr>
            <a:endParaRPr lang="en-US" sz="1800" dirty="0">
              <a:solidFill>
                <a:schemeClr val="tx1"/>
              </a:solidFill>
            </a:endParaRPr>
          </a:p>
          <a:p>
            <a:pPr lvl="1">
              <a:buFont typeface="Wingdings" pitchFamily="2" charset="2"/>
              <a:buChar char="§"/>
            </a:pPr>
            <a:r>
              <a:rPr lang="en-US" sz="1800" dirty="0" smtClean="0">
                <a:solidFill>
                  <a:schemeClr val="tx1"/>
                </a:solidFill>
              </a:rPr>
              <a:t>Root  </a:t>
            </a:r>
            <a:r>
              <a:rPr lang="en-US" sz="1800" dirty="0">
                <a:solidFill>
                  <a:schemeClr val="tx1"/>
                </a:solidFill>
              </a:rPr>
              <a:t>mean square error</a:t>
            </a:r>
            <a:r>
              <a:rPr lang="en-US" sz="1800" dirty="0" smtClean="0">
                <a:solidFill>
                  <a:schemeClr val="tx1"/>
                </a:solidFill>
              </a:rPr>
              <a:t>.</a:t>
            </a:r>
          </a:p>
          <a:p>
            <a:pPr lvl="1">
              <a:buFont typeface="Wingdings" pitchFamily="2" charset="2"/>
              <a:buChar char="§"/>
            </a:pPr>
            <a:endParaRPr lang="en-US" sz="1800" dirty="0" smtClean="0">
              <a:solidFill>
                <a:schemeClr val="tx1"/>
              </a:solidFill>
            </a:endParaRPr>
          </a:p>
          <a:p>
            <a:pPr lvl="1">
              <a:buFont typeface="Wingdings" pitchFamily="2" charset="2"/>
              <a:buChar char="§"/>
            </a:pPr>
            <a:r>
              <a:rPr lang="en-US" sz="1800" dirty="0" smtClean="0">
                <a:solidFill>
                  <a:schemeClr val="tx1"/>
                </a:solidFill>
              </a:rPr>
              <a:t>Running sum of forecasting errors</a:t>
            </a:r>
          </a:p>
          <a:p>
            <a:pPr lvl="1">
              <a:buFont typeface="Wingdings" pitchFamily="2" charset="2"/>
              <a:buChar char="§"/>
            </a:pPr>
            <a:endParaRPr lang="en-US" sz="1800" dirty="0" smtClean="0">
              <a:solidFill>
                <a:schemeClr val="tx1"/>
              </a:solidFill>
            </a:endParaRPr>
          </a:p>
          <a:p>
            <a:pPr lvl="1">
              <a:buFont typeface="Wingdings" pitchFamily="2" charset="2"/>
              <a:buChar char="§"/>
            </a:pPr>
            <a:r>
              <a:rPr lang="en-US" sz="1800" dirty="0" smtClean="0">
                <a:solidFill>
                  <a:schemeClr val="tx1"/>
                </a:solidFill>
              </a:rPr>
              <a:t>Tracking signal</a:t>
            </a:r>
          </a:p>
          <a:p>
            <a:pPr lvl="1">
              <a:buFont typeface="Wingdings" pitchFamily="2" charset="2"/>
              <a:buChar char="§"/>
            </a:pPr>
            <a:endParaRPr lang="en-US" sz="1800" dirty="0" smtClean="0">
              <a:solidFill>
                <a:schemeClr val="tx1"/>
              </a:solidFill>
            </a:endParaRPr>
          </a:p>
        </p:txBody>
      </p:sp>
      <p:graphicFrame>
        <p:nvGraphicFramePr>
          <p:cNvPr id="10244" name="Object 4"/>
          <p:cNvGraphicFramePr>
            <a:graphicFrameLocks/>
          </p:cNvGraphicFramePr>
          <p:nvPr>
            <p:extLst/>
          </p:nvPr>
        </p:nvGraphicFramePr>
        <p:xfrm>
          <a:off x="4572000" y="1916832"/>
          <a:ext cx="2687638" cy="796925"/>
        </p:xfrm>
        <a:graphic>
          <a:graphicData uri="http://schemas.openxmlformats.org/presentationml/2006/ole">
            <mc:AlternateContent xmlns:mc="http://schemas.openxmlformats.org/markup-compatibility/2006">
              <mc:Choice xmlns:v="urn:schemas-microsoft-com:vml" Requires="v">
                <p:oleObj spid="_x0000_s1092" name="Equation" r:id="rId3" imgW="1218960" imgH="507960" progId="Equation.3">
                  <p:embed/>
                </p:oleObj>
              </mc:Choice>
              <mc:Fallback>
                <p:oleObj name="Equation" r:id="rId3" imgW="1218960" imgH="5079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16832"/>
                        <a:ext cx="268763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p:cNvGraphicFramePr>
          <p:nvPr>
            <p:extLst/>
          </p:nvPr>
        </p:nvGraphicFramePr>
        <p:xfrm>
          <a:off x="4644008" y="3429000"/>
          <a:ext cx="2979738" cy="747713"/>
        </p:xfrm>
        <a:graphic>
          <a:graphicData uri="http://schemas.openxmlformats.org/presentationml/2006/ole">
            <mc:AlternateContent xmlns:mc="http://schemas.openxmlformats.org/markup-compatibility/2006">
              <mc:Choice xmlns:v="urn:schemas-microsoft-com:vml" Requires="v">
                <p:oleObj spid="_x0000_s1093" name="Equation" r:id="rId5" imgW="1282680" imgH="482400" progId="Equation.3">
                  <p:embed/>
                </p:oleObj>
              </mc:Choice>
              <mc:Fallback>
                <p:oleObj name="Equation" r:id="rId5" imgW="1282680" imgH="4824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429000"/>
                        <a:ext cx="2979738"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p:cNvGraphicFramePr>
          <p:nvPr>
            <p:extLst/>
          </p:nvPr>
        </p:nvGraphicFramePr>
        <p:xfrm>
          <a:off x="4644008" y="4221088"/>
          <a:ext cx="3136900" cy="396874"/>
        </p:xfrm>
        <a:graphic>
          <a:graphicData uri="http://schemas.openxmlformats.org/presentationml/2006/ole">
            <mc:AlternateContent xmlns:mc="http://schemas.openxmlformats.org/markup-compatibility/2006">
              <mc:Choice xmlns:v="urn:schemas-microsoft-com:vml" Requires="v">
                <p:oleObj spid="_x0000_s1094" name="Equation" r:id="rId7" imgW="1091880" imgH="228600" progId="Equation.3">
                  <p:embed/>
                </p:oleObj>
              </mc:Choice>
              <mc:Fallback>
                <p:oleObj name="Equation" r:id="rId7" imgW="1091880" imgH="2286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4008" y="4221088"/>
                        <a:ext cx="3136900" cy="396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p:cNvGraphicFramePr>
          <p:nvPr>
            <p:extLst/>
          </p:nvPr>
        </p:nvGraphicFramePr>
        <p:xfrm>
          <a:off x="4499992" y="2636912"/>
          <a:ext cx="3502025" cy="838200"/>
        </p:xfrm>
        <a:graphic>
          <a:graphicData uri="http://schemas.openxmlformats.org/presentationml/2006/ole">
            <mc:AlternateContent xmlns:mc="http://schemas.openxmlformats.org/markup-compatibility/2006">
              <mc:Choice xmlns:v="urn:schemas-microsoft-com:vml" Requires="v">
                <p:oleObj spid="_x0000_s1095" name="Equation" r:id="rId9" imgW="1549080" imgH="520560" progId="Equation.3">
                  <p:embed/>
                </p:oleObj>
              </mc:Choice>
              <mc:Fallback>
                <p:oleObj name="Equation" r:id="rId9" imgW="1549080" imgH="52056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2636912"/>
                        <a:ext cx="35020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 name="Object 9"/>
          <p:cNvGraphicFramePr>
            <a:graphicFrameLocks noChangeAspect="1"/>
          </p:cNvGraphicFramePr>
          <p:nvPr>
            <p:extLst>
              <p:ext uri="{D42A27DB-BD31-4B8C-83A1-F6EECF244321}">
                <p14:modId xmlns:p14="http://schemas.microsoft.com/office/powerpoint/2010/main" val="980182528"/>
              </p:ext>
            </p:extLst>
          </p:nvPr>
        </p:nvGraphicFramePr>
        <p:xfrm>
          <a:off x="4644008" y="4731146"/>
          <a:ext cx="3024336" cy="679054"/>
        </p:xfrm>
        <a:graphic>
          <a:graphicData uri="http://schemas.openxmlformats.org/presentationml/2006/ole">
            <mc:AlternateContent xmlns:mc="http://schemas.openxmlformats.org/markup-compatibility/2006">
              <mc:Choice xmlns:v="urn:schemas-microsoft-com:vml" Requires="v">
                <p:oleObj spid="_x0000_s1096" name="Microsoft Equation 3.0" r:id="rId11" imgW="1206360" imgH="431640" progId="Equation.3">
                  <p:embed/>
                </p:oleObj>
              </mc:Choice>
              <mc:Fallback>
                <p:oleObj name="Microsoft Equation 3.0" r:id="rId11" imgW="120636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4008" y="4731146"/>
                        <a:ext cx="3024336" cy="679054"/>
                      </a:xfrm>
                      <a:prstGeom prst="rect">
                        <a:avLst/>
                      </a:prstGeom>
                      <a:noFill/>
                      <a:extLst/>
                    </p:spPr>
                  </p:pic>
                </p:oleObj>
              </mc:Fallback>
            </mc:AlternateContent>
          </a:graphicData>
        </a:graphic>
      </p:graphicFrame>
      <p:graphicFrame>
        <p:nvGraphicFramePr>
          <p:cNvPr id="1035" name="Object 11"/>
          <p:cNvGraphicFramePr>
            <a:graphicFrameLocks noChangeAspect="1"/>
          </p:cNvGraphicFramePr>
          <p:nvPr/>
        </p:nvGraphicFramePr>
        <p:xfrm>
          <a:off x="4644008" y="5445224"/>
          <a:ext cx="2952328" cy="720080"/>
        </p:xfrm>
        <a:graphic>
          <a:graphicData uri="http://schemas.openxmlformats.org/presentationml/2006/ole">
            <mc:AlternateContent xmlns:mc="http://schemas.openxmlformats.org/markup-compatibility/2006">
              <mc:Choice xmlns:v="urn:schemas-microsoft-com:vml" Requires="v">
                <p:oleObj spid="_x0000_s1097" name="Equation" r:id="rId13" imgW="761760" imgH="393480" progId="Equation.3">
                  <p:embed/>
                </p:oleObj>
              </mc:Choice>
              <mc:Fallback>
                <p:oleObj name="Equation" r:id="rId13" imgW="76176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4008" y="5445224"/>
                        <a:ext cx="2952328"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70871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31490" y="260648"/>
            <a:ext cx="8609012" cy="760412"/>
          </a:xfrm>
        </p:spPr>
        <p:txBody>
          <a:bodyPr vert="horz" lIns="91440" tIns="45720" rIns="91440" bIns="45720" rtlCol="0" anchor="ctr">
            <a:normAutofit fontScale="90000"/>
          </a:bodyPr>
          <a:lstStyle/>
          <a:p>
            <a:r>
              <a:rPr lang="en-US" dirty="0"/>
              <a:t>A Comment on Comparing </a:t>
            </a:r>
            <a:r>
              <a:rPr lang="en-US" dirty="0" smtClean="0"/>
              <a:t>MSE,MAD and TS Values</a:t>
            </a:r>
            <a:endParaRPr lang="en-US" dirty="0"/>
          </a:p>
        </p:txBody>
      </p:sp>
      <p:sp>
        <p:nvSpPr>
          <p:cNvPr id="15363" name="Rectangle 3"/>
          <p:cNvSpPr>
            <a:spLocks noGrp="1" noChangeArrowheads="1"/>
          </p:cNvSpPr>
          <p:nvPr>
            <p:ph sz="quarter" idx="1"/>
          </p:nvPr>
        </p:nvSpPr>
        <p:spPr>
          <a:xfrm>
            <a:off x="395536" y="1412776"/>
            <a:ext cx="8280920" cy="5040560"/>
          </a:xfrm>
          <a:noFill/>
          <a:ln/>
        </p:spPr>
        <p:txBody>
          <a:bodyPr lIns="92075" tIns="46038" rIns="92075" bIns="46038">
            <a:normAutofit fontScale="92500" lnSpcReduction="10000"/>
          </a:bodyPr>
          <a:lstStyle/>
          <a:p>
            <a:pPr>
              <a:buFont typeface="Wingdings" pitchFamily="2" charset="2"/>
              <a:buChar char="§"/>
            </a:pPr>
            <a:r>
              <a:rPr lang="en-US" sz="1800" b="0" dirty="0" smtClean="0">
                <a:solidFill>
                  <a:schemeClr val="tx1"/>
                </a:solidFill>
              </a:rPr>
              <a:t>Care should be taken when comparing MSE values of two different forecasting techniques.</a:t>
            </a:r>
          </a:p>
          <a:p>
            <a:pPr>
              <a:buFont typeface="Wingdings" pitchFamily="2" charset="2"/>
              <a:buChar char="§"/>
            </a:pPr>
            <a:r>
              <a:rPr lang="en-US" sz="1800" b="0" dirty="0" smtClean="0">
                <a:solidFill>
                  <a:schemeClr val="tx1"/>
                </a:solidFill>
              </a:rPr>
              <a:t>The lowest MSE may result from a technique that fits older values very well but fits recent values poorly.</a:t>
            </a:r>
          </a:p>
          <a:p>
            <a:pPr>
              <a:buFont typeface="Wingdings" pitchFamily="2" charset="2"/>
              <a:buChar char="§"/>
            </a:pPr>
            <a:r>
              <a:rPr lang="en-US" sz="1800" b="0" dirty="0" smtClean="0">
                <a:solidFill>
                  <a:schemeClr val="tx1"/>
                </a:solidFill>
              </a:rPr>
              <a:t>It is sometimes wise to compute the MSE using only the most recent </a:t>
            </a:r>
            <a:r>
              <a:rPr lang="en-US" sz="1800" dirty="0" smtClean="0"/>
              <a:t>values. </a:t>
            </a:r>
          </a:p>
          <a:p>
            <a:pPr>
              <a:buFont typeface="Wingdings" pitchFamily="2" charset="2"/>
              <a:buChar char="§"/>
            </a:pPr>
            <a:r>
              <a:rPr lang="en-US" sz="1800" dirty="0" smtClean="0"/>
              <a:t>The tracking signal is a measure of how often our estimations have been above or below the actual value. It is used to decide when to re-evaluate using a model.</a:t>
            </a:r>
          </a:p>
          <a:p>
            <a:pPr>
              <a:buFont typeface="Wingdings" pitchFamily="2" charset="2"/>
              <a:buChar char="§"/>
            </a:pPr>
            <a:r>
              <a:rPr lang="en-US" sz="1800" dirty="0" smtClean="0"/>
              <a:t>Positive tracking signal:  most of the time actual values are 				     above our forecasted values</a:t>
            </a:r>
          </a:p>
          <a:p>
            <a:pPr>
              <a:buFont typeface="Wingdings" pitchFamily="2" charset="2"/>
              <a:buChar char="§"/>
            </a:pPr>
            <a:r>
              <a:rPr lang="en-US" sz="1800" dirty="0" smtClean="0"/>
              <a:t>Negative tracking signal: most of the time actual values are 				     below our forecasted values</a:t>
            </a:r>
          </a:p>
          <a:p>
            <a:pPr>
              <a:buFont typeface="Wingdings" pitchFamily="2" charset="2"/>
              <a:buChar char="§"/>
            </a:pPr>
            <a:r>
              <a:rPr lang="en-US" sz="1800" dirty="0" smtClean="0"/>
              <a:t>If TS &gt; 4 or &lt; -4, investigate!</a:t>
            </a:r>
          </a:p>
          <a:p>
            <a:pPr>
              <a:buFont typeface="Wingdings" pitchFamily="2" charset="2"/>
              <a:buChar char="§"/>
            </a:pPr>
            <a:r>
              <a:rPr lang="en-US" sz="1800" dirty="0" smtClean="0"/>
              <a:t>The </a:t>
            </a:r>
            <a:r>
              <a:rPr lang="en-US" sz="1800" dirty="0"/>
              <a:t>mean deviation is the first measure of dispersion. It is the average of absolute differences between each value in a set of value, and the average of all the values of that </a:t>
            </a:r>
            <a:r>
              <a:rPr lang="en-US" sz="1800" dirty="0" smtClean="0"/>
              <a:t>set</a:t>
            </a:r>
            <a:endParaRPr lang="en-IN" sz="1800" dirty="0"/>
          </a:p>
          <a:p>
            <a:pPr>
              <a:buFont typeface="Wingdings" pitchFamily="2" charset="2"/>
              <a:buChar char="§"/>
            </a:pPr>
            <a:r>
              <a:rPr lang="en-US" sz="1800" dirty="0"/>
              <a:t> Keep in mind that judging the dependability of forecasts isn’t always about minimizing MAD. MAD, after all, is an average of deviations</a:t>
            </a:r>
            <a:endParaRPr lang="en-IN" sz="1800" dirty="0"/>
          </a:p>
          <a:p>
            <a:pPr marL="0" indent="0">
              <a:buNone/>
            </a:pPr>
            <a:endParaRPr lang="en-US" sz="1800" dirty="0" smtClean="0"/>
          </a:p>
          <a:p>
            <a:pPr>
              <a:buFont typeface="Wingdings" pitchFamily="2" charset="2"/>
              <a:buChar char="§"/>
            </a:pPr>
            <a:endParaRPr lang="en-US" sz="1800" dirty="0" smtClean="0"/>
          </a:p>
          <a:p>
            <a:pPr>
              <a:buFont typeface="Wingdings" pitchFamily="2" charset="2"/>
              <a:buChar char="§"/>
            </a:pPr>
            <a:endParaRPr lang="en-US" sz="1800" b="0" dirty="0">
              <a:solidFill>
                <a:schemeClr val="tx1"/>
              </a:solidFill>
            </a:endParaRPr>
          </a:p>
        </p:txBody>
      </p:sp>
    </p:spTree>
    <p:extLst>
      <p:ext uri="{BB962C8B-B14F-4D97-AF65-F5344CB8AC3E}">
        <p14:creationId xmlns:p14="http://schemas.microsoft.com/office/powerpoint/2010/main" val="30715871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Smoothing Methods </a:t>
            </a:r>
            <a:endParaRPr lang="en-IN" dirty="0"/>
          </a:p>
        </p:txBody>
      </p:sp>
      <p:sp>
        <p:nvSpPr>
          <p:cNvPr id="3" name="Content Placeholder 2"/>
          <p:cNvSpPr>
            <a:spLocks noGrp="1"/>
          </p:cNvSpPr>
          <p:nvPr>
            <p:ph sz="quarter" idx="1"/>
          </p:nvPr>
        </p:nvSpPr>
        <p:spPr/>
        <p:txBody>
          <a:bodyPr>
            <a:normAutofit/>
          </a:bodyPr>
          <a:lstStyle/>
          <a:p>
            <a:r>
              <a:rPr lang="en-IN" sz="1800" dirty="0" smtClean="0"/>
              <a:t>In cases in which the time series is fairly stable and has no significant trend, seasonal, or cyclical effects, one can use smoothing methods to average out the irregular component of the time series</a:t>
            </a:r>
          </a:p>
          <a:p>
            <a:r>
              <a:rPr lang="en-IN" sz="1800" dirty="0" smtClean="0"/>
              <a:t>The exponential moving average (EMA) gives a higher weighting to recent prices than the simple moving average (SMA) does, while the SMA assigns equal weighting to all values. The two averages are similar because they are interpreted in the same manner and are both commonly used by technical traders to smooth out price fluctuations.</a:t>
            </a:r>
          </a:p>
          <a:p>
            <a:r>
              <a:rPr lang="en-IN" sz="1800" dirty="0" smtClean="0"/>
              <a:t>The SMA is the most common type of average used by technical analysts</a:t>
            </a:r>
          </a:p>
          <a:p>
            <a:pPr>
              <a:buFont typeface="Wingdings" pitchFamily="2" charset="2"/>
              <a:buChar char="§"/>
            </a:pPr>
            <a:endParaRPr lang="en-IN" sz="1800" dirty="0"/>
          </a:p>
        </p:txBody>
      </p:sp>
    </p:spTree>
    <p:extLst>
      <p:ext uri="{BB962C8B-B14F-4D97-AF65-F5344CB8AC3E}">
        <p14:creationId xmlns:p14="http://schemas.microsoft.com/office/powerpoint/2010/main" val="3027602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457200"/>
            <a:ext cx="8229600" cy="762000"/>
          </a:xfrm>
        </p:spPr>
        <p:txBody>
          <a:bodyPr vert="horz" lIns="91440" tIns="45720" rIns="91440" bIns="45720" rtlCol="0" anchor="ctr">
            <a:normAutofit/>
          </a:bodyPr>
          <a:lstStyle/>
          <a:p>
            <a:r>
              <a:rPr lang="en-US" dirty="0"/>
              <a:t>Moving Averages</a:t>
            </a:r>
          </a:p>
        </p:txBody>
      </p:sp>
      <p:graphicFrame>
        <p:nvGraphicFramePr>
          <p:cNvPr id="13315" name="Object 3"/>
          <p:cNvGraphicFramePr>
            <a:graphicFrameLocks/>
          </p:cNvGraphicFramePr>
          <p:nvPr>
            <p:extLst/>
          </p:nvPr>
        </p:nvGraphicFramePr>
        <p:xfrm>
          <a:off x="2627784" y="2291414"/>
          <a:ext cx="4176464" cy="633530"/>
        </p:xfrm>
        <a:graphic>
          <a:graphicData uri="http://schemas.openxmlformats.org/presentationml/2006/ole">
            <mc:AlternateContent xmlns:mc="http://schemas.openxmlformats.org/markup-compatibility/2006">
              <mc:Choice xmlns:v="urn:schemas-microsoft-com:vml" Requires="v">
                <p:oleObj spid="_x0000_s13322" name="Equation" r:id="rId4" imgW="1409400" imgH="393480" progId="Equation.3">
                  <p:embed/>
                </p:oleObj>
              </mc:Choice>
              <mc:Fallback>
                <p:oleObj name="Equation" r:id="rId4" imgW="1409400" imgH="39348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291414"/>
                        <a:ext cx="4176464" cy="633530"/>
                      </a:xfrm>
                      <a:prstGeom prst="rect">
                        <a:avLst/>
                      </a:prstGeom>
                      <a:noFill/>
                      <a:extLst/>
                    </p:spPr>
                  </p:pic>
                </p:oleObj>
              </mc:Fallback>
            </mc:AlternateContent>
          </a:graphicData>
        </a:graphic>
      </p:graphicFrame>
      <p:sp>
        <p:nvSpPr>
          <p:cNvPr id="13316" name="Rectangle 4"/>
          <p:cNvSpPr>
            <a:spLocks noChangeArrowheads="1"/>
          </p:cNvSpPr>
          <p:nvPr/>
        </p:nvSpPr>
        <p:spPr bwMode="auto">
          <a:xfrm>
            <a:off x="395536" y="1412776"/>
            <a:ext cx="8353387" cy="507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IN" dirty="0" smtClean="0"/>
              <a:t>The moving averages method consists of computing an average of the most recent </a:t>
            </a:r>
            <a:r>
              <a:rPr lang="en-IN" i="1" dirty="0" smtClean="0"/>
              <a:t>n data values for the series and using this </a:t>
            </a:r>
            <a:r>
              <a:rPr lang="en-IN" dirty="0" smtClean="0"/>
              <a:t>average for forecasting the value of the time series for the next period. (most recent data values)</a:t>
            </a:r>
          </a:p>
          <a:p>
            <a:r>
              <a:rPr lang="en-IN" dirty="0" smtClean="0"/>
              <a:t>Moving Average =</a:t>
            </a:r>
          </a:p>
          <a:p>
            <a:endParaRPr lang="en-US" dirty="0" smtClean="0">
              <a:latin typeface="Tahoma" pitchFamily="34" charset="0"/>
            </a:endParaRPr>
          </a:p>
          <a:p>
            <a:pPr marL="339725" indent="-339725" eaLnBrk="0" hangingPunct="0">
              <a:spcBef>
                <a:spcPct val="50000"/>
              </a:spcBef>
              <a:buClr>
                <a:schemeClr val="hlink"/>
              </a:buClr>
              <a:buFont typeface="Wingdings" pitchFamily="2" charset="2"/>
              <a:buChar char="§"/>
            </a:pPr>
            <a:r>
              <a:rPr lang="en-US" dirty="0" smtClean="0">
                <a:latin typeface="Tahoma" pitchFamily="34" charset="0"/>
              </a:rPr>
              <a:t>No </a:t>
            </a:r>
            <a:r>
              <a:rPr lang="en-US" dirty="0">
                <a:latin typeface="Tahoma" pitchFamily="34" charset="0"/>
              </a:rPr>
              <a:t>general method exists for </a:t>
            </a:r>
            <a:r>
              <a:rPr lang="en-US" dirty="0" smtClean="0">
                <a:latin typeface="Tahoma" pitchFamily="34" charset="0"/>
              </a:rPr>
              <a:t>determining </a:t>
            </a:r>
            <a:r>
              <a:rPr lang="en-US" i="1" dirty="0" smtClean="0">
                <a:latin typeface="Times New Roman" pitchFamily="18" charset="0"/>
              </a:rPr>
              <a:t>k</a:t>
            </a:r>
            <a:endParaRPr lang="en-US" dirty="0">
              <a:latin typeface="Tahoma" pitchFamily="34" charset="0"/>
            </a:endParaRPr>
          </a:p>
          <a:p>
            <a:pPr marL="339725" indent="-339725" eaLnBrk="0" hangingPunct="0">
              <a:spcBef>
                <a:spcPct val="50000"/>
              </a:spcBef>
              <a:buClr>
                <a:schemeClr val="hlink"/>
              </a:buClr>
              <a:buFont typeface="Wingdings" pitchFamily="2" charset="2"/>
              <a:buChar char="§"/>
            </a:pPr>
            <a:r>
              <a:rPr lang="en-US" dirty="0" smtClean="0">
                <a:latin typeface="Tahoma" pitchFamily="34" charset="0"/>
              </a:rPr>
              <a:t>We </a:t>
            </a:r>
            <a:r>
              <a:rPr lang="en-US" dirty="0">
                <a:latin typeface="Tahoma" pitchFamily="34" charset="0"/>
              </a:rPr>
              <a:t>must try out several </a:t>
            </a:r>
            <a:r>
              <a:rPr lang="en-US" i="1" dirty="0">
                <a:latin typeface="Times New Roman" pitchFamily="18" charset="0"/>
              </a:rPr>
              <a:t>k</a:t>
            </a:r>
            <a:r>
              <a:rPr lang="en-US" dirty="0">
                <a:latin typeface="Tahoma" pitchFamily="34" charset="0"/>
              </a:rPr>
              <a:t> values to see what works </a:t>
            </a:r>
            <a:r>
              <a:rPr lang="en-US" dirty="0" smtClean="0">
                <a:latin typeface="Tahoma" pitchFamily="34" charset="0"/>
              </a:rPr>
              <a:t>best.</a:t>
            </a:r>
          </a:p>
          <a:p>
            <a:pPr indent="-339725">
              <a:spcBef>
                <a:spcPct val="50000"/>
              </a:spcBef>
              <a:buClr>
                <a:schemeClr val="hlink"/>
              </a:buClr>
              <a:buFont typeface="Wingdings" pitchFamily="2" charset="2"/>
              <a:buChar char="§"/>
            </a:pPr>
            <a:r>
              <a:rPr lang="en-IN" dirty="0">
                <a:latin typeface="Tahoma" pitchFamily="34" charset="0"/>
              </a:rPr>
              <a:t>There are several moving average models that can be used in contract pricing. The two most commonly used are the single moving average and the double moving average. Your decision on which model to use will depend on whether the data indicate a trend (upward or downward) in the values of the dependent variable. If there is: </a:t>
            </a:r>
            <a:endParaRPr lang="en-IN" dirty="0" smtClean="0">
              <a:latin typeface="Tahoma" pitchFamily="34" charset="0"/>
            </a:endParaRPr>
          </a:p>
          <a:p>
            <a:pPr>
              <a:spcBef>
                <a:spcPct val="50000"/>
              </a:spcBef>
              <a:buClr>
                <a:schemeClr val="hlink"/>
              </a:buClr>
            </a:pPr>
            <a:r>
              <a:rPr lang="en-IN" dirty="0" smtClean="0">
                <a:latin typeface="Tahoma" pitchFamily="34" charset="0"/>
              </a:rPr>
              <a:t>• </a:t>
            </a:r>
            <a:r>
              <a:rPr lang="en-IN" dirty="0">
                <a:latin typeface="Tahoma" pitchFamily="34" charset="0"/>
              </a:rPr>
              <a:t>No time-series data trend - use a single moving average</a:t>
            </a:r>
            <a:r>
              <a:rPr lang="en-IN" dirty="0" smtClean="0">
                <a:latin typeface="Tahoma" pitchFamily="34" charset="0"/>
              </a:rPr>
              <a:t>.</a:t>
            </a:r>
          </a:p>
          <a:p>
            <a:pPr>
              <a:spcBef>
                <a:spcPct val="50000"/>
              </a:spcBef>
              <a:buClr>
                <a:schemeClr val="hlink"/>
              </a:buClr>
            </a:pPr>
            <a:r>
              <a:rPr lang="en-IN" dirty="0" smtClean="0">
                <a:latin typeface="Tahoma" pitchFamily="34" charset="0"/>
              </a:rPr>
              <a:t>• </a:t>
            </a:r>
            <a:r>
              <a:rPr lang="en-IN" dirty="0">
                <a:latin typeface="Tahoma" pitchFamily="34" charset="0"/>
              </a:rPr>
              <a:t>Time-series data trend - use a double moving average. </a:t>
            </a:r>
            <a:endParaRPr lang="en-US" dirty="0">
              <a:latin typeface="Tahoma" pitchFamily="34" charset="0"/>
            </a:endParaRPr>
          </a:p>
          <a:p>
            <a:pPr indent="-339725">
              <a:spcBef>
                <a:spcPct val="50000"/>
              </a:spcBef>
              <a:buClr>
                <a:schemeClr val="hlink"/>
              </a:buClr>
              <a:buFont typeface="Wingdings" pitchFamily="2" charset="2"/>
              <a:buChar char="§"/>
            </a:pPr>
            <a:r>
              <a:rPr lang="en-US" dirty="0"/>
              <a:t> </a:t>
            </a:r>
            <a:r>
              <a:rPr lang="en-US" dirty="0">
                <a:hlinkClick r:id="rId6" action="ppaction://hlinkfile"/>
              </a:rPr>
              <a:t>EXAMPLE</a:t>
            </a:r>
            <a:endParaRPr lang="en-US" dirty="0"/>
          </a:p>
        </p:txBody>
      </p:sp>
    </p:spTree>
    <p:extLst>
      <p:ext uri="{BB962C8B-B14F-4D97-AF65-F5344CB8AC3E}">
        <p14:creationId xmlns:p14="http://schemas.microsoft.com/office/powerpoint/2010/main" val="9458791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457200"/>
            <a:ext cx="7772400" cy="762000"/>
          </a:xfrm>
        </p:spPr>
        <p:txBody>
          <a:bodyPr vert="horz" lIns="91440" tIns="45720" rIns="91440" bIns="45720" rtlCol="0" anchor="ctr">
            <a:normAutofit/>
          </a:bodyPr>
          <a:lstStyle/>
          <a:p>
            <a:r>
              <a:rPr lang="en-US" dirty="0"/>
              <a:t>Weighted Moving Average</a:t>
            </a:r>
          </a:p>
        </p:txBody>
      </p:sp>
      <p:sp>
        <p:nvSpPr>
          <p:cNvPr id="17411" name="Rectangle 3"/>
          <p:cNvSpPr>
            <a:spLocks noGrp="1" noChangeArrowheads="1"/>
          </p:cNvSpPr>
          <p:nvPr>
            <p:ph sz="quarter" idx="1"/>
          </p:nvPr>
        </p:nvSpPr>
        <p:spPr>
          <a:xfrm>
            <a:off x="683568" y="1700808"/>
            <a:ext cx="7772400" cy="966788"/>
          </a:xfrm>
          <a:noFill/>
          <a:ln/>
        </p:spPr>
        <p:txBody>
          <a:bodyPr lIns="92075" tIns="46038" rIns="92075" bIns="46038"/>
          <a:lstStyle/>
          <a:p>
            <a:pPr>
              <a:buFont typeface="Wingdings" pitchFamily="2" charset="2"/>
              <a:buChar char="§"/>
            </a:pPr>
            <a:r>
              <a:rPr lang="en-US" sz="1800" b="0" dirty="0">
                <a:solidFill>
                  <a:schemeClr val="tx1"/>
                </a:solidFill>
              </a:rPr>
              <a:t>The moving average technique assigns equal weight to all previous observations</a:t>
            </a:r>
          </a:p>
        </p:txBody>
      </p:sp>
      <p:graphicFrame>
        <p:nvGraphicFramePr>
          <p:cNvPr id="17412" name="Object 4"/>
          <p:cNvGraphicFramePr>
            <a:graphicFrameLocks/>
          </p:cNvGraphicFramePr>
          <p:nvPr>
            <p:extLst/>
          </p:nvPr>
        </p:nvGraphicFramePr>
        <p:xfrm>
          <a:off x="2123728" y="2420888"/>
          <a:ext cx="4471988" cy="866775"/>
        </p:xfrm>
        <a:graphic>
          <a:graphicData uri="http://schemas.openxmlformats.org/presentationml/2006/ole">
            <mc:AlternateContent xmlns:mc="http://schemas.openxmlformats.org/markup-compatibility/2006">
              <mc:Choice xmlns:v="urn:schemas-microsoft-com:vml" Requires="v">
                <p:oleObj spid="_x0000_s14362" name="Equation" r:id="rId3" imgW="1981080" imgH="393480" progId="Equation.3">
                  <p:embed/>
                </p:oleObj>
              </mc:Choice>
              <mc:Fallback>
                <p:oleObj name="Equation" r:id="rId3" imgW="1981080" imgH="393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420888"/>
                        <a:ext cx="4471988"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660400" y="3265488"/>
            <a:ext cx="7721600" cy="1819696"/>
            <a:chOff x="416" y="1861"/>
            <a:chExt cx="4864" cy="1424"/>
          </a:xfrm>
        </p:grpSpPr>
        <p:sp>
          <p:nvSpPr>
            <p:cNvPr id="17413" name="Rectangle 5"/>
            <p:cNvSpPr>
              <a:spLocks noChangeArrowheads="1"/>
            </p:cNvSpPr>
            <p:nvPr/>
          </p:nvSpPr>
          <p:spPr bwMode="auto">
            <a:xfrm>
              <a:off x="416" y="1861"/>
              <a:ext cx="486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88925" indent="-288925" eaLnBrk="0" hangingPunct="0">
                <a:spcBef>
                  <a:spcPct val="50000"/>
                </a:spcBef>
                <a:buClr>
                  <a:schemeClr val="hlink"/>
                </a:buClr>
                <a:buFont typeface="Wingdings" pitchFamily="2" charset="2"/>
                <a:buChar char="§"/>
              </a:pPr>
              <a:r>
                <a:rPr lang="en-US" dirty="0"/>
                <a:t>The weighted moving average technique allows for  different weights to be assigned to previous observations.</a:t>
              </a:r>
            </a:p>
          </p:txBody>
        </p:sp>
        <p:graphicFrame>
          <p:nvGraphicFramePr>
            <p:cNvPr id="17414" name="Object 6"/>
            <p:cNvGraphicFramePr>
              <a:graphicFrameLocks/>
            </p:cNvGraphicFramePr>
            <p:nvPr>
              <p:extLst/>
            </p:nvPr>
          </p:nvGraphicFramePr>
          <p:xfrm>
            <a:off x="1338" y="2634"/>
            <a:ext cx="2918" cy="346"/>
          </p:xfrm>
          <a:graphic>
            <a:graphicData uri="http://schemas.openxmlformats.org/presentationml/2006/ole">
              <mc:AlternateContent xmlns:mc="http://schemas.openxmlformats.org/markup-compatibility/2006">
                <mc:Choice xmlns:v="urn:schemas-microsoft-com:vml" Requires="v">
                  <p:oleObj spid="_x0000_s14363" name="Equation" r:id="rId5" imgW="2057400" imgH="253800" progId="Equation.3">
                    <p:embed/>
                  </p:oleObj>
                </mc:Choice>
                <mc:Fallback>
                  <p:oleObj name="Equation" r:id="rId5" imgW="2057400" imgH="253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634"/>
                          <a:ext cx="291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p:cNvGraphicFramePr>
              <a:graphicFrameLocks/>
            </p:cNvGraphicFramePr>
            <p:nvPr>
              <p:extLst/>
            </p:nvPr>
          </p:nvGraphicFramePr>
          <p:xfrm>
            <a:off x="1495" y="2980"/>
            <a:ext cx="2301" cy="305"/>
          </p:xfrm>
          <a:graphic>
            <a:graphicData uri="http://schemas.openxmlformats.org/presentationml/2006/ole">
              <mc:AlternateContent xmlns:mc="http://schemas.openxmlformats.org/markup-compatibility/2006">
                <mc:Choice xmlns:v="urn:schemas-microsoft-com:vml" Requires="v">
                  <p:oleObj spid="_x0000_s14364" name="Equation" r:id="rId7" imgW="1815840" imgH="253800" progId="Equation.3">
                    <p:embed/>
                  </p:oleObj>
                </mc:Choice>
                <mc:Fallback>
                  <p:oleObj name="Equation" r:id="rId7" imgW="1815840" imgH="253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5" y="2980"/>
                          <a:ext cx="230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417" name="Rectangle 9"/>
          <p:cNvSpPr>
            <a:spLocks noChangeArrowheads="1"/>
          </p:cNvSpPr>
          <p:nvPr/>
        </p:nvSpPr>
        <p:spPr bwMode="auto">
          <a:xfrm>
            <a:off x="683568" y="5301208"/>
            <a:ext cx="7772400"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chemeClr val="hlink"/>
              </a:buClr>
              <a:buFont typeface="Wingdings" pitchFamily="2" charset="2"/>
              <a:buChar char="§"/>
            </a:pPr>
            <a:r>
              <a:rPr lang="en-US" dirty="0"/>
              <a:t>We must determine values for </a:t>
            </a:r>
            <a:r>
              <a:rPr lang="en-US" i="1" dirty="0"/>
              <a:t>k</a:t>
            </a:r>
            <a:r>
              <a:rPr lang="en-US" dirty="0"/>
              <a:t> and the </a:t>
            </a:r>
            <a:r>
              <a:rPr lang="en-US" i="1" dirty="0" err="1" smtClean="0"/>
              <a:t>w</a:t>
            </a:r>
            <a:r>
              <a:rPr lang="en-US" i="1" baseline="-25000" dirty="0" err="1" smtClean="0"/>
              <a:t>i</a:t>
            </a:r>
            <a:endParaRPr lang="en-US" i="1" baseline="-25000" dirty="0" smtClean="0"/>
          </a:p>
          <a:p>
            <a:pPr marL="342900" indent="-342900" eaLnBrk="0" hangingPunct="0">
              <a:spcBef>
                <a:spcPct val="20000"/>
              </a:spcBef>
              <a:buClr>
                <a:schemeClr val="hlink"/>
              </a:buClr>
              <a:buFont typeface="Wingdings" pitchFamily="2" charset="2"/>
              <a:buChar char="§"/>
            </a:pPr>
            <a:r>
              <a:rPr lang="en-US" dirty="0" smtClean="0">
                <a:hlinkClick r:id="rId9" action="ppaction://hlinkfile"/>
              </a:rPr>
              <a:t>EXAMPLE</a:t>
            </a:r>
            <a:r>
              <a:rPr lang="en-US" i="1" dirty="0" smtClean="0">
                <a:hlinkClick r:id="rId9" action="ppaction://hlinkfile"/>
              </a:rPr>
              <a:t> </a:t>
            </a:r>
            <a:endParaRPr lang="en-US" i="1" dirty="0"/>
          </a:p>
        </p:txBody>
      </p:sp>
    </p:spTree>
    <p:extLst>
      <p:ext uri="{BB962C8B-B14F-4D97-AF65-F5344CB8AC3E}">
        <p14:creationId xmlns:p14="http://schemas.microsoft.com/office/powerpoint/2010/main" val="42149636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228600" y="454024"/>
            <a:ext cx="7772400" cy="765175"/>
          </a:xfrm>
          <a:noFill/>
          <a:ln/>
        </p:spPr>
        <p:txBody>
          <a:bodyPr lIns="92075" tIns="46038" rIns="92075" bIns="46038">
            <a:normAutofit/>
          </a:bodyPr>
          <a:lstStyle/>
          <a:p>
            <a:r>
              <a:rPr lang="en-US" dirty="0"/>
              <a:t>Double Moving Average</a:t>
            </a:r>
          </a:p>
        </p:txBody>
      </p:sp>
      <p:sp>
        <p:nvSpPr>
          <p:cNvPr id="59395" name="Rectangle 1027"/>
          <p:cNvSpPr>
            <a:spLocks noGrp="1" noChangeArrowheads="1"/>
          </p:cNvSpPr>
          <p:nvPr>
            <p:ph sz="quarter" idx="1"/>
          </p:nvPr>
        </p:nvSpPr>
        <p:spPr>
          <a:xfrm>
            <a:off x="609600" y="5176837"/>
            <a:ext cx="8086725" cy="1528763"/>
          </a:xfrm>
          <a:noFill/>
          <a:ln/>
        </p:spPr>
        <p:txBody>
          <a:bodyPr lIns="92075" tIns="46038" rIns="92075" bIns="46038"/>
          <a:lstStyle/>
          <a:p>
            <a:pPr>
              <a:buFont typeface="Wingdings" pitchFamily="2" charset="2"/>
              <a:buChar char="§"/>
            </a:pPr>
            <a:r>
              <a:rPr lang="en-US" sz="1800" b="0" dirty="0" smtClean="0">
                <a:latin typeface="Times New Roman" pitchFamily="18" charset="0"/>
              </a:rPr>
              <a:t>E</a:t>
            </a:r>
            <a:r>
              <a:rPr lang="en-US" sz="1800" b="0" i="1" baseline="-25000" dirty="0" smtClean="0">
                <a:latin typeface="Times New Roman" pitchFamily="18" charset="0"/>
              </a:rPr>
              <a:t>t</a:t>
            </a:r>
            <a:r>
              <a:rPr lang="en-US" sz="1800" b="0" dirty="0" smtClean="0">
                <a:latin typeface="Times New Roman" pitchFamily="18" charset="0"/>
              </a:rPr>
              <a:t> </a:t>
            </a:r>
            <a:r>
              <a:rPr lang="en-US" sz="1800" b="0" dirty="0" smtClean="0"/>
              <a:t>is the expected base level at time period</a:t>
            </a:r>
            <a:r>
              <a:rPr lang="en-US" sz="1800" b="0" dirty="0" smtClean="0">
                <a:latin typeface="Times New Roman" pitchFamily="18" charset="0"/>
              </a:rPr>
              <a:t> </a:t>
            </a:r>
            <a:r>
              <a:rPr lang="en-US" sz="1800" b="0" i="1" dirty="0" smtClean="0">
                <a:latin typeface="Times New Roman" pitchFamily="18" charset="0"/>
              </a:rPr>
              <a:t>t.</a:t>
            </a:r>
            <a:endParaRPr lang="en-US" sz="1800" b="0" dirty="0" smtClean="0">
              <a:latin typeface="Times New Roman" pitchFamily="18" charset="0"/>
            </a:endParaRPr>
          </a:p>
          <a:p>
            <a:pPr>
              <a:buFont typeface="Wingdings" pitchFamily="2" charset="2"/>
              <a:buChar char="§"/>
            </a:pPr>
            <a:r>
              <a:rPr lang="en-US" sz="1800" b="0" dirty="0" smtClean="0">
                <a:latin typeface="Times New Roman" pitchFamily="18" charset="0"/>
              </a:rPr>
              <a:t>T</a:t>
            </a:r>
            <a:r>
              <a:rPr lang="en-US" sz="1800" b="0" i="1" baseline="-25000" dirty="0" smtClean="0">
                <a:latin typeface="Times New Roman" pitchFamily="18" charset="0"/>
              </a:rPr>
              <a:t>t</a:t>
            </a:r>
            <a:r>
              <a:rPr lang="en-US" sz="1800" b="0" dirty="0" smtClean="0">
                <a:latin typeface="Times New Roman" pitchFamily="18" charset="0"/>
              </a:rPr>
              <a:t> </a:t>
            </a:r>
            <a:r>
              <a:rPr lang="en-US" sz="1800" b="0" dirty="0" smtClean="0"/>
              <a:t>is the expected trend at time period</a:t>
            </a:r>
            <a:r>
              <a:rPr lang="en-US" sz="1800" b="0" dirty="0" smtClean="0">
                <a:latin typeface="Times New Roman" pitchFamily="18" charset="0"/>
              </a:rPr>
              <a:t> </a:t>
            </a:r>
            <a:r>
              <a:rPr lang="en-US" sz="1800" b="0" i="1" dirty="0" smtClean="0">
                <a:latin typeface="Times New Roman" pitchFamily="18" charset="0"/>
              </a:rPr>
              <a:t>t.</a:t>
            </a:r>
          </a:p>
          <a:p>
            <a:pPr>
              <a:buFont typeface="Wingdings" pitchFamily="2" charset="2"/>
              <a:buChar char="§"/>
            </a:pPr>
            <a:r>
              <a:rPr lang="en-US" sz="1800" i="1" dirty="0" smtClean="0">
                <a:latin typeface="Times New Roman" pitchFamily="18" charset="0"/>
                <a:hlinkClick r:id="rId3" action="ppaction://hlinkfile"/>
              </a:rPr>
              <a:t>Example</a:t>
            </a:r>
            <a:endParaRPr lang="en-US" sz="1800" b="0" i="1" dirty="0">
              <a:latin typeface="Times New Roman" pitchFamily="18" charset="0"/>
              <a:hlinkClick r:id="rId3" action="ppaction://hlinkfile"/>
            </a:endParaRPr>
          </a:p>
        </p:txBody>
      </p:sp>
      <p:graphicFrame>
        <p:nvGraphicFramePr>
          <p:cNvPr id="59396" name="Object 1028"/>
          <p:cNvGraphicFramePr>
            <a:graphicFrameLocks/>
          </p:cNvGraphicFramePr>
          <p:nvPr>
            <p:extLst/>
          </p:nvPr>
        </p:nvGraphicFramePr>
        <p:xfrm>
          <a:off x="2590800" y="1441450"/>
          <a:ext cx="2632075" cy="539750"/>
        </p:xfrm>
        <a:graphic>
          <a:graphicData uri="http://schemas.openxmlformats.org/presentationml/2006/ole">
            <mc:AlternateContent xmlns:mc="http://schemas.openxmlformats.org/markup-compatibility/2006">
              <mc:Choice xmlns:v="urn:schemas-microsoft-com:vml" Requires="v">
                <p:oleObj spid="_x0000_s15407" name="Equation" r:id="rId4" imgW="927000" imgH="253800" progId="Equation.3">
                  <p:embed/>
                </p:oleObj>
              </mc:Choice>
              <mc:Fallback>
                <p:oleObj name="Equation" r:id="rId4" imgW="927000" imgH="2538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441450"/>
                        <a:ext cx="2632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0" name="Text Box 1032"/>
          <p:cNvSpPr txBox="1">
            <a:spLocks noChangeArrowheads="1"/>
          </p:cNvSpPr>
          <p:nvPr/>
        </p:nvSpPr>
        <p:spPr bwMode="auto">
          <a:xfrm>
            <a:off x="1219200" y="2297668"/>
            <a:ext cx="2971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where</a:t>
            </a:r>
          </a:p>
        </p:txBody>
      </p:sp>
      <p:graphicFrame>
        <p:nvGraphicFramePr>
          <p:cNvPr id="59401" name="Object 1033"/>
          <p:cNvGraphicFramePr>
            <a:graphicFrameLocks/>
          </p:cNvGraphicFramePr>
          <p:nvPr>
            <p:extLst/>
          </p:nvPr>
        </p:nvGraphicFramePr>
        <p:xfrm>
          <a:off x="2106613" y="2646363"/>
          <a:ext cx="2557462" cy="395333"/>
        </p:xfrm>
        <a:graphic>
          <a:graphicData uri="http://schemas.openxmlformats.org/presentationml/2006/ole">
            <mc:AlternateContent xmlns:mc="http://schemas.openxmlformats.org/markup-compatibility/2006">
              <mc:Choice xmlns:v="urn:schemas-microsoft-com:vml" Requires="v">
                <p:oleObj spid="_x0000_s15408" name="Equation" r:id="rId6" imgW="901440" imgH="228600" progId="Equation.3">
                  <p:embed/>
                </p:oleObj>
              </mc:Choice>
              <mc:Fallback>
                <p:oleObj name="Equation" r:id="rId6" imgW="901440" imgH="2286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3" y="2646363"/>
                        <a:ext cx="2557462" cy="395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2" name="Object 1034"/>
          <p:cNvGraphicFramePr>
            <a:graphicFrameLocks/>
          </p:cNvGraphicFramePr>
          <p:nvPr>
            <p:extLst/>
          </p:nvPr>
        </p:nvGraphicFramePr>
        <p:xfrm>
          <a:off x="2014538" y="3157538"/>
          <a:ext cx="4071937" cy="413720"/>
        </p:xfrm>
        <a:graphic>
          <a:graphicData uri="http://schemas.openxmlformats.org/presentationml/2006/ole">
            <mc:AlternateContent xmlns:mc="http://schemas.openxmlformats.org/markup-compatibility/2006">
              <mc:Choice xmlns:v="urn:schemas-microsoft-com:vml" Requires="v">
                <p:oleObj spid="_x0000_s15409" name="Equation" r:id="rId8" imgW="1434960" imgH="228600" progId="Equation.3">
                  <p:embed/>
                </p:oleObj>
              </mc:Choice>
              <mc:Fallback>
                <p:oleObj name="Equation" r:id="rId8" imgW="1434960" imgH="2286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4538" y="3157538"/>
                        <a:ext cx="4071937" cy="413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3" name="Object 1035"/>
          <p:cNvGraphicFramePr>
            <a:graphicFrameLocks/>
          </p:cNvGraphicFramePr>
          <p:nvPr>
            <p:extLst/>
          </p:nvPr>
        </p:nvGraphicFramePr>
        <p:xfrm>
          <a:off x="1822450" y="3962400"/>
          <a:ext cx="5910263" cy="365125"/>
        </p:xfrm>
        <a:graphic>
          <a:graphicData uri="http://schemas.openxmlformats.org/presentationml/2006/ole">
            <mc:AlternateContent xmlns:mc="http://schemas.openxmlformats.org/markup-compatibility/2006">
              <mc:Choice xmlns:v="urn:schemas-microsoft-com:vml" Requires="v">
                <p:oleObj spid="_x0000_s15410" name="Equation" r:id="rId10" imgW="2082600" imgH="241200" progId="Equation.3">
                  <p:embed/>
                </p:oleObj>
              </mc:Choice>
              <mc:Fallback>
                <p:oleObj name="Equation" r:id="rId10" imgW="2082600" imgH="24120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2450" y="3962400"/>
                        <a:ext cx="591026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4" name="Object 1036"/>
          <p:cNvGraphicFramePr>
            <a:graphicFrameLocks/>
          </p:cNvGraphicFramePr>
          <p:nvPr>
            <p:extLst/>
          </p:nvPr>
        </p:nvGraphicFramePr>
        <p:xfrm>
          <a:off x="1752600" y="4587875"/>
          <a:ext cx="6161088" cy="365125"/>
        </p:xfrm>
        <a:graphic>
          <a:graphicData uri="http://schemas.openxmlformats.org/presentationml/2006/ole">
            <mc:AlternateContent xmlns:mc="http://schemas.openxmlformats.org/markup-compatibility/2006">
              <mc:Choice xmlns:v="urn:schemas-microsoft-com:vml" Requires="v">
                <p:oleObj spid="_x0000_s15411" name="Equation" r:id="rId12" imgW="2171520" imgH="241200" progId="Equation.3">
                  <p:embed/>
                </p:oleObj>
              </mc:Choice>
              <mc:Fallback>
                <p:oleObj name="Equation" r:id="rId12" imgW="2171520" imgH="2412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4587875"/>
                        <a:ext cx="616108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76572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Smoothing</a:t>
            </a:r>
            <a:endParaRPr lang="en-IN" dirty="0"/>
          </a:p>
        </p:txBody>
      </p:sp>
      <p:pic>
        <p:nvPicPr>
          <p:cNvPr id="58370" name="Picture 2"/>
          <p:cNvPicPr>
            <a:picLocks noGrp="1" noChangeAspect="1" noChangeArrowheads="1"/>
          </p:cNvPicPr>
          <p:nvPr>
            <p:ph sz="quarter" idx="1"/>
          </p:nvPr>
        </p:nvPicPr>
        <p:blipFill>
          <a:blip r:embed="rId2" cstate="print"/>
          <a:srcRect/>
          <a:stretch>
            <a:fillRect/>
          </a:stretch>
        </p:blipFill>
        <p:spPr bwMode="auto">
          <a:xfrm>
            <a:off x="1477169" y="1641475"/>
            <a:ext cx="6153150" cy="4343400"/>
          </a:xfrm>
          <a:prstGeom prst="rect">
            <a:avLst/>
          </a:prstGeom>
          <a:noFill/>
          <a:ln w="9525">
            <a:noFill/>
            <a:miter lim="800000"/>
            <a:headEnd/>
            <a:tailEnd/>
          </a:ln>
        </p:spPr>
      </p:pic>
    </p:spTree>
    <p:extLst>
      <p:ext uri="{BB962C8B-B14F-4D97-AF65-F5344CB8AC3E}">
        <p14:creationId xmlns:p14="http://schemas.microsoft.com/office/powerpoint/2010/main" val="421353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My Document\DTU\Logo1.png"/>
          <p:cNvPicPr/>
          <p:nvPr/>
        </p:nvPicPr>
        <p:blipFill>
          <a:blip r:embed="rId2" cstate="print"/>
          <a:srcRect/>
          <a:stretch>
            <a:fillRect/>
          </a:stretch>
        </p:blipFill>
        <p:spPr bwMode="auto">
          <a:xfrm>
            <a:off x="0" y="0"/>
            <a:ext cx="1981200" cy="1447800"/>
          </a:xfrm>
          <a:prstGeom prst="rect">
            <a:avLst/>
          </a:prstGeom>
          <a:noFill/>
          <a:ln w="9525">
            <a:noFill/>
            <a:miter lim="800000"/>
            <a:headEnd/>
            <a:tailEnd/>
          </a:ln>
        </p:spPr>
      </p:pic>
      <p:sp>
        <p:nvSpPr>
          <p:cNvPr id="6" name="Title 5"/>
          <p:cNvSpPr>
            <a:spLocks noGrp="1"/>
          </p:cNvSpPr>
          <p:nvPr>
            <p:ph type="title"/>
          </p:nvPr>
        </p:nvSpPr>
        <p:spPr>
          <a:xfrm>
            <a:off x="2438400" y="228600"/>
            <a:ext cx="6327648" cy="485756"/>
          </a:xfrm>
        </p:spPr>
        <p:txBody>
          <a:bodyPr>
            <a:normAutofit fontScale="90000"/>
          </a:bodyPr>
          <a:lstStyle/>
          <a:p>
            <a:r>
              <a:rPr lang="en-US" dirty="0" smtClean="0">
                <a:solidFill>
                  <a:schemeClr val="tx1"/>
                </a:solidFill>
              </a:rPr>
              <a:t>Objective  </a:t>
            </a:r>
            <a:endParaRPr lang="en-US" dirty="0">
              <a:solidFill>
                <a:schemeClr val="tx1"/>
              </a:solidFill>
            </a:endParaRPr>
          </a:p>
        </p:txBody>
      </p:sp>
      <p:sp>
        <p:nvSpPr>
          <p:cNvPr id="2" name="TextBox 1"/>
          <p:cNvSpPr txBox="1"/>
          <p:nvPr/>
        </p:nvSpPr>
        <p:spPr>
          <a:xfrm>
            <a:off x="838200" y="1752600"/>
            <a:ext cx="6477000" cy="3447098"/>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t>The objective of this project is to implement various time series models on the given quarterly rainfall dataset over the years 1995-2005 , using MICROSOFT EXCEL and to verify these using  and to verify them using ZAITUN TIME SERIES , a software specifically used for time series forecasting.</a:t>
            </a:r>
          </a:p>
          <a:p>
            <a:pPr marL="342900" indent="-342900">
              <a:buFont typeface="Arial" panose="020B0604020202020204" pitchFamily="34" charset="0"/>
              <a:buChar char="•"/>
            </a:pPr>
            <a:r>
              <a:rPr lang="en-IN" sz="2000" dirty="0" smtClean="0"/>
              <a:t>It also </a:t>
            </a:r>
            <a:r>
              <a:rPr lang="en-IN" sz="2000" smtClean="0"/>
              <a:t>grahically</a:t>
            </a:r>
            <a:r>
              <a:rPr lang="en-IN" sz="2000" dirty="0" smtClean="0"/>
              <a:t> compares the forecast made with the help model  with the actual data of next 5 years </a:t>
            </a:r>
            <a:r>
              <a:rPr lang="en-IN" sz="2000" dirty="0" err="1" smtClean="0"/>
              <a:t>i.e</a:t>
            </a:r>
            <a:r>
              <a:rPr lang="en-IN" sz="2000" dirty="0" smtClean="0"/>
              <a:t> 2006-2011 </a:t>
            </a:r>
          </a:p>
          <a:p>
            <a:pPr algn="ct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457200"/>
            <a:ext cx="7772400" cy="762000"/>
          </a:xfrm>
        </p:spPr>
        <p:txBody>
          <a:bodyPr vert="horz" lIns="91440" tIns="45720" rIns="91440" bIns="45720" rtlCol="0" anchor="ctr">
            <a:normAutofit/>
          </a:bodyPr>
          <a:lstStyle/>
          <a:p>
            <a:r>
              <a:rPr lang="en-US" dirty="0" smtClean="0"/>
              <a:t>Single Exponential </a:t>
            </a:r>
            <a:r>
              <a:rPr lang="en-US" dirty="0"/>
              <a:t>Smoothing</a:t>
            </a:r>
          </a:p>
        </p:txBody>
      </p:sp>
      <p:grpSp>
        <p:nvGrpSpPr>
          <p:cNvPr id="2" name="Group 5"/>
          <p:cNvGrpSpPr>
            <a:grpSpLocks/>
          </p:cNvGrpSpPr>
          <p:nvPr/>
        </p:nvGrpSpPr>
        <p:grpSpPr bwMode="auto">
          <a:xfrm>
            <a:off x="2719388" y="1447800"/>
            <a:ext cx="3403600" cy="1186097"/>
            <a:chOff x="1713" y="835"/>
            <a:chExt cx="2144" cy="844"/>
          </a:xfrm>
        </p:grpSpPr>
        <p:graphicFrame>
          <p:nvGraphicFramePr>
            <p:cNvPr id="20483" name="Object 3"/>
            <p:cNvGraphicFramePr>
              <a:graphicFrameLocks/>
            </p:cNvGraphicFramePr>
            <p:nvPr>
              <p:extLst/>
            </p:nvPr>
          </p:nvGraphicFramePr>
          <p:xfrm>
            <a:off x="1713" y="835"/>
            <a:ext cx="2144" cy="393"/>
          </p:xfrm>
          <a:graphic>
            <a:graphicData uri="http://schemas.openxmlformats.org/presentationml/2006/ole">
              <mc:AlternateContent xmlns:mc="http://schemas.openxmlformats.org/markup-compatibility/2006">
                <mc:Choice xmlns:v="urn:schemas-microsoft-com:vml" Requires="v">
                  <p:oleObj spid="_x0000_s16413" name="Equation" r:id="rId4" imgW="1346040" imgH="253800" progId="Equation.3">
                    <p:embed/>
                  </p:oleObj>
                </mc:Choice>
                <mc:Fallback>
                  <p:oleObj name="Equation" r:id="rId4" imgW="1346040" imgH="2538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 y="835"/>
                          <a:ext cx="214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4"/>
            <p:cNvGraphicFramePr>
              <a:graphicFrameLocks/>
            </p:cNvGraphicFramePr>
            <p:nvPr>
              <p:extLst/>
            </p:nvPr>
          </p:nvGraphicFramePr>
          <p:xfrm>
            <a:off x="2016" y="1431"/>
            <a:ext cx="1430" cy="248"/>
          </p:xfrm>
          <a:graphic>
            <a:graphicData uri="http://schemas.openxmlformats.org/presentationml/2006/ole">
              <mc:AlternateContent xmlns:mc="http://schemas.openxmlformats.org/markup-compatibility/2006">
                <mc:Choice xmlns:v="urn:schemas-microsoft-com:vml" Requires="v">
                  <p:oleObj spid="_x0000_s16414" name="Equation" r:id="rId6" imgW="977760" imgH="177480" progId="Equation.3">
                    <p:embed/>
                  </p:oleObj>
                </mc:Choice>
                <mc:Fallback>
                  <p:oleObj name="Equation" r:id="rId6" imgW="977760" imgH="1774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431"/>
                          <a:ext cx="143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8"/>
          <p:cNvGrpSpPr>
            <a:grpSpLocks/>
          </p:cNvGrpSpPr>
          <p:nvPr/>
        </p:nvGrpSpPr>
        <p:grpSpPr bwMode="auto">
          <a:xfrm>
            <a:off x="381000" y="3038477"/>
            <a:ext cx="8367713" cy="2724151"/>
            <a:chOff x="341" y="1914"/>
            <a:chExt cx="5271" cy="1716"/>
          </a:xfrm>
        </p:grpSpPr>
        <p:sp>
          <p:nvSpPr>
            <p:cNvPr id="20486" name="Rectangle 6"/>
            <p:cNvSpPr>
              <a:spLocks noChangeArrowheads="1"/>
            </p:cNvSpPr>
            <p:nvPr/>
          </p:nvSpPr>
          <p:spPr bwMode="auto">
            <a:xfrm>
              <a:off x="341" y="1914"/>
              <a:ext cx="5271" cy="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39725" indent="-339725" eaLnBrk="0" hangingPunct="0">
                <a:spcBef>
                  <a:spcPct val="50000"/>
                </a:spcBef>
                <a:buClr>
                  <a:schemeClr val="hlink"/>
                </a:buClr>
                <a:buFont typeface="Wingdings" pitchFamily="2" charset="2"/>
                <a:buChar char="§"/>
              </a:pPr>
              <a:r>
                <a:rPr lang="en-US" dirty="0"/>
                <a:t>It can be shown that the above equation is equivalent to</a:t>
              </a:r>
              <a:r>
                <a:rPr lang="en-US" dirty="0" smtClean="0"/>
                <a:t>:</a:t>
              </a:r>
            </a:p>
            <a:p>
              <a:pPr marL="339725" indent="-339725" eaLnBrk="0" hangingPunct="0">
                <a:spcBef>
                  <a:spcPct val="50000"/>
                </a:spcBef>
                <a:buClr>
                  <a:schemeClr val="hlink"/>
                </a:buClr>
                <a:buFont typeface="Wingdings" pitchFamily="2" charset="2"/>
                <a:buChar char="§"/>
              </a:pPr>
              <a:endParaRPr lang="en-US" dirty="0" smtClean="0"/>
            </a:p>
            <a:p>
              <a:pPr marL="339725" indent="-339725" eaLnBrk="0" hangingPunct="0">
                <a:spcBef>
                  <a:spcPct val="50000"/>
                </a:spcBef>
                <a:buClr>
                  <a:schemeClr val="hlink"/>
                </a:buClr>
                <a:buFont typeface="Wingdings" pitchFamily="2" charset="2"/>
                <a:buChar char="§"/>
              </a:pPr>
              <a:endParaRPr lang="en-US" dirty="0" smtClean="0"/>
            </a:p>
            <a:p>
              <a:pPr marL="339725" indent="-339725" eaLnBrk="0" hangingPunct="0">
                <a:spcBef>
                  <a:spcPct val="50000"/>
                </a:spcBef>
                <a:buClr>
                  <a:schemeClr val="hlink"/>
                </a:buClr>
                <a:buFont typeface="Wingdings" pitchFamily="2" charset="2"/>
                <a:buChar char="§"/>
              </a:pPr>
              <a:endParaRPr lang="en-US" dirty="0" smtClean="0"/>
            </a:p>
            <a:p>
              <a:pPr marL="339725" indent="-339725" eaLnBrk="0" hangingPunct="0">
                <a:spcBef>
                  <a:spcPct val="50000"/>
                </a:spcBef>
                <a:buClr>
                  <a:schemeClr val="hlink"/>
                </a:buClr>
                <a:buFont typeface="Wingdings" pitchFamily="2" charset="2"/>
                <a:buChar char="§"/>
              </a:pPr>
              <a:r>
                <a:rPr lang="en-IN" dirty="0"/>
                <a:t> This method is suitable for forecasting data with no trend or seasonal pattern.</a:t>
              </a:r>
              <a:endParaRPr lang="en-US" dirty="0" smtClean="0">
                <a:hlinkClick r:id="rId8" action="ppaction://hlinkfile"/>
              </a:endParaRPr>
            </a:p>
            <a:p>
              <a:pPr marL="339725" indent="-339725" eaLnBrk="0" hangingPunct="0">
                <a:spcBef>
                  <a:spcPct val="50000"/>
                </a:spcBef>
                <a:buClr>
                  <a:schemeClr val="hlink"/>
                </a:buClr>
                <a:buFont typeface="Wingdings" pitchFamily="2" charset="2"/>
                <a:buChar char="§"/>
              </a:pPr>
              <a:r>
                <a:rPr lang="en-US" dirty="0" smtClean="0">
                  <a:hlinkClick r:id="rId8" action="ppaction://hlinkfile"/>
                </a:rPr>
                <a:t>EXAMPLE</a:t>
              </a:r>
              <a:r>
                <a:rPr lang="en-US" dirty="0" smtClean="0"/>
                <a:t>		</a:t>
              </a:r>
              <a:endParaRPr lang="en-US" dirty="0"/>
            </a:p>
          </p:txBody>
        </p:sp>
        <p:graphicFrame>
          <p:nvGraphicFramePr>
            <p:cNvPr id="20487" name="Object 7"/>
            <p:cNvGraphicFramePr>
              <a:graphicFrameLocks/>
            </p:cNvGraphicFramePr>
            <p:nvPr>
              <p:extLst/>
            </p:nvPr>
          </p:nvGraphicFramePr>
          <p:xfrm>
            <a:off x="455" y="2397"/>
            <a:ext cx="5042" cy="309"/>
          </p:xfrm>
          <a:graphic>
            <a:graphicData uri="http://schemas.openxmlformats.org/presentationml/2006/ole">
              <mc:AlternateContent xmlns:mc="http://schemas.openxmlformats.org/markup-compatibility/2006">
                <mc:Choice xmlns:v="urn:schemas-microsoft-com:vml" Requires="v">
                  <p:oleObj spid="_x0000_s16415" name="Equation" r:id="rId9" imgW="3949560" imgH="253800" progId="Equation.3">
                    <p:embed/>
                  </p:oleObj>
                </mc:Choice>
                <mc:Fallback>
                  <p:oleObj name="Equation" r:id="rId9" imgW="3949560" imgH="2538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 y="2397"/>
                          <a:ext cx="504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59513045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457200"/>
            <a:ext cx="8229600" cy="762000"/>
          </a:xfrm>
          <a:noFill/>
          <a:ln/>
        </p:spPr>
        <p:txBody>
          <a:bodyPr lIns="92075" tIns="46038" rIns="92075" bIns="46038">
            <a:noAutofit/>
          </a:bodyPr>
          <a:lstStyle/>
          <a:p>
            <a:r>
              <a:rPr lang="en-US" dirty="0"/>
              <a:t>Double Exponential </a:t>
            </a:r>
            <a:r>
              <a:rPr lang="en-US" dirty="0" smtClean="0"/>
              <a:t>Smoothing (Holt’s </a:t>
            </a:r>
            <a:r>
              <a:rPr lang="en-US" dirty="0"/>
              <a:t>Method)</a:t>
            </a:r>
          </a:p>
        </p:txBody>
      </p:sp>
      <p:sp>
        <p:nvSpPr>
          <p:cNvPr id="26627" name="Rectangle 3"/>
          <p:cNvSpPr>
            <a:spLocks noGrp="1" noChangeArrowheads="1"/>
          </p:cNvSpPr>
          <p:nvPr>
            <p:ph sz="quarter" idx="1"/>
          </p:nvPr>
        </p:nvSpPr>
        <p:spPr>
          <a:xfrm>
            <a:off x="683568" y="4354512"/>
            <a:ext cx="7858125" cy="2098824"/>
          </a:xfrm>
          <a:noFill/>
          <a:ln/>
        </p:spPr>
        <p:txBody>
          <a:bodyPr lIns="92075" tIns="46038" rIns="92075" bIns="46038">
            <a:normAutofit fontScale="92500" lnSpcReduction="20000"/>
          </a:bodyPr>
          <a:lstStyle/>
          <a:p>
            <a:pPr>
              <a:buFont typeface="Wingdings" pitchFamily="2" charset="2"/>
              <a:buChar char="§"/>
            </a:pPr>
            <a:r>
              <a:rPr lang="en-US" sz="1800" b="0" dirty="0">
                <a:solidFill>
                  <a:schemeClr val="tx1"/>
                </a:solidFill>
              </a:rPr>
              <a:t>E</a:t>
            </a:r>
            <a:r>
              <a:rPr lang="en-US" sz="1800" b="0" i="1" baseline="-25000" dirty="0">
                <a:solidFill>
                  <a:schemeClr val="tx1"/>
                </a:solidFill>
              </a:rPr>
              <a:t>t</a:t>
            </a:r>
            <a:r>
              <a:rPr lang="en-US" sz="1800" b="0" dirty="0">
                <a:solidFill>
                  <a:schemeClr val="tx1"/>
                </a:solidFill>
              </a:rPr>
              <a:t> is the expected base level at time period </a:t>
            </a:r>
            <a:r>
              <a:rPr lang="en-US" sz="1800" b="0" i="1" dirty="0">
                <a:solidFill>
                  <a:schemeClr val="tx1"/>
                </a:solidFill>
              </a:rPr>
              <a:t>t.</a:t>
            </a:r>
            <a:endParaRPr lang="en-US" sz="1800" b="0" dirty="0">
              <a:solidFill>
                <a:schemeClr val="tx1"/>
              </a:solidFill>
            </a:endParaRPr>
          </a:p>
          <a:p>
            <a:pPr>
              <a:buFont typeface="Wingdings" pitchFamily="2" charset="2"/>
              <a:buChar char="§"/>
            </a:pPr>
            <a:r>
              <a:rPr lang="en-US" sz="1800" b="0" dirty="0" err="1">
                <a:solidFill>
                  <a:schemeClr val="tx1"/>
                </a:solidFill>
              </a:rPr>
              <a:t>T</a:t>
            </a:r>
            <a:r>
              <a:rPr lang="en-US" sz="1800" b="0" i="1" baseline="-25000" dirty="0" err="1">
                <a:solidFill>
                  <a:schemeClr val="tx1"/>
                </a:solidFill>
              </a:rPr>
              <a:t>t</a:t>
            </a:r>
            <a:r>
              <a:rPr lang="en-US" sz="1800" b="0" dirty="0">
                <a:solidFill>
                  <a:schemeClr val="tx1"/>
                </a:solidFill>
              </a:rPr>
              <a:t> is the expected trend at time period </a:t>
            </a:r>
            <a:r>
              <a:rPr lang="en-US" sz="1800" b="0" i="1" dirty="0">
                <a:solidFill>
                  <a:schemeClr val="tx1"/>
                </a:solidFill>
              </a:rPr>
              <a:t>t</a:t>
            </a:r>
            <a:r>
              <a:rPr lang="en-US" sz="1800" b="0" i="1" dirty="0" smtClean="0">
                <a:solidFill>
                  <a:schemeClr val="tx1"/>
                </a:solidFill>
              </a:rPr>
              <a:t>.</a:t>
            </a:r>
          </a:p>
          <a:p>
            <a:pPr>
              <a:buFont typeface="Wingdings" pitchFamily="2" charset="2"/>
              <a:buChar char="§"/>
            </a:pPr>
            <a:r>
              <a:rPr lang="en-IN" sz="1800" dirty="0"/>
              <a:t>This method is used when the data shows a trend. Exponential smoothing with a trend works much like </a:t>
            </a:r>
            <a:r>
              <a:rPr lang="en-IN" sz="1800" dirty="0" smtClean="0"/>
              <a:t>simple smoothing </a:t>
            </a:r>
            <a:r>
              <a:rPr lang="en-IN" sz="1800" dirty="0"/>
              <a:t>except that two components must be updated each period - level and trend. The level is a smoothed </a:t>
            </a:r>
            <a:r>
              <a:rPr lang="en-IN" sz="1800" dirty="0" smtClean="0"/>
              <a:t>estimate of </a:t>
            </a:r>
            <a:r>
              <a:rPr lang="en-IN" sz="1800" dirty="0"/>
              <a:t>the value of the data at the end of each period. The trend is a smoothed estimate of average growth at the end of each period </a:t>
            </a:r>
            <a:endParaRPr lang="en-IN" sz="1800" dirty="0" smtClean="0"/>
          </a:p>
          <a:p>
            <a:pPr>
              <a:buFont typeface="Wingdings" pitchFamily="2" charset="2"/>
              <a:buChar char="§"/>
            </a:pPr>
            <a:r>
              <a:rPr lang="en-IN" sz="1800" dirty="0">
                <a:hlinkClick r:id="rId3" action="ppaction://hlinkfile"/>
              </a:rPr>
              <a:t>E</a:t>
            </a:r>
            <a:r>
              <a:rPr lang="en-IN" sz="1800" dirty="0" smtClean="0">
                <a:hlinkClick r:id="rId3" action="ppaction://hlinkfile"/>
              </a:rPr>
              <a:t>xample</a:t>
            </a:r>
            <a:endParaRPr lang="en-IN" sz="1800" dirty="0" smtClean="0"/>
          </a:p>
          <a:p>
            <a:pPr>
              <a:buFont typeface="Wingdings" pitchFamily="2" charset="2"/>
              <a:buChar char="§"/>
            </a:pPr>
            <a:endParaRPr lang="en-US" sz="1800" b="0" i="1" dirty="0">
              <a:solidFill>
                <a:schemeClr val="tx1"/>
              </a:solidFill>
            </a:endParaRPr>
          </a:p>
        </p:txBody>
      </p:sp>
      <p:graphicFrame>
        <p:nvGraphicFramePr>
          <p:cNvPr id="26628" name="Object 4"/>
          <p:cNvGraphicFramePr>
            <a:graphicFrameLocks/>
          </p:cNvGraphicFramePr>
          <p:nvPr>
            <p:extLst/>
          </p:nvPr>
        </p:nvGraphicFramePr>
        <p:xfrm>
          <a:off x="3209925" y="1646238"/>
          <a:ext cx="2632075" cy="692150"/>
        </p:xfrm>
        <a:graphic>
          <a:graphicData uri="http://schemas.openxmlformats.org/presentationml/2006/ole">
            <mc:AlternateContent xmlns:mc="http://schemas.openxmlformats.org/markup-compatibility/2006">
              <mc:Choice xmlns:v="urn:schemas-microsoft-com:vml" Requires="v">
                <p:oleObj spid="_x0000_s17428" name="Equation" r:id="rId4" imgW="927000" imgH="253800" progId="Equation.3">
                  <p:embed/>
                </p:oleObj>
              </mc:Choice>
              <mc:Fallback>
                <p:oleObj name="Equation" r:id="rId4" imgW="927000" imgH="2538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1646238"/>
                        <a:ext cx="263207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1936750" y="2395538"/>
            <a:ext cx="4965700" cy="1871663"/>
            <a:chOff x="1220" y="1077"/>
            <a:chExt cx="3128" cy="1179"/>
          </a:xfrm>
        </p:grpSpPr>
        <p:sp>
          <p:nvSpPr>
            <p:cNvPr id="26629" name="Rectangle 5"/>
            <p:cNvSpPr>
              <a:spLocks noChangeArrowheads="1"/>
            </p:cNvSpPr>
            <p:nvPr/>
          </p:nvSpPr>
          <p:spPr bwMode="auto">
            <a:xfrm>
              <a:off x="1220" y="1077"/>
              <a:ext cx="3128"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pPr>
              <a:r>
                <a:rPr lang="en-US" sz="2000" dirty="0">
                  <a:latin typeface="Tahoma" pitchFamily="34" charset="0"/>
                </a:rPr>
                <a:t>where</a:t>
              </a:r>
            </a:p>
            <a:p>
              <a:pPr eaLnBrk="0" hangingPunct="0">
                <a:lnSpc>
                  <a:spcPct val="80000"/>
                </a:lnSpc>
                <a:spcBef>
                  <a:spcPct val="50000"/>
                </a:spcBef>
              </a:pPr>
              <a:r>
                <a:rPr lang="en-US" sz="2000" dirty="0">
                  <a:latin typeface="Times New Roman" pitchFamily="18" charset="0"/>
                </a:rPr>
                <a:t>	E</a:t>
              </a:r>
              <a:r>
                <a:rPr lang="en-US" sz="2000" i="1" baseline="-25000" dirty="0">
                  <a:latin typeface="Times New Roman" pitchFamily="18" charset="0"/>
                </a:rPr>
                <a:t>t</a:t>
              </a:r>
              <a:r>
                <a:rPr lang="en-US" sz="2000" dirty="0">
                  <a:latin typeface="Times New Roman" pitchFamily="18" charset="0"/>
                </a:rPr>
                <a:t> = </a:t>
              </a:r>
              <a:r>
                <a:rPr lang="en-US" sz="2000" dirty="0" err="1">
                  <a:latin typeface="Symbol" pitchFamily="18" charset="2"/>
                </a:rPr>
                <a:t>a</a:t>
              </a:r>
              <a:r>
                <a:rPr lang="en-US" sz="2000" dirty="0" err="1">
                  <a:latin typeface="Times New Roman" pitchFamily="18" charset="0"/>
                </a:rPr>
                <a:t>Y</a:t>
              </a:r>
              <a:r>
                <a:rPr lang="en-US" sz="2000" i="1" baseline="-25000" dirty="0" err="1">
                  <a:latin typeface="Times New Roman" pitchFamily="18" charset="0"/>
                </a:rPr>
                <a:t>t</a:t>
              </a:r>
              <a:r>
                <a:rPr lang="en-US" sz="2000" dirty="0">
                  <a:latin typeface="Times New Roman" pitchFamily="18" charset="0"/>
                </a:rPr>
                <a:t> + (1-</a:t>
              </a:r>
              <a:r>
                <a:rPr lang="en-US" sz="2000" dirty="0">
                  <a:latin typeface="Symbol" pitchFamily="18" charset="2"/>
                </a:rPr>
                <a:t>a</a:t>
              </a:r>
              <a:r>
                <a:rPr lang="en-US" sz="2000" dirty="0">
                  <a:latin typeface="Times New Roman" pitchFamily="18" charset="0"/>
                </a:rPr>
                <a:t>)(E</a:t>
              </a:r>
              <a:r>
                <a:rPr lang="en-US" sz="2000" i="1" baseline="-25000" dirty="0">
                  <a:latin typeface="Times New Roman" pitchFamily="18" charset="0"/>
                </a:rPr>
                <a:t>t</a:t>
              </a:r>
              <a:r>
                <a:rPr lang="en-US" sz="2000" baseline="-25000" dirty="0">
                  <a:latin typeface="Times New Roman" pitchFamily="18" charset="0"/>
                </a:rPr>
                <a:t>-1</a:t>
              </a:r>
              <a:r>
                <a:rPr lang="en-US" sz="2000" dirty="0">
                  <a:latin typeface="Times New Roman" pitchFamily="18" charset="0"/>
                </a:rPr>
                <a:t>+ T</a:t>
              </a:r>
              <a:r>
                <a:rPr lang="en-US" sz="2000" i="1" baseline="-25000" dirty="0">
                  <a:latin typeface="Times New Roman" pitchFamily="18" charset="0"/>
                </a:rPr>
                <a:t>t</a:t>
              </a:r>
              <a:r>
                <a:rPr lang="en-US" sz="2000" baseline="-25000" dirty="0">
                  <a:latin typeface="Times New Roman" pitchFamily="18" charset="0"/>
                </a:rPr>
                <a:t>-1</a:t>
              </a:r>
              <a:r>
                <a:rPr lang="en-US" sz="2000" dirty="0">
                  <a:latin typeface="Times New Roman" pitchFamily="18" charset="0"/>
                </a:rPr>
                <a:t>)</a:t>
              </a:r>
            </a:p>
            <a:p>
              <a:pPr eaLnBrk="0" hangingPunct="0">
                <a:lnSpc>
                  <a:spcPct val="80000"/>
                </a:lnSpc>
                <a:spcBef>
                  <a:spcPct val="50000"/>
                </a:spcBef>
              </a:pPr>
              <a:r>
                <a:rPr lang="en-US" sz="2000" dirty="0">
                  <a:latin typeface="Times New Roman" pitchFamily="18" charset="0"/>
                </a:rPr>
                <a:t>	</a:t>
              </a:r>
              <a:r>
                <a:rPr lang="en-US" sz="2000" dirty="0" err="1">
                  <a:latin typeface="Times New Roman" pitchFamily="18" charset="0"/>
                </a:rPr>
                <a:t>T</a:t>
              </a:r>
              <a:r>
                <a:rPr lang="en-US" sz="2000" i="1" baseline="-25000" dirty="0" err="1">
                  <a:latin typeface="Times New Roman" pitchFamily="18" charset="0"/>
                </a:rPr>
                <a:t>t</a:t>
              </a:r>
              <a:r>
                <a:rPr lang="en-US" sz="2000" dirty="0">
                  <a:latin typeface="Times New Roman" pitchFamily="18" charset="0"/>
                </a:rPr>
                <a:t> = </a:t>
              </a:r>
              <a:r>
                <a:rPr lang="en-US" sz="2000" dirty="0">
                  <a:latin typeface="Symbol" pitchFamily="18" charset="2"/>
                </a:rPr>
                <a:t>b</a:t>
              </a:r>
              <a:r>
                <a:rPr lang="en-US" sz="2000" dirty="0">
                  <a:latin typeface="Times New Roman" pitchFamily="18" charset="0"/>
                </a:rPr>
                <a:t>(E</a:t>
              </a:r>
              <a:r>
                <a:rPr lang="en-US" sz="2000" i="1" baseline="-25000" dirty="0">
                  <a:latin typeface="Times New Roman" pitchFamily="18" charset="0"/>
                </a:rPr>
                <a:t>t </a:t>
              </a:r>
              <a:r>
                <a:rPr lang="en-US" sz="2000" dirty="0">
                  <a:latin typeface="Symbol" pitchFamily="18" charset="2"/>
                </a:rPr>
                <a:t>-</a:t>
              </a:r>
              <a:r>
                <a:rPr lang="en-US" sz="2000" dirty="0">
                  <a:latin typeface="Times New Roman" pitchFamily="18" charset="0"/>
                </a:rPr>
                <a:t>E</a:t>
              </a:r>
              <a:r>
                <a:rPr lang="en-US" sz="2000" i="1" baseline="-25000" dirty="0">
                  <a:latin typeface="Times New Roman" pitchFamily="18" charset="0"/>
                </a:rPr>
                <a:t>t</a:t>
              </a:r>
              <a:r>
                <a:rPr lang="en-US" sz="2000" baseline="-25000" dirty="0">
                  <a:latin typeface="Times New Roman" pitchFamily="18" charset="0"/>
                </a:rPr>
                <a:t>-1</a:t>
              </a:r>
              <a:r>
                <a:rPr lang="en-US" sz="2000" dirty="0">
                  <a:latin typeface="Times New Roman" pitchFamily="18" charset="0"/>
                </a:rPr>
                <a:t>) + (1-</a:t>
              </a:r>
              <a:r>
                <a:rPr lang="en-US" sz="2000" dirty="0">
                  <a:latin typeface="Symbol" pitchFamily="18" charset="2"/>
                </a:rPr>
                <a:t>b</a:t>
              </a:r>
              <a:r>
                <a:rPr lang="en-US" sz="2000" dirty="0">
                  <a:latin typeface="Times New Roman" pitchFamily="18" charset="0"/>
                </a:rPr>
                <a:t>) T</a:t>
              </a:r>
              <a:r>
                <a:rPr lang="en-US" sz="2000" i="1" baseline="-25000" dirty="0">
                  <a:latin typeface="Times New Roman" pitchFamily="18" charset="0"/>
                </a:rPr>
                <a:t>t</a:t>
              </a:r>
              <a:r>
                <a:rPr lang="en-US" sz="2000" baseline="-25000" dirty="0">
                  <a:latin typeface="Times New Roman" pitchFamily="18" charset="0"/>
                </a:rPr>
                <a:t>-1</a:t>
              </a:r>
            </a:p>
            <a:p>
              <a:pPr eaLnBrk="0" hangingPunct="0">
                <a:lnSpc>
                  <a:spcPct val="80000"/>
                </a:lnSpc>
                <a:spcBef>
                  <a:spcPct val="50000"/>
                </a:spcBef>
              </a:pPr>
              <a:endParaRPr lang="en-US" sz="2000" baseline="-25000" dirty="0">
                <a:latin typeface="Times New Roman" pitchFamily="18" charset="0"/>
              </a:endParaRPr>
            </a:p>
          </p:txBody>
        </p:sp>
        <p:graphicFrame>
          <p:nvGraphicFramePr>
            <p:cNvPr id="26630" name="Object 6"/>
            <p:cNvGraphicFramePr>
              <a:graphicFrameLocks/>
            </p:cNvGraphicFramePr>
            <p:nvPr>
              <p:extLst/>
            </p:nvPr>
          </p:nvGraphicFramePr>
          <p:xfrm>
            <a:off x="2143" y="2018"/>
            <a:ext cx="1737" cy="238"/>
          </p:xfrm>
          <a:graphic>
            <a:graphicData uri="http://schemas.openxmlformats.org/presentationml/2006/ole">
              <mc:AlternateContent xmlns:mc="http://schemas.openxmlformats.org/markup-compatibility/2006">
                <mc:Choice xmlns:v="urn:schemas-microsoft-com:vml" Requires="v">
                  <p:oleObj spid="_x0000_s17429" name="Equation" r:id="rId6" imgW="1422360" imgH="203040" progId="Equation.3">
                    <p:embed/>
                  </p:oleObj>
                </mc:Choice>
                <mc:Fallback>
                  <p:oleObj name="Equation" r:id="rId6" imgW="1422360" imgH="20304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3" y="2018"/>
                          <a:ext cx="17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84578848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457200"/>
            <a:ext cx="8229600" cy="762000"/>
          </a:xfrm>
        </p:spPr>
        <p:txBody>
          <a:bodyPr vert="horz" lIns="91440" tIns="45720" rIns="91440" bIns="45720" rtlCol="0" anchor="ctr">
            <a:normAutofit/>
          </a:bodyPr>
          <a:lstStyle/>
          <a:p>
            <a:r>
              <a:rPr lang="en-US" sz="3600" dirty="0"/>
              <a:t>Trend Models</a:t>
            </a:r>
          </a:p>
        </p:txBody>
      </p:sp>
      <p:sp>
        <p:nvSpPr>
          <p:cNvPr id="24579" name="Rectangle 3"/>
          <p:cNvSpPr>
            <a:spLocks noGrp="1" noChangeArrowheads="1"/>
          </p:cNvSpPr>
          <p:nvPr>
            <p:ph sz="quarter" idx="1"/>
          </p:nvPr>
        </p:nvSpPr>
        <p:spPr>
          <a:xfrm>
            <a:off x="584200" y="1485900"/>
            <a:ext cx="7772400" cy="4152900"/>
          </a:xfrm>
          <a:noFill/>
          <a:ln/>
        </p:spPr>
        <p:txBody>
          <a:bodyPr lIns="92075" tIns="46038" rIns="92075" bIns="46038"/>
          <a:lstStyle/>
          <a:p>
            <a:pPr>
              <a:buFont typeface="Wingdings" pitchFamily="2" charset="2"/>
              <a:buChar char="§"/>
            </a:pPr>
            <a:r>
              <a:rPr lang="en-US" sz="1800" b="0" dirty="0">
                <a:solidFill>
                  <a:schemeClr val="tx1"/>
                </a:solidFill>
              </a:rPr>
              <a:t>Trend is the long-term sweep or general direction of movement in a time series</a:t>
            </a:r>
            <a:r>
              <a:rPr lang="en-US" sz="1800" b="0" dirty="0" smtClean="0">
                <a:solidFill>
                  <a:schemeClr val="tx1"/>
                </a:solidFill>
              </a:rPr>
              <a:t>.</a:t>
            </a:r>
          </a:p>
          <a:p>
            <a:pPr>
              <a:buFont typeface="Wingdings" pitchFamily="2" charset="2"/>
              <a:buChar char="§"/>
            </a:pPr>
            <a:r>
              <a:rPr lang="en-US" sz="1800" dirty="0"/>
              <a:t>Trend is the component factor of a time series most often used to make intermediate and long-range forecasts</a:t>
            </a:r>
            <a:endParaRPr lang="en-US" sz="1800" b="0" dirty="0">
              <a:solidFill>
                <a:schemeClr val="tx1"/>
              </a:solidFill>
            </a:endParaRPr>
          </a:p>
          <a:p>
            <a:pPr>
              <a:buFont typeface="Wingdings" pitchFamily="2" charset="2"/>
              <a:buChar char="§"/>
            </a:pPr>
            <a:endParaRPr lang="en-US" sz="1800" b="0" dirty="0">
              <a:solidFill>
                <a:schemeClr val="tx1"/>
              </a:solidFill>
            </a:endParaRPr>
          </a:p>
        </p:txBody>
      </p:sp>
    </p:spTree>
    <p:extLst>
      <p:ext uri="{BB962C8B-B14F-4D97-AF65-F5344CB8AC3E}">
        <p14:creationId xmlns:p14="http://schemas.microsoft.com/office/powerpoint/2010/main" val="381400553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8229600" cy="762000"/>
          </a:xfrm>
          <a:noFill/>
          <a:ln/>
        </p:spPr>
        <p:txBody>
          <a:bodyPr lIns="92075" tIns="46038" rIns="92075" bIns="46038">
            <a:normAutofit/>
          </a:bodyPr>
          <a:lstStyle/>
          <a:p>
            <a:r>
              <a:rPr lang="en-US" dirty="0"/>
              <a:t>The Linear Trend Model</a:t>
            </a:r>
          </a:p>
        </p:txBody>
      </p:sp>
      <p:grpSp>
        <p:nvGrpSpPr>
          <p:cNvPr id="2" name="Group 5"/>
          <p:cNvGrpSpPr>
            <a:grpSpLocks/>
          </p:cNvGrpSpPr>
          <p:nvPr/>
        </p:nvGrpSpPr>
        <p:grpSpPr bwMode="auto">
          <a:xfrm>
            <a:off x="2895600" y="1676400"/>
            <a:ext cx="3027176" cy="1454989"/>
            <a:chOff x="1966" y="736"/>
            <a:chExt cx="1758" cy="759"/>
          </a:xfrm>
        </p:grpSpPr>
        <p:graphicFrame>
          <p:nvGraphicFramePr>
            <p:cNvPr id="29699" name="Object 3"/>
            <p:cNvGraphicFramePr>
              <a:graphicFrameLocks/>
            </p:cNvGraphicFramePr>
            <p:nvPr>
              <p:extLst/>
            </p:nvPr>
          </p:nvGraphicFramePr>
          <p:xfrm>
            <a:off x="1966" y="736"/>
            <a:ext cx="1758" cy="358"/>
          </p:xfrm>
          <a:graphic>
            <a:graphicData uri="http://schemas.openxmlformats.org/presentationml/2006/ole">
              <mc:AlternateContent xmlns:mc="http://schemas.openxmlformats.org/markup-compatibility/2006">
                <mc:Choice xmlns:v="urn:schemas-microsoft-com:vml" Requires="v">
                  <p:oleObj spid="_x0000_s18452" name="Equation" r:id="rId3" imgW="888840" imgH="266400" progId="Equation.3">
                    <p:embed/>
                  </p:oleObj>
                </mc:Choice>
                <mc:Fallback>
                  <p:oleObj name="Equation" r:id="rId3" imgW="888840" imgH="266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 y="736"/>
                          <a:ext cx="1758"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4"/>
            <p:cNvGraphicFramePr>
              <a:graphicFrameLocks/>
            </p:cNvGraphicFramePr>
            <p:nvPr>
              <p:extLst/>
            </p:nvPr>
          </p:nvGraphicFramePr>
          <p:xfrm>
            <a:off x="2209" y="1213"/>
            <a:ext cx="1239" cy="282"/>
          </p:xfrm>
          <a:graphic>
            <a:graphicData uri="http://schemas.openxmlformats.org/presentationml/2006/ole">
              <mc:AlternateContent xmlns:mc="http://schemas.openxmlformats.org/markup-compatibility/2006">
                <mc:Choice xmlns:v="urn:schemas-microsoft-com:vml" Requires="v">
                  <p:oleObj spid="_x0000_s18453" name="Equation" r:id="rId5" imgW="888840" imgH="241200" progId="Equation.3">
                    <p:embed/>
                  </p:oleObj>
                </mc:Choice>
                <mc:Fallback>
                  <p:oleObj name="Equation" r:id="rId5" imgW="888840" imgH="241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 y="1213"/>
                          <a:ext cx="1239"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02" name="Rectangle 6"/>
          <p:cNvSpPr>
            <a:spLocks noChangeArrowheads="1"/>
          </p:cNvSpPr>
          <p:nvPr/>
        </p:nvSpPr>
        <p:spPr bwMode="auto">
          <a:xfrm>
            <a:off x="1752600" y="3657600"/>
            <a:ext cx="3724275" cy="178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dirty="0">
                <a:latin typeface="Tahoma" pitchFamily="34" charset="0"/>
              </a:rPr>
              <a:t>For example</a:t>
            </a:r>
            <a:r>
              <a:rPr lang="en-US" sz="2000" dirty="0" smtClean="0">
                <a:latin typeface="Tahoma" pitchFamily="34" charset="0"/>
              </a:rPr>
              <a:t>:</a:t>
            </a:r>
          </a:p>
          <a:p>
            <a:pPr eaLnBrk="0" hangingPunct="0">
              <a:spcBef>
                <a:spcPct val="50000"/>
              </a:spcBef>
            </a:pPr>
            <a:endParaRPr lang="en-US" sz="2000" dirty="0">
              <a:latin typeface="Tahoma" pitchFamily="34" charset="0"/>
            </a:endParaRPr>
          </a:p>
          <a:p>
            <a:pPr eaLnBrk="0" hangingPunct="0">
              <a:spcBef>
                <a:spcPct val="50000"/>
              </a:spcBef>
            </a:pPr>
            <a:endParaRPr lang="en-US" sz="2000" dirty="0" smtClean="0">
              <a:latin typeface="Tahoma" pitchFamily="34" charset="0"/>
            </a:endParaRPr>
          </a:p>
          <a:p>
            <a:pPr eaLnBrk="0" hangingPunct="0">
              <a:spcBef>
                <a:spcPct val="50000"/>
              </a:spcBef>
            </a:pPr>
            <a:r>
              <a:rPr lang="en-US" sz="2000" dirty="0" smtClean="0">
                <a:latin typeface="Tahoma" pitchFamily="34" charset="0"/>
                <a:hlinkClick r:id="rId7" action="ppaction://hlinkfile"/>
              </a:rPr>
              <a:t>Example</a:t>
            </a:r>
            <a:endParaRPr lang="en-US" sz="2000" dirty="0">
              <a:latin typeface="Tahoma" pitchFamily="34" charset="0"/>
            </a:endParaRPr>
          </a:p>
        </p:txBody>
      </p:sp>
      <p:graphicFrame>
        <p:nvGraphicFramePr>
          <p:cNvPr id="29703" name="Object 7"/>
          <p:cNvGraphicFramePr>
            <a:graphicFrameLocks/>
          </p:cNvGraphicFramePr>
          <p:nvPr>
            <p:extLst/>
          </p:nvPr>
        </p:nvGraphicFramePr>
        <p:xfrm>
          <a:off x="2946400" y="4332288"/>
          <a:ext cx="3282950" cy="465137"/>
        </p:xfrm>
        <a:graphic>
          <a:graphicData uri="http://schemas.openxmlformats.org/presentationml/2006/ole">
            <mc:AlternateContent xmlns:mc="http://schemas.openxmlformats.org/markup-compatibility/2006">
              <mc:Choice xmlns:v="urn:schemas-microsoft-com:vml" Requires="v">
                <p:oleObj spid="_x0000_s18454" name="Equation" r:id="rId8" imgW="1638000" imgH="241200" progId="Equation.3">
                  <p:embed/>
                </p:oleObj>
              </mc:Choice>
              <mc:Fallback>
                <p:oleObj name="Equation" r:id="rId8" imgW="1638000" imgH="2412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6400" y="4332288"/>
                        <a:ext cx="32829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239453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457200"/>
            <a:ext cx="8229600" cy="762000"/>
          </a:xfrm>
          <a:noFill/>
          <a:ln/>
        </p:spPr>
        <p:txBody>
          <a:bodyPr lIns="92075" tIns="46038" rIns="92075" bIns="46038">
            <a:normAutofit/>
          </a:bodyPr>
          <a:lstStyle/>
          <a:p>
            <a:r>
              <a:rPr lang="en-US" dirty="0"/>
              <a:t>The Quadratic Trend Model</a:t>
            </a:r>
          </a:p>
        </p:txBody>
      </p:sp>
      <p:graphicFrame>
        <p:nvGraphicFramePr>
          <p:cNvPr id="33795" name="Object 3"/>
          <p:cNvGraphicFramePr>
            <a:graphicFrameLocks/>
          </p:cNvGraphicFramePr>
          <p:nvPr>
            <p:extLst/>
          </p:nvPr>
        </p:nvGraphicFramePr>
        <p:xfrm>
          <a:off x="2363788" y="1622425"/>
          <a:ext cx="4297362" cy="806450"/>
        </p:xfrm>
        <a:graphic>
          <a:graphicData uri="http://schemas.openxmlformats.org/presentationml/2006/ole">
            <mc:AlternateContent xmlns:mc="http://schemas.openxmlformats.org/markup-compatibility/2006">
              <mc:Choice xmlns:v="urn:schemas-microsoft-com:vml" Requires="v">
                <p:oleObj spid="_x0000_s19472" name="Equation" r:id="rId3" imgW="1371600" imgH="266400" progId="Equation.3">
                  <p:embed/>
                </p:oleObj>
              </mc:Choice>
              <mc:Fallback>
                <p:oleObj name="Equation" r:id="rId3" imgW="1371600" imgH="266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88" y="1622425"/>
                        <a:ext cx="4297362"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p:cNvGraphicFramePr>
          <p:nvPr>
            <p:extLst/>
          </p:nvPr>
        </p:nvGraphicFramePr>
        <p:xfrm>
          <a:off x="2684463" y="2652713"/>
          <a:ext cx="3621087" cy="534987"/>
        </p:xfrm>
        <a:graphic>
          <a:graphicData uri="http://schemas.openxmlformats.org/presentationml/2006/ole">
            <mc:AlternateContent xmlns:mc="http://schemas.openxmlformats.org/markup-compatibility/2006">
              <mc:Choice xmlns:v="urn:schemas-microsoft-com:vml" Requires="v">
                <p:oleObj spid="_x0000_s19473" name="Equation" r:id="rId5" imgW="1638000" imgH="253800" progId="Equation.3">
                  <p:embed/>
                </p:oleObj>
              </mc:Choice>
              <mc:Fallback>
                <p:oleObj name="Equation" r:id="rId5" imgW="1638000" imgH="253800" progId="Equation.3">
                  <p:embed/>
                  <p:pic>
                    <p:nvPicPr>
                      <p:cNvPr id="0" name=""/>
                      <p:cNvPicPr>
                        <a:picLocks noChangeArrowheads="1"/>
                      </p:cNvPicPr>
                      <p:nvPr/>
                    </p:nvPicPr>
                    <p:blipFill>
                      <a:blip r:embed="rId6"/>
                      <a:srcRect/>
                      <a:stretch>
                        <a:fillRect/>
                      </a:stretch>
                    </p:blipFill>
                    <p:spPr bwMode="auto">
                      <a:xfrm>
                        <a:off x="2684463" y="2652713"/>
                        <a:ext cx="362108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403648" y="4293096"/>
            <a:ext cx="6552728" cy="369332"/>
          </a:xfrm>
          <a:prstGeom prst="rect">
            <a:avLst/>
          </a:prstGeom>
          <a:noFill/>
        </p:spPr>
        <p:txBody>
          <a:bodyPr wrap="square" rtlCol="0">
            <a:spAutoFit/>
          </a:bodyPr>
          <a:lstStyle/>
          <a:p>
            <a:r>
              <a:rPr lang="en-IN" dirty="0">
                <a:hlinkClick r:id="rId7" action="ppaction://hlinkfile"/>
              </a:rPr>
              <a:t>E</a:t>
            </a:r>
            <a:r>
              <a:rPr lang="en-IN" dirty="0" smtClean="0">
                <a:hlinkClick r:id="rId7" action="ppaction://hlinkfile"/>
              </a:rPr>
              <a:t>xample</a:t>
            </a:r>
            <a:endParaRPr lang="en-IN" dirty="0"/>
          </a:p>
        </p:txBody>
      </p:sp>
    </p:spTree>
    <p:extLst>
      <p:ext uri="{BB962C8B-B14F-4D97-AF65-F5344CB8AC3E}">
        <p14:creationId xmlns:p14="http://schemas.microsoft.com/office/powerpoint/2010/main" val="12406753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28600" y="433388"/>
            <a:ext cx="8229600" cy="785812"/>
          </a:xfrm>
        </p:spPr>
        <p:txBody>
          <a:bodyPr/>
          <a:lstStyle/>
          <a:p>
            <a:r>
              <a:rPr lang="en-US" dirty="0"/>
              <a:t>Seasonality</a:t>
            </a:r>
          </a:p>
        </p:txBody>
      </p:sp>
      <p:sp>
        <p:nvSpPr>
          <p:cNvPr id="51203" name="Rectangle 3"/>
          <p:cNvSpPr>
            <a:spLocks noGrp="1" noChangeArrowheads="1"/>
          </p:cNvSpPr>
          <p:nvPr>
            <p:ph sz="quarter" idx="1"/>
          </p:nvPr>
        </p:nvSpPr>
        <p:spPr>
          <a:xfrm>
            <a:off x="457200" y="1371600"/>
            <a:ext cx="8153400" cy="4152900"/>
          </a:xfrm>
        </p:spPr>
        <p:txBody>
          <a:bodyPr/>
          <a:lstStyle/>
          <a:p>
            <a:pPr>
              <a:buFont typeface="Wingdings" pitchFamily="2" charset="2"/>
              <a:buChar char="§"/>
            </a:pPr>
            <a:r>
              <a:rPr lang="en-US" sz="1800" b="0" dirty="0">
                <a:solidFill>
                  <a:schemeClr val="tx1"/>
                </a:solidFill>
              </a:rPr>
              <a:t>Seasonality is a regular, repeating pattern in time series data.</a:t>
            </a:r>
          </a:p>
          <a:p>
            <a:pPr>
              <a:buFont typeface="Wingdings" pitchFamily="2" charset="2"/>
              <a:buChar char="§"/>
            </a:pPr>
            <a:r>
              <a:rPr lang="en-US" sz="1800" b="0" dirty="0">
                <a:solidFill>
                  <a:schemeClr val="tx1"/>
                </a:solidFill>
              </a:rPr>
              <a:t>May be additive or multiplicative in nature</a:t>
            </a:r>
            <a:r>
              <a:rPr lang="en-US" sz="1800" b="0" dirty="0" smtClean="0">
                <a:solidFill>
                  <a:schemeClr val="tx1"/>
                </a:solidFill>
              </a:rPr>
              <a:t>...</a:t>
            </a:r>
          </a:p>
          <a:p>
            <a:pPr>
              <a:buFont typeface="Wingdings" pitchFamily="2" charset="2"/>
              <a:buChar char="§"/>
            </a:pPr>
            <a:r>
              <a:rPr lang="en-US" sz="1800" dirty="0"/>
              <a:t>Stationary Seasonal </a:t>
            </a:r>
            <a:r>
              <a:rPr lang="en-US" sz="1800" dirty="0" smtClean="0"/>
              <a:t>Effects:</a:t>
            </a:r>
            <a:endParaRPr lang="en-US" sz="1800" b="0" dirty="0" smtClean="0">
              <a:solidFill>
                <a:schemeClr val="tx1"/>
              </a:solidFill>
            </a:endParaRPr>
          </a:p>
          <a:p>
            <a:pPr>
              <a:buFont typeface="Wingdings" pitchFamily="2" charset="2"/>
              <a:buChar char="§"/>
            </a:pPr>
            <a:endParaRPr lang="en-US" sz="1800" b="0" dirty="0">
              <a:solidFill>
                <a:schemeClr val="tx1"/>
              </a:solidFill>
            </a:endParaRPr>
          </a:p>
        </p:txBody>
      </p:sp>
      <p:pic>
        <p:nvPicPr>
          <p:cNvPr id="4" name="Picture 10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981" y="2636912"/>
            <a:ext cx="758983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81" y="4407695"/>
            <a:ext cx="7589838" cy="20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5894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228600" y="474663"/>
            <a:ext cx="8439150" cy="755650"/>
          </a:xfrm>
          <a:prstGeom prst="rect">
            <a:avLst/>
          </a:prstGeom>
        </p:spPr>
        <p:txBody>
          <a:bodyPr vert="horz" lIns="91440" tIns="45720" rIns="91440" bIns="45720" rtlCol="0" anchor="ctr">
            <a:normAutofit fontScale="85000" lnSpcReduction="10000"/>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mtClean="0"/>
              <a:t>Stationary Data With Additive Seasonal Effects</a:t>
            </a:r>
            <a:endParaRPr lang="en-US" dirty="0"/>
          </a:p>
        </p:txBody>
      </p:sp>
      <p:sp>
        <p:nvSpPr>
          <p:cNvPr id="5" name="Rectangle 1034"/>
          <p:cNvSpPr txBox="1">
            <a:spLocks noChangeArrowheads="1"/>
          </p:cNvSpPr>
          <p:nvPr/>
        </p:nvSpPr>
        <p:spPr>
          <a:xfrm>
            <a:off x="1295400" y="5253038"/>
            <a:ext cx="7315200" cy="995362"/>
          </a:xfrm>
          <a:prstGeom prst="rect">
            <a:avLst/>
          </a:prstGeom>
          <a:noFill/>
          <a:ln/>
        </p:spPr>
        <p:txBody>
          <a:bodyPr vert="horz" lIns="92075" tIns="46038" rIns="92075" bIns="46038">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nSpc>
                <a:spcPct val="90000"/>
              </a:lnSpc>
              <a:buFont typeface="Wingdings" pitchFamily="2" charset="2"/>
              <a:buChar char="§"/>
            </a:pPr>
            <a:r>
              <a:rPr lang="en-US" sz="1800" dirty="0" smtClean="0"/>
              <a:t>E</a:t>
            </a:r>
            <a:r>
              <a:rPr lang="en-US" sz="1800" i="1" baseline="-25000" dirty="0" smtClean="0"/>
              <a:t>t</a:t>
            </a:r>
            <a:r>
              <a:rPr lang="en-US" sz="1800" dirty="0" smtClean="0"/>
              <a:t> is the expected level at time period </a:t>
            </a:r>
            <a:r>
              <a:rPr lang="en-US" sz="1800" i="1" dirty="0" smtClean="0"/>
              <a:t>t.</a:t>
            </a:r>
            <a:endParaRPr lang="en-US" sz="1800" dirty="0" smtClean="0"/>
          </a:p>
          <a:p>
            <a:pPr>
              <a:lnSpc>
                <a:spcPct val="90000"/>
              </a:lnSpc>
              <a:buFont typeface="Wingdings" pitchFamily="2" charset="2"/>
              <a:buChar char="§"/>
            </a:pPr>
            <a:r>
              <a:rPr lang="en-US" sz="1800" dirty="0" smtClean="0"/>
              <a:t>S</a:t>
            </a:r>
            <a:r>
              <a:rPr lang="en-US" sz="1800" i="1" baseline="-25000" dirty="0" smtClean="0"/>
              <a:t>t</a:t>
            </a:r>
            <a:r>
              <a:rPr lang="en-US" sz="1800" dirty="0" smtClean="0"/>
              <a:t> is the seasonal factor for time period </a:t>
            </a:r>
            <a:r>
              <a:rPr lang="en-US" sz="1800" i="1" dirty="0" smtClean="0"/>
              <a:t>t.</a:t>
            </a:r>
          </a:p>
          <a:p>
            <a:pPr>
              <a:lnSpc>
                <a:spcPct val="90000"/>
              </a:lnSpc>
              <a:buFont typeface="Wingdings" pitchFamily="2" charset="2"/>
              <a:buChar char="§"/>
            </a:pPr>
            <a:r>
              <a:rPr lang="en-US" sz="1800" i="1" dirty="0">
                <a:hlinkClick r:id="rId3" action="ppaction://hlinkfile"/>
              </a:rPr>
              <a:t>E</a:t>
            </a:r>
            <a:r>
              <a:rPr lang="en-US" sz="1800" i="1" dirty="0" smtClean="0">
                <a:hlinkClick r:id="rId3" action="ppaction://hlinkfile"/>
              </a:rPr>
              <a:t>xample</a:t>
            </a:r>
            <a:endParaRPr lang="en-US" sz="1800" i="1" dirty="0"/>
          </a:p>
        </p:txBody>
      </p:sp>
      <p:graphicFrame>
        <p:nvGraphicFramePr>
          <p:cNvPr id="6" name="Object 1028"/>
          <p:cNvGraphicFramePr>
            <a:graphicFrameLocks noChangeAspect="1"/>
          </p:cNvGraphicFramePr>
          <p:nvPr>
            <p:extLst/>
          </p:nvPr>
        </p:nvGraphicFramePr>
        <p:xfrm>
          <a:off x="2838450" y="1447800"/>
          <a:ext cx="3195638" cy="649406"/>
        </p:xfrm>
        <a:graphic>
          <a:graphicData uri="http://schemas.openxmlformats.org/presentationml/2006/ole">
            <mc:AlternateContent xmlns:mc="http://schemas.openxmlformats.org/markup-compatibility/2006">
              <mc:Choice xmlns:v="urn:schemas-microsoft-com:vml" Requires="v">
                <p:oleObj spid="_x0000_s2098" name="Equation" r:id="rId4" imgW="1066680" imgH="266400" progId="Equation.3">
                  <p:embed/>
                </p:oleObj>
              </mc:Choice>
              <mc:Fallback>
                <p:oleObj name="Equation" r:id="rId4" imgW="106668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8450" y="1447800"/>
                        <a:ext cx="3195638" cy="649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029"/>
          <p:cNvSpPr txBox="1">
            <a:spLocks noChangeArrowheads="1"/>
          </p:cNvSpPr>
          <p:nvPr/>
        </p:nvSpPr>
        <p:spPr bwMode="auto">
          <a:xfrm>
            <a:off x="1143000" y="2097206"/>
            <a:ext cx="274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smtClean="0"/>
              <a:t>Where,</a:t>
            </a:r>
            <a:endParaRPr lang="en-US" dirty="0"/>
          </a:p>
        </p:txBody>
      </p:sp>
      <p:graphicFrame>
        <p:nvGraphicFramePr>
          <p:cNvPr id="8" name="Object 1030"/>
          <p:cNvGraphicFramePr>
            <a:graphicFrameLocks noChangeAspect="1"/>
          </p:cNvGraphicFramePr>
          <p:nvPr>
            <p:extLst/>
          </p:nvPr>
        </p:nvGraphicFramePr>
        <p:xfrm>
          <a:off x="2174875" y="2590800"/>
          <a:ext cx="5135563" cy="457200"/>
        </p:xfrm>
        <a:graphic>
          <a:graphicData uri="http://schemas.openxmlformats.org/presentationml/2006/ole">
            <mc:AlternateContent xmlns:mc="http://schemas.openxmlformats.org/markup-compatibility/2006">
              <mc:Choice xmlns:v="urn:schemas-microsoft-com:vml" Requires="v">
                <p:oleObj spid="_x0000_s2099" name="Equation" r:id="rId6" imgW="1714320" imgH="241200" progId="Equation.3">
                  <p:embed/>
                </p:oleObj>
              </mc:Choice>
              <mc:Fallback>
                <p:oleObj name="Equation" r:id="rId6" imgW="171432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75" y="2590800"/>
                        <a:ext cx="5135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31"/>
          <p:cNvGraphicFramePr>
            <a:graphicFrameLocks noChangeAspect="1"/>
          </p:cNvGraphicFramePr>
          <p:nvPr>
            <p:extLst/>
          </p:nvPr>
        </p:nvGraphicFramePr>
        <p:xfrm>
          <a:off x="2274888" y="3124199"/>
          <a:ext cx="4983162" cy="457201"/>
        </p:xfrm>
        <a:graphic>
          <a:graphicData uri="http://schemas.openxmlformats.org/presentationml/2006/ole">
            <mc:AlternateContent xmlns:mc="http://schemas.openxmlformats.org/markup-compatibility/2006">
              <mc:Choice xmlns:v="urn:schemas-microsoft-com:vml" Requires="v">
                <p:oleObj spid="_x0000_s2100" name="Equation" r:id="rId8" imgW="1663560" imgH="241200" progId="Equation.3">
                  <p:embed/>
                </p:oleObj>
              </mc:Choice>
              <mc:Fallback>
                <p:oleObj name="Equation" r:id="rId8" imgW="166356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3124199"/>
                        <a:ext cx="4983162" cy="457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32"/>
          <p:cNvGraphicFramePr>
            <a:graphicFrameLocks noChangeAspect="1"/>
          </p:cNvGraphicFramePr>
          <p:nvPr>
            <p:extLst/>
          </p:nvPr>
        </p:nvGraphicFramePr>
        <p:xfrm>
          <a:off x="3887337" y="3657600"/>
          <a:ext cx="1704975" cy="801688"/>
        </p:xfrm>
        <a:graphic>
          <a:graphicData uri="http://schemas.openxmlformats.org/presentationml/2006/ole">
            <mc:AlternateContent xmlns:mc="http://schemas.openxmlformats.org/markup-compatibility/2006">
              <mc:Choice xmlns:v="urn:schemas-microsoft-com:vml" Requires="v">
                <p:oleObj spid="_x0000_s2101" name="Equation" r:id="rId10" imgW="571320" imgH="431640" progId="Equation.3">
                  <p:embed/>
                </p:oleObj>
              </mc:Choice>
              <mc:Fallback>
                <p:oleObj name="Equation" r:id="rId10" imgW="57132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7337" y="3657600"/>
                        <a:ext cx="1704975"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33"/>
          <p:cNvSpPr txBox="1">
            <a:spLocks noChangeArrowheads="1"/>
          </p:cNvSpPr>
          <p:nvPr/>
        </p:nvSpPr>
        <p:spPr bwMode="auto">
          <a:xfrm>
            <a:off x="2514600" y="4632325"/>
            <a:ext cx="541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i="1">
                <a:latin typeface="Times New Roman" pitchFamily="18" charset="0"/>
              </a:rPr>
              <a:t>p</a:t>
            </a:r>
            <a:r>
              <a:rPr lang="en-US"/>
              <a:t> </a:t>
            </a:r>
            <a:r>
              <a:rPr lang="en-US">
                <a:latin typeface="Tahoma" pitchFamily="34" charset="0"/>
              </a:rPr>
              <a:t>represents the number of seasonal periods</a:t>
            </a:r>
          </a:p>
        </p:txBody>
      </p:sp>
    </p:spTree>
    <p:extLst>
      <p:ext uri="{BB962C8B-B14F-4D97-AF65-F5344CB8AC3E}">
        <p14:creationId xmlns:p14="http://schemas.microsoft.com/office/powerpoint/2010/main" val="256036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68312"/>
            <a:ext cx="8534400" cy="519239"/>
          </a:xfrm>
        </p:spPr>
        <p:txBody>
          <a:bodyPr>
            <a:normAutofit fontScale="90000"/>
          </a:bodyPr>
          <a:lstStyle/>
          <a:p>
            <a:r>
              <a:rPr lang="en-US" dirty="0"/>
              <a:t>Stationary Data With Multiplicative Seasonal Effects</a:t>
            </a:r>
            <a:endParaRPr lang="en-IN" dirty="0"/>
          </a:p>
        </p:txBody>
      </p:sp>
      <p:graphicFrame>
        <p:nvGraphicFramePr>
          <p:cNvPr id="4" name="Object 1027"/>
          <p:cNvGraphicFramePr>
            <a:graphicFrameLocks noChangeAspect="1"/>
          </p:cNvGraphicFramePr>
          <p:nvPr>
            <p:extLst/>
          </p:nvPr>
        </p:nvGraphicFramePr>
        <p:xfrm>
          <a:off x="2859088" y="1524000"/>
          <a:ext cx="3155950" cy="685800"/>
        </p:xfrm>
        <a:graphic>
          <a:graphicData uri="http://schemas.openxmlformats.org/presentationml/2006/ole">
            <mc:AlternateContent xmlns:mc="http://schemas.openxmlformats.org/markup-compatibility/2006">
              <mc:Choice xmlns:v="urn:schemas-microsoft-com:vml" Requires="v">
                <p:oleObj spid="_x0000_s3122" name="Equation" r:id="rId3" imgW="1054080" imgH="266400" progId="Equation.3">
                  <p:embed/>
                </p:oleObj>
              </mc:Choice>
              <mc:Fallback>
                <p:oleObj name="Equation" r:id="rId3" imgW="105408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1524000"/>
                        <a:ext cx="31559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028"/>
          <p:cNvSpPr txBox="1">
            <a:spLocks noChangeArrowheads="1"/>
          </p:cNvSpPr>
          <p:nvPr/>
        </p:nvSpPr>
        <p:spPr bwMode="auto">
          <a:xfrm>
            <a:off x="1676400" y="2209800"/>
            <a:ext cx="274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0" hangingPunct="0">
              <a:spcBef>
                <a:spcPct val="50000"/>
              </a:spcBef>
              <a:defRPr i="1"/>
            </a:lvl1pPr>
          </a:lstStyle>
          <a:p>
            <a:r>
              <a:rPr lang="en-US" dirty="0"/>
              <a:t>where</a:t>
            </a:r>
          </a:p>
        </p:txBody>
      </p:sp>
      <p:graphicFrame>
        <p:nvGraphicFramePr>
          <p:cNvPr id="6" name="Object 1029"/>
          <p:cNvGraphicFramePr>
            <a:graphicFrameLocks noChangeAspect="1"/>
          </p:cNvGraphicFramePr>
          <p:nvPr>
            <p:extLst/>
          </p:nvPr>
        </p:nvGraphicFramePr>
        <p:xfrm>
          <a:off x="2270125" y="2511144"/>
          <a:ext cx="4945063" cy="455894"/>
        </p:xfrm>
        <a:graphic>
          <a:graphicData uri="http://schemas.openxmlformats.org/presentationml/2006/ole">
            <mc:AlternateContent xmlns:mc="http://schemas.openxmlformats.org/markup-compatibility/2006">
              <mc:Choice xmlns:v="urn:schemas-microsoft-com:vml" Requires="v">
                <p:oleObj spid="_x0000_s3123" name="Equation" r:id="rId5" imgW="1650960" imgH="241200" progId="Equation.3">
                  <p:embed/>
                </p:oleObj>
              </mc:Choice>
              <mc:Fallback>
                <p:oleObj name="Equation" r:id="rId5" imgW="16509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125" y="2511144"/>
                        <a:ext cx="4945063" cy="455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30"/>
          <p:cNvGraphicFramePr>
            <a:graphicFrameLocks noChangeAspect="1"/>
          </p:cNvGraphicFramePr>
          <p:nvPr>
            <p:extLst/>
          </p:nvPr>
        </p:nvGraphicFramePr>
        <p:xfrm>
          <a:off x="2370138" y="3125507"/>
          <a:ext cx="4792662" cy="455893"/>
        </p:xfrm>
        <a:graphic>
          <a:graphicData uri="http://schemas.openxmlformats.org/presentationml/2006/ole">
            <mc:AlternateContent xmlns:mc="http://schemas.openxmlformats.org/markup-compatibility/2006">
              <mc:Choice xmlns:v="urn:schemas-microsoft-com:vml" Requires="v">
                <p:oleObj spid="_x0000_s3124" name="Equation" r:id="rId7" imgW="1600200" imgH="241200" progId="Equation.3">
                  <p:embed/>
                </p:oleObj>
              </mc:Choice>
              <mc:Fallback>
                <p:oleObj name="Equation" r:id="rId7" imgW="16002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0138" y="3125507"/>
                        <a:ext cx="4792662" cy="455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31"/>
          <p:cNvGraphicFramePr>
            <a:graphicFrameLocks noChangeAspect="1"/>
          </p:cNvGraphicFramePr>
          <p:nvPr>
            <p:extLst/>
          </p:nvPr>
        </p:nvGraphicFramePr>
        <p:xfrm>
          <a:off x="4002088" y="3657600"/>
          <a:ext cx="1704975" cy="838200"/>
        </p:xfrm>
        <a:graphic>
          <a:graphicData uri="http://schemas.openxmlformats.org/presentationml/2006/ole">
            <mc:AlternateContent xmlns:mc="http://schemas.openxmlformats.org/markup-compatibility/2006">
              <mc:Choice xmlns:v="urn:schemas-microsoft-com:vml" Requires="v">
                <p:oleObj spid="_x0000_s3125" name="Equation" r:id="rId9" imgW="571320" imgH="431640" progId="Equation.3">
                  <p:embed/>
                </p:oleObj>
              </mc:Choice>
              <mc:Fallback>
                <p:oleObj name="Equation" r:id="rId9" imgW="5713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2088" y="3657600"/>
                        <a:ext cx="17049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32"/>
          <p:cNvSpPr txBox="1">
            <a:spLocks noChangeArrowheads="1"/>
          </p:cNvSpPr>
          <p:nvPr/>
        </p:nvSpPr>
        <p:spPr bwMode="auto">
          <a:xfrm>
            <a:off x="2514600" y="4708525"/>
            <a:ext cx="541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i="1" dirty="0"/>
              <a:t>p</a:t>
            </a:r>
            <a:r>
              <a:rPr lang="en-US" dirty="0"/>
              <a:t> represents the number of seasonal periods</a:t>
            </a:r>
          </a:p>
        </p:txBody>
      </p:sp>
      <p:sp>
        <p:nvSpPr>
          <p:cNvPr id="10" name="Rectangle 9"/>
          <p:cNvSpPr/>
          <p:nvPr/>
        </p:nvSpPr>
        <p:spPr>
          <a:xfrm>
            <a:off x="2480469" y="5202810"/>
            <a:ext cx="4572000" cy="840230"/>
          </a:xfrm>
          <a:prstGeom prst="rect">
            <a:avLst/>
          </a:prstGeom>
        </p:spPr>
        <p:txBody>
          <a:bodyPr>
            <a:spAutoFit/>
          </a:bodyPr>
          <a:lstStyle/>
          <a:p>
            <a:pPr>
              <a:lnSpc>
                <a:spcPct val="90000"/>
              </a:lnSpc>
            </a:pPr>
            <a:r>
              <a:rPr lang="en-US" dirty="0"/>
              <a:t>E</a:t>
            </a:r>
            <a:r>
              <a:rPr lang="en-US" i="1" baseline="-25000" dirty="0"/>
              <a:t>t</a:t>
            </a:r>
            <a:r>
              <a:rPr lang="en-US" dirty="0"/>
              <a:t> is the expected level at time period </a:t>
            </a:r>
            <a:r>
              <a:rPr lang="en-US" i="1" dirty="0"/>
              <a:t>t.</a:t>
            </a:r>
            <a:endParaRPr lang="en-US" dirty="0"/>
          </a:p>
          <a:p>
            <a:pPr>
              <a:lnSpc>
                <a:spcPct val="90000"/>
              </a:lnSpc>
            </a:pPr>
            <a:r>
              <a:rPr lang="en-US" dirty="0"/>
              <a:t>S</a:t>
            </a:r>
            <a:r>
              <a:rPr lang="en-US" i="1" baseline="-25000" dirty="0"/>
              <a:t>t</a:t>
            </a:r>
            <a:r>
              <a:rPr lang="en-US" dirty="0"/>
              <a:t> is the seasonal factor for time period </a:t>
            </a:r>
            <a:r>
              <a:rPr lang="en-US" i="1" dirty="0"/>
              <a:t>t.</a:t>
            </a:r>
          </a:p>
          <a:p>
            <a:pPr>
              <a:lnSpc>
                <a:spcPct val="90000"/>
              </a:lnSpc>
            </a:pPr>
            <a:r>
              <a:rPr lang="en-US" i="1" dirty="0" smtClean="0">
                <a:hlinkClick r:id="rId11" action="ppaction://hlinkfile"/>
              </a:rPr>
              <a:t>Example</a:t>
            </a:r>
            <a:endParaRPr lang="en-US" i="1" dirty="0"/>
          </a:p>
        </p:txBody>
      </p:sp>
    </p:spTree>
    <p:extLst>
      <p:ext uri="{BB962C8B-B14F-4D97-AF65-F5344CB8AC3E}">
        <p14:creationId xmlns:p14="http://schemas.microsoft.com/office/powerpoint/2010/main" val="2342017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HOLT WINTERS MODELS</a:t>
            </a:r>
            <a:endParaRPr lang="en-IN" dirty="0"/>
          </a:p>
        </p:txBody>
      </p:sp>
      <p:sp>
        <p:nvSpPr>
          <p:cNvPr id="3" name="Content Placeholder 2"/>
          <p:cNvSpPr>
            <a:spLocks noGrp="1"/>
          </p:cNvSpPr>
          <p:nvPr>
            <p:ph sz="quarter" idx="1"/>
          </p:nvPr>
        </p:nvSpPr>
        <p:spPr/>
        <p:txBody>
          <a:bodyPr>
            <a:normAutofit fontScale="62500" lnSpcReduction="20000"/>
          </a:bodyPr>
          <a:lstStyle/>
          <a:p>
            <a:pPr fontAlgn="base"/>
            <a:r>
              <a:rPr lang="en-US" dirty="0"/>
              <a:t>Holt (1957) and Winters (1960) extended Holt’s method to capture seasonality</a:t>
            </a:r>
            <a:r>
              <a:rPr lang="en-US" dirty="0" smtClean="0"/>
              <a:t>.</a:t>
            </a:r>
          </a:p>
          <a:p>
            <a:pPr fontAlgn="base"/>
            <a:r>
              <a:rPr lang="en-US" dirty="0" smtClean="0"/>
              <a:t> </a:t>
            </a:r>
            <a:r>
              <a:rPr lang="en-US" dirty="0"/>
              <a:t>The Holt-Winters seasonal method comprises the forecast equation and three smoothing equations — one for the level ℓ</a:t>
            </a:r>
            <a:r>
              <a:rPr lang="en-US" i="1" dirty="0"/>
              <a:t>t</a:t>
            </a:r>
            <a:r>
              <a:rPr lang="en-US" dirty="0"/>
              <a:t>, one for trend </a:t>
            </a:r>
            <a:r>
              <a:rPr lang="en-US" i="1" dirty="0" err="1"/>
              <a:t>bt</a:t>
            </a:r>
            <a:r>
              <a:rPr lang="en-US" dirty="0"/>
              <a:t>, and one for the seasonal component denoted by </a:t>
            </a:r>
            <a:r>
              <a:rPr lang="en-US" i="1" dirty="0" err="1"/>
              <a:t>st</a:t>
            </a:r>
            <a:r>
              <a:rPr lang="en-US" dirty="0"/>
              <a:t>, with smoothing parameters </a:t>
            </a:r>
            <a:r>
              <a:rPr lang="en-US" i="1" dirty="0"/>
              <a:t>α</a:t>
            </a:r>
            <a:r>
              <a:rPr lang="en-US" dirty="0"/>
              <a:t>, </a:t>
            </a:r>
            <a:r>
              <a:rPr lang="en-US" i="1" dirty="0"/>
              <a:t>β</a:t>
            </a:r>
            <a:r>
              <a:rPr lang="en-US" dirty="0"/>
              <a:t>∗ and </a:t>
            </a:r>
            <a:r>
              <a:rPr lang="en-US" i="1" dirty="0"/>
              <a:t>γ</a:t>
            </a:r>
            <a:r>
              <a:rPr lang="en-US" dirty="0"/>
              <a:t>. </a:t>
            </a:r>
            <a:endParaRPr lang="en-US" dirty="0" smtClean="0"/>
          </a:p>
          <a:p>
            <a:pPr fontAlgn="base"/>
            <a:r>
              <a:rPr lang="en-US" dirty="0" smtClean="0"/>
              <a:t>We </a:t>
            </a:r>
            <a:r>
              <a:rPr lang="en-US" dirty="0"/>
              <a:t>use </a:t>
            </a:r>
            <a:r>
              <a:rPr lang="en-US" i="1" dirty="0"/>
              <a:t>m</a:t>
            </a:r>
            <a:r>
              <a:rPr lang="en-US" dirty="0"/>
              <a:t> to denote the period of the seasonality, i.e., the number of seasons in a year. For example, for quarterly data </a:t>
            </a:r>
            <a:r>
              <a:rPr lang="en-US" i="1" dirty="0"/>
              <a:t>m</a:t>
            </a:r>
            <a:r>
              <a:rPr lang="en-US" dirty="0"/>
              <a:t>=4, and for monthly data </a:t>
            </a:r>
            <a:r>
              <a:rPr lang="en-US" i="1" dirty="0"/>
              <a:t>m</a:t>
            </a:r>
            <a:r>
              <a:rPr lang="en-US" dirty="0"/>
              <a:t>=12.</a:t>
            </a:r>
            <a:endParaRPr lang="en-IN" dirty="0"/>
          </a:p>
          <a:p>
            <a:pPr fontAlgn="base"/>
            <a:r>
              <a:rPr lang="en-US" dirty="0"/>
              <a:t>There are two variations to this method that differ in the nature of the seasonal component. </a:t>
            </a:r>
            <a:endParaRPr lang="en-US" dirty="0" smtClean="0"/>
          </a:p>
          <a:p>
            <a:pPr fontAlgn="base"/>
            <a:r>
              <a:rPr lang="en-US" dirty="0" smtClean="0"/>
              <a:t>The </a:t>
            </a:r>
            <a:r>
              <a:rPr lang="en-US" dirty="0"/>
              <a:t>additive method is preferred when the seasonal variations are roughly constant through the series, while the multiplicative method is preferred when the seasonal variations are changing proportional to the level of the series. With the additive method, the seasonal component is expressed in absolute terms in the scale of the observed series, and in the level equation the series is seasonally adjusted by subtracting the seasonal component. Within each year the seasonal component will add up to approximately zero. </a:t>
            </a:r>
            <a:endParaRPr lang="en-US" dirty="0" smtClean="0"/>
          </a:p>
          <a:p>
            <a:pPr fontAlgn="base"/>
            <a:r>
              <a:rPr lang="en-US" dirty="0" smtClean="0"/>
              <a:t>With </a:t>
            </a:r>
            <a:r>
              <a:rPr lang="en-US" dirty="0"/>
              <a:t>the multiplicative method, the seasonal component is expressed in relative terms (percentages) and the series is seasonally adjusted by dividing through by the seasonal component. Within each year, the seasonal component will sum up to approximately </a:t>
            </a:r>
            <a:r>
              <a:rPr lang="en-US" i="1" dirty="0"/>
              <a:t>m</a:t>
            </a:r>
            <a:r>
              <a:rPr lang="en-US" dirty="0"/>
              <a:t>.</a:t>
            </a:r>
            <a:endParaRPr lang="en-IN" dirty="0"/>
          </a:p>
          <a:p>
            <a:endParaRPr lang="en-IN" dirty="0"/>
          </a:p>
        </p:txBody>
      </p:sp>
    </p:spTree>
    <p:extLst>
      <p:ext uri="{BB962C8B-B14F-4D97-AF65-F5344CB8AC3E}">
        <p14:creationId xmlns:p14="http://schemas.microsoft.com/office/powerpoint/2010/main" val="2496859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6957"/>
            <a:ext cx="8534400" cy="758952"/>
          </a:xfrm>
        </p:spPr>
        <p:txBody>
          <a:bodyPr>
            <a:normAutofit fontScale="90000"/>
          </a:bodyPr>
          <a:lstStyle/>
          <a:p>
            <a:r>
              <a:rPr lang="en-US" dirty="0"/>
              <a:t>Holt-Winter’s Method For=Additive Seasonal Effects</a:t>
            </a:r>
            <a:endParaRPr lang="en-IN" dirty="0"/>
          </a:p>
        </p:txBody>
      </p:sp>
      <p:pic>
        <p:nvPicPr>
          <p:cNvPr id="4" name="Picture 3"/>
          <p:cNvPicPr>
            <a:picLocks noChangeArrowheads="1"/>
          </p:cNvPicPr>
          <p:nvPr/>
        </p:nvPicPr>
        <p:blipFill>
          <a:blip r:embed="rId2"/>
          <a:srcRect/>
          <a:stretch>
            <a:fillRect/>
          </a:stretch>
        </p:blipFill>
        <p:spPr bwMode="auto">
          <a:xfrm>
            <a:off x="3032225" y="1428162"/>
            <a:ext cx="3721100" cy="567064"/>
          </a:xfrm>
          <a:prstGeom prst="rect">
            <a:avLst/>
          </a:prstGeom>
          <a:noFill/>
          <a:ln>
            <a:noFill/>
          </a:ln>
          <a:effectLst/>
          <a:extLst/>
        </p:spPr>
      </p:pic>
      <p:sp>
        <p:nvSpPr>
          <p:cNvPr id="5" name="Text Box 1033"/>
          <p:cNvSpPr txBox="1">
            <a:spLocks noChangeArrowheads="1"/>
          </p:cNvSpPr>
          <p:nvPr/>
        </p:nvSpPr>
        <p:spPr bwMode="auto">
          <a:xfrm>
            <a:off x="1979712" y="2156823"/>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pPr>
            <a:r>
              <a:rPr lang="en-US" sz="2000" dirty="0"/>
              <a:t>where</a:t>
            </a:r>
          </a:p>
        </p:txBody>
      </p:sp>
      <p:pic>
        <p:nvPicPr>
          <p:cNvPr id="6" name="Picture 5"/>
          <p:cNvPicPr>
            <a:picLocks noChangeArrowheads="1"/>
          </p:cNvPicPr>
          <p:nvPr/>
        </p:nvPicPr>
        <p:blipFill>
          <a:blip r:embed="rId3"/>
          <a:srcRect/>
          <a:stretch>
            <a:fillRect/>
          </a:stretch>
        </p:blipFill>
        <p:spPr bwMode="auto">
          <a:xfrm>
            <a:off x="2716312" y="2999052"/>
            <a:ext cx="4591050" cy="489400"/>
          </a:xfrm>
          <a:prstGeom prst="rect">
            <a:avLst/>
          </a:prstGeom>
          <a:noFill/>
          <a:ln>
            <a:noFill/>
          </a:ln>
          <a:effectLst/>
          <a:extLst/>
        </p:spPr>
      </p:pic>
      <p:pic>
        <p:nvPicPr>
          <p:cNvPr id="7" name="Picture 6"/>
          <p:cNvPicPr>
            <a:picLocks noChangeArrowheads="1"/>
          </p:cNvPicPr>
          <p:nvPr/>
        </p:nvPicPr>
        <p:blipFill>
          <a:blip r:embed="rId4"/>
          <a:srcRect/>
          <a:stretch>
            <a:fillRect/>
          </a:stretch>
        </p:blipFill>
        <p:spPr bwMode="auto">
          <a:xfrm>
            <a:off x="2716312" y="3634903"/>
            <a:ext cx="4324350" cy="511742"/>
          </a:xfrm>
          <a:prstGeom prst="rect">
            <a:avLst/>
          </a:prstGeom>
          <a:noFill/>
          <a:ln>
            <a:noFill/>
          </a:ln>
          <a:effectLst/>
          <a:extLst/>
        </p:spPr>
      </p:pic>
      <p:pic>
        <p:nvPicPr>
          <p:cNvPr id="8" name="Picture 7">
            <a:hlinkClick r:id="rId5" action="ppaction://hlinkfile"/>
          </p:cNvPr>
          <p:cNvPicPr>
            <a:picLocks noChangeArrowheads="1"/>
          </p:cNvPicPr>
          <p:nvPr/>
        </p:nvPicPr>
        <p:blipFill>
          <a:blip r:embed="rId6"/>
          <a:srcRect/>
          <a:stretch>
            <a:fillRect/>
          </a:stretch>
        </p:blipFill>
        <p:spPr bwMode="auto">
          <a:xfrm>
            <a:off x="5535712" y="4293096"/>
            <a:ext cx="1504950" cy="1412875"/>
          </a:xfrm>
          <a:prstGeom prst="rect">
            <a:avLst/>
          </a:prstGeom>
          <a:noFill/>
          <a:ln>
            <a:noFill/>
          </a:ln>
          <a:effectLst/>
          <a:extLst/>
        </p:spPr>
      </p:pic>
      <p:sp>
        <p:nvSpPr>
          <p:cNvPr id="9" name="TextBox 8"/>
          <p:cNvSpPr txBox="1"/>
          <p:nvPr/>
        </p:nvSpPr>
        <p:spPr>
          <a:xfrm>
            <a:off x="611560" y="5157192"/>
            <a:ext cx="3425552" cy="369332"/>
          </a:xfrm>
          <a:prstGeom prst="rect">
            <a:avLst/>
          </a:prstGeom>
          <a:noFill/>
        </p:spPr>
        <p:txBody>
          <a:bodyPr wrap="square" rtlCol="0">
            <a:spAutoFit/>
          </a:bodyPr>
          <a:lstStyle/>
          <a:p>
            <a:r>
              <a:rPr lang="en-IN" dirty="0" smtClean="0">
                <a:hlinkClick r:id="rId5" action="ppaction://hlinkfile"/>
              </a:rPr>
              <a:t>EXAMPLE</a:t>
            </a:r>
            <a:endParaRPr lang="en-IN" dirty="0"/>
          </a:p>
        </p:txBody>
      </p:sp>
      <p:pic>
        <p:nvPicPr>
          <p:cNvPr id="10" name="Picture 9"/>
          <p:cNvPicPr>
            <a:picLocks noChangeAspect="1"/>
          </p:cNvPicPr>
          <p:nvPr/>
        </p:nvPicPr>
        <p:blipFill>
          <a:blip r:embed="rId7"/>
          <a:stretch>
            <a:fillRect/>
          </a:stretch>
        </p:blipFill>
        <p:spPr>
          <a:xfrm>
            <a:off x="2712765" y="2500286"/>
            <a:ext cx="5620850" cy="491063"/>
          </a:xfrm>
          <a:prstGeom prst="rect">
            <a:avLst/>
          </a:prstGeom>
        </p:spPr>
      </p:pic>
    </p:spTree>
    <p:extLst>
      <p:ext uri="{BB962C8B-B14F-4D97-AF65-F5344CB8AC3E}">
        <p14:creationId xmlns:p14="http://schemas.microsoft.com/office/powerpoint/2010/main" val="4111286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3174" y="228600"/>
            <a:ext cx="6122874" cy="485756"/>
          </a:xfrm>
        </p:spPr>
        <p:txBody>
          <a:bodyPr>
            <a:normAutofit fontScale="90000"/>
          </a:bodyPr>
          <a:lstStyle/>
          <a:p>
            <a:r>
              <a:rPr lang="en-US" dirty="0" smtClean="0">
                <a:solidFill>
                  <a:schemeClr val="tx1"/>
                </a:solidFill>
              </a:rPr>
              <a:t>What is Forecasting ? </a:t>
            </a:r>
            <a:endParaRPr lang="en-US" dirty="0">
              <a:solidFill>
                <a:schemeClr val="tx1"/>
              </a:solidFill>
            </a:endParaRPr>
          </a:p>
        </p:txBody>
      </p:sp>
      <p:sp>
        <p:nvSpPr>
          <p:cNvPr id="7" name="Rectangle 6"/>
          <p:cNvSpPr/>
          <p:nvPr/>
        </p:nvSpPr>
        <p:spPr>
          <a:xfrm>
            <a:off x="533400" y="1828800"/>
            <a:ext cx="8215370" cy="3416320"/>
          </a:xfrm>
          <a:prstGeom prst="rect">
            <a:avLst/>
          </a:prstGeom>
        </p:spPr>
        <p:txBody>
          <a:bodyPr wrap="square">
            <a:spAutoFit/>
          </a:bodyPr>
          <a:lstStyle/>
          <a:p>
            <a:pPr>
              <a:buFont typeface="Wingdings" pitchFamily="2" charset="2"/>
              <a:buChar char="v"/>
            </a:pPr>
            <a:r>
              <a:rPr lang="en-US" dirty="0" smtClean="0"/>
              <a:t>  </a:t>
            </a:r>
            <a:r>
              <a:rPr lang="en-US" sz="2400" dirty="0" smtClean="0"/>
              <a:t>Forecasting is the process of making predictions of certain entities in specified future date based on past and present data and analysis of trends </a:t>
            </a:r>
          </a:p>
          <a:p>
            <a:pPr>
              <a:buFont typeface="Wingdings" pitchFamily="2" charset="2"/>
              <a:buChar char="v"/>
            </a:pPr>
            <a:r>
              <a:rPr lang="en-US" sz="2400" dirty="0" smtClean="0"/>
              <a:t> Common example of forecasting  are      </a:t>
            </a:r>
          </a:p>
          <a:p>
            <a:pPr lvl="1">
              <a:buFont typeface="Wingdings" pitchFamily="2" charset="2"/>
              <a:buChar char="Ø"/>
            </a:pPr>
            <a:r>
              <a:rPr lang="en-US" sz="2400" dirty="0" smtClean="0"/>
              <a:t> Annual rainfall </a:t>
            </a:r>
          </a:p>
          <a:p>
            <a:pPr lvl="1">
              <a:buFont typeface="Wingdings" pitchFamily="2" charset="2"/>
              <a:buChar char="Ø"/>
            </a:pPr>
            <a:r>
              <a:rPr lang="en-US" sz="2400" dirty="0" smtClean="0"/>
              <a:t> Weather forecasting,  </a:t>
            </a:r>
          </a:p>
          <a:p>
            <a:pPr lvl="1">
              <a:buFont typeface="Wingdings" pitchFamily="2" charset="2"/>
              <a:buChar char="Ø"/>
            </a:pPr>
            <a:r>
              <a:rPr lang="en-US" sz="2400" dirty="0" smtClean="0"/>
              <a:t> Market demand of any product</a:t>
            </a:r>
          </a:p>
          <a:p>
            <a:pPr lvl="1">
              <a:buFont typeface="Wingdings" pitchFamily="2" charset="2"/>
              <a:buChar char="Ø"/>
            </a:pPr>
            <a:r>
              <a:rPr lang="en-US" sz="2400" dirty="0" smtClean="0"/>
              <a:t>Life expectancy </a:t>
            </a:r>
          </a:p>
          <a:p>
            <a:pPr lvl="1">
              <a:buFont typeface="Wingdings" pitchFamily="2" charset="2"/>
              <a:buChar char="Ø"/>
            </a:pPr>
            <a:r>
              <a:rPr lang="en-US" sz="2400" dirty="0" smtClean="0"/>
              <a:t> etc  </a:t>
            </a:r>
            <a:endParaRPr lang="en-US" sz="2400" dirty="0"/>
          </a:p>
        </p:txBody>
      </p:sp>
      <p:pic>
        <p:nvPicPr>
          <p:cNvPr id="4" name="Picture 3" descr="D:\My Document\DTU\Logo1.png"/>
          <p:cNvPicPr/>
          <p:nvPr/>
        </p:nvPicPr>
        <p:blipFill>
          <a:blip r:embed="rId3" cstate="print"/>
          <a:srcRect/>
          <a:stretch>
            <a:fillRect/>
          </a:stretch>
        </p:blipFill>
        <p:spPr bwMode="auto">
          <a:xfrm>
            <a:off x="0" y="0"/>
            <a:ext cx="19812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04664"/>
            <a:ext cx="8534400" cy="758952"/>
          </a:xfrm>
        </p:spPr>
        <p:txBody>
          <a:bodyPr>
            <a:normAutofit fontScale="90000"/>
          </a:bodyPr>
          <a:lstStyle/>
          <a:p>
            <a:r>
              <a:rPr lang="en-US" dirty="0"/>
              <a:t>Holt-Winter’s Method For Multiplicative Seasonal Effects</a:t>
            </a:r>
            <a:endParaRPr lang="en-IN" dirty="0"/>
          </a:p>
        </p:txBody>
      </p:sp>
      <p:pic>
        <p:nvPicPr>
          <p:cNvPr id="4" name="Picture 3"/>
          <p:cNvPicPr>
            <a:picLocks noChangeArrowheads="1"/>
          </p:cNvPicPr>
          <p:nvPr/>
        </p:nvPicPr>
        <p:blipFill>
          <a:blip r:embed="rId2"/>
          <a:srcRect/>
          <a:stretch>
            <a:fillRect/>
          </a:stretch>
        </p:blipFill>
        <p:spPr bwMode="auto">
          <a:xfrm>
            <a:off x="2771800" y="1484784"/>
            <a:ext cx="3587750" cy="652462"/>
          </a:xfrm>
          <a:prstGeom prst="rect">
            <a:avLst/>
          </a:prstGeom>
          <a:noFill/>
          <a:ln>
            <a:noFill/>
          </a:ln>
          <a:effectLst/>
          <a:extLst/>
        </p:spPr>
      </p:pic>
      <p:sp>
        <p:nvSpPr>
          <p:cNvPr id="5" name="Text Box 4"/>
          <p:cNvSpPr txBox="1">
            <a:spLocks noChangeArrowheads="1"/>
          </p:cNvSpPr>
          <p:nvPr/>
        </p:nvSpPr>
        <p:spPr bwMode="auto">
          <a:xfrm>
            <a:off x="1500212" y="221344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pPr>
            <a:r>
              <a:rPr lang="en-US" sz="2000">
                <a:latin typeface="Tahoma" pitchFamily="34" charset="0"/>
              </a:rPr>
              <a:t>where</a:t>
            </a:r>
          </a:p>
        </p:txBody>
      </p:sp>
      <p:pic>
        <p:nvPicPr>
          <p:cNvPr id="6" name="Picture 5"/>
          <p:cNvPicPr>
            <a:picLocks noChangeArrowheads="1"/>
          </p:cNvPicPr>
          <p:nvPr/>
        </p:nvPicPr>
        <p:blipFill>
          <a:blip r:embed="rId3"/>
          <a:srcRect/>
          <a:stretch>
            <a:fillRect/>
          </a:stretch>
        </p:blipFill>
        <p:spPr bwMode="auto">
          <a:xfrm>
            <a:off x="2133625" y="2823045"/>
            <a:ext cx="5764212" cy="520700"/>
          </a:xfrm>
          <a:prstGeom prst="rect">
            <a:avLst/>
          </a:prstGeom>
          <a:noFill/>
          <a:ln>
            <a:noFill/>
          </a:ln>
          <a:effectLst/>
          <a:extLst/>
        </p:spPr>
      </p:pic>
      <p:pic>
        <p:nvPicPr>
          <p:cNvPr id="7" name="Picture 6"/>
          <p:cNvPicPr>
            <a:picLocks noChangeArrowheads="1"/>
          </p:cNvPicPr>
          <p:nvPr/>
        </p:nvPicPr>
        <p:blipFill>
          <a:blip r:embed="rId4"/>
          <a:srcRect/>
          <a:stretch>
            <a:fillRect/>
          </a:stretch>
        </p:blipFill>
        <p:spPr bwMode="auto">
          <a:xfrm>
            <a:off x="2197125" y="3437361"/>
            <a:ext cx="4592637" cy="496934"/>
          </a:xfrm>
          <a:prstGeom prst="rect">
            <a:avLst/>
          </a:prstGeom>
          <a:noFill/>
          <a:ln>
            <a:noFill/>
          </a:ln>
          <a:effectLst/>
          <a:extLst/>
        </p:spPr>
      </p:pic>
      <p:pic>
        <p:nvPicPr>
          <p:cNvPr id="8" name="Picture 7"/>
          <p:cNvPicPr>
            <a:picLocks noChangeArrowheads="1"/>
          </p:cNvPicPr>
          <p:nvPr/>
        </p:nvPicPr>
        <p:blipFill>
          <a:blip r:embed="rId5"/>
          <a:srcRect/>
          <a:stretch>
            <a:fillRect/>
          </a:stretch>
        </p:blipFill>
        <p:spPr bwMode="auto">
          <a:xfrm>
            <a:off x="2287612" y="4080345"/>
            <a:ext cx="4222750" cy="520700"/>
          </a:xfrm>
          <a:prstGeom prst="rect">
            <a:avLst/>
          </a:prstGeom>
          <a:noFill/>
          <a:ln>
            <a:noFill/>
          </a:ln>
          <a:effectLst/>
          <a:extLst/>
        </p:spPr>
      </p:pic>
      <p:pic>
        <p:nvPicPr>
          <p:cNvPr id="9" name="Picture 8"/>
          <p:cNvPicPr>
            <a:picLocks noChangeArrowheads="1"/>
          </p:cNvPicPr>
          <p:nvPr/>
        </p:nvPicPr>
        <p:blipFill>
          <a:blip r:embed="rId6"/>
          <a:srcRect/>
          <a:stretch>
            <a:fillRect/>
          </a:stretch>
        </p:blipFill>
        <p:spPr bwMode="auto">
          <a:xfrm>
            <a:off x="3786212" y="4651845"/>
            <a:ext cx="1504950" cy="1434626"/>
          </a:xfrm>
          <a:prstGeom prst="rect">
            <a:avLst/>
          </a:prstGeom>
          <a:noFill/>
          <a:ln>
            <a:noFill/>
          </a:ln>
          <a:effectLst/>
          <a:extLst/>
        </p:spPr>
      </p:pic>
      <p:sp>
        <p:nvSpPr>
          <p:cNvPr id="10" name="TextBox 9"/>
          <p:cNvSpPr txBox="1"/>
          <p:nvPr/>
        </p:nvSpPr>
        <p:spPr>
          <a:xfrm>
            <a:off x="683568" y="5157192"/>
            <a:ext cx="2664296" cy="369332"/>
          </a:xfrm>
          <a:prstGeom prst="rect">
            <a:avLst/>
          </a:prstGeom>
          <a:noFill/>
        </p:spPr>
        <p:txBody>
          <a:bodyPr wrap="square" rtlCol="0">
            <a:spAutoFit/>
          </a:bodyPr>
          <a:lstStyle/>
          <a:p>
            <a:r>
              <a:rPr lang="en-IN" dirty="0" smtClean="0">
                <a:hlinkClick r:id="rId7" action="ppaction://hlinkfile"/>
              </a:rPr>
              <a:t>EXAMPLE</a:t>
            </a:r>
            <a:endParaRPr lang="en-IN" dirty="0"/>
          </a:p>
        </p:txBody>
      </p:sp>
    </p:spTree>
    <p:extLst>
      <p:ext uri="{BB962C8B-B14F-4D97-AF65-F5344CB8AC3E}">
        <p14:creationId xmlns:p14="http://schemas.microsoft.com/office/powerpoint/2010/main" val="1080245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457200"/>
            <a:ext cx="8229600" cy="801687"/>
          </a:xfrm>
          <a:noFill/>
          <a:ln/>
        </p:spPr>
        <p:txBody>
          <a:bodyPr lIns="92075" tIns="46038" rIns="92075" bIns="46038">
            <a:noAutofit/>
          </a:bodyPr>
          <a:lstStyle/>
          <a:p>
            <a:r>
              <a:rPr lang="en-US" dirty="0"/>
              <a:t>Computing </a:t>
            </a:r>
            <a:r>
              <a:rPr lang="en-US" dirty="0" smtClean="0"/>
              <a:t>Multiplicative Seasonal </a:t>
            </a:r>
            <a:r>
              <a:rPr lang="en-US" dirty="0"/>
              <a:t>Indices</a:t>
            </a:r>
          </a:p>
        </p:txBody>
      </p:sp>
      <p:sp>
        <p:nvSpPr>
          <p:cNvPr id="37891" name="Rectangle 3"/>
          <p:cNvSpPr>
            <a:spLocks noGrp="1" noChangeArrowheads="1"/>
          </p:cNvSpPr>
          <p:nvPr>
            <p:ph sz="quarter" idx="1"/>
          </p:nvPr>
        </p:nvSpPr>
        <p:spPr>
          <a:xfrm>
            <a:off x="403225" y="1657350"/>
            <a:ext cx="7772400" cy="1085850"/>
          </a:xfrm>
          <a:noFill/>
          <a:ln/>
        </p:spPr>
        <p:txBody>
          <a:bodyPr lIns="92075" tIns="46038" rIns="92075" bIns="46038"/>
          <a:lstStyle/>
          <a:p>
            <a:pPr>
              <a:buFont typeface="Wingdings" pitchFamily="2" charset="2"/>
              <a:buChar char="§"/>
            </a:pPr>
            <a:r>
              <a:rPr lang="en-US" sz="1800" b="0" dirty="0">
                <a:solidFill>
                  <a:schemeClr val="tx1"/>
                </a:solidFill>
              </a:rPr>
              <a:t>We can compute multiplicative seasonal adjustment indices for period </a:t>
            </a:r>
            <a:r>
              <a:rPr lang="en-US" sz="1800" b="0" i="1" dirty="0">
                <a:solidFill>
                  <a:schemeClr val="tx1"/>
                </a:solidFill>
                <a:latin typeface="Times New Roman" pitchFamily="18" charset="0"/>
              </a:rPr>
              <a:t>p</a:t>
            </a:r>
            <a:r>
              <a:rPr lang="en-US" sz="1800" b="0" dirty="0">
                <a:solidFill>
                  <a:schemeClr val="tx1"/>
                </a:solidFill>
              </a:rPr>
              <a:t> as follows:</a:t>
            </a:r>
          </a:p>
        </p:txBody>
      </p:sp>
      <p:graphicFrame>
        <p:nvGraphicFramePr>
          <p:cNvPr id="37892" name="Object 4"/>
          <p:cNvGraphicFramePr>
            <a:graphicFrameLocks/>
          </p:cNvGraphicFramePr>
          <p:nvPr>
            <p:extLst/>
          </p:nvPr>
        </p:nvGraphicFramePr>
        <p:xfrm>
          <a:off x="1525588" y="2622550"/>
          <a:ext cx="6480175" cy="1416050"/>
        </p:xfrm>
        <a:graphic>
          <a:graphicData uri="http://schemas.openxmlformats.org/presentationml/2006/ole">
            <mc:AlternateContent xmlns:mc="http://schemas.openxmlformats.org/markup-compatibility/2006">
              <mc:Choice xmlns:v="urn:schemas-microsoft-com:vml" Requires="v">
                <p:oleObj spid="_x0000_s11288" name="Equation" r:id="rId3" imgW="2514600" imgH="672840" progId="Equation.3">
                  <p:embed/>
                </p:oleObj>
              </mc:Choice>
              <mc:Fallback>
                <p:oleObj name="Equation" r:id="rId3" imgW="2514600" imgH="6728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588" y="2622550"/>
                        <a:ext cx="6480175" cy="14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3" name="Rectangle 5"/>
          <p:cNvSpPr>
            <a:spLocks noChangeArrowheads="1"/>
          </p:cNvSpPr>
          <p:nvPr/>
        </p:nvSpPr>
        <p:spPr bwMode="auto">
          <a:xfrm>
            <a:off x="546100" y="4549775"/>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chemeClr val="hlink"/>
              </a:buClr>
              <a:buFont typeface="Wingdings" pitchFamily="2" charset="2"/>
              <a:buChar char="§"/>
            </a:pPr>
            <a:r>
              <a:rPr lang="en-US" dirty="0"/>
              <a:t>The final forecast for period </a:t>
            </a:r>
            <a:r>
              <a:rPr lang="en-US" i="1" dirty="0"/>
              <a:t>i</a:t>
            </a:r>
            <a:r>
              <a:rPr lang="en-US" dirty="0"/>
              <a:t> is then</a:t>
            </a:r>
          </a:p>
        </p:txBody>
      </p:sp>
      <p:graphicFrame>
        <p:nvGraphicFramePr>
          <p:cNvPr id="37894" name="Object 6">
            <a:hlinkClick r:id="rId5" action="ppaction://hlinkfile"/>
          </p:cNvPr>
          <p:cNvGraphicFramePr>
            <a:graphicFrameLocks/>
          </p:cNvGraphicFramePr>
          <p:nvPr>
            <p:extLst/>
          </p:nvPr>
        </p:nvGraphicFramePr>
        <p:xfrm>
          <a:off x="592138" y="5237163"/>
          <a:ext cx="7966075" cy="635000"/>
        </p:xfrm>
        <a:graphic>
          <a:graphicData uri="http://schemas.openxmlformats.org/presentationml/2006/ole">
            <mc:AlternateContent xmlns:mc="http://schemas.openxmlformats.org/markup-compatibility/2006">
              <mc:Choice xmlns:v="urn:schemas-microsoft-com:vml" Requires="v">
                <p:oleObj spid="_x0000_s11289" name="Equation" r:id="rId6" imgW="3149280" imgH="266400" progId="Equation.3">
                  <p:embed/>
                </p:oleObj>
              </mc:Choice>
              <mc:Fallback>
                <p:oleObj name="Equation" r:id="rId6" imgW="3149280" imgH="2664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38" y="5237163"/>
                        <a:ext cx="796607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812243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319086"/>
            <a:ext cx="8915400" cy="796925"/>
          </a:xfrm>
          <a:noFill/>
          <a:ln/>
        </p:spPr>
        <p:txBody>
          <a:bodyPr lIns="92075" tIns="46038" rIns="92075" bIns="46038">
            <a:normAutofit fontScale="90000"/>
          </a:bodyPr>
          <a:lstStyle/>
          <a:p>
            <a:pPr>
              <a:lnSpc>
                <a:spcPct val="80000"/>
              </a:lnSpc>
            </a:pPr>
            <a:r>
              <a:rPr lang="en-US" dirty="0"/>
              <a:t>Summary of the Calculation and Use of Seasonal Indices</a:t>
            </a:r>
          </a:p>
        </p:txBody>
      </p:sp>
      <p:sp>
        <p:nvSpPr>
          <p:cNvPr id="40963" name="Rectangle 3"/>
          <p:cNvSpPr>
            <a:spLocks noGrp="1" noChangeArrowheads="1"/>
          </p:cNvSpPr>
          <p:nvPr>
            <p:ph sz="quarter" idx="1"/>
          </p:nvPr>
        </p:nvSpPr>
        <p:spPr>
          <a:xfrm>
            <a:off x="381000" y="1371600"/>
            <a:ext cx="8432800" cy="4343400"/>
          </a:xfrm>
          <a:noFill/>
          <a:ln/>
        </p:spPr>
        <p:txBody>
          <a:bodyPr lIns="92075" tIns="46038" rIns="92075" bIns="46038">
            <a:noAutofit/>
          </a:bodyPr>
          <a:lstStyle/>
          <a:p>
            <a:pPr marL="407988" indent="-407988">
              <a:lnSpc>
                <a:spcPct val="90000"/>
              </a:lnSpc>
              <a:buFont typeface="Wingdings" pitchFamily="2" charset="2"/>
              <a:buNone/>
            </a:pPr>
            <a:r>
              <a:rPr lang="en-US" sz="1800" b="0" dirty="0">
                <a:solidFill>
                  <a:schemeClr val="tx1"/>
                </a:solidFill>
              </a:rPr>
              <a:t>1. Create a trend model and calculate the estimated value (    ) for each observation in the sample.</a:t>
            </a:r>
          </a:p>
          <a:p>
            <a:pPr marL="407988" indent="-407988">
              <a:lnSpc>
                <a:spcPct val="110000"/>
              </a:lnSpc>
              <a:buFont typeface="Wingdings" pitchFamily="2" charset="2"/>
              <a:buNone/>
            </a:pPr>
            <a:r>
              <a:rPr lang="en-US" sz="1800" b="0" dirty="0">
                <a:solidFill>
                  <a:schemeClr val="tx1"/>
                </a:solidFill>
              </a:rPr>
              <a:t>2. For each observation, calculate the ratio of the actual value to the predicted trend value:         </a:t>
            </a:r>
          </a:p>
          <a:p>
            <a:pPr marL="407988" indent="-407988">
              <a:lnSpc>
                <a:spcPct val="110000"/>
              </a:lnSpc>
              <a:buFont typeface="Wingdings" pitchFamily="2" charset="2"/>
              <a:buNone/>
            </a:pPr>
            <a:r>
              <a:rPr lang="en-US" sz="1800" b="0" dirty="0">
                <a:solidFill>
                  <a:schemeClr val="tx1"/>
                </a:solidFill>
              </a:rPr>
              <a:t>	</a:t>
            </a:r>
            <a:endParaRPr lang="en-US" sz="1800" b="0" dirty="0" smtClean="0">
              <a:solidFill>
                <a:schemeClr val="tx1"/>
              </a:solidFill>
            </a:endParaRPr>
          </a:p>
          <a:p>
            <a:pPr marL="407988" indent="-407988">
              <a:lnSpc>
                <a:spcPct val="110000"/>
              </a:lnSpc>
              <a:buFont typeface="Wingdings" pitchFamily="2" charset="2"/>
              <a:buNone/>
            </a:pPr>
            <a:r>
              <a:rPr lang="en-US" sz="1800" b="0" dirty="0" smtClean="0">
                <a:solidFill>
                  <a:schemeClr val="tx1"/>
                </a:solidFill>
              </a:rPr>
              <a:t>(</a:t>
            </a:r>
            <a:r>
              <a:rPr lang="en-US" sz="1800" b="0" dirty="0">
                <a:solidFill>
                  <a:schemeClr val="tx1"/>
                </a:solidFill>
              </a:rPr>
              <a:t>For additive effects, compute the difference: </a:t>
            </a:r>
          </a:p>
          <a:p>
            <a:pPr marL="407988" indent="-407988">
              <a:lnSpc>
                <a:spcPct val="110000"/>
              </a:lnSpc>
              <a:buFont typeface="Wingdings" pitchFamily="2" charset="2"/>
              <a:buNone/>
            </a:pPr>
            <a:endParaRPr lang="en-US" sz="1800" b="0" dirty="0" smtClean="0">
              <a:solidFill>
                <a:schemeClr val="tx1"/>
              </a:solidFill>
            </a:endParaRPr>
          </a:p>
          <a:p>
            <a:pPr marL="407988" indent="-407988">
              <a:lnSpc>
                <a:spcPct val="110000"/>
              </a:lnSpc>
              <a:buFont typeface="Wingdings" pitchFamily="2" charset="2"/>
              <a:buNone/>
            </a:pPr>
            <a:r>
              <a:rPr lang="en-US" sz="1800" b="0" dirty="0" smtClean="0">
                <a:solidFill>
                  <a:schemeClr val="tx1"/>
                </a:solidFill>
              </a:rPr>
              <a:t>3</a:t>
            </a:r>
            <a:r>
              <a:rPr lang="en-US" sz="1800" b="0" dirty="0">
                <a:solidFill>
                  <a:schemeClr val="tx1"/>
                </a:solidFill>
              </a:rPr>
              <a:t>. For each season, compute the average of the ratios calculated in step 2.  These are the seasonal indices.</a:t>
            </a:r>
          </a:p>
          <a:p>
            <a:pPr marL="407988" indent="-407988">
              <a:lnSpc>
                <a:spcPct val="110000"/>
              </a:lnSpc>
              <a:buFont typeface="Wingdings" pitchFamily="2" charset="2"/>
              <a:buNone/>
            </a:pPr>
            <a:r>
              <a:rPr lang="en-US" sz="1800" b="0" dirty="0">
                <a:solidFill>
                  <a:schemeClr val="tx1"/>
                </a:solidFill>
              </a:rPr>
              <a:t>4. Multiply any forecast produced by the trend model by the appropriate seasonal index calculated in step 3. (For additive seasonal effects, add the appropriate factor to the forecast.)</a:t>
            </a:r>
          </a:p>
          <a:p>
            <a:pPr marL="407988" indent="-407988">
              <a:lnSpc>
                <a:spcPct val="90000"/>
              </a:lnSpc>
              <a:buFont typeface="Wingdings" pitchFamily="2" charset="2"/>
              <a:buNone/>
            </a:pPr>
            <a:endParaRPr lang="en-US" sz="1800" b="0" dirty="0">
              <a:solidFill>
                <a:schemeClr val="tx1"/>
              </a:solidFill>
            </a:endParaRPr>
          </a:p>
        </p:txBody>
      </p:sp>
      <p:graphicFrame>
        <p:nvGraphicFramePr>
          <p:cNvPr id="40976" name="Object 16"/>
          <p:cNvGraphicFramePr>
            <a:graphicFrameLocks/>
          </p:cNvGraphicFramePr>
          <p:nvPr>
            <p:extLst/>
          </p:nvPr>
        </p:nvGraphicFramePr>
        <p:xfrm>
          <a:off x="3657600" y="2438400"/>
          <a:ext cx="1173162" cy="484187"/>
        </p:xfrm>
        <a:graphic>
          <a:graphicData uri="http://schemas.openxmlformats.org/presentationml/2006/ole">
            <mc:AlternateContent xmlns:mc="http://schemas.openxmlformats.org/markup-compatibility/2006">
              <mc:Choice xmlns:v="urn:schemas-microsoft-com:vml" Requires="v">
                <p:oleObj spid="_x0000_s12312" name="Equation" r:id="rId3" imgW="457200" imgH="253800" progId="Equation.3">
                  <p:embed/>
                </p:oleObj>
              </mc:Choice>
              <mc:Fallback>
                <p:oleObj name="Equation" r:id="rId3" imgW="457200" imgH="253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438400"/>
                        <a:ext cx="1173162"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7" name="Object 17"/>
          <p:cNvGraphicFramePr>
            <a:graphicFrameLocks/>
          </p:cNvGraphicFramePr>
          <p:nvPr>
            <p:extLst/>
          </p:nvPr>
        </p:nvGraphicFramePr>
        <p:xfrm>
          <a:off x="5387181" y="2922587"/>
          <a:ext cx="1435100" cy="587375"/>
        </p:xfrm>
        <a:graphic>
          <a:graphicData uri="http://schemas.openxmlformats.org/presentationml/2006/ole">
            <mc:AlternateContent xmlns:mc="http://schemas.openxmlformats.org/markup-compatibility/2006">
              <mc:Choice xmlns:v="urn:schemas-microsoft-com:vml" Requires="v">
                <p:oleObj spid="_x0000_s12313" name="Equation" r:id="rId5" imgW="558720" imgH="253800" progId="Equation.3">
                  <p:embed/>
                </p:oleObj>
              </mc:Choice>
              <mc:Fallback>
                <p:oleObj name="Equation" r:id="rId5" imgW="558720" imgH="253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7181" y="2922587"/>
                        <a:ext cx="14351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48435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My Document\DTU\Logo1.png"/>
          <p:cNvPicPr/>
          <p:nvPr/>
        </p:nvPicPr>
        <p:blipFill>
          <a:blip r:embed="rId2" cstate="print"/>
          <a:srcRect/>
          <a:stretch>
            <a:fillRect/>
          </a:stretch>
        </p:blipFill>
        <p:spPr bwMode="auto">
          <a:xfrm>
            <a:off x="0" y="0"/>
            <a:ext cx="1981200" cy="1447800"/>
          </a:xfrm>
          <a:prstGeom prst="rect">
            <a:avLst/>
          </a:prstGeom>
          <a:noFill/>
          <a:ln w="9525">
            <a:noFill/>
            <a:miter lim="800000"/>
            <a:headEnd/>
            <a:tailEnd/>
          </a:ln>
        </p:spPr>
      </p:pic>
      <p:sp>
        <p:nvSpPr>
          <p:cNvPr id="6" name="Title 5"/>
          <p:cNvSpPr>
            <a:spLocks noGrp="1"/>
          </p:cNvSpPr>
          <p:nvPr>
            <p:ph type="title"/>
          </p:nvPr>
        </p:nvSpPr>
        <p:spPr>
          <a:xfrm>
            <a:off x="2438400" y="228600"/>
            <a:ext cx="6327648" cy="485756"/>
          </a:xfrm>
        </p:spPr>
        <p:txBody>
          <a:bodyPr>
            <a:normAutofit fontScale="90000"/>
          </a:bodyPr>
          <a:lstStyle/>
          <a:p>
            <a:r>
              <a:rPr lang="en-US" dirty="0" err="1" smtClean="0">
                <a:solidFill>
                  <a:schemeClr val="tx1"/>
                </a:solidFill>
              </a:rPr>
              <a:t>Concluusion</a:t>
            </a:r>
            <a:r>
              <a:rPr lang="en-US" dirty="0" smtClean="0">
                <a:solidFill>
                  <a:schemeClr val="tx1"/>
                </a:solidFill>
              </a:rPr>
              <a:t> </a:t>
            </a:r>
            <a:endParaRPr lang="en-US" dirty="0">
              <a:solidFill>
                <a:schemeClr val="tx1"/>
              </a:solidFill>
            </a:endParaRPr>
          </a:p>
        </p:txBody>
      </p:sp>
      <p:sp>
        <p:nvSpPr>
          <p:cNvPr id="2" name="TextBox 1"/>
          <p:cNvSpPr txBox="1"/>
          <p:nvPr/>
        </p:nvSpPr>
        <p:spPr>
          <a:xfrm>
            <a:off x="1752600" y="1600200"/>
            <a:ext cx="5943600" cy="1477328"/>
          </a:xfrm>
          <a:prstGeom prst="rect">
            <a:avLst/>
          </a:prstGeom>
          <a:noFill/>
        </p:spPr>
        <p:txBody>
          <a:bodyPr wrap="square" rtlCol="0">
            <a:spAutoFit/>
          </a:bodyPr>
          <a:lstStyle/>
          <a:p>
            <a:r>
              <a:rPr lang="en-IN" dirty="0" smtClean="0"/>
              <a:t>The various models explored and implemented on given rainfall data, along with the visual graphs , give us basic understanding of  the working and calculations involved in the shaping the model and how the test set responds to the model</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2852936"/>
            <a:ext cx="4464496" cy="584775"/>
          </a:xfrm>
          <a:prstGeom prst="rect">
            <a:avLst/>
          </a:prstGeom>
          <a:noFill/>
        </p:spPr>
        <p:txBody>
          <a:bodyPr wrap="squar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1962105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1200" y="304800"/>
            <a:ext cx="6858048" cy="485756"/>
          </a:xfrm>
        </p:spPr>
        <p:txBody>
          <a:bodyPr>
            <a:noAutofit/>
          </a:bodyPr>
          <a:lstStyle/>
          <a:p>
            <a:r>
              <a:rPr lang="en-US" sz="3600" dirty="0" smtClean="0">
                <a:solidFill>
                  <a:schemeClr val="tx1"/>
                </a:solidFill>
                <a:latin typeface="Times New Roman" pitchFamily="18" charset="0"/>
                <a:cs typeface="Times New Roman" pitchFamily="18" charset="0"/>
              </a:rPr>
              <a:t>Why is forecasting important </a:t>
            </a:r>
            <a:r>
              <a:rPr lang="en-US" sz="3600" dirty="0" smtClean="0">
                <a:solidFill>
                  <a:schemeClr val="tx1"/>
                </a:solidFill>
              </a:rPr>
              <a:t>?</a:t>
            </a:r>
            <a:endParaRPr lang="en-US" sz="3600" dirty="0">
              <a:solidFill>
                <a:schemeClr val="tx1"/>
              </a:solidFill>
            </a:endParaRPr>
          </a:p>
        </p:txBody>
      </p:sp>
      <p:sp>
        <p:nvSpPr>
          <p:cNvPr id="7" name="Rectangle 6"/>
          <p:cNvSpPr/>
          <p:nvPr/>
        </p:nvSpPr>
        <p:spPr>
          <a:xfrm>
            <a:off x="685800" y="1752600"/>
            <a:ext cx="8215370" cy="3539430"/>
          </a:xfrm>
          <a:prstGeom prst="rect">
            <a:avLst/>
          </a:prstGeom>
        </p:spPr>
        <p:txBody>
          <a:bodyPr wrap="square">
            <a:spAutoFit/>
          </a:bodyPr>
          <a:lstStyle/>
          <a:p>
            <a:pPr>
              <a:buFont typeface="Wingdings" pitchFamily="2" charset="2"/>
              <a:buChar char="v"/>
            </a:pPr>
            <a:r>
              <a:rPr lang="en-US" dirty="0" smtClean="0"/>
              <a:t>   </a:t>
            </a:r>
            <a:r>
              <a:rPr lang="en-US" sz="2000" dirty="0" smtClean="0"/>
              <a:t>Forecasting of natural calamity like draught, flooding, epidemic( like dengue) in a state / country well in advance allows the Govt./ Planner/Agencies  to take the measures to minimize the impact in form of loss of life , property.  </a:t>
            </a:r>
          </a:p>
          <a:p>
            <a:pPr lvl="0">
              <a:buFont typeface="Wingdings" pitchFamily="2" charset="2"/>
              <a:buChar char="v"/>
            </a:pPr>
            <a:r>
              <a:rPr lang="en-US" sz="2000" dirty="0" smtClean="0"/>
              <a:t>   Forecasting is of utmost importance in setting up a new business or running a business </a:t>
            </a:r>
          </a:p>
          <a:p>
            <a:pPr lvl="1">
              <a:buFont typeface="Wingdings" pitchFamily="2" charset="2"/>
              <a:buChar char="v"/>
            </a:pPr>
            <a:r>
              <a:rPr lang="en-US" sz="2000" dirty="0" smtClean="0"/>
              <a:t>   Strategic planning (long range planning)</a:t>
            </a:r>
          </a:p>
          <a:p>
            <a:pPr lvl="1">
              <a:buFont typeface="Wingdings" pitchFamily="2" charset="2"/>
              <a:buChar char="v"/>
            </a:pPr>
            <a:r>
              <a:rPr lang="en-US" sz="2000" dirty="0" smtClean="0"/>
              <a:t>   Finance and accounting (budgets and cost controls)</a:t>
            </a:r>
          </a:p>
          <a:p>
            <a:pPr lvl="1">
              <a:buFont typeface="Wingdings" pitchFamily="2" charset="2"/>
              <a:buChar char="v"/>
            </a:pPr>
            <a:r>
              <a:rPr lang="en-US" sz="2000" dirty="0" smtClean="0"/>
              <a:t>   Marketing (future sales, new products)</a:t>
            </a:r>
          </a:p>
          <a:p>
            <a:pPr lvl="1">
              <a:buFont typeface="Wingdings" pitchFamily="2" charset="2"/>
              <a:buChar char="v"/>
            </a:pPr>
            <a:r>
              <a:rPr lang="en-US" sz="2000" dirty="0" smtClean="0"/>
              <a:t>   Production and operations      </a:t>
            </a:r>
          </a:p>
          <a:p>
            <a:pPr>
              <a:buFont typeface="Wingdings" pitchFamily="2" charset="2"/>
              <a:buChar char="v"/>
            </a:pPr>
            <a:endParaRPr lang="en-US" sz="2400" dirty="0"/>
          </a:p>
        </p:txBody>
      </p:sp>
      <p:pic>
        <p:nvPicPr>
          <p:cNvPr id="4" name="Picture 3" descr="D:\My Document\DTU\Logo1.png"/>
          <p:cNvPicPr/>
          <p:nvPr/>
        </p:nvPicPr>
        <p:blipFill>
          <a:blip r:embed="rId3" cstate="print"/>
          <a:srcRect/>
          <a:stretch>
            <a:fillRect/>
          </a:stretch>
        </p:blipFill>
        <p:spPr bwMode="auto">
          <a:xfrm>
            <a:off x="0" y="0"/>
            <a:ext cx="19812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3174" y="228600"/>
            <a:ext cx="6000792" cy="485756"/>
          </a:xfrm>
        </p:spPr>
        <p:txBody>
          <a:bodyPr>
            <a:noAutofit/>
          </a:bodyPr>
          <a:lstStyle/>
          <a:p>
            <a:r>
              <a:rPr lang="en-US" sz="3600" dirty="0" smtClean="0">
                <a:solidFill>
                  <a:schemeClr val="tx1"/>
                </a:solidFill>
                <a:latin typeface="Times New Roman" pitchFamily="18" charset="0"/>
                <a:cs typeface="Times New Roman" pitchFamily="18" charset="0"/>
              </a:rPr>
              <a:t>Types of forecasting </a:t>
            </a:r>
            <a:endParaRPr lang="en-US" sz="3600" dirty="0">
              <a:solidFill>
                <a:schemeClr val="tx1"/>
              </a:solidFill>
            </a:endParaRPr>
          </a:p>
        </p:txBody>
      </p:sp>
      <p:sp>
        <p:nvSpPr>
          <p:cNvPr id="7" name="Rectangle 6"/>
          <p:cNvSpPr/>
          <p:nvPr/>
        </p:nvSpPr>
        <p:spPr>
          <a:xfrm>
            <a:off x="228600" y="1676400"/>
            <a:ext cx="8501122" cy="3534221"/>
          </a:xfrm>
          <a:prstGeom prst="rect">
            <a:avLst/>
          </a:prstGeom>
        </p:spPr>
        <p:txBody>
          <a:bodyPr wrap="square">
            <a:spAutoFit/>
          </a:bodyPr>
          <a:lstStyle/>
          <a:p>
            <a:pPr>
              <a:lnSpc>
                <a:spcPct val="150000"/>
              </a:lnSpc>
              <a:buFont typeface="Wingdings" pitchFamily="2" charset="2"/>
              <a:buChar char="v"/>
            </a:pPr>
            <a:r>
              <a:rPr lang="en-US" dirty="0" smtClean="0"/>
              <a:t> </a:t>
            </a:r>
            <a:r>
              <a:rPr lang="en-US" b="1" cap="all" dirty="0" smtClean="0"/>
              <a:t>Qualitative forecasting: </a:t>
            </a:r>
          </a:p>
          <a:p>
            <a:pPr>
              <a:lnSpc>
                <a:spcPct val="150000"/>
              </a:lnSpc>
            </a:pPr>
            <a:r>
              <a:rPr lang="en-US" dirty="0" smtClean="0"/>
              <a:t>These techniques are subjective , based on the opinion and judgment of consumers ,experts: appropriate when past data is not available. It is usually applied to intermediate-long range decisions.</a:t>
            </a:r>
          </a:p>
          <a:p>
            <a:pPr>
              <a:lnSpc>
                <a:spcPct val="150000"/>
              </a:lnSpc>
              <a:buFont typeface="Wingdings" pitchFamily="2" charset="2"/>
              <a:buChar char="v"/>
            </a:pPr>
            <a:r>
              <a:rPr lang="en-US" b="1" cap="all" dirty="0" smtClean="0"/>
              <a:t> Quantitative forecasting:</a:t>
            </a:r>
          </a:p>
          <a:p>
            <a:pPr>
              <a:lnSpc>
                <a:spcPct val="150000"/>
              </a:lnSpc>
            </a:pPr>
            <a:r>
              <a:rPr lang="en-US" dirty="0" smtClean="0"/>
              <a:t>They are used to estimate future demands as a function of past data; appropriate when past data is available. It is usually applied to short-intermediate decisions</a:t>
            </a:r>
            <a:endParaRPr lang="en-US" dirty="0"/>
          </a:p>
        </p:txBody>
      </p:sp>
      <p:pic>
        <p:nvPicPr>
          <p:cNvPr id="4" name="Picture 3" descr="D:\My Document\DTU\Logo1.png"/>
          <p:cNvPicPr/>
          <p:nvPr/>
        </p:nvPicPr>
        <p:blipFill>
          <a:blip r:embed="rId3" cstate="print"/>
          <a:srcRect/>
          <a:stretch>
            <a:fillRect/>
          </a:stretch>
        </p:blipFill>
        <p:spPr bwMode="auto">
          <a:xfrm>
            <a:off x="0" y="0"/>
            <a:ext cx="19812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Forecasting </a:t>
            </a:r>
            <a:endParaRPr lang="en-IN" dirty="0"/>
          </a:p>
        </p:txBody>
      </p:sp>
      <p:pic>
        <p:nvPicPr>
          <p:cNvPr id="59394" name="Picture 2"/>
          <p:cNvPicPr>
            <a:picLocks noGrp="1" noChangeAspect="1" noChangeArrowheads="1"/>
          </p:cNvPicPr>
          <p:nvPr>
            <p:ph sz="quarter" idx="1"/>
          </p:nvPr>
        </p:nvPicPr>
        <p:blipFill>
          <a:blip r:embed="rId2" cstate="print"/>
          <a:srcRect/>
          <a:stretch>
            <a:fillRect/>
          </a:stretch>
        </p:blipFill>
        <p:spPr bwMode="auto">
          <a:xfrm>
            <a:off x="179512" y="2132856"/>
            <a:ext cx="8568952" cy="4392488"/>
          </a:xfrm>
          <a:prstGeom prst="rect">
            <a:avLst/>
          </a:prstGeom>
          <a:noFill/>
          <a:ln w="9525">
            <a:noFill/>
            <a:miter lim="800000"/>
            <a:headEnd/>
            <a:tailEnd/>
          </a:ln>
        </p:spPr>
      </p:pic>
      <p:sp>
        <p:nvSpPr>
          <p:cNvPr id="7" name="Rectangle 6"/>
          <p:cNvSpPr/>
          <p:nvPr/>
        </p:nvSpPr>
        <p:spPr>
          <a:xfrm>
            <a:off x="971600" y="3789040"/>
            <a:ext cx="1512169" cy="646331"/>
          </a:xfrm>
          <a:prstGeom prst="rect">
            <a:avLst/>
          </a:prstGeom>
        </p:spPr>
        <p:txBody>
          <a:bodyPr wrap="square">
            <a:spAutoFit/>
          </a:bodyPr>
          <a:lstStyle/>
          <a:p>
            <a:r>
              <a:rPr lang="en-US" sz="1200" b="1" dirty="0" smtClean="0">
                <a:solidFill>
                  <a:schemeClr val="bg1"/>
                </a:solidFill>
              </a:rPr>
              <a:t>Rely on data and analytical techniques</a:t>
            </a:r>
            <a:endParaRPr lang="en-IN" sz="1200" b="1" dirty="0" smtClean="0">
              <a:solidFill>
                <a:schemeClr val="bg1"/>
              </a:solidFill>
            </a:endParaRPr>
          </a:p>
        </p:txBody>
      </p:sp>
      <p:sp>
        <p:nvSpPr>
          <p:cNvPr id="3" name="Rectangle 2"/>
          <p:cNvSpPr/>
          <p:nvPr/>
        </p:nvSpPr>
        <p:spPr>
          <a:xfrm>
            <a:off x="5868144" y="4292497"/>
            <a:ext cx="2286000" cy="646331"/>
          </a:xfrm>
          <a:prstGeom prst="rect">
            <a:avLst/>
          </a:prstGeom>
        </p:spPr>
        <p:txBody>
          <a:bodyPr wrap="square">
            <a:spAutoFit/>
          </a:bodyPr>
          <a:lstStyle/>
          <a:p>
            <a:pPr>
              <a:spcBef>
                <a:spcPct val="50000"/>
              </a:spcBef>
            </a:pPr>
            <a:r>
              <a:rPr lang="en-US" sz="1200" b="1" dirty="0">
                <a:solidFill>
                  <a:schemeClr val="bg1"/>
                </a:solidFill>
              </a:rPr>
              <a:t>Rely on subjective opinions from one or more experts.</a:t>
            </a:r>
          </a:p>
        </p:txBody>
      </p:sp>
    </p:spTree>
    <p:extLst>
      <p:ext uri="{BB962C8B-B14F-4D97-AF65-F5344CB8AC3E}">
        <p14:creationId xmlns:p14="http://schemas.microsoft.com/office/powerpoint/2010/main" val="902929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457200"/>
            <a:ext cx="8434388" cy="803275"/>
          </a:xfrm>
        </p:spPr>
        <p:txBody>
          <a:bodyPr vert="horz" lIns="91440" tIns="45720" rIns="91440" bIns="45720" rtlCol="0" anchor="ctr">
            <a:normAutofit/>
          </a:bodyPr>
          <a:lstStyle/>
          <a:p>
            <a:r>
              <a:rPr lang="en-US" dirty="0"/>
              <a:t>Introduction to Time Series Analysis</a:t>
            </a:r>
          </a:p>
        </p:txBody>
      </p:sp>
      <p:sp>
        <p:nvSpPr>
          <p:cNvPr id="7171" name="Rectangle 3"/>
          <p:cNvSpPr>
            <a:spLocks noGrp="1" noChangeArrowheads="1"/>
          </p:cNvSpPr>
          <p:nvPr>
            <p:ph sz="quarter" idx="1"/>
          </p:nvPr>
        </p:nvSpPr>
        <p:spPr>
          <a:xfrm>
            <a:off x="381000" y="1379538"/>
            <a:ext cx="8305800" cy="4792662"/>
          </a:xfrm>
        </p:spPr>
        <p:txBody>
          <a:bodyPr vert="horz" lIns="91440" tIns="45720" rIns="91440" bIns="45720" rtlCol="0">
            <a:normAutofit/>
          </a:bodyPr>
          <a:lstStyle/>
          <a:p>
            <a:pPr>
              <a:buFont typeface="Wingdings" pitchFamily="2" charset="2"/>
              <a:buChar char="§"/>
            </a:pPr>
            <a:r>
              <a:rPr lang="en-US" sz="1800" b="0" dirty="0">
                <a:solidFill>
                  <a:schemeClr val="tx1"/>
                </a:solidFill>
              </a:rPr>
              <a:t>A time-series is a set of observations on a quantitative variable collected over time.</a:t>
            </a:r>
          </a:p>
          <a:p>
            <a:pPr>
              <a:buFont typeface="Wingdings" pitchFamily="2" charset="2"/>
              <a:buChar char="§"/>
            </a:pPr>
            <a:r>
              <a:rPr lang="en-US" sz="1800" b="0" dirty="0">
                <a:solidFill>
                  <a:schemeClr val="tx1"/>
                </a:solidFill>
              </a:rPr>
              <a:t>Examples</a:t>
            </a:r>
          </a:p>
          <a:p>
            <a:pPr lvl="2">
              <a:buFont typeface="Wingdings" pitchFamily="2" charset="2"/>
              <a:buChar char="§"/>
            </a:pPr>
            <a:r>
              <a:rPr lang="en-US" sz="1800" dirty="0">
                <a:solidFill>
                  <a:schemeClr val="tx1"/>
                </a:solidFill>
              </a:rPr>
              <a:t>Dow Jones Industrial Averages</a:t>
            </a:r>
          </a:p>
          <a:p>
            <a:pPr lvl="2">
              <a:buFont typeface="Wingdings" pitchFamily="2" charset="2"/>
              <a:buChar char="§"/>
            </a:pPr>
            <a:r>
              <a:rPr lang="en-US" sz="1800" dirty="0">
                <a:solidFill>
                  <a:schemeClr val="tx1"/>
                </a:solidFill>
              </a:rPr>
              <a:t>Historical data on sales, inventory, customer counts, interest rates, costs, </a:t>
            </a:r>
            <a:r>
              <a:rPr lang="en-US" sz="1800" dirty="0" smtClean="0">
                <a:solidFill>
                  <a:schemeClr val="tx1"/>
                </a:solidFill>
              </a:rPr>
              <a:t>etc</a:t>
            </a:r>
          </a:p>
          <a:p>
            <a:pPr lvl="2">
              <a:buFont typeface="Wingdings" pitchFamily="2" charset="2"/>
              <a:buChar char="§"/>
            </a:pPr>
            <a:r>
              <a:rPr lang="en-US" sz="1800" dirty="0" smtClean="0"/>
              <a:t>Annual rainfall.(</a:t>
            </a:r>
            <a:r>
              <a:rPr lang="en-IN" sz="1800" dirty="0" smtClean="0">
                <a:hlinkClick r:id="rId2" action="ppaction://hlinkfile"/>
              </a:rPr>
              <a:t>click here to view in excel</a:t>
            </a:r>
            <a:r>
              <a:rPr lang="en-IN" sz="1800" dirty="0" smtClean="0"/>
              <a:t>)</a:t>
            </a:r>
            <a:endParaRPr lang="en-US" sz="1800" dirty="0">
              <a:solidFill>
                <a:schemeClr val="tx1"/>
              </a:solidFill>
            </a:endParaRPr>
          </a:p>
          <a:p>
            <a:pPr>
              <a:buFont typeface="Wingdings" pitchFamily="2" charset="2"/>
              <a:buChar char="§"/>
            </a:pPr>
            <a:r>
              <a:rPr lang="en-US" sz="1800" b="0" dirty="0">
                <a:solidFill>
                  <a:schemeClr val="tx1"/>
                </a:solidFill>
              </a:rPr>
              <a:t>Businesses are often very interested in forecasting time series variables.</a:t>
            </a:r>
          </a:p>
          <a:p>
            <a:pPr>
              <a:buFont typeface="Wingdings" pitchFamily="2" charset="2"/>
              <a:buChar char="§"/>
            </a:pPr>
            <a:r>
              <a:rPr lang="en-US" sz="1800" b="0" dirty="0">
                <a:solidFill>
                  <a:schemeClr val="tx1"/>
                </a:solidFill>
              </a:rPr>
              <a:t>Often, independent variables are not available to build a regression model of a time series variable.</a:t>
            </a:r>
          </a:p>
          <a:p>
            <a:pPr>
              <a:buFont typeface="Wingdings" pitchFamily="2" charset="2"/>
              <a:buChar char="§"/>
            </a:pPr>
            <a:r>
              <a:rPr lang="en-US" sz="1800" b="0" dirty="0">
                <a:solidFill>
                  <a:schemeClr val="tx1"/>
                </a:solidFill>
              </a:rPr>
              <a:t>In time series analysis, we analyze the past behavior of a variable in order to predict its future behavior.</a:t>
            </a:r>
          </a:p>
        </p:txBody>
      </p:sp>
    </p:spTree>
    <p:extLst>
      <p:ext uri="{BB962C8B-B14F-4D97-AF65-F5344CB8AC3E}">
        <p14:creationId xmlns:p14="http://schemas.microsoft.com/office/powerpoint/2010/main" val="17726341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454024"/>
            <a:ext cx="7772400" cy="765175"/>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Some Time Series Terms</a:t>
            </a:r>
          </a:p>
        </p:txBody>
      </p:sp>
      <p:sp>
        <p:nvSpPr>
          <p:cNvPr id="8195" name="Rectangle 3"/>
          <p:cNvSpPr>
            <a:spLocks noGrp="1" noChangeArrowheads="1"/>
          </p:cNvSpPr>
          <p:nvPr>
            <p:ph sz="quarter" idx="1"/>
          </p:nvPr>
        </p:nvSpPr>
        <p:spPr>
          <a:xfrm>
            <a:off x="381000" y="1524000"/>
            <a:ext cx="7772400" cy="4267200"/>
          </a:xfrm>
        </p:spPr>
        <p:txBody>
          <a:bodyPr vert="horz" lIns="91440" tIns="45720" rIns="91440" bIns="45720" rtlCol="0">
            <a:normAutofit/>
          </a:bodyPr>
          <a:lstStyle/>
          <a:p>
            <a:pPr>
              <a:buFont typeface="Wingdings" pitchFamily="2" charset="2"/>
              <a:buChar char="§"/>
            </a:pPr>
            <a:r>
              <a:rPr lang="en-US" sz="1800" b="0" u="sng" dirty="0">
                <a:solidFill>
                  <a:schemeClr val="tx1"/>
                </a:solidFill>
              </a:rPr>
              <a:t>Stationary Data</a:t>
            </a:r>
            <a:r>
              <a:rPr lang="en-US" sz="1800" b="0" dirty="0">
                <a:solidFill>
                  <a:schemeClr val="tx1"/>
                </a:solidFill>
              </a:rPr>
              <a:t> - a time series variable exhibiting no significant upward or downward trend over </a:t>
            </a:r>
            <a:r>
              <a:rPr lang="en-US" sz="1800" b="0" dirty="0" smtClean="0">
                <a:solidFill>
                  <a:schemeClr val="tx1"/>
                </a:solidFill>
              </a:rPr>
              <a:t>time</a:t>
            </a:r>
            <a:endParaRPr lang="en-US" sz="1800" b="0" dirty="0">
              <a:solidFill>
                <a:schemeClr val="tx1"/>
              </a:solidFill>
            </a:endParaRPr>
          </a:p>
          <a:p>
            <a:pPr>
              <a:buFont typeface="Wingdings" pitchFamily="2" charset="2"/>
              <a:buChar char="§"/>
            </a:pPr>
            <a:r>
              <a:rPr lang="en-US" sz="1800" b="0" u="sng" dirty="0" err="1">
                <a:solidFill>
                  <a:schemeClr val="tx1"/>
                </a:solidFill>
              </a:rPr>
              <a:t>Nonstationary</a:t>
            </a:r>
            <a:r>
              <a:rPr lang="en-US" sz="1800" b="0" u="sng" dirty="0">
                <a:solidFill>
                  <a:schemeClr val="tx1"/>
                </a:solidFill>
              </a:rPr>
              <a:t> Data</a:t>
            </a:r>
            <a:r>
              <a:rPr lang="en-US" sz="1800" b="0" dirty="0">
                <a:solidFill>
                  <a:schemeClr val="tx1"/>
                </a:solidFill>
              </a:rPr>
              <a:t> - a time series variable exhibiting a significant upward or downward trend over </a:t>
            </a:r>
            <a:r>
              <a:rPr lang="en-US" sz="1800" b="0" dirty="0" smtClean="0">
                <a:solidFill>
                  <a:schemeClr val="tx1"/>
                </a:solidFill>
              </a:rPr>
              <a:t>time</a:t>
            </a:r>
            <a:endParaRPr lang="en-US" sz="1800" b="0" dirty="0">
              <a:solidFill>
                <a:schemeClr val="tx1"/>
              </a:solidFill>
            </a:endParaRPr>
          </a:p>
          <a:p>
            <a:pPr>
              <a:buFont typeface="Wingdings" pitchFamily="2" charset="2"/>
              <a:buChar char="§"/>
            </a:pPr>
            <a:r>
              <a:rPr lang="en-US" sz="1800" b="0" u="sng" dirty="0">
                <a:solidFill>
                  <a:schemeClr val="tx1"/>
                </a:solidFill>
              </a:rPr>
              <a:t>Seasonal Data</a:t>
            </a:r>
            <a:r>
              <a:rPr lang="en-US" sz="1800" b="0" dirty="0">
                <a:solidFill>
                  <a:schemeClr val="tx1"/>
                </a:solidFill>
              </a:rPr>
              <a:t> - a time series variable exhibiting a repeating patterns at regular intervals over </a:t>
            </a:r>
            <a:r>
              <a:rPr lang="en-US" sz="1800" b="0" dirty="0" smtClean="0">
                <a:solidFill>
                  <a:schemeClr val="tx1"/>
                </a:solidFill>
              </a:rPr>
              <a:t>time</a:t>
            </a:r>
          </a:p>
          <a:p>
            <a:pPr>
              <a:buFont typeface="Wingdings" pitchFamily="2" charset="2"/>
              <a:buChar char="§"/>
            </a:pPr>
            <a:r>
              <a:rPr lang="en-US" sz="1800" b="0" u="sng" dirty="0" smtClean="0">
                <a:solidFill>
                  <a:schemeClr val="tx1"/>
                </a:solidFill>
              </a:rPr>
              <a:t>Random Data</a:t>
            </a:r>
            <a:r>
              <a:rPr lang="en-US" sz="1800" b="0" dirty="0" smtClean="0">
                <a:solidFill>
                  <a:schemeClr val="tx1"/>
                </a:solidFill>
              </a:rPr>
              <a:t> </a:t>
            </a:r>
            <a:r>
              <a:rPr lang="en-US" sz="1800" b="0" dirty="0">
                <a:solidFill>
                  <a:schemeClr val="tx1"/>
                </a:solidFill>
              </a:rPr>
              <a:t>- a time series </a:t>
            </a:r>
            <a:r>
              <a:rPr lang="en-US" sz="1800" b="0" dirty="0" smtClean="0">
                <a:solidFill>
                  <a:schemeClr val="tx1"/>
                </a:solidFill>
              </a:rPr>
              <a:t>variable without any describable pattern</a:t>
            </a:r>
          </a:p>
          <a:p>
            <a:pPr>
              <a:buFont typeface="Wingdings" pitchFamily="2" charset="2"/>
              <a:buChar char="§"/>
            </a:pPr>
            <a:endParaRPr lang="en-US" sz="1800" b="0" dirty="0">
              <a:solidFill>
                <a:schemeClr val="tx1"/>
              </a:solidFill>
            </a:endParaRPr>
          </a:p>
        </p:txBody>
      </p:sp>
    </p:spTree>
    <p:extLst>
      <p:ext uri="{BB962C8B-B14F-4D97-AF65-F5344CB8AC3E}">
        <p14:creationId xmlns:p14="http://schemas.microsoft.com/office/powerpoint/2010/main" val="17931811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A Time Series</a:t>
            </a:r>
            <a:endParaRPr lang="en-IN" dirty="0"/>
          </a:p>
        </p:txBody>
      </p:sp>
      <p:sp>
        <p:nvSpPr>
          <p:cNvPr id="3" name="Content Placeholder 2"/>
          <p:cNvSpPr>
            <a:spLocks noGrp="1"/>
          </p:cNvSpPr>
          <p:nvPr>
            <p:ph sz="quarter" idx="1"/>
          </p:nvPr>
        </p:nvSpPr>
        <p:spPr>
          <a:xfrm>
            <a:off x="179512" y="1527048"/>
            <a:ext cx="8964488" cy="5330952"/>
          </a:xfrm>
        </p:spPr>
        <p:txBody>
          <a:bodyPr>
            <a:normAutofit/>
          </a:bodyPr>
          <a:lstStyle/>
          <a:p>
            <a:pPr>
              <a:buFont typeface="Wingdings" pitchFamily="2" charset="2"/>
              <a:buChar char="§"/>
            </a:pPr>
            <a:r>
              <a:rPr lang="en-IN" sz="1900" dirty="0" smtClean="0"/>
              <a:t>Any time series can contain some or all of the following components:</a:t>
            </a:r>
          </a:p>
          <a:p>
            <a:pPr>
              <a:buNone/>
            </a:pPr>
            <a:r>
              <a:rPr lang="en-IN" sz="1900" dirty="0" smtClean="0"/>
              <a:t>	1. Trend (T)</a:t>
            </a:r>
          </a:p>
          <a:p>
            <a:pPr>
              <a:buNone/>
            </a:pPr>
            <a:r>
              <a:rPr lang="en-IN" sz="1900" dirty="0" smtClean="0"/>
              <a:t>	2. Cyclical (C)</a:t>
            </a:r>
          </a:p>
          <a:p>
            <a:pPr>
              <a:buNone/>
            </a:pPr>
            <a:r>
              <a:rPr lang="en-IN" sz="1900" dirty="0" smtClean="0"/>
              <a:t>	3. Seasonal (S)</a:t>
            </a:r>
          </a:p>
          <a:p>
            <a:pPr>
              <a:buNone/>
            </a:pPr>
            <a:r>
              <a:rPr lang="en-IN" sz="1900" dirty="0" smtClean="0"/>
              <a:t>	4. Irregular (I)</a:t>
            </a:r>
          </a:p>
          <a:p>
            <a:pPr>
              <a:buFont typeface="Wingdings" pitchFamily="2" charset="2"/>
              <a:buChar char="§"/>
            </a:pPr>
            <a:r>
              <a:rPr lang="en-IN" sz="1900" dirty="0" smtClean="0"/>
              <a:t>These components may be combined in different ways. It is usually assumed that they are multiplied or added, i.e.,</a:t>
            </a:r>
          </a:p>
          <a:p>
            <a:pPr>
              <a:buNone/>
            </a:pPr>
            <a:r>
              <a:rPr lang="en-IN" sz="1900" dirty="0" smtClean="0"/>
              <a:t>	</a:t>
            </a:r>
            <a:r>
              <a:rPr lang="en-IN" sz="1900" dirty="0" err="1" smtClean="0"/>
              <a:t>yt</a:t>
            </a:r>
            <a:r>
              <a:rPr lang="en-IN" sz="1900" dirty="0" smtClean="0"/>
              <a:t> = T × C × S × I</a:t>
            </a:r>
          </a:p>
          <a:p>
            <a:pPr>
              <a:buNone/>
            </a:pPr>
            <a:r>
              <a:rPr lang="en-IN" sz="1900" dirty="0" smtClean="0"/>
              <a:t>	</a:t>
            </a:r>
            <a:r>
              <a:rPr lang="en-IN" sz="1900" dirty="0" err="1" smtClean="0"/>
              <a:t>yt</a:t>
            </a:r>
            <a:r>
              <a:rPr lang="en-IN" sz="1900" dirty="0" smtClean="0"/>
              <a:t> = T + C + S + I</a:t>
            </a:r>
          </a:p>
          <a:p>
            <a:pPr>
              <a:buFont typeface="Wingdings" pitchFamily="2" charset="2"/>
              <a:buChar char="§"/>
            </a:pPr>
            <a:r>
              <a:rPr lang="en-IN" sz="1900" dirty="0" smtClean="0"/>
              <a:t>To correct for the trend in the first case one divides the first expression by the trend (T). In the second case it is subtracted</a:t>
            </a:r>
            <a:r>
              <a:rPr lang="en-IN" dirty="0" smtClean="0"/>
              <a:t>.</a:t>
            </a:r>
          </a:p>
        </p:txBody>
      </p:sp>
    </p:spTree>
    <p:extLst>
      <p:ext uri="{BB962C8B-B14F-4D97-AF65-F5344CB8AC3E}">
        <p14:creationId xmlns:p14="http://schemas.microsoft.com/office/powerpoint/2010/main" val="2885712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539</TotalTime>
  <Words>1461</Words>
  <Application>Microsoft Office PowerPoint</Application>
  <PresentationFormat>On-screen Show (4:3)</PresentationFormat>
  <Paragraphs>189</Paragraphs>
  <Slides>34</Slides>
  <Notes>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8" baseType="lpstr">
      <vt:lpstr>ＭＳ Ｐ明朝</vt:lpstr>
      <vt:lpstr>宋体</vt:lpstr>
      <vt:lpstr>Algerian</vt:lpstr>
      <vt:lpstr>Arial</vt:lpstr>
      <vt:lpstr>Calibri</vt:lpstr>
      <vt:lpstr>Century Schoolbook</vt:lpstr>
      <vt:lpstr>Symbol</vt:lpstr>
      <vt:lpstr>Tahoma</vt:lpstr>
      <vt:lpstr>Times New Roman</vt:lpstr>
      <vt:lpstr>Wingdings</vt:lpstr>
      <vt:lpstr>Wingdings 2</vt:lpstr>
      <vt:lpstr>Oriel</vt:lpstr>
      <vt:lpstr>Equation</vt:lpstr>
      <vt:lpstr>Microsoft Equation 3.0</vt:lpstr>
      <vt:lpstr>SELF STUDY PROJECT   Under the Guidance of PROF. H.C.Taneja   DEPARTMENT OF APPLIED MATHEMATICS DELHI TECHNOLOGICAL UNIVERSITY,DELHI  </vt:lpstr>
      <vt:lpstr>Objective  </vt:lpstr>
      <vt:lpstr>What is Forecasting ? </vt:lpstr>
      <vt:lpstr>Why is forecasting important ?</vt:lpstr>
      <vt:lpstr>Types of forecasting </vt:lpstr>
      <vt:lpstr>Forecasting </vt:lpstr>
      <vt:lpstr>Introduction to Time Series Analysis</vt:lpstr>
      <vt:lpstr>Some Time Series Terms</vt:lpstr>
      <vt:lpstr>Components Of A Time Series</vt:lpstr>
      <vt:lpstr>Components Of A Time Series</vt:lpstr>
      <vt:lpstr>Time series Forecasting methods</vt:lpstr>
      <vt:lpstr>Approaching Time Series Analysis</vt:lpstr>
      <vt:lpstr>Measuring Accuracy</vt:lpstr>
      <vt:lpstr>A Comment on Comparing MSE,MAD and TS Values</vt:lpstr>
      <vt:lpstr>Smoothing Methods </vt:lpstr>
      <vt:lpstr>Moving Averages</vt:lpstr>
      <vt:lpstr>Weighted Moving Average</vt:lpstr>
      <vt:lpstr>Double Moving Average</vt:lpstr>
      <vt:lpstr>Exponential Smoothing</vt:lpstr>
      <vt:lpstr>Single Exponential Smoothing</vt:lpstr>
      <vt:lpstr>Double Exponential Smoothing (Holt’s Method)</vt:lpstr>
      <vt:lpstr>Trend Models</vt:lpstr>
      <vt:lpstr>The Linear Trend Model</vt:lpstr>
      <vt:lpstr>The Quadratic Trend Model</vt:lpstr>
      <vt:lpstr>Seasonality</vt:lpstr>
      <vt:lpstr>PowerPoint Presentation</vt:lpstr>
      <vt:lpstr>Stationary Data With Multiplicative Seasonal Effects</vt:lpstr>
      <vt:lpstr>HOLT WINTERS MODELS</vt:lpstr>
      <vt:lpstr>Holt-Winter’s Method For=Additive Seasonal Effects</vt:lpstr>
      <vt:lpstr>Holt-Winter’s Method For Multiplicative Seasonal Effects</vt:lpstr>
      <vt:lpstr>Computing Multiplicative Seasonal Indices</vt:lpstr>
      <vt:lpstr>Summary of the Calculation and Use of Seasonal Indices</vt:lpstr>
      <vt:lpstr>Concluusion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STUDY PROJECT   Under the Guidance of PROF. H.C.Taneja   DEPARTMENT OF APPLIED MATHEMATICS DELHI TECHNOLOGICAL UNIVERSITY,DELHI  </dc:title>
  <dc:creator>pal</dc:creator>
  <cp:lastModifiedBy>ANKITA PAL</cp:lastModifiedBy>
  <cp:revision>21</cp:revision>
  <dcterms:created xsi:type="dcterms:W3CDTF">2015-05-28T15:20:14Z</dcterms:created>
  <dcterms:modified xsi:type="dcterms:W3CDTF">2015-05-29T02:25:28Z</dcterms:modified>
</cp:coreProperties>
</file>