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425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24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2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0066"/>
    <a:srgbClr val="660066"/>
    <a:srgbClr val="A50021"/>
    <a:srgbClr val="C62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6" autoAdjust="0"/>
    <p:restoredTop sz="95882" autoAdjust="0"/>
  </p:normalViewPr>
  <p:slideViewPr>
    <p:cSldViewPr>
      <p:cViewPr varScale="1">
        <p:scale>
          <a:sx n="107" d="100"/>
          <a:sy n="107" d="100"/>
        </p:scale>
        <p:origin x="127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98"/>
    </p:cViewPr>
  </p:sorterViewPr>
  <p:notesViewPr>
    <p:cSldViewPr>
      <p:cViewPr varScale="1">
        <p:scale>
          <a:sx n="116" d="100"/>
          <a:sy n="116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961" y="3329940"/>
            <a:ext cx="743648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039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algn="r" defTabSz="930605" eaLnBrk="1" hangingPunct="1">
              <a:defRPr sz="1200"/>
            </a:lvl1pPr>
          </a:lstStyle>
          <a:p>
            <a:pPr>
              <a:defRPr/>
            </a:pPr>
            <a:fld id="{FAD5D38B-0714-4819-9F31-16D2C206C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3500" indent="-289808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9231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2923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6615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0307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4000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7692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1384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266829-A8EB-430B-A83E-E046A4EAB64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756ce4d0_2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756ce4d0_2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42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70fd3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70fd3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43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71a58ea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71a58ea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1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71a58ea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71a58ea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62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71a58ea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71a58ea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7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71a58ea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71a58ea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80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b779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6b779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756ce4d0_2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756ce4d0_2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0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71a58e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71a58e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497779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231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369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04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246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73669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112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818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776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97915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52421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80160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Picture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70576"/>
            <a:ext cx="10668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9067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01600"/>
            <a:ext cx="72437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29" name="Picture 8" descr="sea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AutoShape 9"/>
          <p:cNvCxnSpPr>
            <a:cxnSpLocks noChangeShapeType="1"/>
          </p:cNvCxnSpPr>
          <p:nvPr/>
        </p:nvCxnSpPr>
        <p:spPr bwMode="auto">
          <a:xfrm>
            <a:off x="1524000" y="1066800"/>
            <a:ext cx="7620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8153400" y="632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3D2B6E4-A6ED-43FA-A55D-4D4E119E58C9}" type="slidenum">
              <a:rPr lang="en-US" altLang="en-US" sz="2800" b="1" smtClean="0"/>
              <a:pPr algn="ctr" eaLnBrk="1" hangingPunct="1">
                <a:defRPr/>
              </a:pPr>
              <a:t>‹#›</a:t>
            </a:fld>
            <a:endParaRPr lang="en-US" altLang="en-US" sz="2800" b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7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6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2.08760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9.04836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33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610600" cy="1219200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CpSc</a:t>
            </a:r>
            <a:r>
              <a:rPr lang="en-US" altLang="en-US" sz="2800" dirty="0" smtClean="0"/>
              <a:t> 8810: Deep Learning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71800"/>
            <a:ext cx="9144000" cy="220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5400" dirty="0" smtClean="0"/>
              <a:t>Homework 1</a:t>
            </a:r>
            <a:endParaRPr lang="en-US" altLang="en-US" sz="5400" dirty="0" smtClean="0"/>
          </a:p>
        </p:txBody>
      </p:sp>
      <p:pic>
        <p:nvPicPr>
          <p:cNvPr id="6148" name="Picture 4" descr="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1282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pic>
        <p:nvPicPr>
          <p:cNvPr id="4" name="Google Shape;1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7400" y="3855425"/>
            <a:ext cx="6500874" cy="28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800" y="1236375"/>
            <a:ext cx="6349475" cy="27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p25"/>
          <p:cNvSpPr txBox="1"/>
          <p:nvPr/>
        </p:nvSpPr>
        <p:spPr>
          <a:xfrm>
            <a:off x="311700" y="1608300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" name="Google Shape;152;p25"/>
          <p:cNvSpPr txBox="1"/>
          <p:nvPr/>
        </p:nvSpPr>
        <p:spPr>
          <a:xfrm>
            <a:off x="311700" y="4106875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8886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</a:t>
            </a:r>
            <a:r>
              <a:rPr lang="en-US" altLang="zh-TW" dirty="0" smtClean="0"/>
              <a:t>Tasks</a:t>
            </a:r>
            <a:endParaRPr lang="en-US" dirty="0"/>
          </a:p>
        </p:txBody>
      </p:sp>
      <p:sp>
        <p:nvSpPr>
          <p:cNvPr id="10" name="Google Shape;151;p25"/>
          <p:cNvSpPr txBox="1"/>
          <p:nvPr/>
        </p:nvSpPr>
        <p:spPr>
          <a:xfrm>
            <a:off x="152400" y="1608300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 smtClean="0">
                <a:solidFill>
                  <a:schemeClr val="dk2"/>
                </a:solidFill>
              </a:rPr>
              <a:t>CIFAR-10</a:t>
            </a:r>
            <a:r>
              <a:rPr lang="zh-TW" sz="2400" dirty="0" smtClean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1" name="Google Shape;152;p25"/>
          <p:cNvSpPr txBox="1"/>
          <p:nvPr/>
        </p:nvSpPr>
        <p:spPr>
          <a:xfrm>
            <a:off x="152400" y="4106875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 smtClean="0">
                <a:solidFill>
                  <a:schemeClr val="dk2"/>
                </a:solidFill>
              </a:rPr>
              <a:t>CIFAR-10</a:t>
            </a:r>
            <a:r>
              <a:rPr lang="zh-TW" sz="2400" dirty="0" smtClean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12" name="Google Shape;16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8400" y="1256637"/>
            <a:ext cx="5412799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400" y="3723687"/>
            <a:ext cx="5311800" cy="24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4835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Simulate </a:t>
            </a:r>
            <a:r>
              <a:rPr lang="en-US" altLang="zh-TW" sz="2400" dirty="0"/>
              <a:t>a </a:t>
            </a:r>
            <a:r>
              <a:rPr lang="en-US" altLang="zh-TW" sz="2400" dirty="0" smtClean="0"/>
              <a:t>Function:</a:t>
            </a:r>
          </a:p>
          <a:p>
            <a:pPr lvl="1"/>
            <a:r>
              <a:rPr lang="en-US" altLang="zh-TW" sz="1600" dirty="0" smtClean="0"/>
              <a:t>Describe </a:t>
            </a:r>
            <a:r>
              <a:rPr lang="en-US" altLang="zh-TW" sz="1600" dirty="0"/>
              <a:t>the models you use, including the number of parameters (at least two models) and the function you use. </a:t>
            </a:r>
            <a:endParaRPr lang="en-US" altLang="zh-TW" sz="1600" dirty="0" smtClean="0"/>
          </a:p>
          <a:p>
            <a:pPr lvl="1"/>
            <a:r>
              <a:rPr lang="en-US" altLang="zh-TW" sz="1800" dirty="0" smtClean="0"/>
              <a:t>In </a:t>
            </a:r>
            <a:r>
              <a:rPr lang="en-US" altLang="zh-TW" sz="1800" dirty="0"/>
              <a:t>one chart, plot the training loss of all models. 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In </a:t>
            </a:r>
            <a:r>
              <a:rPr lang="en-US" altLang="zh-TW" sz="1800" dirty="0"/>
              <a:t>one graph, plot the predicted function curve of all models and the ground-truth function curve. 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Comment </a:t>
            </a:r>
            <a:r>
              <a:rPr lang="en-US" altLang="zh-TW" sz="1800" dirty="0"/>
              <a:t>on your results. 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Use </a:t>
            </a:r>
            <a:r>
              <a:rPr lang="en-US" altLang="zh-TW" sz="1800" dirty="0"/>
              <a:t>more than two models in all previous questions. </a:t>
            </a:r>
            <a:r>
              <a:rPr lang="en-US" altLang="zh-TW" sz="1800" dirty="0" smtClean="0"/>
              <a:t>(bonus)</a:t>
            </a:r>
          </a:p>
          <a:p>
            <a:pPr lvl="1"/>
            <a:r>
              <a:rPr lang="en-US" altLang="zh-TW" sz="1800" dirty="0" smtClean="0"/>
              <a:t>Use </a:t>
            </a:r>
            <a:r>
              <a:rPr lang="en-US" altLang="zh-TW" sz="1800" dirty="0"/>
              <a:t>more than one function</a:t>
            </a:r>
            <a:r>
              <a:rPr lang="en-US" altLang="zh-TW" sz="1800" dirty="0" smtClean="0"/>
              <a:t>. (bonus)</a:t>
            </a:r>
          </a:p>
          <a:p>
            <a:r>
              <a:rPr lang="en-US" altLang="zh-TW" dirty="0" smtClean="0"/>
              <a:t>Train </a:t>
            </a:r>
            <a:r>
              <a:rPr lang="en-US" altLang="zh-TW" dirty="0"/>
              <a:t>on Actual </a:t>
            </a:r>
            <a:r>
              <a:rPr lang="en-US" altLang="zh-TW" dirty="0" smtClean="0"/>
              <a:t>Tasks:</a:t>
            </a:r>
          </a:p>
          <a:p>
            <a:pPr lvl="1"/>
            <a:r>
              <a:rPr lang="en-US" altLang="zh-TW" sz="1600" dirty="0" smtClean="0"/>
              <a:t>Describe </a:t>
            </a:r>
            <a:r>
              <a:rPr lang="en-US" altLang="zh-TW" sz="1600" dirty="0"/>
              <a:t>the models you use and the task you chose. </a:t>
            </a:r>
            <a:endParaRPr lang="en-US" altLang="zh-TW" sz="1600" dirty="0" smtClean="0"/>
          </a:p>
          <a:p>
            <a:pPr lvl="1"/>
            <a:r>
              <a:rPr lang="en-US" altLang="zh-TW" sz="1800" dirty="0" smtClean="0"/>
              <a:t>In </a:t>
            </a:r>
            <a:r>
              <a:rPr lang="en-US" altLang="zh-TW" sz="1800" dirty="0"/>
              <a:t>one chart, plot the training loss of all models. 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In </a:t>
            </a:r>
            <a:r>
              <a:rPr lang="en-US" altLang="zh-TW" sz="1800" dirty="0"/>
              <a:t>one chart, plot the training accuracy. 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Comment </a:t>
            </a:r>
            <a:r>
              <a:rPr lang="en-US" altLang="zh-TW" sz="1800" dirty="0"/>
              <a:t>on your results. 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Use </a:t>
            </a:r>
            <a:r>
              <a:rPr lang="en-US" altLang="zh-TW" sz="1800" dirty="0"/>
              <a:t>more than two models in all previous questions. (bonus )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Train </a:t>
            </a:r>
            <a:r>
              <a:rPr lang="en-US" altLang="zh-TW" sz="1800" dirty="0"/>
              <a:t>on more than one task. (</a:t>
            </a:r>
            <a:r>
              <a:rPr lang="en-US" altLang="zh-TW" sz="1800"/>
              <a:t>bonus </a:t>
            </a:r>
            <a:r>
              <a:rPr lang="en-US" altLang="zh-TW" sz="1800" smtClean="0"/>
              <a:t>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252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altLang="zh-TW" dirty="0">
                <a:solidFill>
                  <a:srgbClr val="7030A0"/>
                </a:solidFill>
              </a:rPr>
              <a:t>Optimization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Three subtask</a:t>
            </a:r>
          </a:p>
          <a:p>
            <a:pPr lvl="1"/>
            <a:r>
              <a:rPr lang="en-US" altLang="zh-TW" dirty="0" smtClean="0"/>
              <a:t>Visualize </a:t>
            </a:r>
            <a:r>
              <a:rPr lang="en-US" altLang="zh-TW" dirty="0"/>
              <a:t>the optimization </a:t>
            </a:r>
            <a:r>
              <a:rPr lang="en-US" altLang="zh-TW" dirty="0" smtClean="0"/>
              <a:t>process.</a:t>
            </a:r>
          </a:p>
          <a:p>
            <a:pPr lvl="1"/>
            <a:r>
              <a:rPr lang="en-US" altLang="zh-TW" dirty="0" smtClean="0"/>
              <a:t>Observe </a:t>
            </a:r>
            <a:r>
              <a:rPr lang="en-US" altLang="zh-TW" dirty="0"/>
              <a:t>gradient norm during </a:t>
            </a:r>
            <a:r>
              <a:rPr lang="en-US" altLang="zh-TW" dirty="0" smtClean="0"/>
              <a:t>training.</a:t>
            </a:r>
          </a:p>
          <a:p>
            <a:pPr lvl="1"/>
            <a:r>
              <a:rPr lang="en-US" altLang="zh-TW" dirty="0" smtClean="0"/>
              <a:t>What </a:t>
            </a:r>
            <a:r>
              <a:rPr lang="en-US" altLang="zh-TW" dirty="0"/>
              <a:t>happens when gradient is almost </a:t>
            </a:r>
            <a:r>
              <a:rPr lang="en-US" altLang="zh-TW" dirty="0" smtClean="0"/>
              <a:t>zero?</a:t>
            </a:r>
            <a:endParaRPr lang="en-US" altLang="zh-TW" dirty="0" smtClean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zh-TW" dirty="0" smtClean="0"/>
              <a:t>Train </a:t>
            </a:r>
            <a:r>
              <a:rPr lang="en-US" altLang="zh-TW" dirty="0"/>
              <a:t>on designed function,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4481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Requirement</a:t>
            </a:r>
            <a:endParaRPr lang="en-US" sz="2400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Collect weights of the model every n epochs.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Also collect the weights of the model of different training events.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Record the accuracy (loss) corresponding to the collected parameters.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Plot the above results on a figure.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38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</a:t>
            </a:r>
            <a:r>
              <a:rPr lang="en-US" altLang="zh-TW" dirty="0" smtClean="0"/>
              <a:t>Process</a:t>
            </a:r>
            <a:endParaRPr lang="en-US" dirty="0"/>
          </a:p>
        </p:txBody>
      </p:sp>
      <p:sp>
        <p:nvSpPr>
          <p:cNvPr id="4" name="Google Shape;113;p21"/>
          <p:cNvSpPr/>
          <p:nvPr/>
        </p:nvSpPr>
        <p:spPr>
          <a:xfrm>
            <a:off x="592738" y="2682025"/>
            <a:ext cx="782100" cy="568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Model</a:t>
            </a:r>
            <a:endParaRPr/>
          </a:p>
        </p:txBody>
      </p:sp>
      <p:sp>
        <p:nvSpPr>
          <p:cNvPr id="5" name="Google Shape;114;p21"/>
          <p:cNvSpPr/>
          <p:nvPr/>
        </p:nvSpPr>
        <p:spPr>
          <a:xfrm>
            <a:off x="214053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6" name="Google Shape;115;p21"/>
          <p:cNvSpPr/>
          <p:nvPr/>
        </p:nvSpPr>
        <p:spPr>
          <a:xfrm>
            <a:off x="2906775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7" name="Google Shape;116;p21"/>
          <p:cNvSpPr/>
          <p:nvPr/>
        </p:nvSpPr>
        <p:spPr>
          <a:xfrm>
            <a:off x="421558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8" name="Google Shape;117;p21"/>
          <p:cNvSpPr txBox="1"/>
          <p:nvPr/>
        </p:nvSpPr>
        <p:spPr>
          <a:xfrm>
            <a:off x="179330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endParaRPr sz="900"/>
          </a:p>
        </p:txBody>
      </p:sp>
      <p:sp>
        <p:nvSpPr>
          <p:cNvPr id="9" name="Google Shape;118;p21"/>
          <p:cNvSpPr txBox="1"/>
          <p:nvPr/>
        </p:nvSpPr>
        <p:spPr>
          <a:xfrm>
            <a:off x="21034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10" name="Google Shape;119;p21"/>
          <p:cNvSpPr txBox="1"/>
          <p:nvPr/>
        </p:nvSpPr>
        <p:spPr>
          <a:xfrm>
            <a:off x="2568738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endParaRPr sz="900"/>
          </a:p>
        </p:txBody>
      </p:sp>
      <p:sp>
        <p:nvSpPr>
          <p:cNvPr id="11" name="Google Shape;120;p21"/>
          <p:cNvSpPr txBox="1"/>
          <p:nvPr/>
        </p:nvSpPr>
        <p:spPr>
          <a:xfrm>
            <a:off x="29198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12" name="Google Shape;121;p21"/>
          <p:cNvSpPr txBox="1"/>
          <p:nvPr/>
        </p:nvSpPr>
        <p:spPr>
          <a:xfrm>
            <a:off x="42155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13" name="Google Shape;122;p21"/>
          <p:cNvSpPr txBox="1"/>
          <p:nvPr/>
        </p:nvSpPr>
        <p:spPr>
          <a:xfrm>
            <a:off x="384735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endParaRPr sz="900"/>
          </a:p>
        </p:txBody>
      </p:sp>
      <p:sp>
        <p:nvSpPr>
          <p:cNvPr id="14" name="Google Shape;123;p21"/>
          <p:cNvSpPr txBox="1"/>
          <p:nvPr/>
        </p:nvSpPr>
        <p:spPr>
          <a:xfrm>
            <a:off x="3471575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5" name="Google Shape;124;p21"/>
          <p:cNvSpPr/>
          <p:nvPr/>
        </p:nvSpPr>
        <p:spPr>
          <a:xfrm>
            <a:off x="4939713" y="2838450"/>
            <a:ext cx="4776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5;p21"/>
          <p:cNvSpPr/>
          <p:nvPr/>
        </p:nvSpPr>
        <p:spPr>
          <a:xfrm>
            <a:off x="1448988" y="2838450"/>
            <a:ext cx="344400" cy="1647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6;p21"/>
          <p:cNvSpPr/>
          <p:nvPr/>
        </p:nvSpPr>
        <p:spPr>
          <a:xfrm>
            <a:off x="55606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18" name="Google Shape;127;p21"/>
          <p:cNvSpPr/>
          <p:nvPr/>
        </p:nvSpPr>
        <p:spPr>
          <a:xfrm>
            <a:off x="64873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19" name="Google Shape;128;p21"/>
          <p:cNvSpPr/>
          <p:nvPr/>
        </p:nvSpPr>
        <p:spPr>
          <a:xfrm>
            <a:off x="79055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20" name="Google Shape;129;p21"/>
          <p:cNvSpPr txBox="1"/>
          <p:nvPr/>
        </p:nvSpPr>
        <p:spPr>
          <a:xfrm>
            <a:off x="7414075" y="27513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1" name="Google Shape;130;p21"/>
          <p:cNvSpPr txBox="1"/>
          <p:nvPr/>
        </p:nvSpPr>
        <p:spPr>
          <a:xfrm>
            <a:off x="663076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22" name="Google Shape;131;p21"/>
          <p:cNvSpPr txBox="1"/>
          <p:nvPr/>
        </p:nvSpPr>
        <p:spPr>
          <a:xfrm>
            <a:off x="803961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23" name="Google Shape;132;p21"/>
          <p:cNvSpPr txBox="1"/>
          <p:nvPr/>
        </p:nvSpPr>
        <p:spPr>
          <a:xfrm>
            <a:off x="311688" y="1578825"/>
            <a:ext cx="47421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Collect parameters of the model:</a:t>
            </a:r>
            <a:endParaRPr/>
          </a:p>
        </p:txBody>
      </p:sp>
      <p:sp>
        <p:nvSpPr>
          <p:cNvPr id="24" name="Google Shape;133;p21"/>
          <p:cNvSpPr txBox="1"/>
          <p:nvPr/>
        </p:nvSpPr>
        <p:spPr>
          <a:xfrm>
            <a:off x="311700" y="3800225"/>
            <a:ext cx="47421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Reduce the dimension</a:t>
            </a:r>
            <a:endParaRPr/>
          </a:p>
        </p:txBody>
      </p:sp>
      <p:sp>
        <p:nvSpPr>
          <p:cNvPr id="25" name="Google Shape;134;p21"/>
          <p:cNvSpPr/>
          <p:nvPr/>
        </p:nvSpPr>
        <p:spPr>
          <a:xfrm>
            <a:off x="18771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6" name="Google Shape;135;p21"/>
          <p:cNvSpPr/>
          <p:nvPr/>
        </p:nvSpPr>
        <p:spPr>
          <a:xfrm>
            <a:off x="28038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" name="Google Shape;136;p21"/>
          <p:cNvSpPr/>
          <p:nvPr/>
        </p:nvSpPr>
        <p:spPr>
          <a:xfrm>
            <a:off x="42220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8" name="Google Shape;137;p21"/>
          <p:cNvSpPr txBox="1"/>
          <p:nvPr/>
        </p:nvSpPr>
        <p:spPr>
          <a:xfrm>
            <a:off x="3730500" y="43956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9" name="Google Shape;138;p21"/>
          <p:cNvSpPr/>
          <p:nvPr/>
        </p:nvSpPr>
        <p:spPr>
          <a:xfrm>
            <a:off x="18771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0" name="Google Shape;139;p21"/>
          <p:cNvSpPr/>
          <p:nvPr/>
        </p:nvSpPr>
        <p:spPr>
          <a:xfrm>
            <a:off x="28038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1" name="Google Shape;140;p21"/>
          <p:cNvSpPr/>
          <p:nvPr/>
        </p:nvSpPr>
        <p:spPr>
          <a:xfrm>
            <a:off x="42220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" name="Google Shape;141;p21"/>
          <p:cNvSpPr txBox="1"/>
          <p:nvPr/>
        </p:nvSpPr>
        <p:spPr>
          <a:xfrm>
            <a:off x="3730500" y="467275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33" name="Google Shape;142;p21"/>
          <p:cNvSpPr/>
          <p:nvPr/>
        </p:nvSpPr>
        <p:spPr>
          <a:xfrm>
            <a:off x="18771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4" name="Google Shape;143;p21"/>
          <p:cNvSpPr/>
          <p:nvPr/>
        </p:nvSpPr>
        <p:spPr>
          <a:xfrm>
            <a:off x="28038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5" name="Google Shape;144;p21"/>
          <p:cNvSpPr/>
          <p:nvPr/>
        </p:nvSpPr>
        <p:spPr>
          <a:xfrm>
            <a:off x="42220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6" name="Google Shape;145;p21"/>
          <p:cNvSpPr/>
          <p:nvPr/>
        </p:nvSpPr>
        <p:spPr>
          <a:xfrm>
            <a:off x="18771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7" name="Google Shape;146;p21"/>
          <p:cNvSpPr/>
          <p:nvPr/>
        </p:nvSpPr>
        <p:spPr>
          <a:xfrm>
            <a:off x="28038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" name="Google Shape;147;p21"/>
          <p:cNvSpPr/>
          <p:nvPr/>
        </p:nvSpPr>
        <p:spPr>
          <a:xfrm>
            <a:off x="42220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9" name="Google Shape;148;p21"/>
          <p:cNvSpPr/>
          <p:nvPr/>
        </p:nvSpPr>
        <p:spPr>
          <a:xfrm>
            <a:off x="18771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0" name="Google Shape;149;p21"/>
          <p:cNvSpPr/>
          <p:nvPr/>
        </p:nvSpPr>
        <p:spPr>
          <a:xfrm>
            <a:off x="28038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1" name="Google Shape;150;p21"/>
          <p:cNvSpPr/>
          <p:nvPr/>
        </p:nvSpPr>
        <p:spPr>
          <a:xfrm>
            <a:off x="42220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2" name="Google Shape;151;p21"/>
          <p:cNvSpPr txBox="1"/>
          <p:nvPr/>
        </p:nvSpPr>
        <p:spPr>
          <a:xfrm>
            <a:off x="223000" y="439567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3" name="Google Shape;152;p21"/>
          <p:cNvSpPr txBox="1"/>
          <p:nvPr/>
        </p:nvSpPr>
        <p:spPr>
          <a:xfrm>
            <a:off x="223000" y="47117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4" name="Google Shape;153;p21"/>
          <p:cNvSpPr txBox="1"/>
          <p:nvPr/>
        </p:nvSpPr>
        <p:spPr>
          <a:xfrm>
            <a:off x="223000" y="49604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45" name="Google Shape;154;p21"/>
          <p:cNvSpPr txBox="1"/>
          <p:nvPr/>
        </p:nvSpPr>
        <p:spPr>
          <a:xfrm>
            <a:off x="2140550" y="514912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6" name="Google Shape;155;p21"/>
          <p:cNvSpPr txBox="1"/>
          <p:nvPr/>
        </p:nvSpPr>
        <p:spPr>
          <a:xfrm>
            <a:off x="3143713" y="514913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7" name="Google Shape;156;p21"/>
          <p:cNvSpPr txBox="1"/>
          <p:nvPr/>
        </p:nvSpPr>
        <p:spPr>
          <a:xfrm>
            <a:off x="223000" y="55058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8" name="Google Shape;157;p21"/>
          <p:cNvSpPr txBox="1"/>
          <p:nvPr/>
        </p:nvSpPr>
        <p:spPr>
          <a:xfrm>
            <a:off x="223000" y="58218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9" name="Google Shape;158;p21"/>
          <p:cNvSpPr txBox="1"/>
          <p:nvPr/>
        </p:nvSpPr>
        <p:spPr>
          <a:xfrm>
            <a:off x="223000" y="607055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50" name="Google Shape;159;p21"/>
          <p:cNvSpPr/>
          <p:nvPr/>
        </p:nvSpPr>
        <p:spPr>
          <a:xfrm>
            <a:off x="18771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1" name="Google Shape;160;p21"/>
          <p:cNvSpPr/>
          <p:nvPr/>
        </p:nvSpPr>
        <p:spPr>
          <a:xfrm>
            <a:off x="28038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2" name="Google Shape;161;p21"/>
          <p:cNvSpPr/>
          <p:nvPr/>
        </p:nvSpPr>
        <p:spPr>
          <a:xfrm>
            <a:off x="42220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3" name="Google Shape;162;p21"/>
          <p:cNvSpPr txBox="1"/>
          <p:nvPr/>
        </p:nvSpPr>
        <p:spPr>
          <a:xfrm>
            <a:off x="5669291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54" name="Google Shape;163;p21"/>
          <p:cNvSpPr txBox="1"/>
          <p:nvPr/>
        </p:nvSpPr>
        <p:spPr>
          <a:xfrm>
            <a:off x="2103463" y="4121550"/>
            <a:ext cx="345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 + </a:t>
            </a: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 + ...... + </a:t>
            </a: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55" name="Google Shape;164;p21"/>
          <p:cNvSpPr/>
          <p:nvPr/>
        </p:nvSpPr>
        <p:spPr>
          <a:xfrm>
            <a:off x="5306204" y="5273025"/>
            <a:ext cx="16128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5;p21"/>
          <p:cNvSpPr txBox="1"/>
          <p:nvPr/>
        </p:nvSpPr>
        <p:spPr>
          <a:xfrm>
            <a:off x="5480200" y="4948875"/>
            <a:ext cx="1264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dimension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reduction</a:t>
            </a:r>
            <a:endParaRPr/>
          </a:p>
        </p:txBody>
      </p:sp>
      <p:sp>
        <p:nvSpPr>
          <p:cNvPr id="57" name="Google Shape;166;p21"/>
          <p:cNvSpPr/>
          <p:nvPr/>
        </p:nvSpPr>
        <p:spPr>
          <a:xfrm>
            <a:off x="70268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8" name="Google Shape;167;p21"/>
          <p:cNvSpPr/>
          <p:nvPr/>
        </p:nvSpPr>
        <p:spPr>
          <a:xfrm>
            <a:off x="79535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9" name="Google Shape;168;p21"/>
          <p:cNvSpPr/>
          <p:nvPr/>
        </p:nvSpPr>
        <p:spPr>
          <a:xfrm>
            <a:off x="70268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0" name="Google Shape;169;p21"/>
          <p:cNvSpPr/>
          <p:nvPr/>
        </p:nvSpPr>
        <p:spPr>
          <a:xfrm>
            <a:off x="79535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170;p21"/>
          <p:cNvSpPr/>
          <p:nvPr/>
        </p:nvSpPr>
        <p:spPr>
          <a:xfrm>
            <a:off x="70268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2" name="Google Shape;171;p21"/>
          <p:cNvSpPr/>
          <p:nvPr/>
        </p:nvSpPr>
        <p:spPr>
          <a:xfrm>
            <a:off x="79535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3" name="Google Shape;172;p21"/>
          <p:cNvSpPr/>
          <p:nvPr/>
        </p:nvSpPr>
        <p:spPr>
          <a:xfrm>
            <a:off x="70268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" name="Google Shape;173;p21"/>
          <p:cNvSpPr/>
          <p:nvPr/>
        </p:nvSpPr>
        <p:spPr>
          <a:xfrm>
            <a:off x="79535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5" name="Google Shape;174;p21"/>
          <p:cNvSpPr/>
          <p:nvPr/>
        </p:nvSpPr>
        <p:spPr>
          <a:xfrm>
            <a:off x="70268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6" name="Google Shape;175;p21"/>
          <p:cNvSpPr/>
          <p:nvPr/>
        </p:nvSpPr>
        <p:spPr>
          <a:xfrm>
            <a:off x="79535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7" name="Google Shape;176;p21"/>
          <p:cNvSpPr txBox="1"/>
          <p:nvPr/>
        </p:nvSpPr>
        <p:spPr>
          <a:xfrm>
            <a:off x="7290300" y="514737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8" name="Google Shape;177;p21"/>
          <p:cNvSpPr txBox="1"/>
          <p:nvPr/>
        </p:nvSpPr>
        <p:spPr>
          <a:xfrm>
            <a:off x="8293463" y="514738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9" name="Google Shape;178;p21"/>
          <p:cNvSpPr/>
          <p:nvPr/>
        </p:nvSpPr>
        <p:spPr>
          <a:xfrm>
            <a:off x="70268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179;p21"/>
          <p:cNvSpPr/>
          <p:nvPr/>
        </p:nvSpPr>
        <p:spPr>
          <a:xfrm>
            <a:off x="79535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50422113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</a:t>
            </a:r>
            <a:r>
              <a:rPr lang="en-US" altLang="zh-TW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1447800"/>
          </a:xfrm>
        </p:spPr>
        <p:txBody>
          <a:bodyPr/>
          <a:lstStyle/>
          <a:p>
            <a:r>
              <a:rPr lang="en-US" altLang="zh-TW" sz="2800" dirty="0" smtClean="0"/>
              <a:t>DNN </a:t>
            </a:r>
            <a:r>
              <a:rPr lang="en-US" altLang="zh-TW" sz="2800" dirty="0"/>
              <a:t>train on </a:t>
            </a:r>
            <a:r>
              <a:rPr lang="en-US" altLang="zh-TW" sz="2800" dirty="0" smtClean="0"/>
              <a:t>MNIST</a:t>
            </a:r>
          </a:p>
          <a:p>
            <a:r>
              <a:rPr lang="en-US" altLang="zh-TW" sz="2800" dirty="0" smtClean="0"/>
              <a:t>Collect </a:t>
            </a:r>
            <a:r>
              <a:rPr lang="en-US" altLang="zh-TW" sz="2800" dirty="0"/>
              <a:t>the </a:t>
            </a:r>
            <a:r>
              <a:rPr lang="en-US" altLang="zh-TW" dirty="0"/>
              <a:t>weight</a:t>
            </a:r>
            <a:r>
              <a:rPr lang="en-US" altLang="zh-TW" sz="2800" dirty="0"/>
              <a:t>s every 3 epochs, and train 8 times. </a:t>
            </a:r>
            <a:r>
              <a:rPr lang="en-US" altLang="zh-TW" dirty="0"/>
              <a:t>Reduce</a:t>
            </a:r>
            <a:r>
              <a:rPr lang="en-US" altLang="zh-TW" sz="2800" dirty="0"/>
              <a:t> the</a:t>
            </a:r>
            <a:r>
              <a:rPr lang="en-US" altLang="zh-TW" dirty="0"/>
              <a:t> dimension of </a:t>
            </a:r>
            <a:r>
              <a:rPr lang="en-US" altLang="zh-TW" sz="2800" dirty="0"/>
              <a:t> </a:t>
            </a:r>
            <a:r>
              <a:rPr lang="en-US" altLang="zh-TW" dirty="0"/>
              <a:t>weight</a:t>
            </a:r>
            <a:r>
              <a:rPr lang="en-US" altLang="zh-TW" sz="2800" dirty="0"/>
              <a:t>s </a:t>
            </a:r>
            <a:r>
              <a:rPr lang="en-US" altLang="zh-TW" dirty="0"/>
              <a:t>to </a:t>
            </a:r>
            <a:r>
              <a:rPr lang="en-US" altLang="zh-TW" sz="2800" dirty="0"/>
              <a:t>2 by PCA.</a:t>
            </a:r>
            <a:endParaRPr lang="en-US" dirty="0"/>
          </a:p>
          <a:p>
            <a:endParaRPr lang="en-US" dirty="0"/>
          </a:p>
        </p:txBody>
      </p:sp>
      <p:sp>
        <p:nvSpPr>
          <p:cNvPr id="4" name="Google Shape;185;p22"/>
          <p:cNvSpPr txBox="1"/>
          <p:nvPr/>
        </p:nvSpPr>
        <p:spPr>
          <a:xfrm>
            <a:off x="1524000" y="6329175"/>
            <a:ext cx="6503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layer 1                                                                 whole model</a:t>
            </a:r>
            <a:endParaRPr/>
          </a:p>
        </p:txBody>
      </p:sp>
      <p:pic>
        <p:nvPicPr>
          <p:cNvPr id="5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2910356"/>
            <a:ext cx="4107850" cy="318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99" y="2944363"/>
            <a:ext cx="4134509" cy="3227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17587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Requirement</a:t>
            </a:r>
          </a:p>
          <a:p>
            <a:pPr lvl="1"/>
            <a:r>
              <a:rPr lang="en-US" altLang="zh-TW" sz="1600" dirty="0" smtClean="0"/>
              <a:t>Record </a:t>
            </a:r>
            <a:r>
              <a:rPr lang="en-US" altLang="zh-TW" sz="1600" dirty="0"/>
              <a:t>the gradient norm and the loss during </a:t>
            </a:r>
            <a:r>
              <a:rPr lang="en-US" altLang="zh-TW" sz="1600" dirty="0" smtClean="0"/>
              <a:t>training.</a:t>
            </a:r>
          </a:p>
          <a:p>
            <a:pPr lvl="1"/>
            <a:r>
              <a:rPr lang="en-US" altLang="zh-TW" sz="1800" dirty="0" smtClean="0"/>
              <a:t>Plot </a:t>
            </a:r>
            <a:r>
              <a:rPr lang="en-US" altLang="zh-TW" sz="1800" dirty="0"/>
              <a:t>them on </a:t>
            </a:r>
            <a:r>
              <a:rPr lang="en-US" altLang="zh-TW" sz="1800" dirty="0">
                <a:solidFill>
                  <a:srgbClr val="FF0000"/>
                </a:solidFill>
              </a:rPr>
              <a:t>one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figure.</a:t>
            </a:r>
          </a:p>
          <a:p>
            <a:r>
              <a:rPr lang="en-US" altLang="zh-TW" dirty="0" smtClean="0"/>
              <a:t>p-norm</a:t>
            </a:r>
          </a:p>
          <a:p>
            <a:endParaRPr lang="en-US" altLang="zh-TW" sz="1800" dirty="0"/>
          </a:p>
          <a:p>
            <a:pPr lvl="1"/>
            <a:r>
              <a:rPr lang="en-US" altLang="zh-TW" sz="1600" dirty="0" smtClean="0"/>
              <a:t>In </a:t>
            </a:r>
            <a:r>
              <a:rPr lang="en-US" altLang="zh-TW" sz="1600" dirty="0" err="1" smtClean="0"/>
              <a:t>PyTorch</a:t>
            </a:r>
            <a:r>
              <a:rPr lang="en-US" altLang="zh-TW" sz="1600" dirty="0" smtClean="0"/>
              <a:t>: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800" dirty="0" smtClean="0"/>
              <a:t>Other </a:t>
            </a:r>
            <a:r>
              <a:rPr lang="en-US" altLang="zh-TW" sz="1800" dirty="0"/>
              <a:t>packages: The similar code can be applied.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" name="Google Shape;1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7400" y="2438400"/>
            <a:ext cx="2357972" cy="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505200"/>
            <a:ext cx="4721750" cy="1621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13494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pic>
        <p:nvPicPr>
          <p:cNvPr id="4" name="Google Shape;20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8434" y="2244788"/>
            <a:ext cx="4835566" cy="3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7200"/>
            <a:ext cx="4749075" cy="35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4;p24"/>
          <p:cNvSpPr txBox="1"/>
          <p:nvPr/>
        </p:nvSpPr>
        <p:spPr>
          <a:xfrm>
            <a:off x="5080000" y="2154675"/>
            <a:ext cx="3606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lang="zh-TW" sz="2400"/>
              <a:t>MNIST</a:t>
            </a:r>
            <a:r>
              <a:rPr lang="zh-TW"/>
              <a:t>                       </a:t>
            </a:r>
            <a:endParaRPr/>
          </a:p>
        </p:txBody>
      </p:sp>
      <p:pic>
        <p:nvPicPr>
          <p:cNvPr id="7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057625"/>
            <a:ext cx="1143000" cy="66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22917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Requirement</a:t>
            </a:r>
            <a:endParaRPr lang="en-US" altLang="zh-TW" sz="2400" dirty="0"/>
          </a:p>
          <a:p>
            <a:pPr lvl="1"/>
            <a:r>
              <a:rPr lang="en-US" altLang="zh-TW" dirty="0" smtClean="0"/>
              <a:t>Try to find the weights of the model when the gradient norm is zero (as small as possible).</a:t>
            </a:r>
            <a:endParaRPr lang="en-US" altLang="zh-TW" dirty="0"/>
          </a:p>
          <a:p>
            <a:pPr lvl="1"/>
            <a:r>
              <a:rPr lang="en-US" altLang="zh-TW" dirty="0" smtClean="0"/>
              <a:t>Compute </a:t>
            </a:r>
            <a:r>
              <a:rPr lang="en-US" altLang="zh-TW" dirty="0"/>
              <a:t>the "minimal ratio" of the weights: how likely the weights to be a </a:t>
            </a:r>
            <a:r>
              <a:rPr lang="en-US" altLang="zh-TW" dirty="0" smtClean="0"/>
              <a:t>minima.</a:t>
            </a:r>
          </a:p>
          <a:p>
            <a:pPr lvl="1"/>
            <a:r>
              <a:rPr lang="en-US" altLang="zh-TW" dirty="0" smtClean="0"/>
              <a:t>Plot </a:t>
            </a:r>
            <a:r>
              <a:rPr lang="en-US" altLang="zh-TW" dirty="0"/>
              <a:t>the figure between minimal ratio and the loss when the gradient is almost </a:t>
            </a:r>
            <a:r>
              <a:rPr lang="en-US" altLang="zh-TW" dirty="0" smtClean="0"/>
              <a:t>zero.</a:t>
            </a:r>
          </a:p>
          <a:p>
            <a:r>
              <a:rPr lang="en-US" altLang="zh-TW" dirty="0" smtClean="0"/>
              <a:t>Tips</a:t>
            </a:r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on a small network.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8935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 Right Notice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67056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slides in this presentation are adopted from slides of text book and various sources. The Copyright belong to the original authors. Thanks!</a:t>
            </a:r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How to reach the point where the gradient norm is zero?</a:t>
            </a:r>
          </a:p>
          <a:p>
            <a:pPr lvl="1"/>
            <a:r>
              <a:rPr lang="en-US" altLang="zh-TW" dirty="0" smtClean="0"/>
              <a:t>First</a:t>
            </a:r>
            <a:r>
              <a:rPr lang="en-US" altLang="zh-TW" dirty="0"/>
              <a:t>, train the network with original loss </a:t>
            </a:r>
            <a:r>
              <a:rPr lang="en-US" altLang="zh-TW" dirty="0" smtClean="0"/>
              <a:t>function.</a:t>
            </a:r>
            <a:endParaRPr lang="en-US" altLang="zh-TW" dirty="0"/>
          </a:p>
          <a:p>
            <a:pPr lvl="2"/>
            <a:r>
              <a:rPr lang="en-US" altLang="zh-TW" sz="1800" dirty="0" smtClean="0"/>
              <a:t>Change </a:t>
            </a:r>
            <a:r>
              <a:rPr lang="en-US" altLang="zh-TW" sz="1800" dirty="0"/>
              <a:t>the objective function to gradient norm and keep </a:t>
            </a:r>
            <a:r>
              <a:rPr lang="en-US" altLang="zh-TW" sz="1800" dirty="0" smtClean="0"/>
              <a:t>training.</a:t>
            </a:r>
          </a:p>
          <a:p>
            <a:pPr lvl="2"/>
            <a:r>
              <a:rPr lang="en-US" altLang="zh-TW" sz="1800" dirty="0" smtClean="0"/>
              <a:t>Or </a:t>
            </a:r>
            <a:r>
              <a:rPr lang="en-US" altLang="zh-TW" sz="1800" dirty="0"/>
              <a:t>use second order optimization method, such as Newton’s method or </a:t>
            </a:r>
            <a:r>
              <a:rPr lang="en-US" altLang="zh-TW" sz="1800" dirty="0" err="1"/>
              <a:t>Levenberg</a:t>
            </a:r>
            <a:r>
              <a:rPr lang="en-US" altLang="zh-TW" sz="1800" dirty="0"/>
              <a:t>-Marquardt algorithm (more </a:t>
            </a:r>
            <a:r>
              <a:rPr lang="en-US" altLang="zh-TW" sz="1800" dirty="0" smtClean="0"/>
              <a:t>stable)</a:t>
            </a:r>
          </a:p>
          <a:p>
            <a:r>
              <a:rPr lang="en-US" altLang="zh-TW" sz="3000" dirty="0" smtClean="0"/>
              <a:t>How </a:t>
            </a:r>
            <a:r>
              <a:rPr lang="en-US" altLang="zh-TW" sz="3000" dirty="0"/>
              <a:t>to compute minimal ratio? </a:t>
            </a:r>
            <a:endParaRPr lang="en-US" altLang="zh-TW" sz="3000" dirty="0" smtClean="0"/>
          </a:p>
          <a:p>
            <a:pPr lvl="1"/>
            <a:r>
              <a:rPr lang="en-US" altLang="zh-TW" sz="1600" dirty="0" smtClean="0"/>
              <a:t>Compute ()                              </a:t>
            </a:r>
            <a:r>
              <a:rPr lang="en-US" altLang="zh-TW" sz="1600" dirty="0">
                <a:solidFill>
                  <a:srgbClr val="695D46"/>
                </a:solidFill>
              </a:rPr>
              <a:t>(hessian matrix)</a:t>
            </a:r>
            <a:r>
              <a:rPr lang="en-US" altLang="zh-TW" sz="1600" dirty="0"/>
              <a:t>, and then find its eigenvalues. The proportion of the eigenvalues which are greater than zero is the minimal </a:t>
            </a:r>
            <a:r>
              <a:rPr lang="en-US" altLang="zh-TW" sz="1600" dirty="0" smtClean="0"/>
              <a:t>ratio.</a:t>
            </a:r>
          </a:p>
          <a:p>
            <a:pPr lvl="1"/>
            <a:r>
              <a:rPr lang="en-US" altLang="zh-TW" sz="1800" dirty="0" smtClean="0"/>
              <a:t>Sample </a:t>
            </a:r>
            <a:r>
              <a:rPr lang="en-US" altLang="zh-TW" sz="1800" dirty="0"/>
              <a:t>lots of weights around               , and compute                  . The minimal ratio is the proportion that                                       .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2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1200" y="3657600"/>
            <a:ext cx="1628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4191000"/>
            <a:ext cx="784539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825" y="4191000"/>
            <a:ext cx="1023098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340" y="4484048"/>
            <a:ext cx="2250815" cy="288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80633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pic>
        <p:nvPicPr>
          <p:cNvPr id="4" name="Google Shape;22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26" y="2667000"/>
            <a:ext cx="5856674" cy="40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27"/>
          <p:cNvSpPr txBox="1">
            <a:spLocks/>
          </p:cNvSpPr>
          <p:nvPr/>
        </p:nvSpPr>
        <p:spPr bwMode="auto">
          <a:xfrm>
            <a:off x="311700" y="1490827"/>
            <a:ext cx="8520600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Font typeface="Monotype Sorts" pitchFamily="2" charset="2"/>
              <a:buBlip>
                <a:blip r:embed="rId3"/>
              </a:buBlip>
              <a:defRPr sz="2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0070C8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endParaRPr lang="en-US" sz="1400" kern="0" dirty="0" smtClean="0"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-US" altLang="zh-TW" sz="1400" kern="0" dirty="0" smtClean="0"/>
              <a:t>Train 100 times</a:t>
            </a:r>
            <a:r>
              <a:rPr lang="en-US" altLang="zh-TW" kern="0" dirty="0" smtClean="0"/>
              <a:t>.</a:t>
            </a:r>
            <a:endParaRPr lang="en-US" kern="0" dirty="0" smtClean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 smtClean="0"/>
              <a:t>Find gradient norm equal to zero by change objective function.</a:t>
            </a:r>
            <a:endParaRPr lang="en-US" sz="1400" kern="0" dirty="0" smtClean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 smtClean="0"/>
              <a:t>Minimal ratio is defined as the proportion of eigenvalues  greater than zero.</a:t>
            </a:r>
            <a:endParaRPr lang="en-US" sz="1400" kern="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kern="0" dirty="0"/>
          </a:p>
        </p:txBody>
      </p:sp>
      <p:pic>
        <p:nvPicPr>
          <p:cNvPr id="6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00" y="1266475"/>
            <a:ext cx="874326" cy="50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54418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HW1-2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Visualize </a:t>
            </a:r>
            <a:r>
              <a:rPr lang="en-US" altLang="zh-TW" dirty="0"/>
              <a:t>the optimization </a:t>
            </a:r>
            <a:r>
              <a:rPr lang="en-US" altLang="zh-TW" dirty="0" smtClean="0"/>
              <a:t>process.</a:t>
            </a:r>
            <a:endParaRPr lang="en-US" altLang="zh-TW" dirty="0"/>
          </a:p>
          <a:p>
            <a:pPr lvl="1"/>
            <a:r>
              <a:rPr lang="en-US" altLang="zh-TW" dirty="0" smtClean="0"/>
              <a:t>Describe </a:t>
            </a:r>
            <a:r>
              <a:rPr lang="en-US" altLang="zh-TW" dirty="0"/>
              <a:t>your experiment settings. (The cycle you record the model parameters, optimizer, dimension reduction method, </a:t>
            </a:r>
            <a:r>
              <a:rPr lang="en-US" altLang="zh-TW" dirty="0" err="1"/>
              <a:t>etc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the model for 8 times, selecting the parameters </a:t>
            </a:r>
            <a:r>
              <a:rPr lang="en-US" altLang="zh-TW" dirty="0" smtClean="0"/>
              <a:t>of </a:t>
            </a:r>
            <a:r>
              <a:rPr lang="en-US" altLang="zh-TW" dirty="0"/>
              <a:t>any one layer and whole model and plot them on the figures separately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Comment </a:t>
            </a:r>
            <a:r>
              <a:rPr lang="en-US" altLang="zh-TW" dirty="0"/>
              <a:t>on your </a:t>
            </a:r>
            <a:r>
              <a:rPr lang="en-US" altLang="zh-TW" dirty="0" smtClean="0"/>
              <a:t>result.</a:t>
            </a:r>
          </a:p>
          <a:p>
            <a:r>
              <a:rPr lang="en-US" altLang="zh-TW" dirty="0" smtClean="0"/>
              <a:t>Observe </a:t>
            </a:r>
            <a:r>
              <a:rPr lang="en-US" altLang="zh-TW" dirty="0"/>
              <a:t>gradient norm during </a:t>
            </a:r>
            <a:r>
              <a:rPr lang="en-US" altLang="zh-TW" dirty="0" smtClean="0"/>
              <a:t>training.</a:t>
            </a:r>
          </a:p>
          <a:p>
            <a:pPr lvl="1"/>
            <a:r>
              <a:rPr lang="en-US" altLang="zh-TW" dirty="0" smtClean="0"/>
              <a:t>Plot </a:t>
            </a:r>
            <a:r>
              <a:rPr lang="en-US" altLang="zh-TW" dirty="0"/>
              <a:t>one figure which contain gradient norm to iterations and the loss to iterations.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Comment </a:t>
            </a:r>
            <a:r>
              <a:rPr lang="en-US" altLang="zh-TW" dirty="0"/>
              <a:t>your result. </a:t>
            </a:r>
            <a:endParaRPr lang="en-US" altLang="zh-TW" dirty="0" smtClean="0"/>
          </a:p>
          <a:p>
            <a:r>
              <a:rPr lang="en-US" altLang="zh-TW" dirty="0" smtClean="0"/>
              <a:t>What </a:t>
            </a:r>
            <a:r>
              <a:rPr lang="en-US" altLang="zh-TW" dirty="0"/>
              <a:t>happens when gradient is almost </a:t>
            </a:r>
            <a:r>
              <a:rPr lang="en-US" altLang="zh-TW" dirty="0" smtClean="0"/>
              <a:t>zero?</a:t>
            </a:r>
          </a:p>
          <a:p>
            <a:pPr lvl="1"/>
            <a:r>
              <a:rPr lang="en-US" altLang="zh-TW" dirty="0" smtClean="0"/>
              <a:t>State </a:t>
            </a:r>
            <a:r>
              <a:rPr lang="en-US" altLang="zh-TW" dirty="0"/>
              <a:t>how you get the weight which gradient norm is zero and how you define the minimal ratio.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the model for 100 </a:t>
            </a:r>
            <a:r>
              <a:rPr lang="en-US" altLang="zh-TW" dirty="0" smtClean="0"/>
              <a:t>times. </a:t>
            </a:r>
            <a:r>
              <a:rPr lang="en-US" altLang="zh-TW" dirty="0"/>
              <a:t>Plot the figure of minimal ratio to the loss.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Comment </a:t>
            </a:r>
            <a:r>
              <a:rPr lang="en-US" altLang="zh-TW" dirty="0"/>
              <a:t>your result. </a:t>
            </a:r>
            <a:endParaRPr lang="en-US" altLang="zh-TW" dirty="0" smtClean="0"/>
          </a:p>
          <a:p>
            <a:r>
              <a:rPr lang="en-US" altLang="zh-TW" dirty="0" smtClean="0"/>
              <a:t>Bonus 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Use any method to visualize the error surface.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Concretely describe your method and comment your result.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9077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3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Generalization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Three subtask</a:t>
            </a:r>
          </a:p>
          <a:p>
            <a:pPr lvl="1"/>
            <a:r>
              <a:rPr lang="en-US" altLang="zh-TW" sz="1800" dirty="0" smtClean="0"/>
              <a:t>Can </a:t>
            </a:r>
            <a:r>
              <a:rPr lang="en-US" altLang="zh-TW" sz="1800" dirty="0"/>
              <a:t>network fit random </a:t>
            </a:r>
            <a:r>
              <a:rPr lang="en-US" altLang="zh-TW" sz="1800" dirty="0" smtClean="0"/>
              <a:t>labels?</a:t>
            </a:r>
          </a:p>
          <a:p>
            <a:pPr lvl="1"/>
            <a:r>
              <a:rPr lang="en-US" altLang="zh-TW" sz="2000" dirty="0" smtClean="0"/>
              <a:t>Number </a:t>
            </a:r>
            <a:r>
              <a:rPr lang="en-US" altLang="zh-TW" sz="2000" dirty="0"/>
              <a:t>of parameters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</a:t>
            </a:r>
            <a:r>
              <a:rPr lang="en-US" altLang="zh-TW" sz="2000" dirty="0" smtClean="0"/>
              <a:t>Generalization</a:t>
            </a:r>
          </a:p>
          <a:p>
            <a:pPr lvl="1"/>
            <a:r>
              <a:rPr lang="en-US" altLang="zh-TW" sz="2000" dirty="0" smtClean="0"/>
              <a:t>Flatness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</a:t>
            </a:r>
            <a:r>
              <a:rPr lang="en-US" altLang="zh-TW" sz="2000" dirty="0" smtClean="0"/>
              <a:t>Generalization</a:t>
            </a:r>
            <a:endParaRPr lang="en-US" altLang="zh-TW" dirty="0" smtClean="0"/>
          </a:p>
          <a:p>
            <a:r>
              <a:rPr lang="en-US" altLang="zh-TW" dirty="0" smtClean="0"/>
              <a:t>Train </a:t>
            </a:r>
            <a:r>
              <a:rPr lang="en-US" altLang="zh-TW" dirty="0"/>
              <a:t>on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04379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</a:t>
            </a:r>
            <a:r>
              <a:rPr lang="en-US" altLang="zh-TW" dirty="0" smtClean="0"/>
              <a:t>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Requirement</a:t>
            </a:r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on MNIST or </a:t>
            </a:r>
            <a:r>
              <a:rPr lang="en-US" altLang="zh-TW" dirty="0" smtClean="0"/>
              <a:t>CIFAR-10</a:t>
            </a:r>
          </a:p>
          <a:p>
            <a:pPr lvl="1"/>
            <a:r>
              <a:rPr lang="en-US" altLang="zh-TW" dirty="0" smtClean="0"/>
              <a:t>Randomly </a:t>
            </a:r>
            <a:r>
              <a:rPr lang="en-US" altLang="zh-TW" dirty="0"/>
              <a:t>shuffle the label before training.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/>
              <a:t>to fit the network with these random labels.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1397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pic>
        <p:nvPicPr>
          <p:cNvPr id="4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975" y="4516391"/>
            <a:ext cx="32575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" y="1258850"/>
            <a:ext cx="32575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21"/>
          <p:cNvSpPr txBox="1"/>
          <p:nvPr/>
        </p:nvSpPr>
        <p:spPr>
          <a:xfrm>
            <a:off x="4088600" y="1258850"/>
            <a:ext cx="4978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MNIST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3 hidden layers with 256 nodes.</a:t>
            </a:r>
            <a:endParaRPr sz="1800"/>
          </a:p>
        </p:txBody>
      </p:sp>
      <p:pic>
        <p:nvPicPr>
          <p:cNvPr id="7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325" y="2700350"/>
            <a:ext cx="5203675" cy="3902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30901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Requirement</a:t>
            </a:r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on MNIST or </a:t>
            </a:r>
            <a:r>
              <a:rPr lang="en-US" altLang="zh-TW" dirty="0" smtClean="0"/>
              <a:t>CIFAR-10</a:t>
            </a:r>
          </a:p>
          <a:p>
            <a:pPr lvl="1"/>
            <a:r>
              <a:rPr lang="en-US" altLang="zh-TW" dirty="0" smtClean="0"/>
              <a:t>At </a:t>
            </a:r>
            <a:r>
              <a:rPr lang="en-US" altLang="zh-TW" dirty="0"/>
              <a:t>least 10 similar-structured models with different amount of </a:t>
            </a:r>
            <a:r>
              <a:rPr lang="en-US" altLang="zh-TW" dirty="0" smtClean="0"/>
              <a:t>parameters</a:t>
            </a:r>
          </a:p>
          <a:p>
            <a:pPr lvl="1"/>
            <a:r>
              <a:rPr lang="en-US" altLang="zh-TW" dirty="0" smtClean="0"/>
              <a:t>Record </a:t>
            </a:r>
            <a:r>
              <a:rPr lang="en-US" altLang="zh-TW" dirty="0"/>
              <a:t>both training and testing, loss and accuracy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13674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CIFAR-10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2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950" y="1950425"/>
            <a:ext cx="4607275" cy="3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950" y="1950425"/>
            <a:ext cx="4201350" cy="315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5913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Visualize </a:t>
            </a:r>
            <a:r>
              <a:rPr lang="en-US" altLang="zh-TW" sz="2400" dirty="0"/>
              <a:t>the line between two trained </a:t>
            </a:r>
            <a:r>
              <a:rPr lang="en-US" altLang="zh-TW" sz="2400" dirty="0" smtClean="0"/>
              <a:t>models</a:t>
            </a:r>
          </a:p>
          <a:p>
            <a:r>
              <a:rPr lang="en-US" altLang="zh-TW" sz="2400" dirty="0" smtClean="0"/>
              <a:t>Requirement:</a:t>
            </a:r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two models (m1 and m2) with different training approach. (e.g. batch size 64 and </a:t>
            </a:r>
            <a:r>
              <a:rPr lang="en-US" altLang="zh-TW" dirty="0" smtClean="0"/>
              <a:t>1024)</a:t>
            </a:r>
          </a:p>
          <a:p>
            <a:pPr lvl="1"/>
            <a:r>
              <a:rPr lang="en-US" altLang="zh-TW" dirty="0" smtClean="0"/>
              <a:t>Record </a:t>
            </a:r>
            <a:r>
              <a:rPr lang="en-US" altLang="zh-TW" dirty="0"/>
              <a:t>the loss and accuracy of the model which is linear interpolation between m1 and m2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                                   </a:t>
            </a:r>
            <a:r>
              <a:rPr lang="en-US" altLang="zh-TW" dirty="0"/>
              <a:t>, where     is the interpolation ratio,      is the parameter of the model.</a:t>
            </a:r>
            <a:endParaRPr lang="en-US" dirty="0"/>
          </a:p>
          <a:p>
            <a:endParaRPr lang="en-US" dirty="0"/>
          </a:p>
        </p:txBody>
      </p:sp>
      <p:pic>
        <p:nvPicPr>
          <p:cNvPr id="4" name="Google Shape;13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3660121"/>
            <a:ext cx="27908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3745845"/>
            <a:ext cx="2762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9658" y="3718951"/>
            <a:ext cx="276225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8806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MNIST </a:t>
            </a:r>
            <a:r>
              <a:rPr lang="en-US" altLang="zh-TW" sz="2400" dirty="0"/>
              <a:t>(The </a:t>
            </a:r>
            <a:r>
              <a:rPr lang="en-US" altLang="zh-TW" sz="2400" dirty="0" err="1"/>
              <a:t>cross_entropy</a:t>
            </a:r>
            <a:r>
              <a:rPr lang="en-US" altLang="zh-TW" sz="2400" dirty="0"/>
              <a:t> is log </a:t>
            </a:r>
            <a:r>
              <a:rPr lang="en-US" altLang="zh-TW" sz="2400" dirty="0" smtClean="0"/>
              <a:t>scale)</a:t>
            </a:r>
          </a:p>
          <a:p>
            <a:pPr lvl="1"/>
            <a:r>
              <a:rPr lang="en-US" altLang="zh-TW" sz="1600" dirty="0" smtClean="0"/>
              <a:t>batch </a:t>
            </a:r>
            <a:r>
              <a:rPr lang="en-US" altLang="zh-TW" sz="1600" dirty="0"/>
              <a:t>size 64 vs. batch size </a:t>
            </a:r>
            <a:r>
              <a:rPr lang="en-US" altLang="zh-TW" sz="1600" dirty="0" smtClean="0"/>
              <a:t>1024</a:t>
            </a:r>
          </a:p>
          <a:p>
            <a:pPr lvl="1"/>
            <a:r>
              <a:rPr lang="en-US" altLang="zh-TW" sz="1800" dirty="0" smtClean="0"/>
              <a:t>learning </a:t>
            </a:r>
            <a:r>
              <a:rPr lang="en-US" altLang="zh-TW" sz="1800" dirty="0"/>
              <a:t>rate 1e-3 vs. 1e-2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14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958" y="2362200"/>
            <a:ext cx="4765026" cy="3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868" y="2362200"/>
            <a:ext cx="4765026" cy="3573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8409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Parts in HW1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(1-1</a:t>
            </a:r>
            <a:r>
              <a:rPr lang="en-US" altLang="zh-TW" sz="2400" dirty="0"/>
              <a:t>) Deep vs </a:t>
            </a:r>
            <a:r>
              <a:rPr lang="en-US" altLang="zh-TW" sz="2400" dirty="0" smtClean="0"/>
              <a:t>Shallow:</a:t>
            </a:r>
          </a:p>
          <a:p>
            <a:pPr lvl="1"/>
            <a:r>
              <a:rPr lang="en-US" altLang="zh-TW" sz="1800" dirty="0" smtClean="0"/>
              <a:t>Simulate </a:t>
            </a:r>
            <a:r>
              <a:rPr lang="en-US" altLang="zh-TW" sz="1800" dirty="0"/>
              <a:t>a </a:t>
            </a:r>
            <a:r>
              <a:rPr lang="en-US" altLang="zh-TW" sz="1800" dirty="0" smtClean="0"/>
              <a:t>function.</a:t>
            </a:r>
          </a:p>
          <a:p>
            <a:pPr lvl="1"/>
            <a:r>
              <a:rPr lang="en-US" altLang="zh-TW" sz="2000" dirty="0" smtClean="0"/>
              <a:t>Train </a:t>
            </a:r>
            <a:r>
              <a:rPr lang="en-US" altLang="zh-TW" sz="2000" dirty="0"/>
              <a:t>on actual task using shallow and deep models</a:t>
            </a:r>
            <a:r>
              <a:rPr lang="en-US" altLang="zh-TW" sz="2000" dirty="0" smtClean="0"/>
              <a:t>.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1-2) </a:t>
            </a:r>
            <a:r>
              <a:rPr lang="en-US" altLang="zh-TW" dirty="0" smtClean="0"/>
              <a:t>Optimization</a:t>
            </a:r>
          </a:p>
          <a:p>
            <a:r>
              <a:rPr lang="en-US" altLang="zh-TW" sz="2400" dirty="0" smtClean="0"/>
              <a:t>(1-3</a:t>
            </a:r>
            <a:r>
              <a:rPr lang="en-US" altLang="zh-TW" sz="2400" dirty="0"/>
              <a:t>) Generalization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5403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Requirement:</a:t>
            </a:r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at least 5 models with different training </a:t>
            </a:r>
            <a:r>
              <a:rPr lang="en-US" altLang="zh-TW" dirty="0" smtClean="0"/>
              <a:t>approach.</a:t>
            </a:r>
          </a:p>
          <a:p>
            <a:pPr lvl="1"/>
            <a:r>
              <a:rPr lang="en-US" altLang="zh-TW" dirty="0" smtClean="0"/>
              <a:t>Record </a:t>
            </a:r>
            <a:r>
              <a:rPr lang="en-US" altLang="zh-TW" dirty="0"/>
              <a:t>the loss and accuracy of all </a:t>
            </a:r>
            <a:r>
              <a:rPr lang="en-US" altLang="zh-TW" dirty="0" smtClean="0"/>
              <a:t>models.</a:t>
            </a:r>
          </a:p>
          <a:p>
            <a:pPr lvl="1"/>
            <a:r>
              <a:rPr lang="en-US" altLang="zh-TW" dirty="0" smtClean="0"/>
              <a:t>Record </a:t>
            </a:r>
            <a:r>
              <a:rPr lang="en-US" altLang="zh-TW" dirty="0"/>
              <a:t>the sensitivity of all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0557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What 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sensitivity:</a:t>
            </a:r>
          </a:p>
          <a:p>
            <a:pPr lvl="1"/>
            <a:r>
              <a:rPr lang="en-US" altLang="zh-TW" dirty="0" smtClean="0"/>
              <a:t>Reference</a:t>
            </a:r>
            <a:r>
              <a:rPr lang="en-US" altLang="zh-TW" dirty="0"/>
              <a:t>: </a:t>
            </a:r>
            <a:r>
              <a:rPr lang="en-US" altLang="zh-TW" u="sng" dirty="0">
                <a:solidFill>
                  <a:schemeClr val="hlink"/>
                </a:solidFill>
                <a:hlinkClick r:id="rId2"/>
              </a:rPr>
              <a:t>https://</a:t>
            </a:r>
            <a:r>
              <a:rPr lang="en-US" altLang="zh-TW" u="sng" dirty="0" smtClean="0">
                <a:solidFill>
                  <a:schemeClr val="hlink"/>
                </a:solidFill>
                <a:hlinkClick r:id="rId2"/>
              </a:rPr>
              <a:t>arxiv.org/pdf/1802.08760.pdf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Original definition:</a:t>
            </a:r>
          </a:p>
          <a:p>
            <a:pPr lvl="2"/>
            <a:r>
              <a:rPr lang="en-US" altLang="zh-TW" sz="2400" dirty="0" err="1" smtClean="0"/>
              <a:t>Frobenius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norm of Jacobian matrix of model output (class probability) to </a:t>
            </a:r>
            <a:r>
              <a:rPr lang="en-US" altLang="zh-TW" sz="2400" dirty="0" smtClean="0"/>
              <a:t>input</a:t>
            </a:r>
          </a:p>
          <a:p>
            <a:pPr lvl="2"/>
            <a:r>
              <a:rPr lang="en-US" altLang="zh-TW" sz="2400" dirty="0" smtClean="0"/>
              <a:t>Computationally </a:t>
            </a:r>
            <a:r>
              <a:rPr lang="en-US" altLang="zh-TW" sz="2400" dirty="0"/>
              <a:t>expensive for </a:t>
            </a:r>
            <a:r>
              <a:rPr lang="en-US" altLang="zh-TW" sz="2400" dirty="0" smtClean="0"/>
              <a:t>us</a:t>
            </a:r>
          </a:p>
          <a:p>
            <a:pPr lvl="1"/>
            <a:r>
              <a:rPr lang="en-US" altLang="zh-TW" dirty="0" smtClean="0"/>
              <a:t>Our definition:</a:t>
            </a:r>
          </a:p>
          <a:p>
            <a:pPr lvl="2"/>
            <a:r>
              <a:rPr lang="en-US" altLang="zh-TW" dirty="0" err="1" smtClean="0"/>
              <a:t>Frobenius</a:t>
            </a:r>
            <a:r>
              <a:rPr lang="en-US" altLang="zh-TW" dirty="0" smtClean="0"/>
              <a:t> </a:t>
            </a:r>
            <a:r>
              <a:rPr lang="en-US" altLang="zh-TW" dirty="0"/>
              <a:t>norm of gradients of loss to 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5423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pic>
        <p:nvPicPr>
          <p:cNvPr id="4" name="Google Shape;16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5575" y="3868200"/>
            <a:ext cx="3534850" cy="26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425" y="3868200"/>
            <a:ext cx="3534850" cy="265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825" y="1422400"/>
            <a:ext cx="3491950" cy="261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075" y="1385812"/>
            <a:ext cx="3589550" cy="26921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85800" y="2133600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MNIST :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450" y="486984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CIFAR10 </a:t>
            </a:r>
            <a:r>
              <a:rPr lang="en-US" altLang="zh-TW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1135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HW1-3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Can </a:t>
            </a:r>
            <a:r>
              <a:rPr lang="en-US" altLang="zh-TW" dirty="0"/>
              <a:t>network fit random </a:t>
            </a:r>
            <a:r>
              <a:rPr lang="en-US" altLang="zh-TW" dirty="0" smtClean="0"/>
              <a:t>labels?</a:t>
            </a:r>
          </a:p>
          <a:p>
            <a:pPr lvl="1"/>
            <a:r>
              <a:rPr lang="en-US" altLang="zh-TW" dirty="0" smtClean="0"/>
              <a:t>Describe </a:t>
            </a:r>
            <a:r>
              <a:rPr lang="en-US" altLang="zh-TW" dirty="0"/>
              <a:t>your settings of the experiments. (e.g. which task, learning rate, optimizer)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Plot </a:t>
            </a:r>
            <a:r>
              <a:rPr lang="en-US" altLang="zh-TW" dirty="0"/>
              <a:t>the figure of the relationship between training and testing, loss and epochs. </a:t>
            </a:r>
            <a:endParaRPr lang="en-US" altLang="zh-TW" dirty="0" smtClean="0"/>
          </a:p>
          <a:p>
            <a:r>
              <a:rPr lang="en-US" altLang="zh-TW" dirty="0" smtClean="0"/>
              <a:t>Number </a:t>
            </a:r>
            <a:r>
              <a:rPr lang="en-US" altLang="zh-TW" dirty="0"/>
              <a:t>of parameters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smtClean="0"/>
              <a:t>Generalization</a:t>
            </a:r>
          </a:p>
          <a:p>
            <a:pPr lvl="1"/>
            <a:r>
              <a:rPr lang="en-US" altLang="zh-TW" dirty="0" smtClean="0"/>
              <a:t>Describe </a:t>
            </a:r>
            <a:r>
              <a:rPr lang="en-US" altLang="zh-TW" dirty="0"/>
              <a:t>your settings of the experiments. (e.g. which task, the 10 or more structures you choose)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Plot </a:t>
            </a:r>
            <a:r>
              <a:rPr lang="en-US" altLang="zh-TW" dirty="0"/>
              <a:t>the figures of both training and testing, loss and accuracy to the number of parameters.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Comment </a:t>
            </a:r>
            <a:r>
              <a:rPr lang="en-US" altLang="zh-TW" dirty="0"/>
              <a:t>your result. </a:t>
            </a:r>
            <a:endParaRPr lang="en-US" altLang="zh-TW" dirty="0" smtClean="0"/>
          </a:p>
          <a:p>
            <a:r>
              <a:rPr lang="en-US" altLang="zh-TW" dirty="0" smtClean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smtClean="0"/>
              <a:t>Generalization</a:t>
            </a:r>
            <a:endParaRPr lang="en-US" dirty="0" smtClean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1: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 smtClean="0"/>
              <a:t>Describe </a:t>
            </a:r>
            <a:r>
              <a:rPr lang="en-US" altLang="zh-TW" dirty="0"/>
              <a:t>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 to the number of interpolation ratio.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2 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accuracy, sensitivity to your chosen variable.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Bonus : Use other metrics or methods to evaluate a model's ability to generalize and concretely describe it and comment your results.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236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Deadline: Feb. 28</a:t>
            </a:r>
            <a:r>
              <a:rPr lang="en-US" baseline="30000" dirty="0" smtClean="0"/>
              <a:t>th</a:t>
            </a:r>
            <a:r>
              <a:rPr lang="en-US" dirty="0" smtClean="0"/>
              <a:t> 23:59</a:t>
            </a:r>
          </a:p>
          <a:p>
            <a:r>
              <a:rPr lang="en-US" dirty="0" smtClean="0"/>
              <a:t>Using python 3 with </a:t>
            </a:r>
            <a:r>
              <a:rPr lang="en-US" dirty="0" err="1" smtClean="0"/>
              <a:t>tensorflow</a:t>
            </a:r>
            <a:r>
              <a:rPr lang="en-US" dirty="0" smtClean="0"/>
              <a:t> 1.15</a:t>
            </a:r>
          </a:p>
          <a:p>
            <a:r>
              <a:rPr lang="en-US" dirty="0" smtClean="0"/>
              <a:t>Write one report</a:t>
            </a:r>
          </a:p>
          <a:p>
            <a:r>
              <a:rPr lang="en-US" dirty="0" smtClean="0"/>
              <a:t>Share your </a:t>
            </a:r>
            <a:r>
              <a:rPr lang="en-US" dirty="0" err="1" smtClean="0"/>
              <a:t>github</a:t>
            </a:r>
            <a:r>
              <a:rPr lang="en-US" dirty="0" smtClean="0"/>
              <a:t> with TA</a:t>
            </a:r>
          </a:p>
          <a:p>
            <a:pPr lvl="1"/>
            <a:r>
              <a:rPr lang="en-US" altLang="zh-TW" dirty="0" smtClean="0"/>
              <a:t>Code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your Readme, state clearly how to run your program to generate the results in your </a:t>
            </a:r>
            <a:r>
              <a:rPr lang="en-US" altLang="zh-TW" dirty="0" smtClean="0"/>
              <a:t>report.</a:t>
            </a:r>
          </a:p>
          <a:p>
            <a:pPr lvl="1"/>
            <a:r>
              <a:rPr lang="en-US" altLang="zh-TW" dirty="0" smtClean="0"/>
              <a:t>Files </a:t>
            </a:r>
            <a:r>
              <a:rPr lang="en-US" altLang="zh-TW" dirty="0"/>
              <a:t>for training is required.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902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</a:t>
            </a:r>
            <a:r>
              <a:rPr lang="zh-TW" dirty="0" smtClean="0">
                <a:solidFill>
                  <a:srgbClr val="7030A0"/>
                </a:solidFill>
              </a:rPr>
              <a:t>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536025"/>
            <a:ext cx="8520600" cy="4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 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https://arxiv.org/pdf/1609.04836.pdf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Requirement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 or CIFAR-10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Use at least ten different approaches to train the same model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Calculate the sharpness of trained models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Tips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with different batch size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80869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1219200" y="26894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</a:t>
            </a:r>
            <a:r>
              <a:rPr lang="zh-TW" dirty="0" smtClean="0">
                <a:solidFill>
                  <a:srgbClr val="7030A0"/>
                </a:solidFill>
              </a:rPr>
              <a:t>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520600" cy="4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There is a generalization gap when using large-batch (LB) methods (instead of small-batch (SB) methods) for training deep learning models.	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reasons (maybe more than these):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LB methods lack the explorative properties of SB methods and tend to zoom-in on the minimizer closest to the initial point.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SB and LB methods converge to qualitatively different minimizers with differing generalization properties (i.e. SB converges to flat minimizer, LB converges to sharp minimizer)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We will focus on the second reason.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3221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143000" y="20212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</a:t>
            </a:r>
            <a:r>
              <a:rPr lang="zh-TW" dirty="0" smtClean="0">
                <a:solidFill>
                  <a:srgbClr val="7030A0"/>
                </a:solidFill>
              </a:rPr>
              <a:t>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Visually, it means that 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measure sharpness (or flatness) ?</a:t>
            </a:r>
            <a:endParaRPr sz="24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75" y="2195275"/>
            <a:ext cx="7776450" cy="3148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37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1109725" y="6422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</a:t>
            </a:r>
            <a:r>
              <a:rPr lang="zh-TW" dirty="0" smtClean="0">
                <a:solidFill>
                  <a:srgbClr val="7030A0"/>
                </a:solidFill>
              </a:rPr>
              <a:t>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Many methods can measure sharpness, but we will only utilize one in this assignment.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Notations: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: vector of all parameters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: loss of the model given the paramters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       : a Euclidean ball centers at     with radius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Sharpness: </a:t>
            </a:r>
            <a:endParaRPr sz="240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00" y="3073500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725" y="3446600"/>
            <a:ext cx="718028" cy="4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725" y="3871125"/>
            <a:ext cx="1081448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200" y="3871125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2225" y="3948825"/>
            <a:ext cx="244662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9600" y="4707950"/>
            <a:ext cx="4388974" cy="11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283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1066800" y="10167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</a:t>
            </a:r>
            <a:r>
              <a:rPr lang="zh-TW" dirty="0" smtClean="0">
                <a:solidFill>
                  <a:srgbClr val="7030A0"/>
                </a:solidFill>
              </a:rPr>
              <a:t>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How to calculate this :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Original paper : Use L-BFGS-B to maximize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Around a critical point 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Then 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Since 2-norm of a matrix is defined as :</a:t>
            </a:r>
            <a:endParaRPr sz="2400" dirty="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75" y="3970375"/>
            <a:ext cx="3270250" cy="8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100" y="3006613"/>
            <a:ext cx="7620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858" y="3777067"/>
            <a:ext cx="2977124" cy="128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4"/>
          <p:cNvCxnSpPr/>
          <p:nvPr/>
        </p:nvCxnSpPr>
        <p:spPr>
          <a:xfrm>
            <a:off x="4243917" y="4454413"/>
            <a:ext cx="94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75" y="1688425"/>
            <a:ext cx="2272526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6">
            <a:alphaModFix/>
          </a:blip>
          <a:srcRect t="37902" b="38080"/>
          <a:stretch/>
        </p:blipFill>
        <p:spPr>
          <a:xfrm>
            <a:off x="255480" y="5741525"/>
            <a:ext cx="6320995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2875" y="5659800"/>
            <a:ext cx="2143400" cy="7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0916" y="2240433"/>
            <a:ext cx="672550" cy="35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98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HW1-1: Deep vs Shallow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Simulate </a:t>
            </a:r>
            <a:r>
              <a:rPr lang="en-US" altLang="zh-TW" sz="2400" dirty="0"/>
              <a:t>a </a:t>
            </a:r>
            <a:r>
              <a:rPr lang="en-US" altLang="zh-TW" sz="2400" dirty="0" smtClean="0"/>
              <a:t>function:</a:t>
            </a:r>
          </a:p>
          <a:p>
            <a:pPr lvl="1"/>
            <a:r>
              <a:rPr lang="en-US" altLang="zh-TW" dirty="0" smtClean="0"/>
              <a:t>function </a:t>
            </a:r>
            <a:r>
              <a:rPr lang="en-US" altLang="zh-TW" dirty="0"/>
              <a:t>need to be single-input, </a:t>
            </a:r>
            <a:r>
              <a:rPr lang="en-US" altLang="zh-TW" dirty="0" smtClean="0"/>
              <a:t>single-output</a:t>
            </a:r>
          </a:p>
          <a:p>
            <a:pPr lvl="1"/>
            <a:r>
              <a:rPr lang="en-US" altLang="zh-TW" dirty="0" smtClean="0"/>
              <a:t>function </a:t>
            </a:r>
            <a:r>
              <a:rPr lang="en-US" altLang="zh-TW" dirty="0"/>
              <a:t>need to be </a:t>
            </a:r>
            <a:r>
              <a:rPr lang="en-US" altLang="zh-TW" dirty="0" smtClean="0"/>
              <a:t>non-linear</a:t>
            </a:r>
          </a:p>
          <a:p>
            <a:r>
              <a:rPr lang="en-US" altLang="zh-TW" dirty="0" smtClean="0"/>
              <a:t>Train </a:t>
            </a:r>
            <a:r>
              <a:rPr lang="en-US" altLang="zh-TW" dirty="0"/>
              <a:t>on actual </a:t>
            </a:r>
            <a:r>
              <a:rPr lang="en-US" altLang="zh-TW" dirty="0" smtClean="0"/>
              <a:t>task:</a:t>
            </a:r>
          </a:p>
          <a:p>
            <a:pPr lvl="1"/>
            <a:r>
              <a:rPr lang="en-US" altLang="zh-TW" dirty="0" smtClean="0"/>
              <a:t>MNIST </a:t>
            </a:r>
            <a:r>
              <a:rPr lang="en-US" altLang="zh-TW" dirty="0"/>
              <a:t>or CIFAR-10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1946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990600" y="896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</a:t>
            </a:r>
            <a:r>
              <a:rPr lang="zh-TW" dirty="0" smtClean="0">
                <a:solidFill>
                  <a:srgbClr val="7030A0"/>
                </a:solidFill>
              </a:rPr>
              <a:t>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calculate Hessian matrices efficiently: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Use GPU : tf.hessians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Calculate only 500 out of 60000 examples in MNIST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But tf.hessians only return block-diagonal part: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vector of all paramters 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Hessian matrix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27" name="Google Shape;227;p35"/>
          <p:cNvSpPr/>
          <p:nvPr/>
        </p:nvSpPr>
        <p:spPr>
          <a:xfrm>
            <a:off x="1769525" y="4186600"/>
            <a:ext cx="1915500" cy="191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1769525" y="397212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 rot="-5400000">
            <a:off x="1157675" y="4561325"/>
            <a:ext cx="984300" cy="226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2753825" y="397212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/>
          <p:nvPr/>
        </p:nvSpPr>
        <p:spPr>
          <a:xfrm rot="5400000">
            <a:off x="1182025" y="5516675"/>
            <a:ext cx="931200" cy="231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1793325" y="4215575"/>
            <a:ext cx="960600" cy="93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2753825" y="5146775"/>
            <a:ext cx="902100" cy="931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4850850" y="320537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W1</a:t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5835150" y="320537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W2</a:t>
            </a:r>
            <a:endParaRPr/>
          </a:p>
        </p:txBody>
      </p:sp>
      <p:cxnSp>
        <p:nvCxnSpPr>
          <p:cNvPr id="236" name="Google Shape;236;p35"/>
          <p:cNvCxnSpPr>
            <a:stCxn id="232" idx="3"/>
          </p:cNvCxnSpPr>
          <p:nvPr/>
        </p:nvCxnSpPr>
        <p:spPr>
          <a:xfrm rot="10800000" flipH="1">
            <a:off x="2753925" y="4680575"/>
            <a:ext cx="1713300" cy="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5"/>
          <p:cNvCxnSpPr/>
          <p:nvPr/>
        </p:nvCxnSpPr>
        <p:spPr>
          <a:xfrm rot="10800000" flipH="1">
            <a:off x="3691275" y="5623625"/>
            <a:ext cx="756900" cy="9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5"/>
          <p:cNvSpPr txBox="1"/>
          <p:nvPr/>
        </p:nvSpPr>
        <p:spPr>
          <a:xfrm>
            <a:off x="4456642" y="4487308"/>
            <a:ext cx="3068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h0 = tf.hessians(loss, [w1, w2])[0]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496767" y="5434475"/>
            <a:ext cx="28269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h1= tf.hessians(loss, [w1, w2])[1]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6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1219200" y="35859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</a:t>
            </a:r>
            <a:r>
              <a:rPr lang="zh-TW" dirty="0" smtClean="0">
                <a:solidFill>
                  <a:srgbClr val="7030A0"/>
                </a:solidFill>
              </a:rPr>
              <a:t>e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If we assume off-block-diagonal elements is negligable: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Square of block-diagonal matrix is also block-diagonal.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Eigenvalues of a block-diagonal matrix is the list of all eigenvalues of each block submatrix.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Since we only want the largest eigenvalue, we can conclude that the 2-norm of a block-diagonal matrix is the 2-norm of block submatrix that contains the largest eigenvalue itself.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tensorflow : tf.norm(A, 2)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numpy : np.linalg.norm(A, 2)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696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1219200" y="-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</a:t>
            </a:r>
            <a:r>
              <a:rPr lang="zh-TW" dirty="0" smtClean="0">
                <a:solidFill>
                  <a:srgbClr val="7030A0"/>
                </a:solidFill>
              </a:rPr>
              <a:t>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08450"/>
            <a:ext cx="61125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MNIST 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20000~30000 parameters (in order to calculate hessian matrices while maintaining enough model capacity)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Calculate hessian matrices as mentioned in previous slide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epsilon : 1e-4</a:t>
            </a:r>
            <a:endParaRPr sz="1800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000" y="1180950"/>
            <a:ext cx="2413000" cy="54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25" y="3659250"/>
            <a:ext cx="3481925" cy="28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9225"/>
            <a:ext cx="3481925" cy="281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186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1219200" y="8965"/>
            <a:ext cx="8599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more possible bonu</a:t>
            </a:r>
            <a:r>
              <a:rPr lang="zh-TW" dirty="0" smtClean="0">
                <a:solidFill>
                  <a:srgbClr val="7030A0"/>
                </a:solidFill>
              </a:rPr>
              <a:t>s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https://arxiv.org/pdf/1703.04933.pdf</a:t>
            </a:r>
            <a:endParaRPr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This paper shows that several metrics (including sharpness) do not indicates ability of generalization for any RELU-based deep models.</a:t>
            </a:r>
            <a:endParaRPr sz="2400"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Reparametrize:</a:t>
            </a:r>
            <a:endParaRPr sz="2400" dirty="0"/>
          </a:p>
          <a:p>
            <a:pPr marL="91440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 </a:t>
            </a:r>
            <a:endParaRPr sz="24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	if </a:t>
            </a:r>
            <a:endParaRPr sz="2400" dirty="0"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200" y="5315625"/>
            <a:ext cx="7620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250" y="6155625"/>
            <a:ext cx="1273422" cy="46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9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Requirements:</a:t>
            </a:r>
            <a:endParaRPr lang="en-US" altLang="zh-TW" sz="2400" dirty="0"/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at least two different DNN models with the </a:t>
            </a:r>
            <a:r>
              <a:rPr lang="en-US" altLang="zh-TW" dirty="0">
                <a:solidFill>
                  <a:srgbClr val="FF0000"/>
                </a:solidFill>
              </a:rPr>
              <a:t>same amount</a:t>
            </a:r>
            <a:r>
              <a:rPr lang="en-US" altLang="zh-TW" dirty="0"/>
              <a:t> of parameters until </a:t>
            </a:r>
            <a:r>
              <a:rPr lang="en-US" altLang="zh-TW" dirty="0" smtClean="0"/>
              <a:t>convergence</a:t>
            </a:r>
          </a:p>
          <a:p>
            <a:pPr lvl="1"/>
            <a:r>
              <a:rPr lang="en-US" altLang="zh-TW" dirty="0" smtClean="0"/>
              <a:t>compare </a:t>
            </a:r>
            <a:r>
              <a:rPr lang="en-US" altLang="zh-TW" dirty="0"/>
              <a:t>the training process of models by showing the loss in each epoch in a </a:t>
            </a:r>
            <a:r>
              <a:rPr lang="en-US" altLang="zh-TW" dirty="0" smtClean="0"/>
              <a:t>chart</a:t>
            </a:r>
          </a:p>
          <a:p>
            <a:pPr lvl="1"/>
            <a:r>
              <a:rPr lang="en-US" altLang="zh-TW" dirty="0" smtClean="0"/>
              <a:t>visualize </a:t>
            </a:r>
            <a:r>
              <a:rPr lang="en-US" altLang="zh-TW" dirty="0"/>
              <a:t>the ground-truth and predictions by models in a </a:t>
            </a:r>
            <a:r>
              <a:rPr lang="en-US" altLang="zh-TW" dirty="0" smtClean="0"/>
              <a:t>graph</a:t>
            </a:r>
          </a:p>
          <a:p>
            <a:r>
              <a:rPr lang="en-US" altLang="zh-TW" dirty="0" smtClean="0"/>
              <a:t>Tips</a:t>
            </a:r>
            <a:r>
              <a:rPr lang="en-US" altLang="zh-TW" dirty="0"/>
              <a:t>: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constrain the input domain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hyper-parameters are important (i.e. tune all models to the best)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013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762000"/>
          </a:xfrm>
        </p:spPr>
        <p:txBody>
          <a:bodyPr/>
          <a:lstStyle/>
          <a:p>
            <a:r>
              <a:rPr lang="en-US" altLang="zh-TW" sz="2800" dirty="0" smtClean="0"/>
              <a:t>Example </a:t>
            </a:r>
            <a:r>
              <a:rPr lang="en-US" altLang="zh-TW" sz="2800" dirty="0"/>
              <a:t>models: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575" y="2133600"/>
            <a:ext cx="2428425" cy="399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250" y="2870300"/>
            <a:ext cx="2428425" cy="2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50" y="3623089"/>
            <a:ext cx="2310875" cy="1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21"/>
          <p:cNvSpPr txBox="1"/>
          <p:nvPr/>
        </p:nvSpPr>
        <p:spPr>
          <a:xfrm>
            <a:off x="727638" y="62020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model0 </a:t>
            </a:r>
            <a:r>
              <a:rPr lang="en-US" altLang="zh-TW" dirty="0" smtClean="0"/>
              <a:t>parameters</a:t>
            </a:r>
            <a:r>
              <a:rPr lang="zh-TW" dirty="0" smtClean="0"/>
              <a:t>：</a:t>
            </a:r>
            <a:r>
              <a:rPr lang="zh-TW" dirty="0"/>
              <a:t>571                   </a:t>
            </a:r>
            <a:endParaRPr dirty="0"/>
          </a:p>
        </p:txBody>
      </p:sp>
      <p:sp>
        <p:nvSpPr>
          <p:cNvPr id="8" name="Google Shape;118;p21"/>
          <p:cNvSpPr txBox="1"/>
          <p:nvPr/>
        </p:nvSpPr>
        <p:spPr>
          <a:xfrm>
            <a:off x="3482300" y="54353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model1 </a:t>
            </a:r>
            <a:r>
              <a:rPr lang="en-US" altLang="zh-TW" dirty="0" smtClean="0"/>
              <a:t>parameters</a:t>
            </a:r>
            <a:r>
              <a:rPr lang="zh-TW" dirty="0" smtClean="0"/>
              <a:t>：</a:t>
            </a:r>
            <a:r>
              <a:rPr lang="zh-TW" dirty="0"/>
              <a:t>572                   </a:t>
            </a:r>
            <a:endParaRPr dirty="0"/>
          </a:p>
        </p:txBody>
      </p:sp>
      <p:sp>
        <p:nvSpPr>
          <p:cNvPr id="9" name="Google Shape;119;p21"/>
          <p:cNvSpPr txBox="1"/>
          <p:nvPr/>
        </p:nvSpPr>
        <p:spPr>
          <a:xfrm>
            <a:off x="6231338" y="47898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model2 </a:t>
            </a:r>
            <a:r>
              <a:rPr lang="en-US" altLang="zh-TW" dirty="0" smtClean="0"/>
              <a:t>parameters</a:t>
            </a:r>
            <a:r>
              <a:rPr lang="zh-TW" dirty="0" smtClean="0"/>
              <a:t>：</a:t>
            </a:r>
            <a:r>
              <a:rPr lang="zh-TW" dirty="0"/>
              <a:t>571       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79534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pic>
        <p:nvPicPr>
          <p:cNvPr id="4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59275"/>
            <a:ext cx="4578550" cy="27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650" y="2416090"/>
            <a:ext cx="4665350" cy="247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5" y="1612183"/>
            <a:ext cx="97155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8;p22"/>
          <p:cNvSpPr txBox="1"/>
          <p:nvPr/>
        </p:nvSpPr>
        <p:spPr>
          <a:xfrm>
            <a:off x="15845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52068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4" name="Google Shape;134;p23"/>
          <p:cNvSpPr txBox="1"/>
          <p:nvPr/>
        </p:nvSpPr>
        <p:spPr>
          <a:xfrm>
            <a:off x="23622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  <p:pic>
        <p:nvPicPr>
          <p:cNvPr id="5" name="Google Shape;13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700" y="1707416"/>
            <a:ext cx="172402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6476"/>
            <a:ext cx="4774402" cy="26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00" y="2446475"/>
            <a:ext cx="4596101" cy="240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75294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Requirements: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MNIST or </a:t>
            </a:r>
            <a:r>
              <a:rPr lang="en-US" altLang="zh-TW" dirty="0" smtClean="0"/>
              <a:t>CIFAR-10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CNN or </a:t>
            </a:r>
            <a:r>
              <a:rPr lang="en-US" altLang="zh-TW" dirty="0" smtClean="0"/>
              <a:t>DNN</a:t>
            </a:r>
          </a:p>
          <a:p>
            <a:pPr lvl="1"/>
            <a:r>
              <a:rPr lang="en-US" altLang="zh-TW" dirty="0" smtClean="0"/>
              <a:t>visualize </a:t>
            </a:r>
            <a:r>
              <a:rPr lang="en-US" altLang="zh-TW" dirty="0"/>
              <a:t>the training process by showing both loss and accuracy on two </a:t>
            </a:r>
            <a:r>
              <a:rPr lang="en-US" altLang="zh-TW" dirty="0" smtClean="0"/>
              <a:t>charts</a:t>
            </a:r>
          </a:p>
          <a:p>
            <a:r>
              <a:rPr lang="en-US" altLang="zh-TW" dirty="0" smtClean="0"/>
              <a:t>Tips:</a:t>
            </a:r>
          </a:p>
          <a:p>
            <a:pPr lvl="1"/>
            <a:r>
              <a:rPr lang="en-US" altLang="zh-TW" dirty="0" smtClean="0"/>
              <a:t>CNN </a:t>
            </a:r>
            <a:r>
              <a:rPr lang="en-US" altLang="zh-TW" dirty="0"/>
              <a:t>is easier to see the difference   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9195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27535</TotalTime>
  <Words>3840</Words>
  <Application>Microsoft Office PowerPoint</Application>
  <PresentationFormat>On-screen Show (4:3)</PresentationFormat>
  <Paragraphs>332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Monotype Sorts</vt:lpstr>
      <vt:lpstr>Arial</vt:lpstr>
      <vt:lpstr>Open Sans</vt:lpstr>
      <vt:lpstr>PT Sans Narrow</vt:lpstr>
      <vt:lpstr>presentation</vt:lpstr>
      <vt:lpstr>CpSc 8810: Deep Learning</vt:lpstr>
      <vt:lpstr>Copy Right Notice</vt:lpstr>
      <vt:lpstr>Three Parts in HW1</vt:lpstr>
      <vt:lpstr>HW1-1: Deep vs Shallow</vt:lpstr>
      <vt:lpstr>HW1-1 Simulate a Function</vt:lpstr>
      <vt:lpstr>HW1-1 Simulate a Function</vt:lpstr>
      <vt:lpstr>HW1-1 Simulate a Function</vt:lpstr>
      <vt:lpstr>HW1-1 Simulate a Function</vt:lpstr>
      <vt:lpstr>HW1-1 Train on Actual Tasks</vt:lpstr>
      <vt:lpstr>HW1-1 Train on Actual Tasks</vt:lpstr>
      <vt:lpstr>HW1-1 Train on Actual Tasks</vt:lpstr>
      <vt:lpstr>HW1-1 Report Questions</vt:lpstr>
      <vt:lpstr>HW1-2: Optimization</vt:lpstr>
      <vt:lpstr>Visualize the Optimization Process</vt:lpstr>
      <vt:lpstr>Visualize the Optimization Process</vt:lpstr>
      <vt:lpstr>Visualize the Optimization Process</vt:lpstr>
      <vt:lpstr>Observe Gradient Norm During Training</vt:lpstr>
      <vt:lpstr>Observe Gradient Norm During Training</vt:lpstr>
      <vt:lpstr>What Happened When Gradient is Almost Zero</vt:lpstr>
      <vt:lpstr>What Happened When Gradient is Almost Zero</vt:lpstr>
      <vt:lpstr>What Happened When Gradient is Almost Zero</vt:lpstr>
      <vt:lpstr>HW1-2 Report Questions</vt:lpstr>
      <vt:lpstr>HW1-3: Generalization</vt:lpstr>
      <vt:lpstr>Can network fit random labels?</vt:lpstr>
      <vt:lpstr>Can network fit random labels?</vt:lpstr>
      <vt:lpstr>Number of parameters v.s. Generalization</vt:lpstr>
      <vt:lpstr>Number of parameters v.s. Generalization</vt:lpstr>
      <vt:lpstr>Flatness v.s. Generalization - part1</vt:lpstr>
      <vt:lpstr>Flatness v.s. Generalization - part1</vt:lpstr>
      <vt:lpstr>Flatness v.s. Generalization - part2</vt:lpstr>
      <vt:lpstr>Flatness v.s. Generalization - part2</vt:lpstr>
      <vt:lpstr>Flatness v.s. Generalization - part2</vt:lpstr>
      <vt:lpstr>HW1-3 Report Questions</vt:lpstr>
      <vt:lpstr>Submission</vt:lpstr>
      <vt:lpstr>Flatness v.s. Generalization - bonus example</vt:lpstr>
      <vt:lpstr>Flatness v.s. Generalization - bonus example </vt:lpstr>
      <vt:lpstr>Flatness v.s. Generalization - bonus example </vt:lpstr>
      <vt:lpstr>Flatness v.s. Generalization - bonus example </vt:lpstr>
      <vt:lpstr>Flatness v.s. Generalization - bonus example</vt:lpstr>
      <vt:lpstr>Flatness v.s. Generalization - bonus example </vt:lpstr>
      <vt:lpstr>Flatness v.s. Generalization - bonus example</vt:lpstr>
      <vt:lpstr>Flatness v.s. Generalization - bonus example</vt:lpstr>
      <vt:lpstr>Flatness v.s. Generalization - more possible bonus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subject>Machine Learning</dc:subject>
  <dc:creator>Feng Luo</dc:creator>
  <cp:lastModifiedBy>Feng Luo</cp:lastModifiedBy>
  <cp:revision>868</cp:revision>
  <cp:lastPrinted>2019-02-18T18:00:25Z</cp:lastPrinted>
  <dcterms:created xsi:type="dcterms:W3CDTF">2002-09-11T15:09:58Z</dcterms:created>
  <dcterms:modified xsi:type="dcterms:W3CDTF">2020-02-03T15:18:54Z</dcterms:modified>
</cp:coreProperties>
</file>