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81462fac9992a6/Documents/PERFORMANCE%20OF%20EMPLOYEE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81462fac9992a6/Documents/PERFORMANCE%20OF%20EMPLOYEE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[PERFORMANCE OF EMPLOYEE SHEET.xlsx]Sheet2!PivotTable3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ALL EMPLOYEE PERFORMANCE DATA ANALYSIS 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8787806592254639"/>
          <c:y val="0.19240303295421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0D6-4F8A-BFE6-C8AA983AD9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0D6-4F8A-BFE6-C8AA983AD9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0D6-4F8A-BFE6-C8AA983AD9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0D6-4F8A-BFE6-C8AA983AD9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0D6-4F8A-BFE6-C8AA983AD9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0D6-4F8A-BFE6-C8AA983AD9D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0D6-4F8A-BFE6-C8AA983AD9D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0D6-4F8A-BFE6-C8AA983AD9D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0D6-4F8A-BFE6-C8AA983AD9D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60D6-4F8A-BFE6-C8AA983AD9D7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10</c:v>
                </c:pt>
                <c:pt idx="3">
                  <c:v>8</c:v>
                </c:pt>
                <c:pt idx="4">
                  <c:v>12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12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0D6-4F8A-BFE6-C8AA983AD9D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6-60D6-4F8A-BFE6-C8AA983AD9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8-60D6-4F8A-BFE6-C8AA983AD9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A-60D6-4F8A-BFE6-C8AA983AD9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C-60D6-4F8A-BFE6-C8AA983AD9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E-60D6-4F8A-BFE6-C8AA983AD9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0-60D6-4F8A-BFE6-C8AA983AD9D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2-60D6-4F8A-BFE6-C8AA983AD9D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4-60D6-4F8A-BFE6-C8AA983AD9D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6-60D6-4F8A-BFE6-C8AA983AD9D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8-60D6-4F8A-BFE6-C8AA983AD9D7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10</c:v>
                </c:pt>
                <c:pt idx="1">
                  <c:v>18</c:v>
                </c:pt>
                <c:pt idx="2">
                  <c:v>12</c:v>
                </c:pt>
                <c:pt idx="3">
                  <c:v>20</c:v>
                </c:pt>
                <c:pt idx="4">
                  <c:v>8</c:v>
                </c:pt>
                <c:pt idx="5">
                  <c:v>14</c:v>
                </c:pt>
                <c:pt idx="6">
                  <c:v>15</c:v>
                </c:pt>
                <c:pt idx="7">
                  <c:v>6</c:v>
                </c:pt>
                <c:pt idx="8">
                  <c:v>11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0D6-4F8A-BFE6-C8AA983AD9D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60D6-4F8A-BFE6-C8AA983AD9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D-60D6-4F8A-BFE6-C8AA983AD9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F-60D6-4F8A-BFE6-C8AA983AD9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1-60D6-4F8A-BFE6-C8AA983AD9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3-60D6-4F8A-BFE6-C8AA983AD9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5-60D6-4F8A-BFE6-C8AA983AD9D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7-60D6-4F8A-BFE6-C8AA983AD9D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9-60D6-4F8A-BFE6-C8AA983AD9D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B-60D6-4F8A-BFE6-C8AA983AD9D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3D-60D6-4F8A-BFE6-C8AA983AD9D7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26</c:v>
                </c:pt>
                <c:pt idx="1">
                  <c:v>35</c:v>
                </c:pt>
                <c:pt idx="2">
                  <c:v>29</c:v>
                </c:pt>
                <c:pt idx="3">
                  <c:v>24</c:v>
                </c:pt>
                <c:pt idx="4">
                  <c:v>27</c:v>
                </c:pt>
                <c:pt idx="5">
                  <c:v>27</c:v>
                </c:pt>
                <c:pt idx="6">
                  <c:v>28</c:v>
                </c:pt>
                <c:pt idx="7">
                  <c:v>25</c:v>
                </c:pt>
                <c:pt idx="8">
                  <c:v>28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0D6-4F8A-BFE6-C8AA983AD9D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0-60D6-4F8A-BFE6-C8AA983AD9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2-60D6-4F8A-BFE6-C8AA983AD9D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4-60D6-4F8A-BFE6-C8AA983AD9D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6-60D6-4F8A-BFE6-C8AA983AD9D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8-60D6-4F8A-BFE6-C8AA983AD9D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A-60D6-4F8A-BFE6-C8AA983AD9D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C-60D6-4F8A-BFE6-C8AA983AD9D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4E-60D6-4F8A-BFE6-C8AA983AD9D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50-60D6-4F8A-BFE6-C8AA983AD9D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52-60D6-4F8A-BFE6-C8AA983AD9D7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0D6-4F8A-BFE6-C8AA983AD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[PERFORMANCE OF EMPLOYEE SHEET.xlsx]Sheet2!PivotTable3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ALL EMPLOYEE PERFORMANCE DATA ANALYSIS </a:t>
            </a:r>
          </a:p>
        </c:rich>
      </c:tx>
      <c:layout>
        <c:manualLayout>
          <c:xMode val="edge"/>
          <c:yMode val="edge"/>
          <c:x val="0.21907563025210083"/>
          <c:y val="0.16462525517643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10</c:v>
                </c:pt>
                <c:pt idx="3">
                  <c:v>8</c:v>
                </c:pt>
                <c:pt idx="4">
                  <c:v>12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12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3-40D4-B0C8-246F95ABA5B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10</c:v>
                </c:pt>
                <c:pt idx="1">
                  <c:v>18</c:v>
                </c:pt>
                <c:pt idx="2">
                  <c:v>12</c:v>
                </c:pt>
                <c:pt idx="3">
                  <c:v>20</c:v>
                </c:pt>
                <c:pt idx="4">
                  <c:v>8</c:v>
                </c:pt>
                <c:pt idx="5">
                  <c:v>14</c:v>
                </c:pt>
                <c:pt idx="6">
                  <c:v>15</c:v>
                </c:pt>
                <c:pt idx="7">
                  <c:v>6</c:v>
                </c:pt>
                <c:pt idx="8">
                  <c:v>11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13-40D4-B0C8-246F95ABA5B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26</c:v>
                </c:pt>
                <c:pt idx="1">
                  <c:v>35</c:v>
                </c:pt>
                <c:pt idx="2">
                  <c:v>29</c:v>
                </c:pt>
                <c:pt idx="3">
                  <c:v>24</c:v>
                </c:pt>
                <c:pt idx="4">
                  <c:v>27</c:v>
                </c:pt>
                <c:pt idx="5">
                  <c:v>27</c:v>
                </c:pt>
                <c:pt idx="6">
                  <c:v>28</c:v>
                </c:pt>
                <c:pt idx="7">
                  <c:v>25</c:v>
                </c:pt>
                <c:pt idx="8">
                  <c:v>28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13-40D4-B0C8-246F95ABA5B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13-40D4-B0C8-246F95ABA5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13443776"/>
        <c:axId val="613460576"/>
      </c:barChart>
      <c:catAx>
        <c:axId val="61344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460576"/>
        <c:crosses val="autoZero"/>
        <c:auto val="1"/>
        <c:lblAlgn val="ctr"/>
        <c:lblOffset val="100"/>
        <c:noMultiLvlLbl val="0"/>
      </c:catAx>
      <c:valAx>
        <c:axId val="6134605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344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latin typeface="Times New Roman"/>
                <a:cs typeface="Times New Roman"/>
              </a:rPr>
              <a:t>CONDITIONAL FORMATTING </a:t>
            </a:r>
          </a:p>
          <a:p>
            <a:r>
              <a:rPr lang="en-IN" sz="1200" dirty="0">
                <a:latin typeface="Times New Roman"/>
                <a:cs typeface="Times New Roman"/>
              </a:rPr>
              <a:t>FILTER REMOVE</a:t>
            </a:r>
          </a:p>
          <a:p>
            <a:r>
              <a:rPr lang="en-IN" sz="1200" dirty="0">
                <a:latin typeface="Times New Roman"/>
                <a:cs typeface="Times New Roman"/>
              </a:rPr>
              <a:t>FORMULA – </a:t>
            </a:r>
          </a:p>
          <a:p>
            <a:r>
              <a:rPr lang="en-IN" sz="1200" dirty="0">
                <a:latin typeface="Times New Roman"/>
                <a:cs typeface="Times New Roman"/>
              </a:rPr>
              <a:t>PIVOT TABLE</a:t>
            </a:r>
          </a:p>
          <a:p>
            <a:r>
              <a:rPr lang="en-IN" sz="1200" dirty="0">
                <a:latin typeface="Times New Roman"/>
                <a:cs typeface="Times New Roman"/>
              </a:rPr>
              <a:t>GRAPH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ANKITA PAREEK . M</a:t>
            </a:r>
          </a:p>
          <a:p>
            <a:r>
              <a:rPr lang="en-US" sz="2400" dirty="0"/>
              <a:t>REGISTER NO: 312209539/ asunm1353312209539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 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30FE18-1FD9-1FC3-2027-DABDA9FB1F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485323"/>
              </p:ext>
            </p:extLst>
          </p:nvPr>
        </p:nvGraphicFramePr>
        <p:xfrm>
          <a:off x="5428623" y="1905001"/>
          <a:ext cx="50368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F6BDB9-481A-20B0-DBDE-06BB53CE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64853"/>
              </p:ext>
            </p:extLst>
          </p:nvPr>
        </p:nvGraphicFramePr>
        <p:xfrm>
          <a:off x="381001" y="1600200"/>
          <a:ext cx="4724398" cy="304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969">
                  <a:extLst>
                    <a:ext uri="{9D8B030D-6E8A-4147-A177-3AD203B41FA5}">
                      <a16:colId xmlns:a16="http://schemas.microsoft.com/office/drawing/2014/main" val="4019210978"/>
                    </a:ext>
                  </a:extLst>
                </a:gridCol>
                <a:gridCol w="1153632">
                  <a:extLst>
                    <a:ext uri="{9D8B030D-6E8A-4147-A177-3AD203B41FA5}">
                      <a16:colId xmlns:a16="http://schemas.microsoft.com/office/drawing/2014/main" val="3095431597"/>
                    </a:ext>
                  </a:extLst>
                </a:gridCol>
                <a:gridCol w="370811">
                  <a:extLst>
                    <a:ext uri="{9D8B030D-6E8A-4147-A177-3AD203B41FA5}">
                      <a16:colId xmlns:a16="http://schemas.microsoft.com/office/drawing/2014/main" val="1056603667"/>
                    </a:ext>
                  </a:extLst>
                </a:gridCol>
                <a:gridCol w="370811">
                  <a:extLst>
                    <a:ext uri="{9D8B030D-6E8A-4147-A177-3AD203B41FA5}">
                      <a16:colId xmlns:a16="http://schemas.microsoft.com/office/drawing/2014/main" val="3702171269"/>
                    </a:ext>
                  </a:extLst>
                </a:gridCol>
                <a:gridCol w="741619">
                  <a:extLst>
                    <a:ext uri="{9D8B030D-6E8A-4147-A177-3AD203B41FA5}">
                      <a16:colId xmlns:a16="http://schemas.microsoft.com/office/drawing/2014/main" val="113794636"/>
                    </a:ext>
                  </a:extLst>
                </a:gridCol>
                <a:gridCol w="796556">
                  <a:extLst>
                    <a:ext uri="{9D8B030D-6E8A-4147-A177-3AD203B41FA5}">
                      <a16:colId xmlns:a16="http://schemas.microsoft.com/office/drawing/2014/main" val="1774560485"/>
                    </a:ext>
                  </a:extLst>
                </a:gridCol>
              </a:tblGrid>
              <a:tr h="4629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514947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856367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076443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8815037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0535603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2301420"/>
                  </a:ext>
                </a:extLst>
              </a:tr>
              <a:tr h="1774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013433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1743836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4190663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8152537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6684805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7004578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847109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480192"/>
                  </a:ext>
                </a:extLst>
              </a:tr>
              <a:tr h="18519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14086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DF0134-309E-B29B-A1D1-D1F9FA00C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38727"/>
              </p:ext>
            </p:extLst>
          </p:nvPr>
        </p:nvGraphicFramePr>
        <p:xfrm>
          <a:off x="755331" y="1828800"/>
          <a:ext cx="4426270" cy="262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504">
                  <a:extLst>
                    <a:ext uri="{9D8B030D-6E8A-4147-A177-3AD203B41FA5}">
                      <a16:colId xmlns:a16="http://schemas.microsoft.com/office/drawing/2014/main" val="4052740452"/>
                    </a:ext>
                  </a:extLst>
                </a:gridCol>
                <a:gridCol w="1080833">
                  <a:extLst>
                    <a:ext uri="{9D8B030D-6E8A-4147-A177-3AD203B41FA5}">
                      <a16:colId xmlns:a16="http://schemas.microsoft.com/office/drawing/2014/main" val="2301585021"/>
                    </a:ext>
                  </a:extLst>
                </a:gridCol>
                <a:gridCol w="347411">
                  <a:extLst>
                    <a:ext uri="{9D8B030D-6E8A-4147-A177-3AD203B41FA5}">
                      <a16:colId xmlns:a16="http://schemas.microsoft.com/office/drawing/2014/main" val="1224202112"/>
                    </a:ext>
                  </a:extLst>
                </a:gridCol>
                <a:gridCol w="347411">
                  <a:extLst>
                    <a:ext uri="{9D8B030D-6E8A-4147-A177-3AD203B41FA5}">
                      <a16:colId xmlns:a16="http://schemas.microsoft.com/office/drawing/2014/main" val="2883718095"/>
                    </a:ext>
                  </a:extLst>
                </a:gridCol>
                <a:gridCol w="694821">
                  <a:extLst>
                    <a:ext uri="{9D8B030D-6E8A-4147-A177-3AD203B41FA5}">
                      <a16:colId xmlns:a16="http://schemas.microsoft.com/office/drawing/2014/main" val="2284187035"/>
                    </a:ext>
                  </a:extLst>
                </a:gridCol>
                <a:gridCol w="746290">
                  <a:extLst>
                    <a:ext uri="{9D8B030D-6E8A-4147-A177-3AD203B41FA5}">
                      <a16:colId xmlns:a16="http://schemas.microsoft.com/office/drawing/2014/main" val="3593066788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478638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87347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9638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68442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92868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1432719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844220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20872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9320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607474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29482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16650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7597557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734183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28848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745B93-9020-52E0-3E00-659ECBDE8C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347085"/>
              </p:ext>
            </p:extLst>
          </p:nvPr>
        </p:nvGraphicFramePr>
        <p:xfrm>
          <a:off x="5715000" y="1828800"/>
          <a:ext cx="4533900" cy="290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0DCCC-6F55-66F6-F13E-68751ACD6891}"/>
              </a:ext>
            </a:extLst>
          </p:cNvPr>
          <p:cNvSpPr txBox="1"/>
          <p:nvPr/>
        </p:nvSpPr>
        <p:spPr>
          <a:xfrm rot="10800000" flipV="1">
            <a:off x="1143000" y="22098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This is the overall performance of the employee based on performance rate high ,medium ,low .</a:t>
            </a:r>
            <a:r>
              <a:rPr lang="en-US" sz="1800" dirty="0">
                <a:latin typeface="Times New Roman"/>
                <a:cs typeface="Times New Roman"/>
              </a:rPr>
              <a:t>The employee data analysis project has been instrumental in providing valuable insights into various facets of employee performance, engagement, and overall organizational effectiveness. Through a comprehensive examination of performance metrics, employee feedback, and training records, the analysis has yielded several key findings and actionable recommendation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242548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80AE8-8F51-8A57-5035-32777D60669E}"/>
              </a:ext>
            </a:extLst>
          </p:cNvPr>
          <p:cNvSpPr txBox="1"/>
          <p:nvPr/>
        </p:nvSpPr>
        <p:spPr>
          <a:xfrm>
            <a:off x="228600" y="2019300"/>
            <a:ext cx="9124950" cy="285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Performance Evaluation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It helps assess how well employees are performing their roles and meeting organizational goals. This can include evaluating productivity, quality of work, and adherence to company standards.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Skill Development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Identifying strengths and areas for improvement allows for </a:t>
            </a:r>
            <a:r>
              <a:rPr lang="en-US" dirty="0">
                <a:latin typeface="Times New Roman"/>
                <a:ea typeface="+mn-lt"/>
                <a:cs typeface="+mn-lt"/>
              </a:rPr>
              <a:t>targeted professional development, helping employees grow their skills and advance their careers.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Resource Allocation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By understanding employee capabilities, organizations can allocate tasks and responsibilities more effectively, ensuring that the right people are in the right roles.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D869-BD3D-BAB6-8073-D82C33588235}"/>
              </a:ext>
            </a:extLst>
          </p:cNvPr>
          <p:cNvSpPr txBox="1"/>
          <p:nvPr/>
        </p:nvSpPr>
        <p:spPr>
          <a:xfrm>
            <a:off x="739775" y="2362200"/>
            <a:ext cx="840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Times New Roman"/>
                <a:cs typeface="Times New Roman"/>
              </a:rPr>
              <a:t>The primary goal of this project is to  assess and analyze the performance of employees within the organization using excel. 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Times New Roman"/>
                <a:cs typeface="Times New Roman"/>
              </a:rPr>
              <a:t>The analysis will provide insights into individual and team performance , helping to identify top performers, areas needing improvement, and trends over time.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81EC7-7769-16F6-B5DD-B308819BB994}"/>
              </a:ext>
            </a:extLst>
          </p:cNvPr>
          <p:cNvSpPr txBox="1"/>
          <p:nvPr/>
        </p:nvSpPr>
        <p:spPr>
          <a:xfrm>
            <a:off x="723901" y="2362200"/>
            <a:ext cx="948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HR DEPARTMENT</a:t>
            </a:r>
            <a:endParaRPr lang="en-US" dirty="0"/>
          </a:p>
          <a:p>
            <a:r>
              <a:rPr lang="en-IN" sz="1800" dirty="0">
                <a:latin typeface="Times New Roman"/>
                <a:cs typeface="Times New Roman"/>
              </a:rPr>
              <a:t>They use the analysis to monitor employee performance ,identify training needs, and manage and promotions</a:t>
            </a:r>
            <a:endParaRPr lang="en-IN" dirty="0"/>
          </a:p>
          <a:p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ea typeface="Calibri"/>
                <a:cs typeface="Times New Roman"/>
              </a:rPr>
              <a:t>SENIOR MANAGEMENT </a:t>
            </a:r>
          </a:p>
          <a:p>
            <a:r>
              <a:rPr lang="en-IN" sz="1800" dirty="0">
                <a:latin typeface="Times New Roman"/>
                <a:ea typeface="Calibri"/>
                <a:cs typeface="Times New Roman"/>
              </a:rPr>
              <a:t>They use the analysis to make strategic decision regarding workforce planning, budging, and overall organisational efficiently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13729-2769-4D82-1FD3-7EAD8D6960AE}"/>
              </a:ext>
            </a:extLst>
          </p:cNvPr>
          <p:cNvSpPr txBox="1"/>
          <p:nvPr/>
        </p:nvSpPr>
        <p:spPr>
          <a:xfrm>
            <a:off x="3124200" y="2019300"/>
            <a:ext cx="3657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/>
                <a:cs typeface="Times New Roman"/>
              </a:rPr>
              <a:t>CONDITIONAL FORMATTING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/>
                <a:cs typeface="Times New Roman"/>
              </a:rPr>
              <a:t>FILTER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/>
                <a:cs typeface="Times New Roman"/>
              </a:rPr>
              <a:t>FORMULA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/>
                <a:cs typeface="Times New Roman"/>
              </a:rPr>
              <a:t>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/>
                <a:cs typeface="Times New Roman"/>
              </a:rPr>
              <a:t>GRAPH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22EFF-512A-1E61-4D02-0EC269FCEF4F}"/>
              </a:ext>
            </a:extLst>
          </p:cNvPr>
          <p:cNvSpPr txBox="1"/>
          <p:nvPr/>
        </p:nvSpPr>
        <p:spPr>
          <a:xfrm>
            <a:off x="2667000" y="1600200"/>
            <a:ext cx="19752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/>
                <a:cs typeface="Times New Roman"/>
              </a:rPr>
              <a:t>Employee= Kaggle</a:t>
            </a:r>
          </a:p>
          <a:p>
            <a:r>
              <a:rPr lang="en-IN" sz="1800" dirty="0">
                <a:latin typeface="Times New Roman"/>
                <a:cs typeface="Times New Roman"/>
              </a:rPr>
              <a:t>26- features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9- feature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Emp id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Name type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Performance level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Gender</a:t>
            </a:r>
            <a:endParaRPr lang="en-IN" sz="1800" dirty="0">
              <a:latin typeface="Times New Roman"/>
              <a:ea typeface="Calibri"/>
              <a:cs typeface="Times New Roman"/>
            </a:endParaRPr>
          </a:p>
          <a:p>
            <a:r>
              <a:rPr lang="en-IN" sz="1800" dirty="0">
                <a:latin typeface="Times New Roman"/>
                <a:cs typeface="Times New Roman"/>
              </a:rPr>
              <a:t>Employee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05371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IFS FORMULA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TRUE FORMULA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/>
                <a:cs typeface="Times New Roman"/>
              </a:rPr>
              <a:t>PIVOT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570</Words>
  <Application>Microsoft Office PowerPoint</Application>
  <PresentationFormat>Widescreen</PresentationFormat>
  <Paragraphs>232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Ankita pareek</cp:lastModifiedBy>
  <cp:revision>13</cp:revision>
  <dcterms:created xsi:type="dcterms:W3CDTF">2024-03-29T15:07:22Z</dcterms:created>
  <dcterms:modified xsi:type="dcterms:W3CDTF">2024-08-30T20:06:59Z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