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78" d="100"/>
          <a:sy n="78" d="100"/>
        </p:scale>
        <p:origin x="154"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cap="all" baseline="0">
                <a:solidFill>
                  <a:schemeClr val="tx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cap="all" baseline="0">
                <a:solidFill>
                  <a:schemeClr val="tx1">
                    <a:lumMod val="65000"/>
                    <a:lumOff val="35000"/>
                  </a:schemeClr>
                </a:solidFill>
                <a:latin typeface="+mn-lt"/>
                <a:ea typeface="+mn-ea"/>
                <a:cs typeface="+mn-cs"/>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cap="all"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40">
      <a:fgClr>
        <a:schemeClr val="accent1"/>
      </a:fgClr>
      <a:bgClr>
        <a:schemeClr val="bg1"/>
      </a:bgClr>
    </a:pattFill>
    <a:ln>
      <a:noFill/>
    </a:ln>
    <a:effectLst/>
  </c:spPr>
  <c:txPr>
    <a:bodyPr/>
    <a:lstStyle/>
    <a:p>
      <a:pPr>
        <a:defRPr sz="2800" cap="all" baseline="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0.05951</cdr:x>
      <cdr:y>0.11795</cdr:y>
    </cdr:from>
    <cdr:to>
      <cdr:x>0.95766</cdr:x>
      <cdr:y>0.92207</cdr:y>
    </cdr:to>
    <cdr:pic>
      <cdr:nvPicPr>
        <cdr:cNvPr id="2" name="chart">
          <a:extLst xmlns:a="http://schemas.openxmlformats.org/drawingml/2006/main">
            <a:ext uri="{FF2B5EF4-FFF2-40B4-BE49-F238E27FC236}">
              <a16:creationId xmlns:a16="http://schemas.microsoft.com/office/drawing/2014/main" id="{17286B74-7940-0B5D-C99A-CA7645A0C30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64389" y="513429"/>
          <a:ext cx="8517870" cy="3500284"/>
        </a:xfrm>
        <a:prstGeom xmlns:a="http://schemas.openxmlformats.org/drawingml/2006/main" prst="rect">
          <a:avLst/>
        </a:prstGeom>
        <a:gradFill xmlns:a="http://schemas.openxmlformats.org/drawingml/2006/main">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6/5/2024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6/5/2024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189833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5154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580103" y="457200"/>
            <a:ext cx="11041626" cy="879987"/>
          </a:xfrm>
        </p:spPr>
        <p:txBody>
          <a:bodyPr/>
          <a:lstStyle/>
          <a:p>
            <a:r>
              <a:rPr lang="en-US" sz="2000" b="1" dirty="0">
                <a:latin typeface="Arial Black" panose="020B0A04020102020204" pitchFamily="34" charset="0"/>
              </a:rPr>
              <a:t>PROJECT REPORT On REAL-TIME FACE RECOGNITION WITH PYTHON AND OPENCV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292804"/>
            <a:ext cx="9144000" cy="1107996"/>
          </a:xfrm>
        </p:spPr>
        <p:txBody>
          <a:bodyPr/>
          <a:lstStyle/>
          <a:p>
            <a:r>
              <a:rPr lang="en-US" dirty="0"/>
              <a:t>​</a:t>
            </a:r>
          </a:p>
        </p:txBody>
      </p:sp>
      <p:pic>
        <p:nvPicPr>
          <p:cNvPr id="8" name="Picture 7">
            <a:extLst>
              <a:ext uri="{FF2B5EF4-FFF2-40B4-BE49-F238E27FC236}">
                <a16:creationId xmlns:a16="http://schemas.microsoft.com/office/drawing/2014/main" id="{B3D0A253-1399-370A-70D9-1EF6B92A4D6A}"/>
              </a:ext>
            </a:extLst>
          </p:cNvPr>
          <p:cNvPicPr>
            <a:picLocks noChangeAspect="1"/>
          </p:cNvPicPr>
          <p:nvPr/>
        </p:nvPicPr>
        <p:blipFill>
          <a:blip r:embed="rId2"/>
          <a:stretch>
            <a:fillRect/>
          </a:stretch>
        </p:blipFill>
        <p:spPr>
          <a:xfrm>
            <a:off x="4963906" y="1871721"/>
            <a:ext cx="2047875" cy="2095500"/>
          </a:xfrm>
          <a:prstGeom prst="rect">
            <a:avLst/>
          </a:prstGeom>
        </p:spPr>
      </p:pic>
      <p:sp>
        <p:nvSpPr>
          <p:cNvPr id="9" name="TextBox 8">
            <a:extLst>
              <a:ext uri="{FF2B5EF4-FFF2-40B4-BE49-F238E27FC236}">
                <a16:creationId xmlns:a16="http://schemas.microsoft.com/office/drawing/2014/main" id="{9E9DB341-83A4-B40D-5812-94F4FFD83DF4}"/>
              </a:ext>
            </a:extLst>
          </p:cNvPr>
          <p:cNvSpPr txBox="1"/>
          <p:nvPr/>
        </p:nvSpPr>
        <p:spPr>
          <a:xfrm>
            <a:off x="924232" y="1520927"/>
            <a:ext cx="10127225" cy="369332"/>
          </a:xfrm>
          <a:prstGeom prst="rect">
            <a:avLst/>
          </a:prstGeom>
          <a:noFill/>
        </p:spPr>
        <p:txBody>
          <a:bodyPr wrap="square" rtlCol="0">
            <a:spAutoFit/>
          </a:bodyPr>
          <a:lstStyle/>
          <a:p>
            <a:pPr algn="ctr"/>
            <a:r>
              <a:rPr lang="en-US" b="1" dirty="0"/>
              <a:t>BACHELOR OF TECHNOLOGY IN COMPUTER SCIENCE &amp; ENGINEERING  </a:t>
            </a:r>
            <a:endParaRPr lang="en-IN" b="1" dirty="0"/>
          </a:p>
        </p:txBody>
      </p:sp>
      <p:sp>
        <p:nvSpPr>
          <p:cNvPr id="10" name="TextBox 9">
            <a:extLst>
              <a:ext uri="{FF2B5EF4-FFF2-40B4-BE49-F238E27FC236}">
                <a16:creationId xmlns:a16="http://schemas.microsoft.com/office/drawing/2014/main" id="{8ECCE223-2197-C56E-CA23-8827EB4D2851}"/>
              </a:ext>
            </a:extLst>
          </p:cNvPr>
          <p:cNvSpPr txBox="1"/>
          <p:nvPr/>
        </p:nvSpPr>
        <p:spPr>
          <a:xfrm>
            <a:off x="2595714" y="4013784"/>
            <a:ext cx="6853085" cy="1107996"/>
          </a:xfrm>
          <a:prstGeom prst="rect">
            <a:avLst/>
          </a:prstGeom>
          <a:noFill/>
        </p:spPr>
        <p:txBody>
          <a:bodyPr wrap="square" rtlCol="0">
            <a:spAutoFit/>
          </a:bodyPr>
          <a:lstStyle/>
          <a:p>
            <a:r>
              <a:rPr lang="en-IN" dirty="0"/>
              <a:t>                                                </a:t>
            </a:r>
            <a:r>
              <a:rPr lang="en-IN" b="1" dirty="0"/>
              <a:t>Submitted by     </a:t>
            </a:r>
          </a:p>
          <a:p>
            <a:r>
              <a:rPr lang="en-IN" sz="1200" b="1" dirty="0">
                <a:solidFill>
                  <a:schemeClr val="accent1">
                    <a:lumMod val="50000"/>
                  </a:schemeClr>
                </a:solidFill>
                <a:latin typeface="Arial Black" panose="020B0A04020102020204" pitchFamily="34" charset="0"/>
              </a:rPr>
              <a:t>          ANKITA PRASAD                                                                33200121122 </a:t>
            </a:r>
          </a:p>
          <a:p>
            <a:pPr algn="ctr"/>
            <a:r>
              <a:rPr lang="en-IN" sz="1200" b="1" dirty="0">
                <a:solidFill>
                  <a:schemeClr val="accent1">
                    <a:lumMod val="50000"/>
                  </a:schemeClr>
                </a:solidFill>
                <a:latin typeface="Arial Black" panose="020B0A04020102020204" pitchFamily="34" charset="0"/>
              </a:rPr>
              <a:t>   SHUBHAM KUMAR 				     33200120003 </a:t>
            </a:r>
          </a:p>
          <a:p>
            <a:pPr algn="ctr"/>
            <a:r>
              <a:rPr lang="en-IN" sz="1200" b="1" dirty="0">
                <a:solidFill>
                  <a:schemeClr val="accent1">
                    <a:lumMod val="50000"/>
                  </a:schemeClr>
                </a:solidFill>
                <a:latin typeface="Arial Black" panose="020B0A04020102020204" pitchFamily="34" charset="0"/>
              </a:rPr>
              <a:t>   SOVIK DAS 				     33200121117 </a:t>
            </a:r>
          </a:p>
          <a:p>
            <a:pPr algn="ctr"/>
            <a:r>
              <a:rPr lang="en-IN" sz="1200" b="1" dirty="0">
                <a:solidFill>
                  <a:schemeClr val="accent1">
                    <a:lumMod val="50000"/>
                  </a:schemeClr>
                </a:solidFill>
                <a:latin typeface="Arial Black" panose="020B0A04020102020204" pitchFamily="34" charset="0"/>
              </a:rPr>
              <a:t>   PREITY GUPTA				     33200121125</a:t>
            </a:r>
          </a:p>
        </p:txBody>
      </p:sp>
      <p:sp>
        <p:nvSpPr>
          <p:cNvPr id="12" name="TextBox 11">
            <a:extLst>
              <a:ext uri="{FF2B5EF4-FFF2-40B4-BE49-F238E27FC236}">
                <a16:creationId xmlns:a16="http://schemas.microsoft.com/office/drawing/2014/main" id="{74AB9DC3-3EAE-3B36-BEA2-116F03591B72}"/>
              </a:ext>
            </a:extLst>
          </p:cNvPr>
          <p:cNvSpPr txBox="1"/>
          <p:nvPr/>
        </p:nvSpPr>
        <p:spPr>
          <a:xfrm>
            <a:off x="3234813" y="5292804"/>
            <a:ext cx="6096000" cy="923330"/>
          </a:xfrm>
          <a:prstGeom prst="rect">
            <a:avLst/>
          </a:prstGeom>
          <a:solidFill>
            <a:schemeClr val="accent2"/>
          </a:solidFill>
        </p:spPr>
        <p:txBody>
          <a:bodyPr wrap="square">
            <a:spAutoFit/>
          </a:bodyPr>
          <a:lstStyle/>
          <a:p>
            <a:pPr algn="ctr"/>
            <a:r>
              <a:rPr lang="en-US" b="1" dirty="0"/>
              <a:t>Under the guidance of  </a:t>
            </a:r>
          </a:p>
          <a:p>
            <a:pPr algn="ctr"/>
            <a:r>
              <a:rPr lang="en-US" b="1" dirty="0"/>
              <a:t>Ms. Soumi Basak </a:t>
            </a:r>
          </a:p>
          <a:p>
            <a:pPr algn="ctr"/>
            <a:r>
              <a:rPr lang="en-US" b="1" dirty="0"/>
              <a:t>Assistant Professor, Department of Computer Science and Engineering</a:t>
            </a:r>
            <a:endParaRPr lang="en-IN" b="1"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FACE-RECOGNITION</a:t>
            </a:r>
          </a:p>
        </p:txBody>
      </p:sp>
      <p:sp>
        <p:nvSpPr>
          <p:cNvPr id="15" name="Text Placeholder 14">
            <a:extLst>
              <a:ext uri="{FF2B5EF4-FFF2-40B4-BE49-F238E27FC236}">
                <a16:creationId xmlns:a16="http://schemas.microsoft.com/office/drawing/2014/main" id="{7511B12E-ED27-B573-2E5E-DBA687F9987D}"/>
              </a:ext>
            </a:extLst>
          </p:cNvPr>
          <p:cNvSpPr>
            <a:spLocks noGrp="1"/>
          </p:cNvSpPr>
          <p:nvPr>
            <p:ph type="body" sz="quarter" idx="29"/>
          </p:nvPr>
        </p:nvSpPr>
        <p:spPr>
          <a:xfrm>
            <a:off x="1085849" y="1455173"/>
            <a:ext cx="10299899" cy="520126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Face detection is performed by using classifiers. A classifier is essentially an algorithm that decides whether a given image is</a:t>
            </a:r>
          </a:p>
          <a:p>
            <a:pPr marL="12700" marR="5080">
              <a:lnSpc>
                <a:spcPct val="180000"/>
              </a:lnSpc>
            </a:pPr>
            <a:r>
              <a:rPr lang="en-US" sz="2400" dirty="0">
                <a:latin typeface="Times New Roman" panose="02020603050405020304" pitchFamily="18" charset="0"/>
                <a:cs typeface="Times New Roman" panose="02020603050405020304" pitchFamily="18" charset="0"/>
              </a:rPr>
              <a:t>positive(face) or negative(not a face). A classifier needs to be trained on thousands of images with and without faces. Fortunately,  OpenCV already has two pre-trained face detection classifiers, which can readily be used in a program. The two classifiers are:</a:t>
            </a:r>
          </a:p>
          <a:p>
            <a:pPr marL="469900" indent="-320675">
              <a:lnSpc>
                <a:spcPct val="100000"/>
              </a:lnSpc>
              <a:buFont typeface="Microsoft Sans Serif"/>
              <a:buChar char="●"/>
              <a:tabLst>
                <a:tab pos="469265" algn="l"/>
                <a:tab pos="469900" algn="l"/>
              </a:tabLst>
            </a:pP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 Classifier and</a:t>
            </a:r>
          </a:p>
          <a:p>
            <a:pPr marL="469900" indent="-320675">
              <a:lnSpc>
                <a:spcPct val="100000"/>
              </a:lnSpc>
              <a:spcBef>
                <a:spcPts val="1155"/>
              </a:spcBef>
              <a:buFont typeface="Microsoft Sans Serif"/>
              <a:buChar char="●"/>
              <a:tabLst>
                <a:tab pos="469265" algn="l"/>
                <a:tab pos="469900" algn="l"/>
              </a:tabLst>
            </a:pPr>
            <a:r>
              <a:rPr lang="en-US" sz="2400" dirty="0">
                <a:latin typeface="Times New Roman" panose="02020603050405020304" pitchFamily="18" charset="0"/>
                <a:cs typeface="Times New Roman" panose="02020603050405020304" pitchFamily="18" charset="0"/>
              </a:rPr>
              <a:t>Local Binary Pattern (LBP)</a:t>
            </a:r>
          </a:p>
          <a:p>
            <a:pPr marL="149225">
              <a:spcBef>
                <a:spcPts val="1155"/>
              </a:spcBef>
              <a:tabLst>
                <a:tab pos="469265" algn="l"/>
                <a:tab pos="469900" algn="l"/>
              </a:tabLst>
            </a:pPr>
            <a:r>
              <a:rPr lang="en-US" sz="2400" dirty="0">
                <a:latin typeface="Times New Roman" panose="02020603050405020304" pitchFamily="18" charset="0"/>
                <a:cs typeface="Times New Roman" panose="02020603050405020304" pitchFamily="18" charset="0"/>
              </a:rPr>
              <a:t>For this Project, Will only discuss the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 Classifier for Face Detection as it best method for detection.</a:t>
            </a:r>
          </a:p>
          <a:p>
            <a:pPr>
              <a:spcBef>
                <a:spcPts val="0"/>
              </a:spcBef>
              <a:spcAft>
                <a:spcPts val="0"/>
              </a:spcAft>
            </a:pPr>
            <a:endParaRPr lang="en-US" dirty="0"/>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20" name="Picture Placeholder 17">
            <a:extLst>
              <a:ext uri="{FF2B5EF4-FFF2-40B4-BE49-F238E27FC236}">
                <a16:creationId xmlns:a16="http://schemas.microsoft.com/office/drawing/2014/main" id="{245C7095-CCEC-4543-1C07-8734453029B9}"/>
              </a:ext>
            </a:extLst>
          </p:cNvPr>
          <p:cNvSpPr>
            <a:spLocks noGrp="1"/>
          </p:cNvSpPr>
          <p:nvPr>
            <p:ph type="title"/>
          </p:nvPr>
        </p:nvSpPr>
        <p:spPr>
          <a:xfrm>
            <a:off x="1085850" y="609600"/>
            <a:ext cx="10020300" cy="758952"/>
          </a:xfrm>
        </p:spPr>
        <p:txBody>
          <a:bodyPr/>
          <a:lstStyle/>
          <a:p>
            <a:r>
              <a:rPr lang="en-IN" sz="4800" dirty="0"/>
              <a:t>Face Detection Classiﬁers</a:t>
            </a:r>
            <a:endParaRPr lang="en-IN" dirty="0"/>
          </a:p>
        </p:txBody>
      </p:sp>
    </p:spTree>
    <p:extLst>
      <p:ext uri="{BB962C8B-B14F-4D97-AF65-F5344CB8AC3E}">
        <p14:creationId xmlns:p14="http://schemas.microsoft.com/office/powerpoint/2010/main" val="260745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a:t>FACE-RECOGNITION</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42" name="TextBox 41">
            <a:extLst>
              <a:ext uri="{FF2B5EF4-FFF2-40B4-BE49-F238E27FC236}">
                <a16:creationId xmlns:a16="http://schemas.microsoft.com/office/drawing/2014/main" id="{FBBD5814-F84C-B939-FF36-81E7E41175AB}"/>
              </a:ext>
            </a:extLst>
          </p:cNvPr>
          <p:cNvSpPr txBox="1"/>
          <p:nvPr/>
        </p:nvSpPr>
        <p:spPr>
          <a:xfrm>
            <a:off x="1219200" y="814922"/>
            <a:ext cx="10060855" cy="646331"/>
          </a:xfrm>
          <a:prstGeom prst="rect">
            <a:avLst/>
          </a:prstGeom>
          <a:noFill/>
        </p:spPr>
        <p:txBody>
          <a:bodyPr wrap="square">
            <a:spAutoFit/>
          </a:bodyPr>
          <a:lstStyle/>
          <a:p>
            <a:r>
              <a:rPr lang="en-IN" sz="3600" dirty="0">
                <a:latin typeface="+mj-lt"/>
              </a:rPr>
              <a:t>HAAR FETURE-BASED CASCADE CLASSIFIERS</a:t>
            </a:r>
          </a:p>
        </p:txBody>
      </p:sp>
      <p:sp>
        <p:nvSpPr>
          <p:cNvPr id="43" name="TextBox 42">
            <a:extLst>
              <a:ext uri="{FF2B5EF4-FFF2-40B4-BE49-F238E27FC236}">
                <a16:creationId xmlns:a16="http://schemas.microsoft.com/office/drawing/2014/main" id="{9F2112DB-F16F-2748-D3B9-E60F4B54A2A7}"/>
              </a:ext>
            </a:extLst>
          </p:cNvPr>
          <p:cNvSpPr txBox="1"/>
          <p:nvPr/>
        </p:nvSpPr>
        <p:spPr>
          <a:xfrm>
            <a:off x="1142996" y="1883295"/>
            <a:ext cx="10137059" cy="430887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12700" algn="just">
              <a:spcBef>
                <a:spcPts val="100"/>
              </a:spcBef>
            </a:pPr>
            <a:r>
              <a:rPr lang="en-US" sz="2400" dirty="0" err="1"/>
              <a:t>Haar</a:t>
            </a:r>
            <a:r>
              <a:rPr lang="en-US" sz="2400" dirty="0"/>
              <a:t>-like features are digital image features used in object recognition. They owe their name to their intuitive similarity with</a:t>
            </a:r>
          </a:p>
          <a:p>
            <a:pPr marL="12700" marR="284480" algn="just"/>
            <a:r>
              <a:rPr lang="en-US" sz="2400" dirty="0" err="1"/>
              <a:t>Haar</a:t>
            </a:r>
            <a:r>
              <a:rPr lang="en-US" sz="2400" dirty="0"/>
              <a:t> wavelets and were used in the first real-time face detector. Paul Viola and Michael Jones in their paper titled "Rapid  Object Detection using a Boosted Cascade of Simple Features" used the idea of </a:t>
            </a:r>
            <a:r>
              <a:rPr lang="en-US" sz="2400" dirty="0" err="1"/>
              <a:t>Haar</a:t>
            </a:r>
            <a:r>
              <a:rPr lang="en-US" sz="2400" dirty="0"/>
              <a:t>-feature classifier based on the </a:t>
            </a:r>
            <a:r>
              <a:rPr lang="en-US" sz="2400" dirty="0" err="1"/>
              <a:t>Haar</a:t>
            </a:r>
            <a:r>
              <a:rPr lang="en-US" sz="2400" dirty="0"/>
              <a:t>  wavelets.</a:t>
            </a:r>
          </a:p>
          <a:p>
            <a:pPr marL="12700">
              <a:spcBef>
                <a:spcPts val="1245"/>
              </a:spcBef>
            </a:pPr>
            <a:r>
              <a:rPr lang="en-US" sz="2400" dirty="0"/>
              <a:t>This classifier is widely used for tasks like face detection in computer vision industry.</a:t>
            </a:r>
          </a:p>
          <a:p>
            <a:pPr marL="12700" marR="5080"/>
            <a:r>
              <a:rPr lang="en-US" sz="2400" dirty="0" err="1"/>
              <a:t>Haar</a:t>
            </a:r>
            <a:r>
              <a:rPr lang="en-US" sz="2400" dirty="0"/>
              <a:t> feature-based cascade classifiers is an effectual machine learning based approach, in which a cascade function is trained  using a sample that contains a lot of positive and negative images. The outcome of AdaBoost classifier is that the strong  classifiers are divided into stages to form cascade classifiers</a:t>
            </a:r>
            <a:endParaRPr lang="en-IN" sz="2400" dirty="0"/>
          </a:p>
        </p:txBody>
      </p:sp>
    </p:spTree>
    <p:extLst>
      <p:ext uri="{BB962C8B-B14F-4D97-AF65-F5344CB8AC3E}">
        <p14:creationId xmlns:p14="http://schemas.microsoft.com/office/powerpoint/2010/main" val="75888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dirty="0"/>
              <a:t>CODE</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FACE-RECOGNITION</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990656" y="1388807"/>
            <a:ext cx="4495744" cy="5365954"/>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a:lstStyle/>
          <a:p>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862999" y="1546224"/>
            <a:ext cx="4495744" cy="46482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OUTPUT:</a:t>
            </a:r>
          </a:p>
          <a:p>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EB73802-D140-BB67-933E-D3862EC863C1}"/>
              </a:ext>
            </a:extLst>
          </p:cNvPr>
          <p:cNvPicPr>
            <a:picLocks noChangeAspect="1"/>
          </p:cNvPicPr>
          <p:nvPr/>
        </p:nvPicPr>
        <p:blipFill>
          <a:blip r:embed="rId3"/>
          <a:stretch>
            <a:fillRect/>
          </a:stretch>
        </p:blipFill>
        <p:spPr>
          <a:xfrm>
            <a:off x="950119" y="1388808"/>
            <a:ext cx="4536277" cy="5365954"/>
          </a:xfrm>
          <a:prstGeom prst="rect">
            <a:avLst/>
          </a:prstGeom>
        </p:spPr>
      </p:pic>
      <p:pic>
        <p:nvPicPr>
          <p:cNvPr id="16" name="Picture 15">
            <a:extLst>
              <a:ext uri="{FF2B5EF4-FFF2-40B4-BE49-F238E27FC236}">
                <a16:creationId xmlns:a16="http://schemas.microsoft.com/office/drawing/2014/main" id="{1A1BC1CE-1771-2297-B8F7-BB0FB9AA79DB}"/>
              </a:ext>
            </a:extLst>
          </p:cNvPr>
          <p:cNvPicPr>
            <a:picLocks noChangeAspect="1"/>
          </p:cNvPicPr>
          <p:nvPr/>
        </p:nvPicPr>
        <p:blipFill rotWithShape="1">
          <a:blip r:embed="rId4"/>
          <a:srcRect t="8102" b="21664"/>
          <a:stretch/>
        </p:blipFill>
        <p:spPr>
          <a:xfrm>
            <a:off x="7211327" y="2673818"/>
            <a:ext cx="3855749" cy="318620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9995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821583" y="2359025"/>
            <a:ext cx="4940120" cy="1828800"/>
          </a:xfrm>
        </p:spPr>
        <p:txBody>
          <a:bodyPr anchor="ctr"/>
          <a:lstStyle/>
          <a:p>
            <a:r>
              <a:rPr lang="en-US" dirty="0"/>
              <a:t>CONCLUSION</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a:xfrm rot="16200000">
            <a:off x="-242952" y="1431832"/>
            <a:ext cx="1784352" cy="189457"/>
          </a:xfrm>
        </p:spPr>
        <p:txBody>
          <a:bodyPr/>
          <a:lstStyle/>
          <a:p>
            <a:r>
              <a:rPr lang="en-US" dirty="0"/>
              <a:t>FACE-RECOGNITION</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sz="2000" dirty="0">
                <a:effectLst/>
              </a:rPr>
              <a:t>ROI </a:t>
            </a:r>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a:lstStyle/>
          <a:p>
            <a:r>
              <a:rPr lang="en-US" dirty="0">
                <a:effectLst/>
              </a:rPr>
              <a:t>Envision multimedia-based expertise and cross-media growth strategies </a:t>
            </a:r>
            <a:br>
              <a:rPr lang="en-US" dirty="0">
                <a:effectLst/>
              </a:rPr>
            </a:br>
            <a:br>
              <a:rPr lang="en-US" dirty="0">
                <a:effectLst/>
              </a:rPr>
            </a:br>
            <a:r>
              <a:rPr lang="en-US" dirty="0">
                <a:effectLst/>
              </a:rPr>
              <a:t>Visualize quality intellectual capital </a:t>
            </a:r>
            <a:br>
              <a:rPr lang="en-US" dirty="0">
                <a:effectLst/>
              </a:rPr>
            </a:br>
            <a:br>
              <a:rPr lang="en-US" dirty="0">
                <a:effectLst/>
              </a:rPr>
            </a:br>
            <a:r>
              <a:rPr lang="en-US" dirty="0">
                <a:effectLst/>
              </a:rPr>
              <a:t>Engage worldwide methodologies with web-enabled technologies </a:t>
            </a:r>
            <a:br>
              <a:rPr lang="en-US" dirty="0">
                <a:effectLst/>
              </a:rPr>
            </a:br>
            <a:endParaRPr lang="en-US" dirty="0"/>
          </a:p>
          <a:p>
            <a:endParaRPr lang="en-US" dirty="0"/>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3273425"/>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p:txBody>
          <a:bodyPr/>
          <a:lstStyle/>
          <a:p>
            <a:r>
              <a:rPr lang="en-US" sz="2000" dirty="0"/>
              <a:t>Niche markets</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a:lstStyle/>
          <a:p>
            <a:r>
              <a:rPr lang="en-US" dirty="0">
                <a:effectLst/>
              </a:rPr>
              <a:t>Pursue scalable customer service through sustainable strategies</a:t>
            </a:r>
            <a:br>
              <a:rPr lang="en-US" dirty="0">
                <a:effectLst/>
              </a:rPr>
            </a:br>
            <a:br>
              <a:rPr lang="en-US" dirty="0">
                <a:effectLst/>
              </a:rPr>
            </a:br>
            <a:r>
              <a:rPr lang="en-US" dirty="0">
                <a:effectLst/>
              </a:rPr>
              <a:t>Engage top-line web services with cutting-edge deliverables </a:t>
            </a:r>
            <a:br>
              <a:rPr lang="en-US" dirty="0">
                <a:effectLst/>
              </a:rPr>
            </a:br>
            <a:endParaRPr lang="en-US" dirty="0"/>
          </a:p>
          <a:p>
            <a:endParaRPr lang="en-US" dirty="0"/>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5165725"/>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sz="2000" dirty="0"/>
              <a:t>Supply chains</a:t>
            </a:r>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r>
              <a:rPr lang="en-US" dirty="0">
                <a:effectLst/>
              </a:rPr>
              <a:t>Cultivate one-to-one customer service with robust ideas </a:t>
            </a:r>
            <a:br>
              <a:rPr lang="en-US" dirty="0">
                <a:effectLst/>
              </a:rPr>
            </a:br>
            <a:br>
              <a:rPr lang="en-US" dirty="0">
                <a:effectLst/>
              </a:rPr>
            </a:br>
            <a:r>
              <a:rPr lang="en-US" dirty="0">
                <a:effectLst/>
              </a:rPr>
              <a:t>Maximize timely deliverables for real-time schemas </a:t>
            </a:r>
            <a:br>
              <a:rPr lang="en-US" dirty="0">
                <a:effectLst/>
              </a:rPr>
            </a:br>
            <a:endParaRPr lang="en-US" dirty="0"/>
          </a:p>
          <a:p>
            <a:endParaRPr lang="en-US" dirty="0"/>
          </a:p>
        </p:txBody>
      </p:sp>
      <p:sp>
        <p:nvSpPr>
          <p:cNvPr id="14" name="Picture Placeholder 13">
            <a:extLst>
              <a:ext uri="{FF2B5EF4-FFF2-40B4-BE49-F238E27FC236}">
                <a16:creationId xmlns:a16="http://schemas.microsoft.com/office/drawing/2014/main" id="{150E1134-C4E4-0E8D-509F-886FC53FA1D9}"/>
              </a:ext>
            </a:extLst>
          </p:cNvPr>
          <p:cNvSpPr>
            <a:spLocks noGrp="1"/>
          </p:cNvSpPr>
          <p:nvPr>
            <p:ph type="pic" sz="quarter" idx="17"/>
          </p:nvPr>
        </p:nvSpPr>
        <p:spPr/>
      </p:sp>
      <p:sp>
        <p:nvSpPr>
          <p:cNvPr id="19" name="Rectangle 18">
            <a:extLst>
              <a:ext uri="{FF2B5EF4-FFF2-40B4-BE49-F238E27FC236}">
                <a16:creationId xmlns:a16="http://schemas.microsoft.com/office/drawing/2014/main" id="{98A7883C-591C-C432-1D33-A5B23A443FF8}"/>
              </a:ext>
            </a:extLst>
          </p:cNvPr>
          <p:cNvSpPr/>
          <p:nvPr/>
        </p:nvSpPr>
        <p:spPr>
          <a:xfrm>
            <a:off x="5761703" y="0"/>
            <a:ext cx="6430297"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D1F9E3B9-BB81-2B6A-BBDA-2266DC7B3E4F}"/>
              </a:ext>
            </a:extLst>
          </p:cNvPr>
          <p:cNvSpPr txBox="1"/>
          <p:nvPr/>
        </p:nvSpPr>
        <p:spPr>
          <a:xfrm>
            <a:off x="6083709" y="135470"/>
            <a:ext cx="5786284" cy="6587060"/>
          </a:xfrm>
          <a:prstGeom prst="rect">
            <a:avLst/>
          </a:prstGeom>
          <a:noFill/>
        </p:spPr>
        <p:txBody>
          <a:bodyPr wrap="square" rtlCol="0">
            <a:spAutoFit/>
          </a:bodyPr>
          <a:lstStyle/>
          <a:p>
            <a:pPr marL="12700" marR="5080">
              <a:lnSpc>
                <a:spcPct val="114999"/>
              </a:lnSpc>
              <a:spcBef>
                <a:spcPts val="100"/>
              </a:spcBef>
            </a:pPr>
            <a:r>
              <a:rPr lang="en-US" sz="2400" spc="-5" dirty="0"/>
              <a:t>Face </a:t>
            </a:r>
            <a:r>
              <a:rPr lang="en-US" sz="2400" dirty="0"/>
              <a:t>recognition </a:t>
            </a:r>
            <a:r>
              <a:rPr lang="en-US" sz="2400" spc="-5" dirty="0"/>
              <a:t>technologies </a:t>
            </a:r>
            <a:r>
              <a:rPr lang="en-US" sz="2400" dirty="0"/>
              <a:t>have been </a:t>
            </a:r>
            <a:r>
              <a:rPr lang="en-US" sz="2400" spc="-5" dirty="0"/>
              <a:t>associated </a:t>
            </a:r>
            <a:r>
              <a:rPr lang="en-US" sz="2400" dirty="0"/>
              <a:t>generally </a:t>
            </a:r>
            <a:r>
              <a:rPr lang="en-US" sz="2400" spc="-5" dirty="0"/>
              <a:t>with </a:t>
            </a:r>
            <a:r>
              <a:rPr lang="en-US" sz="2400" dirty="0"/>
              <a:t>very </a:t>
            </a:r>
            <a:r>
              <a:rPr lang="en-US" sz="2400" spc="-5" dirty="0"/>
              <a:t>costly top secure </a:t>
            </a:r>
            <a:r>
              <a:rPr lang="en-US" sz="2400" dirty="0"/>
              <a:t> </a:t>
            </a:r>
            <a:r>
              <a:rPr lang="en-US" sz="2400" spc="-5" dirty="0"/>
              <a:t>applications.</a:t>
            </a:r>
            <a:r>
              <a:rPr lang="en-US" sz="2400" spc="-45" dirty="0"/>
              <a:t> </a:t>
            </a:r>
            <a:r>
              <a:rPr lang="en-US" sz="2400" spc="-30" dirty="0"/>
              <a:t>Today</a:t>
            </a:r>
            <a:r>
              <a:rPr lang="en-US" sz="2400" dirty="0"/>
              <a:t> </a:t>
            </a:r>
            <a:r>
              <a:rPr lang="en-US" sz="2400" spc="-5" dirty="0"/>
              <a:t>the</a:t>
            </a:r>
            <a:r>
              <a:rPr lang="en-US" sz="2400" spc="-10" dirty="0"/>
              <a:t> </a:t>
            </a:r>
            <a:r>
              <a:rPr lang="en-US" sz="2400" spc="-5" dirty="0"/>
              <a:t>core technologies</a:t>
            </a:r>
            <a:r>
              <a:rPr lang="en-US" sz="2400" spc="-10" dirty="0"/>
              <a:t> </a:t>
            </a:r>
            <a:r>
              <a:rPr lang="en-US" sz="2400" dirty="0"/>
              <a:t>have </a:t>
            </a:r>
            <a:r>
              <a:rPr lang="en-US" sz="2400" spc="-5" dirty="0"/>
              <a:t>evolved</a:t>
            </a:r>
            <a:r>
              <a:rPr lang="en-US" sz="2400" spc="-10" dirty="0"/>
              <a:t> </a:t>
            </a:r>
            <a:r>
              <a:rPr lang="en-US" sz="2400" spc="-5" dirty="0"/>
              <a:t>and the cost</a:t>
            </a:r>
            <a:r>
              <a:rPr lang="en-US" sz="2400" spc="-10" dirty="0"/>
              <a:t> </a:t>
            </a:r>
            <a:r>
              <a:rPr lang="en-US" sz="2400" dirty="0"/>
              <a:t>of </a:t>
            </a:r>
            <a:r>
              <a:rPr lang="en-US" sz="2400" spc="-5" dirty="0"/>
              <a:t>equipments</a:t>
            </a:r>
            <a:r>
              <a:rPr lang="en-US" sz="2400" spc="-10" dirty="0"/>
              <a:t> </a:t>
            </a:r>
            <a:r>
              <a:rPr lang="en-US" sz="2400" spc="-5" dirty="0"/>
              <a:t>is</a:t>
            </a:r>
            <a:r>
              <a:rPr lang="en-US" sz="2400" spc="180" dirty="0"/>
              <a:t> </a:t>
            </a:r>
            <a:r>
              <a:rPr lang="en-US" sz="2400" dirty="0"/>
              <a:t>going </a:t>
            </a:r>
            <a:r>
              <a:rPr lang="en-US" sz="2400" spc="-434" dirty="0"/>
              <a:t> </a:t>
            </a:r>
            <a:r>
              <a:rPr lang="en-US" sz="2400" dirty="0"/>
              <a:t>down dramatically due </a:t>
            </a:r>
            <a:r>
              <a:rPr lang="en-US" sz="2400" spc="-5" dirty="0"/>
              <a:t>to the integration and the increasing </a:t>
            </a:r>
            <a:r>
              <a:rPr lang="en-US" sz="2400" dirty="0"/>
              <a:t>processing </a:t>
            </a:r>
            <a:r>
              <a:rPr lang="en-US" sz="2400" spc="-20" dirty="0"/>
              <a:t>power. </a:t>
            </a:r>
            <a:r>
              <a:rPr lang="en-US" sz="2400" spc="-5" dirty="0"/>
              <a:t>Certain </a:t>
            </a:r>
            <a:r>
              <a:rPr lang="en-US" sz="2400" dirty="0"/>
              <a:t> </a:t>
            </a:r>
            <a:r>
              <a:rPr lang="en-US" sz="2400" spc="-5" dirty="0"/>
              <a:t>applications </a:t>
            </a:r>
            <a:r>
              <a:rPr lang="en-US" sz="2400" dirty="0"/>
              <a:t>of face recognition </a:t>
            </a:r>
            <a:r>
              <a:rPr lang="en-US" sz="2400" spc="-5" dirty="0"/>
              <a:t>technology are </a:t>
            </a:r>
            <a:r>
              <a:rPr lang="en-US" sz="2400" dirty="0"/>
              <a:t>now </a:t>
            </a:r>
            <a:r>
              <a:rPr lang="en-US" sz="2400" spc="-5" dirty="0"/>
              <a:t>cost effective, </a:t>
            </a:r>
            <a:r>
              <a:rPr lang="en-US" sz="2400" dirty="0"/>
              <a:t>reliable </a:t>
            </a:r>
            <a:r>
              <a:rPr lang="en-US" sz="2400" spc="-5" dirty="0"/>
              <a:t>and </a:t>
            </a:r>
            <a:r>
              <a:rPr lang="en-US" sz="2400" dirty="0"/>
              <a:t>highly </a:t>
            </a:r>
            <a:r>
              <a:rPr lang="en-US" sz="2400" spc="5" dirty="0"/>
              <a:t> </a:t>
            </a:r>
            <a:r>
              <a:rPr lang="en-US" sz="2400" spc="-5" dirty="0"/>
              <a:t>accurate</a:t>
            </a:r>
            <a:r>
              <a:rPr lang="en-US" sz="2400" dirty="0"/>
              <a:t>.</a:t>
            </a:r>
            <a:r>
              <a:rPr lang="en-US" sz="2400" spc="-105" dirty="0"/>
              <a:t> </a:t>
            </a:r>
            <a:r>
              <a:rPr lang="en-US" sz="2400" spc="-5" dirty="0"/>
              <a:t>A</a:t>
            </a:r>
            <a:r>
              <a:rPr lang="en-US" sz="2400" dirty="0"/>
              <a:t>s</a:t>
            </a:r>
            <a:r>
              <a:rPr lang="en-US" sz="2400" spc="-5" dirty="0"/>
              <a:t> </a:t>
            </a:r>
            <a:r>
              <a:rPr lang="en-US" sz="2400" dirty="0"/>
              <a:t>a</a:t>
            </a:r>
            <a:r>
              <a:rPr lang="en-US" sz="2400" spc="-5" dirty="0"/>
              <a:t> </a:t>
            </a:r>
            <a:r>
              <a:rPr lang="en-US" sz="2400" dirty="0"/>
              <a:t>result </a:t>
            </a:r>
            <a:r>
              <a:rPr lang="en-US" sz="2400" spc="-5" dirty="0"/>
              <a:t>ther</a:t>
            </a:r>
            <a:r>
              <a:rPr lang="en-US" sz="2400" dirty="0"/>
              <a:t>e</a:t>
            </a:r>
            <a:r>
              <a:rPr lang="en-US" sz="2400" spc="-5" dirty="0"/>
              <a:t> ar</a:t>
            </a:r>
            <a:r>
              <a:rPr lang="en-US" sz="2400" dirty="0"/>
              <a:t>e</a:t>
            </a:r>
            <a:r>
              <a:rPr lang="en-US" sz="2400" spc="-5" dirty="0"/>
              <a:t> </a:t>
            </a:r>
            <a:r>
              <a:rPr lang="en-US" sz="2400" dirty="0"/>
              <a:t>no </a:t>
            </a:r>
            <a:r>
              <a:rPr lang="en-US" sz="2400" spc="-5" dirty="0"/>
              <a:t>technologica</a:t>
            </a:r>
            <a:r>
              <a:rPr lang="en-US" sz="2400" dirty="0"/>
              <a:t>l</a:t>
            </a:r>
            <a:r>
              <a:rPr lang="en-US" sz="2400" spc="-5" dirty="0"/>
              <a:t> </a:t>
            </a:r>
            <a:r>
              <a:rPr lang="en-US" sz="2400" dirty="0"/>
              <a:t>or financial barriers for </a:t>
            </a:r>
            <a:r>
              <a:rPr lang="en-US" sz="2400" spc="-5" dirty="0"/>
              <a:t>steppin</a:t>
            </a:r>
            <a:r>
              <a:rPr lang="en-US" sz="2400" dirty="0"/>
              <a:t>g</a:t>
            </a:r>
            <a:r>
              <a:rPr lang="en-US" sz="2400" spc="-5" dirty="0"/>
              <a:t> </a:t>
            </a:r>
            <a:r>
              <a:rPr lang="en-US" sz="2400" dirty="0"/>
              <a:t>from </a:t>
            </a:r>
            <a:r>
              <a:rPr lang="en-US" sz="2400" spc="-5" dirty="0"/>
              <a:t>the  </a:t>
            </a:r>
            <a:r>
              <a:rPr lang="en-US" sz="2400" dirty="0"/>
              <a:t>pilot</a:t>
            </a:r>
            <a:r>
              <a:rPr lang="en-US" sz="2400" spc="-5" dirty="0"/>
              <a:t> </a:t>
            </a:r>
            <a:r>
              <a:rPr lang="en-US" sz="2400" dirty="0"/>
              <a:t>project </a:t>
            </a:r>
            <a:r>
              <a:rPr lang="en-US" sz="2400" spc="-5" dirty="0"/>
              <a:t>to widespread </a:t>
            </a:r>
            <a:r>
              <a:rPr lang="en-US" sz="2400" dirty="0"/>
              <a:t>deployment.</a:t>
            </a:r>
          </a:p>
          <a:p>
            <a:pPr marL="12700" marR="137160">
              <a:lnSpc>
                <a:spcPct val="114999"/>
              </a:lnSpc>
              <a:spcBef>
                <a:spcPts val="1200"/>
              </a:spcBef>
            </a:pPr>
            <a:r>
              <a:rPr lang="en-US" sz="2400" spc="-5" dirty="0"/>
              <a:t>Government and NGOs should concentrate and </a:t>
            </a:r>
            <a:r>
              <a:rPr lang="en-US" sz="2400" dirty="0"/>
              <a:t>promote </a:t>
            </a:r>
            <a:r>
              <a:rPr lang="en-US" sz="2400" spc="-5" dirty="0"/>
              <a:t>applications </a:t>
            </a:r>
            <a:r>
              <a:rPr lang="en-US" sz="2400" dirty="0"/>
              <a:t>of facial recognition </a:t>
            </a:r>
            <a:r>
              <a:rPr lang="en-US" sz="2400" spc="-434" dirty="0"/>
              <a:t> </a:t>
            </a:r>
            <a:r>
              <a:rPr lang="en-US" sz="2400" spc="-5" dirty="0"/>
              <a:t>system</a:t>
            </a:r>
            <a:r>
              <a:rPr lang="en-US" sz="2400" spc="-10" dirty="0"/>
              <a:t> </a:t>
            </a:r>
            <a:r>
              <a:rPr lang="en-US" sz="2400" spc="-5" dirty="0"/>
              <a:t>in</a:t>
            </a:r>
            <a:r>
              <a:rPr lang="en-US" sz="2400" spc="-10" dirty="0"/>
              <a:t> </a:t>
            </a:r>
            <a:r>
              <a:rPr lang="en-US" sz="2400" dirty="0"/>
              <a:t>India </a:t>
            </a:r>
            <a:r>
              <a:rPr lang="en-US" sz="2400" spc="-5" dirty="0"/>
              <a:t>in</a:t>
            </a:r>
            <a:r>
              <a:rPr lang="en-US" sz="2400" spc="-10" dirty="0"/>
              <a:t> </a:t>
            </a:r>
            <a:r>
              <a:rPr lang="en-US" sz="2400" dirty="0"/>
              <a:t>various fields</a:t>
            </a:r>
            <a:r>
              <a:rPr lang="en-US" sz="2400" spc="-5" dirty="0"/>
              <a:t> </a:t>
            </a:r>
            <a:r>
              <a:rPr lang="en-US" sz="2400" dirty="0"/>
              <a:t>by giving</a:t>
            </a:r>
            <a:r>
              <a:rPr lang="en-US" sz="2400" spc="-5" dirty="0"/>
              <a:t> economical support</a:t>
            </a:r>
            <a:r>
              <a:rPr lang="en-US" sz="2400" spc="-10" dirty="0"/>
              <a:t> </a:t>
            </a:r>
            <a:r>
              <a:rPr lang="en-US" sz="2400" spc="-5" dirty="0"/>
              <a:t>and appreciation.</a:t>
            </a:r>
          </a:p>
        </p:txBody>
      </p:sp>
    </p:spTree>
    <p:extLst>
      <p:ext uri="{BB962C8B-B14F-4D97-AF65-F5344CB8AC3E}">
        <p14:creationId xmlns:p14="http://schemas.microsoft.com/office/powerpoint/2010/main" val="39437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3" y="609600"/>
            <a:ext cx="4368915" cy="530352"/>
          </a:xfrm>
        </p:spPr>
        <p:txBody>
          <a:bodyPr/>
          <a:lstStyle/>
          <a:p>
            <a:r>
              <a:rPr lang="en-IN" dirty="0"/>
              <a:t>REFERENCES</a:t>
            </a:r>
            <a:r>
              <a:rPr lang="en-US" dirty="0"/>
              <a:t>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FACE-RECOGNITION</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834640" y="1838632"/>
            <a:ext cx="7469566" cy="455233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just"/>
            <a:r>
              <a:rPr lang="en-IN" dirty="0"/>
              <a:t>1] Takeo Kanade. Computer recognition of human faces, volume 47. Birkhauser Basel, 1977. </a:t>
            </a:r>
          </a:p>
          <a:p>
            <a:pPr algn="just"/>
            <a:r>
              <a:rPr lang="en-IN" dirty="0"/>
              <a:t>[2] Lawrence Sirovich and Michael Kirby. Low-dimensional procedure for the characterization of human faces. Josa a, 4(3):519–524, 1987. </a:t>
            </a:r>
          </a:p>
          <a:p>
            <a:pPr algn="just"/>
            <a:r>
              <a:rPr lang="en-IN" dirty="0"/>
              <a:t>[3] M. Turk and A. Pentland. Eigenfaces for recognition. Journal of Cognitive Neuroscience, 3(1):71–86, Jan 1991. </a:t>
            </a:r>
          </a:p>
          <a:p>
            <a:pPr algn="just"/>
            <a:r>
              <a:rPr lang="en-IN" dirty="0"/>
              <a:t>[4] Dong chen He and Li Wang. Texture unit, texture spectrum, and texture analysis. IEEE Transactions on Geoscience and Remote Sensing, 28(4):509–512, Jul 1990. </a:t>
            </a:r>
            <a:endParaRPr lang="en-US" sz="2000" spc="0" dirty="0">
              <a:ea typeface="+mn-lt"/>
              <a:cs typeface="+mn-lt"/>
            </a:endParaRPr>
          </a:p>
        </p:txBody>
      </p:sp>
    </p:spTree>
    <p:extLst>
      <p:ext uri="{BB962C8B-B14F-4D97-AF65-F5344CB8AC3E}">
        <p14:creationId xmlns:p14="http://schemas.microsoft.com/office/powerpoint/2010/main" val="40942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Outline</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FACE-RECOGNITION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sz="1100" dirty="0"/>
              <a:t>Introduction</a:t>
            </a:r>
          </a:p>
          <a:p>
            <a:r>
              <a:rPr lang="en-IN" sz="1100" dirty="0">
                <a:cs typeface="Times New Roman" panose="02020603050405020304" pitchFamily="18" charset="0"/>
              </a:rPr>
              <a:t>Motivation</a:t>
            </a:r>
          </a:p>
          <a:p>
            <a:r>
              <a:rPr lang="en-US" sz="1100" dirty="0">
                <a:cs typeface="Times New Roman" panose="02020603050405020304" pitchFamily="18" charset="0"/>
              </a:rPr>
              <a:t>Innovation of Project</a:t>
            </a:r>
          </a:p>
          <a:p>
            <a:r>
              <a:rPr lang="en-US" sz="1100" dirty="0">
                <a:cs typeface="Times New Roman" panose="02020603050405020304" pitchFamily="18" charset="0"/>
              </a:rPr>
              <a:t>Scope of the Project</a:t>
            </a:r>
          </a:p>
          <a:p>
            <a:r>
              <a:rPr lang="en-US" sz="1100" dirty="0">
                <a:cs typeface="Times New Roman" panose="02020603050405020304" pitchFamily="18" charset="0"/>
              </a:rPr>
              <a:t>Open-CV Python</a:t>
            </a:r>
          </a:p>
          <a:p>
            <a:r>
              <a:rPr lang="en-US" sz="1100" dirty="0">
                <a:cs typeface="Times New Roman" panose="02020603050405020304" pitchFamily="18" charset="0"/>
              </a:rPr>
              <a:t>Face Detection</a:t>
            </a:r>
          </a:p>
          <a:p>
            <a:r>
              <a:rPr lang="en-US" sz="1100" dirty="0" err="1">
                <a:cs typeface="Times New Roman" panose="02020603050405020304" pitchFamily="18" charset="0"/>
              </a:rPr>
              <a:t>Haar</a:t>
            </a:r>
            <a:r>
              <a:rPr lang="en-US" sz="1100" dirty="0">
                <a:cs typeface="Times New Roman" panose="02020603050405020304" pitchFamily="18" charset="0"/>
              </a:rPr>
              <a:t> Features System</a:t>
            </a:r>
          </a:p>
          <a:p>
            <a:r>
              <a:rPr lang="en-US" sz="1100" dirty="0">
                <a:cs typeface="Times New Roman" panose="02020603050405020304" pitchFamily="18" charset="0"/>
              </a:rPr>
              <a:t>Conclusion</a:t>
            </a:r>
          </a:p>
          <a:p>
            <a:r>
              <a:rPr lang="en-US" sz="1100" dirty="0">
                <a:cs typeface="Times New Roman" panose="02020603050405020304" pitchFamily="18" charset="0"/>
              </a:rPr>
              <a:t>References</a:t>
            </a:r>
            <a:endParaRPr lang="en-IN" sz="1100" dirty="0">
              <a:cs typeface="Times New Roman" panose="02020603050405020304" pitchFamily="18" charset="0"/>
            </a:endParaRPr>
          </a:p>
          <a:p>
            <a:endParaRPr lang="en-US" dirty="0"/>
          </a:p>
          <a:p>
            <a:endParaRPr lang="en-US" dirty="0"/>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243347" y="1360687"/>
            <a:ext cx="5760720" cy="548640"/>
          </a:xfrm>
        </p:spPr>
        <p:txBody>
          <a:bodyPr/>
          <a:lstStyle/>
          <a:p>
            <a:pPr algn="ctr"/>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Face-recognition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733368"/>
            <a:ext cx="5760720" cy="3475408"/>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lstStyle/>
          <a:p>
            <a:pPr marL="342900" indent="-342900">
              <a:lnSpc>
                <a:spcPts val="2400"/>
              </a:lnSpc>
              <a:buFont typeface="Wingdings" panose="05000000000000000000" pitchFamily="2" charset="2"/>
              <a:buChar char="§"/>
            </a:pPr>
            <a:r>
              <a:rPr lang="en-US" sz="2000" spc="0" dirty="0">
                <a:ea typeface="+mn-lt"/>
                <a:cs typeface="+mn-lt"/>
              </a:rPr>
              <a:t>Face </a:t>
            </a:r>
            <a:r>
              <a:rPr lang="en-US" dirty="0">
                <a:ea typeface="+mn-lt"/>
                <a:cs typeface="+mn-lt"/>
              </a:rPr>
              <a:t>R</a:t>
            </a:r>
            <a:r>
              <a:rPr lang="en-US" sz="2000" spc="0" dirty="0">
                <a:ea typeface="+mn-lt"/>
                <a:cs typeface="+mn-lt"/>
              </a:rPr>
              <a:t>ecognition is a computer application that is capable of detecting , tracking </a:t>
            </a:r>
            <a:r>
              <a:rPr lang="en-US" dirty="0">
                <a:ea typeface="+mn-lt"/>
                <a:cs typeface="+mn-lt"/>
              </a:rPr>
              <a:t>, identifying or verifying human faces from an image or video captured using a digital camera.</a:t>
            </a:r>
          </a:p>
          <a:p>
            <a:pPr marL="342900" indent="-342900">
              <a:lnSpc>
                <a:spcPts val="2400"/>
              </a:lnSpc>
              <a:buFont typeface="Wingdings" panose="05000000000000000000" pitchFamily="2" charset="2"/>
              <a:buChar char="§"/>
            </a:pPr>
            <a:r>
              <a:rPr lang="en-US" dirty="0">
                <a:ea typeface="+mn-lt"/>
                <a:cs typeface="+mn-lt"/>
              </a:rPr>
              <a:t>A from of biometric</a:t>
            </a:r>
          </a:p>
          <a:p>
            <a:pPr marL="342900" indent="-342900">
              <a:lnSpc>
                <a:spcPts val="2400"/>
              </a:lnSpc>
              <a:buFont typeface="Wingdings" panose="05000000000000000000" pitchFamily="2" charset="2"/>
              <a:buChar char="§"/>
            </a:pPr>
            <a:r>
              <a:rPr lang="en-US" sz="2000" spc="0" dirty="0">
                <a:ea typeface="+mn-lt"/>
                <a:cs typeface="+mn-lt"/>
              </a:rPr>
              <a:t>System compares the scans to record stored in central or local database </a:t>
            </a:r>
            <a:r>
              <a:rPr lang="en-US" dirty="0">
                <a:ea typeface="+mn-lt"/>
                <a:cs typeface="+mn-lt"/>
              </a:rPr>
              <a:t>or even on a smart card.</a:t>
            </a:r>
          </a:p>
          <a:p>
            <a:pPr marL="342900" indent="-342900">
              <a:lnSpc>
                <a:spcPts val="2400"/>
              </a:lnSpc>
              <a:buFont typeface="Wingdings" panose="05000000000000000000" pitchFamily="2" charset="2"/>
              <a:buChar char="§"/>
            </a:pPr>
            <a:r>
              <a:rPr lang="en-US" dirty="0"/>
              <a:t>Face detection has gained a  lot of importance especially in ﬁelds like photography, security, and marketing.</a:t>
            </a:r>
            <a:endParaRPr lang="en-US" sz="2000" spc="0" dirty="0">
              <a:ea typeface="+mn-lt"/>
              <a:cs typeface="+mn-lt"/>
            </a:endParaRPr>
          </a:p>
        </p:txBody>
      </p:sp>
      <p:pic>
        <p:nvPicPr>
          <p:cNvPr id="8" name="Picture 7">
            <a:extLst>
              <a:ext uri="{FF2B5EF4-FFF2-40B4-BE49-F238E27FC236}">
                <a16:creationId xmlns:a16="http://schemas.microsoft.com/office/drawing/2014/main" id="{7FD42BFF-621B-1288-BAB8-ED7D2850D117}"/>
              </a:ext>
            </a:extLst>
          </p:cNvPr>
          <p:cNvPicPr>
            <a:picLocks noChangeAspect="1"/>
          </p:cNvPicPr>
          <p:nvPr/>
        </p:nvPicPr>
        <p:blipFill>
          <a:blip r:embed="rId3"/>
          <a:stretch>
            <a:fillRect/>
          </a:stretch>
        </p:blipFill>
        <p:spPr>
          <a:xfrm>
            <a:off x="1298575" y="1828800"/>
            <a:ext cx="3200400" cy="3200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2340077" y="1481328"/>
            <a:ext cx="7826478" cy="3886200"/>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61978" y="603504"/>
            <a:ext cx="8110728" cy="457200"/>
          </a:xfrm>
        </p:spPr>
        <p:txBody>
          <a:bodyPr/>
          <a:lstStyle/>
          <a:p>
            <a:r>
              <a:rPr lang="en-US" dirty="0"/>
              <a:t>MOTIVATION</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1C7B10D1-E959-4016-930E-B4161551AD27}"/>
              </a:ext>
            </a:extLst>
          </p:cNvPr>
          <p:cNvSpPr txBox="1"/>
          <p:nvPr/>
        </p:nvSpPr>
        <p:spPr>
          <a:xfrm>
            <a:off x="2930013" y="1670101"/>
            <a:ext cx="6676103" cy="350865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pPr marL="12700" marR="189865" algn="just">
              <a:lnSpc>
                <a:spcPct val="114999"/>
              </a:lnSpc>
              <a:spcBef>
                <a:spcPts val="100"/>
              </a:spcBef>
            </a:pPr>
            <a:r>
              <a:rPr lang="en-US" sz="2000" dirty="0">
                <a:cs typeface="Times New Roman" panose="02020603050405020304" pitchFamily="18" charset="0"/>
              </a:rPr>
              <a:t>We developed this Face Detection Project for our Indian Army, Security CCTV  Police and even Common Use of people to detect Face in single and group of  peoples in Images.</a:t>
            </a:r>
          </a:p>
          <a:p>
            <a:pPr marL="12700" marR="5080">
              <a:lnSpc>
                <a:spcPct val="114999"/>
              </a:lnSpc>
              <a:spcBef>
                <a:spcPts val="1200"/>
              </a:spcBef>
            </a:pPr>
            <a:r>
              <a:rPr lang="en-US" sz="2000" dirty="0">
                <a:cs typeface="Times New Roman" panose="02020603050405020304" pitchFamily="18" charset="0"/>
              </a:rPr>
              <a:t>Today In world Security is advancing to detect the terrorist and criminals easily  in crowd. This Project will easily detect faces even old\blur Images with very  less time of execution.</a:t>
            </a:r>
          </a:p>
          <a:p>
            <a:pPr marL="12700" marR="113030">
              <a:lnSpc>
                <a:spcPct val="114999"/>
              </a:lnSpc>
              <a:spcBef>
                <a:spcPts val="1200"/>
              </a:spcBef>
            </a:pPr>
            <a:r>
              <a:rPr lang="en-US" sz="2000" dirty="0">
                <a:cs typeface="Times New Roman" panose="02020603050405020304" pitchFamily="18" charset="0"/>
              </a:rPr>
              <a:t>This Face Detection Code can be deployed and use in any application camera,  security apps and website to found faces easily.</a:t>
            </a:r>
          </a:p>
          <a:p>
            <a:endParaRPr lang="en-IN"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08586" y="481781"/>
            <a:ext cx="10719620" cy="914400"/>
          </a:xfrm>
        </p:spPr>
        <p:txBody>
          <a:bodyPr/>
          <a:lstStyle/>
          <a:p>
            <a:r>
              <a:rPr lang="en-IN" sz="4800" dirty="0"/>
              <a:t>Innovation Idea of Project</a:t>
            </a:r>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FACE-RECOGNITION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graphicFrame>
        <p:nvGraphicFramePr>
          <p:cNvPr id="6" name="Content Placeholder 5" descr="Bar chart">
            <a:extLst>
              <a:ext uri="{FF2B5EF4-FFF2-40B4-BE49-F238E27FC236}">
                <a16:creationId xmlns:a16="http://schemas.microsoft.com/office/drawing/2014/main" id="{0C13AF58-0A57-17B6-8A17-FFB296CEA922}"/>
              </a:ext>
            </a:extLst>
          </p:cNvPr>
          <p:cNvGraphicFramePr>
            <a:graphicFrameLocks noGrp="1"/>
          </p:cNvGraphicFramePr>
          <p:nvPr>
            <p:ph idx="1"/>
            <p:extLst>
              <p:ext uri="{D42A27DB-BD31-4B8C-83A1-F6EECF244321}">
                <p14:modId xmlns:p14="http://schemas.microsoft.com/office/powerpoint/2010/main" val="957999167"/>
              </p:ext>
            </p:extLst>
          </p:nvPr>
        </p:nvGraphicFramePr>
        <p:xfrm>
          <a:off x="1272676" y="1924972"/>
          <a:ext cx="9483815" cy="435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IN" sz="4800" dirty="0"/>
              <a:t>Scope of Project</a:t>
            </a:r>
            <a:endParaRPr lang="en-US"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FACE-RECOGNITION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9BC2D1C7-D80D-41BF-D0DB-1F3AB9242E8C}"/>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To identify and verify terrorists at airports, railway stations and malls the face recognition technology will be the best  choice in India as compared with other biometric technologies since other technologies cannot be helpful in crowded  places.</a:t>
            </a:r>
          </a:p>
          <a:p>
            <a:r>
              <a:rPr lang="en-US" dirty="0"/>
              <a:t>This technology can also be used effectively in various important examinations such as SSC, HSC, Medical,  Engineering, MCA, MBA, B- Pharmacy, Nursing courses etc. The examinee can be identified and verified using  Face Recognition Technique.</a:t>
            </a:r>
          </a:p>
          <a:p>
            <a:endParaRPr lang="en-US" dirty="0"/>
          </a:p>
          <a:p>
            <a:r>
              <a:rPr lang="en-US" dirty="0"/>
              <a:t>It can also be deployed in police station to identify and verify the criminals.</a:t>
            </a:r>
          </a:p>
          <a:p>
            <a:r>
              <a:rPr lang="en-US" dirty="0"/>
              <a:t>To Identify the Number of student in classroom. It can collect in all the number of faces in less than 1 sec. Easy to  take attendance.</a:t>
            </a:r>
          </a:p>
          <a:p>
            <a:endParaRPr lang="en-IN" sz="2000" dirty="0"/>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3677165" y="1716856"/>
            <a:ext cx="7586713" cy="439502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lstStyle/>
          <a:p>
            <a:pPr marL="12700">
              <a:lnSpc>
                <a:spcPct val="100000"/>
              </a:lnSpc>
              <a:spcBef>
                <a:spcPts val="135"/>
              </a:spcBef>
            </a:pPr>
            <a:r>
              <a:rPr lang="en-US" sz="2400" dirty="0">
                <a:cs typeface="Times New Roman" panose="02020603050405020304" pitchFamily="18" charset="0"/>
              </a:rPr>
              <a:t>OpenCV essentially stands for Open Source Computer Vision Library. Although it is written in optimized C/C++,</a:t>
            </a:r>
            <a:br>
              <a:rPr lang="en-US" sz="2400" dirty="0">
                <a:cs typeface="Times New Roman" panose="02020603050405020304" pitchFamily="18" charset="0"/>
              </a:rPr>
            </a:br>
            <a:r>
              <a:rPr lang="en-US" sz="2400" dirty="0">
                <a:cs typeface="Times New Roman" panose="02020603050405020304" pitchFamily="18" charset="0"/>
              </a:rPr>
              <a:t>it has interfaces for Python and Java along with C++. OpenCV boasts of an active user base all over the world with its  use increasing day by day due to the surge in computer vision applications.</a:t>
            </a:r>
            <a:br>
              <a:rPr lang="en-US" sz="2400" dirty="0">
                <a:cs typeface="Times New Roman" panose="02020603050405020304" pitchFamily="18" charset="0"/>
              </a:rPr>
            </a:br>
            <a:br>
              <a:rPr lang="en-US" sz="2400" dirty="0">
                <a:cs typeface="Times New Roman" panose="02020603050405020304" pitchFamily="18" charset="0"/>
              </a:rPr>
            </a:br>
            <a:br>
              <a:rPr lang="en-US" sz="2400" dirty="0">
                <a:cs typeface="Times New Roman" panose="02020603050405020304" pitchFamily="18" charset="0"/>
              </a:rPr>
            </a:br>
            <a:r>
              <a:rPr lang="en-US" sz="2400" dirty="0">
                <a:cs typeface="Times New Roman" panose="02020603050405020304" pitchFamily="18" charset="0"/>
              </a:rPr>
              <a:t>OpenCV-Python is the python API for OpenCV. You can think of it as a python wrapper around the C++  implementation of OpenCV.</a:t>
            </a:r>
            <a:br>
              <a:rPr lang="en-US" sz="2400" dirty="0">
                <a:cs typeface="Times New Roman" panose="02020603050405020304" pitchFamily="18" charset="0"/>
              </a:rPr>
            </a:br>
            <a:endParaRPr lang="en-US" sz="2400" dirty="0"/>
          </a:p>
        </p:txBody>
      </p:sp>
      <p:sp>
        <p:nvSpPr>
          <p:cNvPr id="10" name="Subtitle 9">
            <a:extLst>
              <a:ext uri="{FF2B5EF4-FFF2-40B4-BE49-F238E27FC236}">
                <a16:creationId xmlns:a16="http://schemas.microsoft.com/office/drawing/2014/main" id="{67D9C04C-425B-8D00-23BB-5E9C397029D3}"/>
              </a:ext>
            </a:extLst>
          </p:cNvPr>
          <p:cNvSpPr>
            <a:spLocks noGrp="1"/>
          </p:cNvSpPr>
          <p:nvPr>
            <p:ph type="subTitle"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FACE-RECOGNITION</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15" name="TextBox 14">
            <a:extLst>
              <a:ext uri="{FF2B5EF4-FFF2-40B4-BE49-F238E27FC236}">
                <a16:creationId xmlns:a16="http://schemas.microsoft.com/office/drawing/2014/main" id="{8B7EAFCC-9E7E-DF68-B64E-943EE7B64789}"/>
              </a:ext>
            </a:extLst>
          </p:cNvPr>
          <p:cNvSpPr txBox="1"/>
          <p:nvPr/>
        </p:nvSpPr>
        <p:spPr>
          <a:xfrm>
            <a:off x="3854245" y="276447"/>
            <a:ext cx="5771536" cy="830997"/>
          </a:xfrm>
          <a:prstGeom prst="rect">
            <a:avLst/>
          </a:prstGeom>
          <a:noFill/>
        </p:spPr>
        <p:txBody>
          <a:bodyPr wrap="square" rtlCol="0">
            <a:spAutoFit/>
          </a:bodyPr>
          <a:lstStyle/>
          <a:p>
            <a:r>
              <a:rPr lang="en-IN" sz="4800" dirty="0">
                <a:latin typeface="+mj-lt"/>
              </a:rPr>
              <a:t>OPENCV-PYTHON</a:t>
            </a:r>
          </a:p>
        </p:txBody>
      </p:sp>
      <p:pic>
        <p:nvPicPr>
          <p:cNvPr id="27" name="Picture Placeholder 26">
            <a:extLst>
              <a:ext uri="{FF2B5EF4-FFF2-40B4-BE49-F238E27FC236}">
                <a16:creationId xmlns:a16="http://schemas.microsoft.com/office/drawing/2014/main" id="{8DA7D9EE-4FD6-4EE9-5BC9-2436289D9E98}"/>
              </a:ext>
            </a:extLst>
          </p:cNvPr>
          <p:cNvPicPr>
            <a:picLocks noGrp="1" noChangeAspect="1"/>
          </p:cNvPicPr>
          <p:nvPr>
            <p:ph type="pic" sz="quarter" idx="10"/>
          </p:nvPr>
        </p:nvPicPr>
        <p:blipFill rotWithShape="1">
          <a:blip r:embed="rId3"/>
          <a:srcRect l="15255" t="50183" r="57178" b="14080"/>
          <a:stretch/>
        </p:blipFill>
        <p:spPr>
          <a:xfrm>
            <a:off x="1486708" y="2438401"/>
            <a:ext cx="1880419" cy="24378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INSTALLATION</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FACE-RECOGNITION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40" name="Text Placeholder 39">
            <a:extLst>
              <a:ext uri="{FF2B5EF4-FFF2-40B4-BE49-F238E27FC236}">
                <a16:creationId xmlns:a16="http://schemas.microsoft.com/office/drawing/2014/main" id="{41D50952-5749-6DA7-94B6-D07CC3654466}"/>
              </a:ext>
            </a:extLst>
          </p:cNvPr>
          <p:cNvSpPr>
            <a:spLocks noGrp="1"/>
          </p:cNvSpPr>
          <p:nvPr>
            <p:ph type="body" sz="quarter" idx="23"/>
          </p:nvPr>
        </p:nvSpPr>
        <p:spPr>
          <a:xfrm>
            <a:off x="4577505" y="1372488"/>
            <a:ext cx="3219475" cy="347472"/>
          </a:xfrm>
        </p:spPr>
        <p:txBody>
          <a:bodyPr/>
          <a:lstStyle/>
          <a:p>
            <a:r>
              <a:rPr lang="en-IN" sz="2400" dirty="0"/>
              <a:t>OPENCV-PYTHON</a:t>
            </a:r>
          </a:p>
        </p:txBody>
      </p:sp>
      <p:sp>
        <p:nvSpPr>
          <p:cNvPr id="41" name="TextBox 40">
            <a:extLst>
              <a:ext uri="{FF2B5EF4-FFF2-40B4-BE49-F238E27FC236}">
                <a16:creationId xmlns:a16="http://schemas.microsoft.com/office/drawing/2014/main" id="{63E7A8E2-4A48-8472-70CD-9ED9C3848FEB}"/>
              </a:ext>
            </a:extLst>
          </p:cNvPr>
          <p:cNvSpPr txBox="1"/>
          <p:nvPr/>
        </p:nvSpPr>
        <p:spPr>
          <a:xfrm>
            <a:off x="1838481" y="1943352"/>
            <a:ext cx="9104671" cy="470385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dirty="0"/>
              <a:t>OpenCV-Python supports all the leading platforms like Mac OS, Linux, and Windows. It can be  installed in either of the following ways:</a:t>
            </a:r>
          </a:p>
          <a:p>
            <a:r>
              <a:rPr lang="en-US" sz="2400" dirty="0"/>
              <a:t>Packages for standard desktop environments (Windows, macOS, almost any GNU/Linux  distribution)</a:t>
            </a:r>
          </a:p>
          <a:p>
            <a:endParaRPr lang="en-US" sz="2400" dirty="0"/>
          </a:p>
          <a:p>
            <a:endParaRPr lang="en-US" sz="2400" dirty="0"/>
          </a:p>
          <a:p>
            <a:endParaRPr lang="en-US" sz="2400" dirty="0"/>
          </a:p>
          <a:p>
            <a:endParaRPr lang="en-US" sz="2400" dirty="0"/>
          </a:p>
          <a:p>
            <a:pPr marL="356235" indent="-344170">
              <a:lnSpc>
                <a:spcPct val="100000"/>
              </a:lnSpc>
              <a:spcBef>
                <a:spcPts val="100"/>
              </a:spcBef>
              <a:buFont typeface="Microsoft Sans Serif"/>
              <a:buChar char="●"/>
              <a:tabLst>
                <a:tab pos="356235" algn="l"/>
                <a:tab pos="356870" algn="l"/>
              </a:tabLst>
            </a:pPr>
            <a:r>
              <a:rPr lang="en-IN" sz="2400" dirty="0">
                <a:latin typeface="Times New Roman" panose="02020603050405020304" pitchFamily="18" charset="0"/>
                <a:cs typeface="Times New Roman" panose="02020603050405020304" pitchFamily="18" charset="0"/>
              </a:rPr>
              <a:t>Run </a:t>
            </a:r>
          </a:p>
          <a:p>
            <a:pPr marL="356235" indent="-344170">
              <a:lnSpc>
                <a:spcPct val="100000"/>
              </a:lnSpc>
              <a:spcBef>
                <a:spcPts val="1260"/>
              </a:spcBef>
              <a:buFont typeface="Microsoft Sans Serif"/>
              <a:buChar char="●"/>
              <a:tabLst>
                <a:tab pos="356235" algn="l"/>
                <a:tab pos="356870" algn="l"/>
              </a:tabLst>
            </a:pPr>
            <a:r>
              <a:rPr lang="en-IN" sz="2400" dirty="0">
                <a:latin typeface="Times New Roman" panose="02020603050405020304" pitchFamily="18" charset="0"/>
                <a:cs typeface="Times New Roman" panose="02020603050405020304" pitchFamily="18" charset="0"/>
              </a:rPr>
              <a:t>Run</a:t>
            </a:r>
          </a:p>
          <a:p>
            <a:endParaRPr lang="en-US" sz="2400" dirty="0"/>
          </a:p>
          <a:p>
            <a:endParaRPr lang="en-US" sz="2400" dirty="0"/>
          </a:p>
        </p:txBody>
      </p:sp>
      <p:sp>
        <p:nvSpPr>
          <p:cNvPr id="42" name="object 5">
            <a:extLst>
              <a:ext uri="{FF2B5EF4-FFF2-40B4-BE49-F238E27FC236}">
                <a16:creationId xmlns:a16="http://schemas.microsoft.com/office/drawing/2014/main" id="{65D21E59-DC37-88A2-B352-25511ED4E5E9}"/>
              </a:ext>
            </a:extLst>
          </p:cNvPr>
          <p:cNvSpPr txBox="1"/>
          <p:nvPr/>
        </p:nvSpPr>
        <p:spPr>
          <a:xfrm>
            <a:off x="2885150" y="5081389"/>
            <a:ext cx="2572385" cy="228600"/>
          </a:xfrm>
          <a:prstGeom prst="rect">
            <a:avLst/>
          </a:prstGeom>
          <a:solidFill>
            <a:srgbClr val="E6EAEB"/>
          </a:solidFill>
        </p:spPr>
        <p:txBody>
          <a:bodyPr vert="horz" wrap="square" lIns="0" tIns="11430" rIns="0" bIns="0" rtlCol="0">
            <a:spAutoFit/>
          </a:bodyPr>
          <a:lstStyle/>
          <a:p>
            <a:pPr>
              <a:lnSpc>
                <a:spcPct val="100000"/>
              </a:lnSpc>
              <a:spcBef>
                <a:spcPts val="90"/>
              </a:spcBef>
            </a:pPr>
            <a:r>
              <a:rPr sz="1350" spc="-5" dirty="0">
                <a:solidFill>
                  <a:srgbClr val="3D4251"/>
                </a:solidFill>
                <a:latin typeface="Courier New"/>
                <a:cs typeface="Courier New"/>
              </a:rPr>
              <a:t>pip</a:t>
            </a:r>
            <a:r>
              <a:rPr sz="1350" spc="-50" dirty="0">
                <a:solidFill>
                  <a:srgbClr val="3D4251"/>
                </a:solidFill>
                <a:latin typeface="Courier New"/>
                <a:cs typeface="Courier New"/>
              </a:rPr>
              <a:t> </a:t>
            </a:r>
            <a:r>
              <a:rPr sz="1350" spc="-5" dirty="0">
                <a:solidFill>
                  <a:srgbClr val="3D4251"/>
                </a:solidFill>
                <a:latin typeface="Courier New"/>
                <a:cs typeface="Courier New"/>
              </a:rPr>
              <a:t>install</a:t>
            </a:r>
            <a:r>
              <a:rPr sz="1350" spc="-45" dirty="0">
                <a:solidFill>
                  <a:srgbClr val="3D4251"/>
                </a:solidFill>
                <a:latin typeface="Courier New"/>
                <a:cs typeface="Courier New"/>
              </a:rPr>
              <a:t> </a:t>
            </a:r>
            <a:r>
              <a:rPr sz="1350" spc="-5" dirty="0">
                <a:solidFill>
                  <a:srgbClr val="3D4251"/>
                </a:solidFill>
                <a:latin typeface="Courier New"/>
                <a:cs typeface="Courier New"/>
              </a:rPr>
              <a:t>opencv-python</a:t>
            </a:r>
            <a:endParaRPr sz="1350" dirty="0">
              <a:latin typeface="Courier New"/>
              <a:cs typeface="Courier New"/>
            </a:endParaRPr>
          </a:p>
        </p:txBody>
      </p:sp>
      <p:sp>
        <p:nvSpPr>
          <p:cNvPr id="43" name="object 6">
            <a:extLst>
              <a:ext uri="{FF2B5EF4-FFF2-40B4-BE49-F238E27FC236}">
                <a16:creationId xmlns:a16="http://schemas.microsoft.com/office/drawing/2014/main" id="{F8ADBBE6-27AC-6DE0-701D-7B353A505BDC}"/>
              </a:ext>
            </a:extLst>
          </p:cNvPr>
          <p:cNvSpPr txBox="1"/>
          <p:nvPr/>
        </p:nvSpPr>
        <p:spPr>
          <a:xfrm>
            <a:off x="5530913" y="5037687"/>
            <a:ext cx="3565256" cy="289823"/>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if you need only main modules</a:t>
            </a:r>
          </a:p>
        </p:txBody>
      </p:sp>
      <p:sp>
        <p:nvSpPr>
          <p:cNvPr id="45" name="object 7">
            <a:extLst>
              <a:ext uri="{FF2B5EF4-FFF2-40B4-BE49-F238E27FC236}">
                <a16:creationId xmlns:a16="http://schemas.microsoft.com/office/drawing/2014/main" id="{5ABC2348-B5D0-96D1-F2C7-898D073D5FE8}"/>
              </a:ext>
            </a:extLst>
          </p:cNvPr>
          <p:cNvSpPr txBox="1"/>
          <p:nvPr/>
        </p:nvSpPr>
        <p:spPr>
          <a:xfrm>
            <a:off x="2900203" y="5635696"/>
            <a:ext cx="3395345" cy="228600"/>
          </a:xfrm>
          <a:prstGeom prst="rect">
            <a:avLst/>
          </a:prstGeom>
          <a:solidFill>
            <a:srgbClr val="E6EAEB"/>
          </a:solidFill>
        </p:spPr>
        <p:txBody>
          <a:bodyPr vert="horz" wrap="square" lIns="0" tIns="11430" rIns="0" bIns="0" rtlCol="0">
            <a:spAutoFit/>
          </a:bodyPr>
          <a:lstStyle/>
          <a:p>
            <a:pPr>
              <a:lnSpc>
                <a:spcPct val="100000"/>
              </a:lnSpc>
              <a:spcBef>
                <a:spcPts val="90"/>
              </a:spcBef>
            </a:pPr>
            <a:r>
              <a:rPr sz="1350" spc="-5" dirty="0">
                <a:solidFill>
                  <a:srgbClr val="3D4251"/>
                </a:solidFill>
                <a:latin typeface="Courier New"/>
                <a:cs typeface="Courier New"/>
              </a:rPr>
              <a:t>pip</a:t>
            </a:r>
            <a:r>
              <a:rPr sz="1350" spc="-50" dirty="0">
                <a:solidFill>
                  <a:srgbClr val="3D4251"/>
                </a:solidFill>
                <a:latin typeface="Courier New"/>
                <a:cs typeface="Courier New"/>
              </a:rPr>
              <a:t> </a:t>
            </a:r>
            <a:r>
              <a:rPr sz="1350" spc="-5" dirty="0">
                <a:solidFill>
                  <a:srgbClr val="3D4251"/>
                </a:solidFill>
                <a:latin typeface="Courier New"/>
                <a:cs typeface="Courier New"/>
              </a:rPr>
              <a:t>install</a:t>
            </a:r>
            <a:r>
              <a:rPr sz="1350" spc="-45" dirty="0">
                <a:solidFill>
                  <a:srgbClr val="3D4251"/>
                </a:solidFill>
                <a:latin typeface="Courier New"/>
                <a:cs typeface="Courier New"/>
              </a:rPr>
              <a:t> </a:t>
            </a:r>
            <a:r>
              <a:rPr sz="1350" spc="-5" dirty="0">
                <a:solidFill>
                  <a:srgbClr val="3D4251"/>
                </a:solidFill>
                <a:latin typeface="Courier New"/>
                <a:cs typeface="Courier New"/>
              </a:rPr>
              <a:t>opencv-contrib-python</a:t>
            </a:r>
            <a:endParaRPr sz="1350" dirty="0">
              <a:latin typeface="Courier New"/>
              <a:cs typeface="Courier New"/>
            </a:endParaRPr>
          </a:p>
        </p:txBody>
      </p:sp>
      <p:sp>
        <p:nvSpPr>
          <p:cNvPr id="46" name="object 8">
            <a:extLst>
              <a:ext uri="{FF2B5EF4-FFF2-40B4-BE49-F238E27FC236}">
                <a16:creationId xmlns:a16="http://schemas.microsoft.com/office/drawing/2014/main" id="{D41181C6-AF78-936F-40B0-70E0C99131D1}"/>
              </a:ext>
            </a:extLst>
          </p:cNvPr>
          <p:cNvSpPr txBox="1"/>
          <p:nvPr/>
        </p:nvSpPr>
        <p:spPr>
          <a:xfrm>
            <a:off x="6390816" y="5574473"/>
            <a:ext cx="4110036" cy="289823"/>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if you need both main and contrib modules</a:t>
            </a:r>
          </a:p>
        </p:txBody>
      </p:sp>
    </p:spTree>
    <p:extLst>
      <p:ext uri="{BB962C8B-B14F-4D97-AF65-F5344CB8AC3E}">
        <p14:creationId xmlns:p14="http://schemas.microsoft.com/office/powerpoint/2010/main" val="414664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IN" sz="4800" dirty="0"/>
              <a:t>Face Detection</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FACE-RECOGNITION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9</a:t>
            </a:fld>
            <a:endParaRPr lang="en-US" dirty="0"/>
          </a:p>
        </p:txBody>
      </p:sp>
      <p:sp>
        <p:nvSpPr>
          <p:cNvPr id="68" name="Text Placeholder 67">
            <a:extLst>
              <a:ext uri="{FF2B5EF4-FFF2-40B4-BE49-F238E27FC236}">
                <a16:creationId xmlns:a16="http://schemas.microsoft.com/office/drawing/2014/main" id="{29FCB6B8-D19D-529F-2FEE-8BE547DC04AD}"/>
              </a:ext>
            </a:extLst>
          </p:cNvPr>
          <p:cNvSpPr>
            <a:spLocks noGrp="1"/>
          </p:cNvSpPr>
          <p:nvPr>
            <p:ph type="body" sz="quarter" idx="21"/>
          </p:nvPr>
        </p:nvSpPr>
        <p:spPr>
          <a:xfrm>
            <a:off x="1445343" y="1602658"/>
            <a:ext cx="9379974" cy="464574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698500" marR="289560" lvl="1" algn="just">
              <a:lnSpc>
                <a:spcPct val="114999"/>
              </a:lnSpc>
              <a:spcBef>
                <a:spcPts val="100"/>
              </a:spcBef>
            </a:pPr>
            <a:endParaRPr lang="en-US" dirty="0"/>
          </a:p>
          <a:p>
            <a:pPr marL="698500" marR="289560" lvl="1" algn="just">
              <a:lnSpc>
                <a:spcPct val="114999"/>
              </a:lnSpc>
              <a:spcBef>
                <a:spcPts val="100"/>
              </a:spcBef>
            </a:pPr>
            <a:r>
              <a:rPr lang="en-US" dirty="0"/>
              <a:t>Face detection is a technique that identifies or locates human faces in digital images. A typical example of face  detection occurs when we take photographs through our smartphones, and it instantly detects faces in the picture.</a:t>
            </a:r>
          </a:p>
          <a:p>
            <a:pPr marL="698500" marR="6350" lvl="1" algn="just">
              <a:lnSpc>
                <a:spcPct val="114999"/>
              </a:lnSpc>
              <a:spcBef>
                <a:spcPts val="1200"/>
              </a:spcBef>
            </a:pPr>
            <a:r>
              <a:rPr lang="en-US" dirty="0"/>
              <a:t>Face detection is different from Face recognition. Face detection detects merely the presence of faces in an image  while facial recognition involves identifying whose face it is. In this article, we shall only be dealing with the former.</a:t>
            </a:r>
          </a:p>
          <a:p>
            <a:pPr marL="698500" marR="5080" lvl="1" algn="just">
              <a:lnSpc>
                <a:spcPct val="114999"/>
              </a:lnSpc>
              <a:spcBef>
                <a:spcPts val="1200"/>
              </a:spcBef>
            </a:pPr>
            <a:r>
              <a:rPr lang="en-US" dirty="0"/>
              <a:t>Face recognition is the task of identifying an already detected object as a known or unknown face. Often the problem  of face recognition is confused with the problem of face detection Face Recognition on the other hand is to decide if  the "face" is someone known, or unknown, using for this purpose a database of faces in order to validate this input  face.</a:t>
            </a:r>
          </a:p>
          <a:p>
            <a:endParaRPr lang="en-IN" dirty="0"/>
          </a:p>
        </p:txBody>
      </p:sp>
    </p:spTree>
    <p:extLst>
      <p:ext uri="{BB962C8B-B14F-4D97-AF65-F5344CB8AC3E}">
        <p14:creationId xmlns:p14="http://schemas.microsoft.com/office/powerpoint/2010/main" val="214170067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{440284E6-EBA2-47D4-8685-1B5AECBB1DA6}tf67061901_win32</Template>
  <TotalTime>144</TotalTime>
  <Words>1231</Words>
  <Application>Microsoft Office PowerPoint</Application>
  <PresentationFormat>Widescreen</PresentationFormat>
  <Paragraphs>113</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Calibri</vt:lpstr>
      <vt:lpstr>Calibri Light</vt:lpstr>
      <vt:lpstr>Courier New</vt:lpstr>
      <vt:lpstr>Daytona Condensed Light</vt:lpstr>
      <vt:lpstr>Microsoft Sans Serif</vt:lpstr>
      <vt:lpstr>Posterama</vt:lpstr>
      <vt:lpstr>Times New Roman</vt:lpstr>
      <vt:lpstr>Wingdings</vt:lpstr>
      <vt:lpstr>Office Theme</vt:lpstr>
      <vt:lpstr>PROJECT REPORT On REAL-TIME FACE RECOGNITION WITH PYTHON AND OPENCV </vt:lpstr>
      <vt:lpstr>Outline</vt:lpstr>
      <vt:lpstr>Introduction</vt:lpstr>
      <vt:lpstr>MOTIVATION</vt:lpstr>
      <vt:lpstr>Innovation Idea of Project</vt:lpstr>
      <vt:lpstr>Scope of Project</vt:lpstr>
      <vt:lpstr>OpenCV essentially stands for Open Source Computer Vision Library. Although it is written in optimized C/C++, it has interfaces for Python and Java along with C++. OpenCV boasts of an active user base all over the world with its  use increasing day by day due to the surge in computer vision applications.   OpenCV-Python is the python API for OpenCV. You can think of it as a python wrapper around the C++  implementation of OpenCV. </vt:lpstr>
      <vt:lpstr>INSTALLATION</vt:lpstr>
      <vt:lpstr>Face Detection</vt:lpstr>
      <vt:lpstr>Face Detection Classiﬁers</vt:lpstr>
      <vt:lpstr>PowerPoint Presentation</vt:lpstr>
      <vt:lpstr>CODE</vt:lpstr>
      <vt:lpstr>CONCLUSION</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Prasad</dc:creator>
  <cp:lastModifiedBy>Ankita Prasad</cp:lastModifiedBy>
  <cp:revision>14</cp:revision>
  <dcterms:created xsi:type="dcterms:W3CDTF">2024-06-04T19:14:25Z</dcterms:created>
  <dcterms:modified xsi:type="dcterms:W3CDTF">2024-06-04T21:38:44Z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