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129046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8724A-2BE8-4261-87AC-433C11463DA1}"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115386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147530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676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24094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26833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4090825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675924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288580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40758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57422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28724A-2BE8-4261-87AC-433C11463DA1}"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3633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8724A-2BE8-4261-87AC-433C11463DA1}"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347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62471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1143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28724A-2BE8-4261-87AC-433C11463DA1}" type="datetimeFigureOut">
              <a:rPr lang="en-IN" smtClean="0"/>
              <a:t>25-04-2023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424406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28724A-2BE8-4261-87AC-433C11463DA1}"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A274D-E5A4-4A3A-B0C9-88202855D96C}" type="slidenum">
              <a:rPr lang="en-IN" smtClean="0"/>
              <a:t>‹#›</a:t>
            </a:fld>
            <a:endParaRPr lang="en-IN"/>
          </a:p>
        </p:txBody>
      </p:sp>
    </p:spTree>
    <p:extLst>
      <p:ext uri="{BB962C8B-B14F-4D97-AF65-F5344CB8AC3E}">
        <p14:creationId xmlns:p14="http://schemas.microsoft.com/office/powerpoint/2010/main" val="311215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28724A-2BE8-4261-87AC-433C11463DA1}" type="datetimeFigureOut">
              <a:rPr lang="en-IN" smtClean="0"/>
              <a:t>25-04-2023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3A274D-E5A4-4A3A-B0C9-88202855D96C}" type="slidenum">
              <a:rPr lang="en-IN" smtClean="0"/>
              <a:t>‹#›</a:t>
            </a:fld>
            <a:endParaRPr lang="en-IN"/>
          </a:p>
        </p:txBody>
      </p:sp>
    </p:spTree>
    <p:extLst>
      <p:ext uri="{BB962C8B-B14F-4D97-AF65-F5344CB8AC3E}">
        <p14:creationId xmlns:p14="http://schemas.microsoft.com/office/powerpoint/2010/main" val="349225031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9CEA-B8DF-BD75-CF38-E7F295B699AF}"/>
              </a:ext>
            </a:extLst>
          </p:cNvPr>
          <p:cNvSpPr>
            <a:spLocks noGrp="1"/>
          </p:cNvSpPr>
          <p:nvPr>
            <p:ph type="ctrTitle"/>
          </p:nvPr>
        </p:nvSpPr>
        <p:spPr>
          <a:xfrm>
            <a:off x="961053" y="1138335"/>
            <a:ext cx="9640061" cy="1007706"/>
          </a:xfrm>
        </p:spPr>
        <p:txBody>
          <a:bodyPr/>
          <a:lstStyle/>
          <a:p>
            <a:r>
              <a:rPr lang="en-IN" sz="4400" b="1" dirty="0"/>
              <a:t>Dog &amp; Cat Image Classification Project</a:t>
            </a:r>
          </a:p>
        </p:txBody>
      </p:sp>
      <p:sp>
        <p:nvSpPr>
          <p:cNvPr id="3" name="Subtitle 2">
            <a:extLst>
              <a:ext uri="{FF2B5EF4-FFF2-40B4-BE49-F238E27FC236}">
                <a16:creationId xmlns:a16="http://schemas.microsoft.com/office/drawing/2014/main" id="{5804103E-5024-EBE9-35FB-479CCAFBE202}"/>
              </a:ext>
            </a:extLst>
          </p:cNvPr>
          <p:cNvSpPr>
            <a:spLocks noGrp="1"/>
          </p:cNvSpPr>
          <p:nvPr>
            <p:ph type="subTitle" idx="1"/>
          </p:nvPr>
        </p:nvSpPr>
        <p:spPr>
          <a:xfrm>
            <a:off x="1166327" y="2696652"/>
            <a:ext cx="9019560" cy="2015308"/>
          </a:xfrm>
        </p:spPr>
        <p:txBody>
          <a:bodyPr/>
          <a:lstStyle/>
          <a:p>
            <a:pPr marL="457200" indent="-457200">
              <a:buFont typeface="+mj-lt"/>
              <a:buAutoNum type="arabicPeriod"/>
            </a:pPr>
            <a:r>
              <a:rPr lang="en-IN"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DL model for image classification used is </a:t>
            </a:r>
            <a:r>
              <a:rPr lang="en-US" dirty="0" err="1">
                <a:solidFill>
                  <a:schemeClr val="tx1"/>
                </a:solidFill>
                <a:latin typeface="Arial" panose="020B0604020202020204" pitchFamily="34" charset="0"/>
                <a:cs typeface="Arial" panose="020B0604020202020204" pitchFamily="34" charset="0"/>
              </a:rPr>
              <a:t>cnn</a:t>
            </a:r>
            <a:endParaRPr lang="en-US" dirty="0">
              <a:solidFill>
                <a:schemeClr val="tx1"/>
              </a:solidFill>
              <a:latin typeface="Arial" panose="020B0604020202020204" pitchFamily="34" charset="0"/>
              <a:cs typeface="Arial" panose="020B0604020202020204" pitchFamily="34" charset="0"/>
            </a:endParaRPr>
          </a:p>
          <a:p>
            <a:pPr marL="457200" indent="-457200">
              <a:buFont typeface="+mj-lt"/>
              <a:buAutoNum type="arabicPeriod"/>
            </a:pPr>
            <a:r>
              <a:rPr lang="en-US" dirty="0" err="1">
                <a:solidFill>
                  <a:schemeClr val="tx1"/>
                </a:solidFill>
                <a:latin typeface="Arial" panose="020B0604020202020204" pitchFamily="34" charset="0"/>
                <a:cs typeface="Arial" panose="020B0604020202020204" pitchFamily="34" charset="0"/>
              </a:rPr>
              <a:t>Cnn</a:t>
            </a:r>
            <a:r>
              <a:rPr lang="en-US" dirty="0">
                <a:solidFill>
                  <a:schemeClr val="tx1"/>
                </a:solidFill>
                <a:latin typeface="Arial" panose="020B0604020202020204" pitchFamily="34" charset="0"/>
                <a:cs typeface="Arial" panose="020B0604020202020204" pitchFamily="34" charset="0"/>
              </a:rPr>
              <a:t>- convolutional  Neural network</a:t>
            </a:r>
          </a:p>
          <a:p>
            <a:pPr marL="457200" indent="-457200">
              <a:buFont typeface="+mj-lt"/>
              <a:buAutoNum type="arabicPeriod"/>
            </a:pPr>
            <a:r>
              <a:rPr lang="en-US" dirty="0" err="1">
                <a:solidFill>
                  <a:schemeClr val="tx1"/>
                </a:solidFill>
                <a:latin typeface="Arial" panose="020B0604020202020204" pitchFamily="34" charset="0"/>
                <a:cs typeface="Arial" panose="020B0604020202020204" pitchFamily="34" charset="0"/>
              </a:rPr>
              <a:t>Cnn</a:t>
            </a:r>
            <a:r>
              <a:rPr lang="en-US" dirty="0">
                <a:solidFill>
                  <a:schemeClr val="tx1"/>
                </a:solidFill>
                <a:latin typeface="Arial" panose="020B0604020202020204" pitchFamily="34" charset="0"/>
                <a:cs typeface="Arial" panose="020B0604020202020204" pitchFamily="34" charset="0"/>
              </a:rPr>
              <a:t> is the best-suited model for the image recognition task</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938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921B-92D6-8F57-9E64-FCCD4FCB9194}"/>
              </a:ext>
            </a:extLst>
          </p:cNvPr>
          <p:cNvSpPr>
            <a:spLocks noGrp="1"/>
          </p:cNvSpPr>
          <p:nvPr>
            <p:ph type="title"/>
          </p:nvPr>
        </p:nvSpPr>
        <p:spPr/>
        <p:txBody>
          <a:bodyPr/>
          <a:lstStyle/>
          <a:p>
            <a:r>
              <a:rPr lang="en-IN" b="1" u="sng" dirty="0"/>
              <a:t>NOTE- </a:t>
            </a:r>
            <a:br>
              <a:rPr lang="en-IN" dirty="0"/>
            </a:br>
            <a:br>
              <a:rPr lang="en-IN" dirty="0"/>
            </a:br>
            <a:r>
              <a:rPr lang="en-IN" sz="3200" dirty="0">
                <a:solidFill>
                  <a:schemeClr val="accent3">
                    <a:lumMod val="40000"/>
                    <a:lumOff val="60000"/>
                  </a:schemeClr>
                </a:solidFill>
                <a:latin typeface="Arial" panose="020B0604020202020204" pitchFamily="34" charset="0"/>
                <a:cs typeface="Arial" panose="020B0604020202020204" pitchFamily="34" charset="0"/>
              </a:rPr>
              <a:t>The stepwise explanation of each coding has been thoroughly documented and explained in the </a:t>
            </a:r>
            <a:r>
              <a:rPr lang="en-IN" sz="3200" dirty="0" err="1">
                <a:solidFill>
                  <a:schemeClr val="accent3">
                    <a:lumMod val="40000"/>
                    <a:lumOff val="60000"/>
                  </a:schemeClr>
                </a:solidFill>
                <a:latin typeface="Arial" panose="020B0604020202020204" pitchFamily="34" charset="0"/>
                <a:cs typeface="Arial" panose="020B0604020202020204" pitchFamily="34" charset="0"/>
              </a:rPr>
              <a:t>ipynb</a:t>
            </a:r>
            <a:r>
              <a:rPr lang="en-IN" sz="3200" dirty="0">
                <a:solidFill>
                  <a:schemeClr val="accent3">
                    <a:lumMod val="40000"/>
                    <a:lumOff val="60000"/>
                  </a:schemeClr>
                </a:solidFill>
                <a:latin typeface="Arial" panose="020B0604020202020204" pitchFamily="34" charset="0"/>
                <a:cs typeface="Arial" panose="020B0604020202020204" pitchFamily="34" charset="0"/>
              </a:rPr>
              <a:t> file.</a:t>
            </a:r>
            <a:br>
              <a:rPr lang="en-IN" sz="3200" dirty="0">
                <a:solidFill>
                  <a:schemeClr val="accent3">
                    <a:lumMod val="40000"/>
                    <a:lumOff val="60000"/>
                  </a:schemeClr>
                </a:solidFill>
                <a:latin typeface="Arial" panose="020B0604020202020204" pitchFamily="34" charset="0"/>
                <a:cs typeface="Arial" panose="020B0604020202020204" pitchFamily="34" charset="0"/>
              </a:rPr>
            </a:br>
            <a:br>
              <a:rPr lang="en-IN" sz="3200" dirty="0">
                <a:solidFill>
                  <a:schemeClr val="accent3">
                    <a:lumMod val="40000"/>
                    <a:lumOff val="60000"/>
                  </a:schemeClr>
                </a:solidFill>
                <a:latin typeface="Arial" panose="020B0604020202020204" pitchFamily="34" charset="0"/>
                <a:cs typeface="Arial" panose="020B0604020202020204" pitchFamily="34" charset="0"/>
              </a:rPr>
            </a:br>
            <a:r>
              <a:rPr lang="en-IN" sz="3200" dirty="0">
                <a:solidFill>
                  <a:schemeClr val="accent3">
                    <a:lumMod val="40000"/>
                    <a:lumOff val="60000"/>
                  </a:schemeClr>
                </a:solidFill>
                <a:latin typeface="Arial" panose="020B0604020202020204" pitchFamily="34" charset="0"/>
                <a:cs typeface="Arial" panose="020B0604020202020204" pitchFamily="34" charset="0"/>
              </a:rPr>
              <a:t>Kindly refer to each coding step explanation for better references.</a:t>
            </a:r>
          </a:p>
        </p:txBody>
      </p:sp>
    </p:spTree>
    <p:extLst>
      <p:ext uri="{BB962C8B-B14F-4D97-AF65-F5344CB8AC3E}">
        <p14:creationId xmlns:p14="http://schemas.microsoft.com/office/powerpoint/2010/main" val="35063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E819-EDB3-8AE8-1B89-98BFE108C0EA}"/>
              </a:ext>
            </a:extLst>
          </p:cNvPr>
          <p:cNvSpPr>
            <a:spLocks noGrp="1"/>
          </p:cNvSpPr>
          <p:nvPr>
            <p:ph type="title"/>
          </p:nvPr>
        </p:nvSpPr>
        <p:spPr>
          <a:xfrm>
            <a:off x="1196617" y="2346833"/>
            <a:ext cx="9404723" cy="1400530"/>
          </a:xfrm>
        </p:spPr>
        <p:txBody>
          <a:bodyPr/>
          <a:lstStyle/>
          <a:p>
            <a:pPr algn="ctr"/>
            <a:r>
              <a:rPr lang="en-IN" sz="5400" b="1" u="sng" dirty="0">
                <a:solidFill>
                  <a:schemeClr val="accent3">
                    <a:lumMod val="40000"/>
                    <a:lumOff val="60000"/>
                  </a:schemeClr>
                </a:solidFill>
              </a:rPr>
              <a:t>THANK YOU</a:t>
            </a:r>
          </a:p>
        </p:txBody>
      </p:sp>
    </p:spTree>
    <p:extLst>
      <p:ext uri="{BB962C8B-B14F-4D97-AF65-F5344CB8AC3E}">
        <p14:creationId xmlns:p14="http://schemas.microsoft.com/office/powerpoint/2010/main" val="241199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137C-A8A0-34C4-1FE2-681C65F9C71D}"/>
              </a:ext>
            </a:extLst>
          </p:cNvPr>
          <p:cNvSpPr>
            <a:spLocks noGrp="1"/>
          </p:cNvSpPr>
          <p:nvPr>
            <p:ph type="title"/>
          </p:nvPr>
        </p:nvSpPr>
        <p:spPr/>
        <p:txBody>
          <a:bodyPr/>
          <a:lstStyle/>
          <a:p>
            <a:pPr algn="ctr"/>
            <a:r>
              <a:rPr lang="en-IN" dirty="0"/>
              <a:t>PROJECT AGENDA</a:t>
            </a:r>
          </a:p>
        </p:txBody>
      </p:sp>
      <p:sp>
        <p:nvSpPr>
          <p:cNvPr id="3" name="Content Placeholder 2">
            <a:extLst>
              <a:ext uri="{FF2B5EF4-FFF2-40B4-BE49-F238E27FC236}">
                <a16:creationId xmlns:a16="http://schemas.microsoft.com/office/drawing/2014/main" id="{1E190B35-85F6-C421-B9C1-C3F5680512A8}"/>
              </a:ext>
            </a:extLst>
          </p:cNvPr>
          <p:cNvSpPr>
            <a:spLocks noGrp="1"/>
          </p:cNvSpPr>
          <p:nvPr>
            <p:ph idx="1"/>
          </p:nvPr>
        </p:nvSpPr>
        <p:spPr>
          <a:xfrm>
            <a:off x="1399592" y="2052918"/>
            <a:ext cx="8650261" cy="1156813"/>
          </a:xfrm>
        </p:spPr>
        <p:txBody>
          <a:bodyPr/>
          <a:lstStyle/>
          <a:p>
            <a:r>
              <a:rPr lang="en-US" dirty="0"/>
              <a:t>Problem Statement: Develop a basic image classification system to differentiate between images of dogs and cats.</a:t>
            </a:r>
          </a:p>
          <a:p>
            <a:pPr marL="0" indent="0">
              <a:buNone/>
            </a:pPr>
            <a:endParaRPr lang="en-US" dirty="0"/>
          </a:p>
        </p:txBody>
      </p:sp>
    </p:spTree>
    <p:extLst>
      <p:ext uri="{BB962C8B-B14F-4D97-AF65-F5344CB8AC3E}">
        <p14:creationId xmlns:p14="http://schemas.microsoft.com/office/powerpoint/2010/main" val="398468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9828-275D-13C6-0923-F0DB8445AE62}"/>
              </a:ext>
            </a:extLst>
          </p:cNvPr>
          <p:cNvSpPr>
            <a:spLocks noGrp="1"/>
          </p:cNvSpPr>
          <p:nvPr>
            <p:ph type="title"/>
          </p:nvPr>
        </p:nvSpPr>
        <p:spPr>
          <a:xfrm>
            <a:off x="1103312" y="452717"/>
            <a:ext cx="8947522" cy="1180139"/>
          </a:xfrm>
        </p:spPr>
        <p:txBody>
          <a:bodyPr/>
          <a:lstStyle/>
          <a:p>
            <a:r>
              <a:rPr lang="en-US" sz="2400" dirty="0"/>
              <a:t>Steps to Follow for Basic Dog Cat Image Classification Project:</a:t>
            </a:r>
            <a:endParaRPr lang="en-IN" sz="2400" dirty="0"/>
          </a:p>
        </p:txBody>
      </p:sp>
      <p:sp>
        <p:nvSpPr>
          <p:cNvPr id="3" name="Content Placeholder 2">
            <a:extLst>
              <a:ext uri="{FF2B5EF4-FFF2-40B4-BE49-F238E27FC236}">
                <a16:creationId xmlns:a16="http://schemas.microsoft.com/office/drawing/2014/main" id="{137E491C-2BF3-6597-75FC-F2F7E531BE9D}"/>
              </a:ext>
            </a:extLst>
          </p:cNvPr>
          <p:cNvSpPr>
            <a:spLocks noGrp="1"/>
          </p:cNvSpPr>
          <p:nvPr>
            <p:ph idx="1"/>
          </p:nvPr>
        </p:nvSpPr>
        <p:spPr>
          <a:xfrm>
            <a:off x="401216" y="1427584"/>
            <a:ext cx="11672596" cy="5094514"/>
          </a:xfrm>
        </p:spPr>
        <p:txBody>
          <a:bodyPr>
            <a:normAutofit fontScale="55000" lnSpcReduction="20000"/>
          </a:bodyPr>
          <a:lstStyle/>
          <a:p>
            <a:r>
              <a:rPr lang="en-US" b="1" dirty="0">
                <a:solidFill>
                  <a:schemeClr val="accent3">
                    <a:lumMod val="75000"/>
                  </a:schemeClr>
                </a:solidFill>
              </a:rPr>
              <a:t>Dataset Collection</a:t>
            </a:r>
            <a:r>
              <a:rPr lang="en-US" dirty="0"/>
              <a:t>:</a:t>
            </a:r>
          </a:p>
          <a:p>
            <a:r>
              <a:rPr lang="en-US" dirty="0"/>
              <a:t>Shared a dataset of labeled images of dogs and cats. The dataset is diverse and representative of the images that the system will encounter in real-world scenarios.</a:t>
            </a:r>
          </a:p>
          <a:p>
            <a:r>
              <a:rPr lang="en-US" b="1" dirty="0">
                <a:solidFill>
                  <a:schemeClr val="accent3">
                    <a:lumMod val="75000"/>
                  </a:schemeClr>
                </a:solidFill>
              </a:rPr>
              <a:t>Data Preprocessing</a:t>
            </a:r>
            <a:r>
              <a:rPr lang="en-US" dirty="0">
                <a:solidFill>
                  <a:schemeClr val="accent3">
                    <a:lumMod val="75000"/>
                  </a:schemeClr>
                </a:solidFill>
              </a:rPr>
              <a:t>:</a:t>
            </a:r>
          </a:p>
          <a:p>
            <a:r>
              <a:rPr lang="en-US" dirty="0"/>
              <a:t>Preprocess the dataset by resizing the images to a consistent size, normalizing pixel values, and splitting the dataset into training and testing sets to evaluate the model's performance.</a:t>
            </a:r>
          </a:p>
          <a:p>
            <a:r>
              <a:rPr lang="en-US" b="1" dirty="0">
                <a:solidFill>
                  <a:schemeClr val="accent3">
                    <a:lumMod val="75000"/>
                  </a:schemeClr>
                </a:solidFill>
              </a:rPr>
              <a:t>Model Selection</a:t>
            </a:r>
            <a:r>
              <a:rPr lang="en-US" dirty="0"/>
              <a:t>:</a:t>
            </a:r>
          </a:p>
          <a:p>
            <a:r>
              <a:rPr lang="en-US" dirty="0"/>
              <a:t>Choose an appropriate DL model for image classification, such as a convolutional neural network (CNN), which is well-suited for image recognition tasks.</a:t>
            </a:r>
          </a:p>
          <a:p>
            <a:r>
              <a:rPr lang="en-US" b="1" dirty="0">
                <a:solidFill>
                  <a:schemeClr val="accent3">
                    <a:lumMod val="75000"/>
                  </a:schemeClr>
                </a:solidFill>
              </a:rPr>
              <a:t>Model Training: </a:t>
            </a:r>
          </a:p>
          <a:p>
            <a:r>
              <a:rPr lang="en-US" dirty="0"/>
              <a:t>Train the selected model using the training set. During training, the model will learn to extract relevant features from the images and classify them as either dogs or cats based on the labeled data.</a:t>
            </a:r>
          </a:p>
          <a:p>
            <a:r>
              <a:rPr lang="en-US" b="1" dirty="0">
                <a:solidFill>
                  <a:schemeClr val="accent3">
                    <a:lumMod val="75000"/>
                  </a:schemeClr>
                </a:solidFill>
              </a:rPr>
              <a:t>Model Evaluation</a:t>
            </a:r>
            <a:r>
              <a:rPr lang="en-US" dirty="0"/>
              <a:t>: </a:t>
            </a:r>
          </a:p>
          <a:p>
            <a:r>
              <a:rPr lang="en-US" dirty="0"/>
              <a:t>Evaluate the trained model using the testing set to assess its accuracy. Adjust the model parameters or architecture if necessary to improve its performance.</a:t>
            </a:r>
          </a:p>
          <a:p>
            <a:r>
              <a:rPr lang="en-US" b="1" dirty="0">
                <a:solidFill>
                  <a:schemeClr val="accent3">
                    <a:lumMod val="75000"/>
                  </a:schemeClr>
                </a:solidFill>
              </a:rPr>
              <a:t>Documentation</a:t>
            </a:r>
            <a:r>
              <a:rPr lang="en-US" dirty="0"/>
              <a:t>: </a:t>
            </a:r>
          </a:p>
          <a:p>
            <a:r>
              <a:rPr lang="en-US" dirty="0"/>
              <a:t>Document the entire project, including dataset details, model architecture, training process, and evaluation results for future reference.</a:t>
            </a:r>
          </a:p>
          <a:p>
            <a:r>
              <a:rPr lang="en-US" dirty="0"/>
              <a:t>Testing and Debugging: Thoroughly test the system, and identify and fix any potential bugs or issues that may arise during deployment or usage.</a:t>
            </a:r>
          </a:p>
          <a:p>
            <a:r>
              <a:rPr lang="en-US" b="1" dirty="0">
                <a:solidFill>
                  <a:schemeClr val="accent3">
                    <a:lumMod val="75000"/>
                  </a:schemeClr>
                </a:solidFill>
              </a:rPr>
              <a:t>Fine-tuning:</a:t>
            </a:r>
          </a:p>
          <a:p>
            <a:r>
              <a:rPr lang="en-US" dirty="0"/>
              <a:t>Continuously fine-tune the model based on user feedback and real-world performance to improve accuracy and ensure the system remains effective in classifying dog and cat images.</a:t>
            </a:r>
          </a:p>
          <a:p>
            <a:r>
              <a:rPr lang="en-US" dirty="0"/>
              <a:t>By following these steps, you can develop a basic dog and cat image classification system that can accurately distinguish between the two animals based on their images.</a:t>
            </a:r>
          </a:p>
          <a:p>
            <a:endParaRPr lang="en-IN" dirty="0"/>
          </a:p>
        </p:txBody>
      </p:sp>
    </p:spTree>
    <p:extLst>
      <p:ext uri="{BB962C8B-B14F-4D97-AF65-F5344CB8AC3E}">
        <p14:creationId xmlns:p14="http://schemas.microsoft.com/office/powerpoint/2010/main" val="9856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D39C-F526-8BE5-B393-7515930D94F5}"/>
              </a:ext>
            </a:extLst>
          </p:cNvPr>
          <p:cNvSpPr>
            <a:spLocks noGrp="1"/>
          </p:cNvSpPr>
          <p:nvPr>
            <p:ph type="title"/>
          </p:nvPr>
        </p:nvSpPr>
        <p:spPr/>
        <p:txBody>
          <a:bodyPr/>
          <a:lstStyle/>
          <a:p>
            <a:r>
              <a:rPr lang="en-IN" dirty="0"/>
              <a:t>Dataset Collection</a:t>
            </a:r>
          </a:p>
        </p:txBody>
      </p:sp>
      <p:sp>
        <p:nvSpPr>
          <p:cNvPr id="3" name="Content Placeholder 2">
            <a:extLst>
              <a:ext uri="{FF2B5EF4-FFF2-40B4-BE49-F238E27FC236}">
                <a16:creationId xmlns:a16="http://schemas.microsoft.com/office/drawing/2014/main" id="{F7FADC8A-E957-F179-B4F3-3173CD47700E}"/>
              </a:ext>
            </a:extLst>
          </p:cNvPr>
          <p:cNvSpPr>
            <a:spLocks noGrp="1"/>
          </p:cNvSpPr>
          <p:nvPr>
            <p:ph idx="1"/>
          </p:nvPr>
        </p:nvSpPr>
        <p:spPr>
          <a:xfrm>
            <a:off x="737118" y="1567544"/>
            <a:ext cx="9312735" cy="4680856"/>
          </a:xfrm>
        </p:spPr>
        <p:txBody>
          <a:bodyPr/>
          <a:lstStyle/>
          <a:p>
            <a:pPr algn="l"/>
            <a:r>
              <a:rPr lang="en-US" b="0" i="0" dirty="0">
                <a:solidFill>
                  <a:schemeClr val="accent3">
                    <a:lumMod val="60000"/>
                    <a:lumOff val="40000"/>
                  </a:schemeClr>
                </a:solidFill>
                <a:effectLst/>
                <a:latin typeface="Söhne"/>
              </a:rPr>
              <a:t>Dataset collection refers to the process of gathering data from various sources and compiling it into a structured format that can be used for analysis or other purposes. The process of dataset collection may involve a variety of techniques, including web scraping, data mining, surveys, and experiments.</a:t>
            </a:r>
          </a:p>
          <a:p>
            <a:pPr algn="l"/>
            <a:r>
              <a:rPr lang="en-US" b="0" i="0" dirty="0">
                <a:solidFill>
                  <a:schemeClr val="accent3">
                    <a:lumMod val="60000"/>
                    <a:lumOff val="40000"/>
                  </a:schemeClr>
                </a:solidFill>
                <a:effectLst/>
                <a:latin typeface="Söhne"/>
              </a:rPr>
              <a:t>The first step in dataset collection is to identify the data sources that will be used. These sources may include publicly available data sets, data collected from surveys or experiments, or data collected through web scraping.</a:t>
            </a:r>
          </a:p>
          <a:p>
            <a:endParaRPr lang="en-IN" dirty="0"/>
          </a:p>
          <a:p>
            <a:r>
              <a:rPr lang="en-IN" dirty="0"/>
              <a:t>In the given project assessment the dataset was already provided</a:t>
            </a:r>
          </a:p>
          <a:p>
            <a:r>
              <a:rPr lang="en-IN" dirty="0"/>
              <a:t>{Train and Validation} of cats and dogs each.</a:t>
            </a:r>
          </a:p>
        </p:txBody>
      </p:sp>
    </p:spTree>
    <p:extLst>
      <p:ext uri="{BB962C8B-B14F-4D97-AF65-F5344CB8AC3E}">
        <p14:creationId xmlns:p14="http://schemas.microsoft.com/office/powerpoint/2010/main" val="417303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B901-ECCE-9590-5DCE-BAD92151ABC0}"/>
              </a:ext>
            </a:extLst>
          </p:cNvPr>
          <p:cNvSpPr>
            <a:spLocks noGrp="1"/>
          </p:cNvSpPr>
          <p:nvPr>
            <p:ph type="title"/>
          </p:nvPr>
        </p:nvSpPr>
        <p:spPr/>
        <p:txBody>
          <a:bodyPr/>
          <a:lstStyle/>
          <a:p>
            <a:pPr algn="ctr"/>
            <a:r>
              <a:rPr lang="en-US" b="1" dirty="0">
                <a:solidFill>
                  <a:schemeClr val="tx1">
                    <a:lumMod val="95000"/>
                  </a:schemeClr>
                </a:solidFill>
              </a:rPr>
              <a:t>Data Preprocessing</a:t>
            </a:r>
            <a:r>
              <a:rPr lang="en-US" dirty="0">
                <a:solidFill>
                  <a:schemeClr val="tx1">
                    <a:lumMod val="95000"/>
                  </a:schemeClr>
                </a:solidFill>
              </a:rPr>
              <a:t>:</a:t>
            </a:r>
            <a:br>
              <a:rPr lang="en-US" dirty="0">
                <a:solidFill>
                  <a:schemeClr val="tx1">
                    <a:lumMod val="95000"/>
                  </a:schemeClr>
                </a:solidFill>
              </a:rPr>
            </a:b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428BFB31-E137-E163-163F-50E00F8D288B}"/>
              </a:ext>
            </a:extLst>
          </p:cNvPr>
          <p:cNvSpPr>
            <a:spLocks noGrp="1"/>
          </p:cNvSpPr>
          <p:nvPr>
            <p:ph idx="1"/>
          </p:nvPr>
        </p:nvSpPr>
        <p:spPr>
          <a:xfrm>
            <a:off x="645131" y="1520890"/>
            <a:ext cx="11130101" cy="5159828"/>
          </a:xfrm>
        </p:spPr>
        <p:txBody>
          <a:bodyPr>
            <a:normAutofit fontScale="92500" lnSpcReduction="10000"/>
          </a:bodyPr>
          <a:lstStyle/>
          <a:p>
            <a:pPr algn="l"/>
            <a:r>
              <a:rPr lang="en-US" b="0" i="0" dirty="0">
                <a:solidFill>
                  <a:schemeClr val="accent3">
                    <a:lumMod val="60000"/>
                    <a:lumOff val="40000"/>
                  </a:schemeClr>
                </a:solidFill>
                <a:effectLst/>
                <a:latin typeface="Söhne"/>
              </a:rPr>
              <a:t>Data preprocessing is a crucial step in data analysis that involves transforming raw data into a format that can be easily analyzed and understood by machine learning models or other analytical tools. This process typically includes several steps, including:</a:t>
            </a:r>
          </a:p>
          <a:p>
            <a:pPr algn="l">
              <a:buFont typeface="+mj-lt"/>
              <a:buAutoNum type="arabicPeriod"/>
            </a:pPr>
            <a:r>
              <a:rPr lang="en-US" b="0" i="0" dirty="0">
                <a:solidFill>
                  <a:schemeClr val="accent3">
                    <a:lumMod val="60000"/>
                    <a:lumOff val="40000"/>
                  </a:schemeClr>
                </a:solidFill>
                <a:effectLst/>
                <a:latin typeface="Söhne"/>
              </a:rPr>
              <a:t>Data cleaning: This step involves removing or correcting any errors or inconsistencies in the data, such as missing values, duplicates, or outliers.</a:t>
            </a:r>
          </a:p>
          <a:p>
            <a:pPr algn="l">
              <a:buFont typeface="+mj-lt"/>
              <a:buAutoNum type="arabicPeriod"/>
            </a:pPr>
            <a:r>
              <a:rPr lang="en-US" b="0" i="0" dirty="0">
                <a:solidFill>
                  <a:schemeClr val="accent3">
                    <a:lumMod val="60000"/>
                    <a:lumOff val="40000"/>
                  </a:schemeClr>
                </a:solidFill>
                <a:effectLst/>
                <a:latin typeface="Söhne"/>
              </a:rPr>
              <a:t>Data integration: This step involves combining data from different sources or formats into a single dataset.</a:t>
            </a:r>
          </a:p>
          <a:p>
            <a:pPr algn="l">
              <a:buFont typeface="+mj-lt"/>
              <a:buAutoNum type="arabicPeriod"/>
            </a:pPr>
            <a:r>
              <a:rPr lang="en-US" b="0" i="0" dirty="0">
                <a:solidFill>
                  <a:schemeClr val="accent3">
                    <a:lumMod val="60000"/>
                    <a:lumOff val="40000"/>
                  </a:schemeClr>
                </a:solidFill>
                <a:effectLst/>
                <a:latin typeface="Söhne"/>
              </a:rPr>
              <a:t>Data transformation: This step involves converting the data into a more appropriate format for analysis, such as scaling, normalization, or encoding categorical variables.</a:t>
            </a:r>
          </a:p>
          <a:p>
            <a:pPr algn="l">
              <a:buFont typeface="+mj-lt"/>
              <a:buAutoNum type="arabicPeriod"/>
            </a:pPr>
            <a:r>
              <a:rPr lang="en-US" b="0" i="0" dirty="0">
                <a:solidFill>
                  <a:schemeClr val="accent3">
                    <a:lumMod val="60000"/>
                    <a:lumOff val="40000"/>
                  </a:schemeClr>
                </a:solidFill>
                <a:effectLst/>
                <a:latin typeface="Söhne"/>
              </a:rPr>
              <a:t>Data reduction: This step involves reducing the amount of data to be analyzed, such as by sampling, feature selection, or dimensionality reduction.</a:t>
            </a:r>
          </a:p>
          <a:p>
            <a:pPr algn="l">
              <a:buFont typeface="+mj-lt"/>
              <a:buAutoNum type="arabicPeriod"/>
            </a:pPr>
            <a:r>
              <a:rPr lang="en-US" b="0" i="0" dirty="0">
                <a:solidFill>
                  <a:schemeClr val="accent3">
                    <a:lumMod val="60000"/>
                    <a:lumOff val="40000"/>
                  </a:schemeClr>
                </a:solidFill>
                <a:effectLst/>
                <a:latin typeface="Söhne"/>
              </a:rPr>
              <a:t>Data discretization: This step involves converting continuous data into discrete categories or intervals, such as by binning or clustering.</a:t>
            </a:r>
          </a:p>
          <a:p>
            <a:pPr algn="l"/>
            <a:r>
              <a:rPr lang="en-US" b="0" i="0" dirty="0">
                <a:solidFill>
                  <a:schemeClr val="accent3">
                    <a:lumMod val="60000"/>
                    <a:lumOff val="40000"/>
                  </a:schemeClr>
                </a:solidFill>
                <a:effectLst/>
                <a:latin typeface="Söhne"/>
              </a:rPr>
              <a:t>Overall, data preprocessing is essential for ensuring the accuracy, reliability, and interpretability of data analysis results, and it is typically performed before any machine learning or statistical modeling is applied to the data.</a:t>
            </a:r>
          </a:p>
          <a:p>
            <a:endParaRPr lang="en-IN" dirty="0"/>
          </a:p>
        </p:txBody>
      </p:sp>
    </p:spTree>
    <p:extLst>
      <p:ext uri="{BB962C8B-B14F-4D97-AF65-F5344CB8AC3E}">
        <p14:creationId xmlns:p14="http://schemas.microsoft.com/office/powerpoint/2010/main" val="198975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8FAD-6883-089E-32F7-6E59F32DBD3D}"/>
              </a:ext>
            </a:extLst>
          </p:cNvPr>
          <p:cNvSpPr>
            <a:spLocks noGrp="1"/>
          </p:cNvSpPr>
          <p:nvPr>
            <p:ph type="title"/>
          </p:nvPr>
        </p:nvSpPr>
        <p:spPr>
          <a:xfrm>
            <a:off x="1156997" y="186612"/>
            <a:ext cx="9071120" cy="1007706"/>
          </a:xfrm>
        </p:spPr>
        <p:txBody>
          <a:bodyPr/>
          <a:lstStyle/>
          <a:p>
            <a:r>
              <a:rPr lang="en-US" b="1" dirty="0">
                <a:solidFill>
                  <a:schemeClr val="tx1">
                    <a:lumMod val="95000"/>
                  </a:schemeClr>
                </a:solidFill>
              </a:rPr>
              <a:t>Model Selection- CNN(</a:t>
            </a:r>
            <a:r>
              <a:rPr lang="en-US" b="1" dirty="0" err="1">
                <a:solidFill>
                  <a:schemeClr val="tx1">
                    <a:lumMod val="95000"/>
                  </a:schemeClr>
                </a:solidFill>
              </a:rPr>
              <a:t>MobileNet</a:t>
            </a:r>
            <a:r>
              <a:rPr lang="en-US" b="1" dirty="0">
                <a:solidFill>
                  <a:schemeClr val="tx1">
                    <a:lumMod val="95000"/>
                  </a:schemeClr>
                </a:solidFill>
              </a:rPr>
              <a:t>)</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06A1BA42-61E0-8995-BF22-06E7187650C7}"/>
              </a:ext>
            </a:extLst>
          </p:cNvPr>
          <p:cNvSpPr>
            <a:spLocks noGrp="1"/>
          </p:cNvSpPr>
          <p:nvPr>
            <p:ph idx="1"/>
          </p:nvPr>
        </p:nvSpPr>
        <p:spPr>
          <a:xfrm>
            <a:off x="587830" y="1362270"/>
            <a:ext cx="11364684" cy="5309118"/>
          </a:xfrm>
        </p:spPr>
        <p:txBody>
          <a:bodyPr>
            <a:normAutofit fontScale="85000" lnSpcReduction="10000"/>
          </a:bodyPr>
          <a:lstStyle/>
          <a:p>
            <a:pPr algn="l"/>
            <a:r>
              <a:rPr lang="en-US" b="0" i="0" dirty="0">
                <a:solidFill>
                  <a:schemeClr val="accent3">
                    <a:lumMod val="60000"/>
                    <a:lumOff val="40000"/>
                  </a:schemeClr>
                </a:solidFill>
                <a:effectLst/>
                <a:latin typeface="Söhne"/>
              </a:rPr>
              <a:t>For image classification tasks, a convolutional neural network (CNN) is the most appropriate deep learning model. CNNs are well-suited for image recognition tasks because they can automatically learn and extract hierarchical features from images.</a:t>
            </a:r>
          </a:p>
          <a:p>
            <a:pPr algn="l"/>
            <a:r>
              <a:rPr lang="en-US" b="0" i="0" dirty="0">
                <a:solidFill>
                  <a:schemeClr val="accent3">
                    <a:lumMod val="60000"/>
                    <a:lumOff val="40000"/>
                  </a:schemeClr>
                </a:solidFill>
                <a:effectLst/>
                <a:latin typeface="Söhne"/>
              </a:rPr>
              <a:t>A typical CNN architecture consists of several layers, including convolutional layers, pooling layers, and fully connected layers. The convolutional layers are responsible for extracting feature maps from the input image, while the pooling layers are used to reduce the spatial dimensions of the feature maps. The fully connected layers are responsible for making the final classification decision based on the extracted features.</a:t>
            </a:r>
          </a:p>
          <a:p>
            <a:pPr algn="l"/>
            <a:r>
              <a:rPr lang="en-US" b="0" i="0" dirty="0">
                <a:solidFill>
                  <a:schemeClr val="accent3">
                    <a:lumMod val="60000"/>
                    <a:lumOff val="40000"/>
                  </a:schemeClr>
                </a:solidFill>
                <a:effectLst/>
                <a:latin typeface="Söhne"/>
              </a:rPr>
              <a:t>Some popular CNN models for image classification include:</a:t>
            </a:r>
          </a:p>
          <a:p>
            <a:pPr algn="l">
              <a:buFont typeface="+mj-lt"/>
              <a:buAutoNum type="arabicPeriod"/>
            </a:pPr>
            <a:r>
              <a:rPr lang="en-US" b="0" i="0" dirty="0">
                <a:solidFill>
                  <a:schemeClr val="accent3">
                    <a:lumMod val="60000"/>
                    <a:lumOff val="40000"/>
                  </a:schemeClr>
                </a:solidFill>
                <a:effectLst/>
                <a:latin typeface="Söhne"/>
              </a:rPr>
              <a:t>VGG (Visual Geometry Group) Net: This model is known for its deep architecture and excellent performance on image classification tasks.</a:t>
            </a:r>
          </a:p>
          <a:p>
            <a:pPr algn="l">
              <a:buFont typeface="+mj-lt"/>
              <a:buAutoNum type="arabicPeriod"/>
            </a:pPr>
            <a:r>
              <a:rPr lang="en-US" b="0" i="0" dirty="0" err="1">
                <a:solidFill>
                  <a:schemeClr val="accent3">
                    <a:lumMod val="60000"/>
                    <a:lumOff val="40000"/>
                  </a:schemeClr>
                </a:solidFill>
                <a:effectLst/>
                <a:latin typeface="Söhne"/>
              </a:rPr>
              <a:t>ResNet</a:t>
            </a:r>
            <a:r>
              <a:rPr lang="en-US" b="0" i="0" dirty="0">
                <a:solidFill>
                  <a:schemeClr val="accent3">
                    <a:lumMod val="60000"/>
                    <a:lumOff val="40000"/>
                  </a:schemeClr>
                </a:solidFill>
                <a:effectLst/>
                <a:latin typeface="Söhne"/>
              </a:rPr>
              <a:t> (Residual Network): This model introduced the concept of residual connections to improve the performance of deep neural networks.</a:t>
            </a:r>
          </a:p>
          <a:p>
            <a:pPr algn="l">
              <a:buFont typeface="+mj-lt"/>
              <a:buAutoNum type="arabicPeriod"/>
            </a:pPr>
            <a:r>
              <a:rPr lang="en-US" b="0" i="0" dirty="0" err="1">
                <a:solidFill>
                  <a:schemeClr val="accent3">
                    <a:lumMod val="60000"/>
                    <a:lumOff val="40000"/>
                  </a:schemeClr>
                </a:solidFill>
                <a:effectLst/>
                <a:latin typeface="Söhne"/>
              </a:rPr>
              <a:t>InceptionNet</a:t>
            </a:r>
            <a:r>
              <a:rPr lang="en-US" b="0" i="0" dirty="0">
                <a:solidFill>
                  <a:schemeClr val="accent3">
                    <a:lumMod val="60000"/>
                    <a:lumOff val="40000"/>
                  </a:schemeClr>
                </a:solidFill>
                <a:effectLst/>
                <a:latin typeface="Söhne"/>
              </a:rPr>
              <a:t>: This model uses multiple convolutional filters of different sizes to extract features at different scales.</a:t>
            </a:r>
          </a:p>
          <a:p>
            <a:pPr algn="l">
              <a:buFont typeface="+mj-lt"/>
              <a:buAutoNum type="arabicPeriod"/>
            </a:pPr>
            <a:r>
              <a:rPr lang="en-US" b="0" i="0" dirty="0" err="1">
                <a:solidFill>
                  <a:schemeClr val="accent3">
                    <a:lumMod val="60000"/>
                    <a:lumOff val="40000"/>
                  </a:schemeClr>
                </a:solidFill>
                <a:effectLst/>
                <a:latin typeface="Söhne"/>
              </a:rPr>
              <a:t>MobileNet</a:t>
            </a:r>
            <a:r>
              <a:rPr lang="en-US" b="0" i="0" dirty="0">
                <a:solidFill>
                  <a:schemeClr val="accent3">
                    <a:lumMod val="60000"/>
                    <a:lumOff val="40000"/>
                  </a:schemeClr>
                </a:solidFill>
                <a:effectLst/>
                <a:latin typeface="Söhne"/>
              </a:rPr>
              <a:t>: This model is designed to be lightweight and efficient, making it suitable for mobile and embedded devices.</a:t>
            </a:r>
          </a:p>
          <a:p>
            <a:pPr algn="l">
              <a:buFont typeface="+mj-lt"/>
              <a:buAutoNum type="arabicPeriod"/>
            </a:pPr>
            <a:r>
              <a:rPr lang="en-US" b="0" i="0" dirty="0" err="1">
                <a:solidFill>
                  <a:schemeClr val="accent3">
                    <a:lumMod val="60000"/>
                    <a:lumOff val="40000"/>
                  </a:schemeClr>
                </a:solidFill>
                <a:effectLst/>
                <a:latin typeface="Söhne"/>
              </a:rPr>
              <a:t>DenseNet</a:t>
            </a:r>
            <a:r>
              <a:rPr lang="en-US" b="0" i="0" dirty="0">
                <a:solidFill>
                  <a:schemeClr val="accent3">
                    <a:lumMod val="60000"/>
                    <a:lumOff val="40000"/>
                  </a:schemeClr>
                </a:solidFill>
                <a:effectLst/>
                <a:latin typeface="Söhne"/>
              </a:rPr>
              <a:t>: This model connects each layer to every other layer in a feed-forward fashion, resulting in dense connectivity and improved feature reuse.</a:t>
            </a:r>
          </a:p>
          <a:p>
            <a:pPr algn="l"/>
            <a:r>
              <a:rPr lang="en-US" b="0" i="0" dirty="0">
                <a:solidFill>
                  <a:schemeClr val="accent3">
                    <a:lumMod val="60000"/>
                    <a:lumOff val="40000"/>
                  </a:schemeClr>
                </a:solidFill>
                <a:effectLst/>
                <a:latin typeface="Söhne"/>
              </a:rPr>
              <a:t>Ultimately, the choice of a specific CNN model depends on the requirements of the image classification task, such as the size and complexity of the dataset, the available computing resources, and the desired level of accuracy and performance.</a:t>
            </a:r>
          </a:p>
          <a:p>
            <a:pPr marL="0" indent="0">
              <a:buNone/>
            </a:pPr>
            <a:endParaRPr lang="en-IN" dirty="0"/>
          </a:p>
        </p:txBody>
      </p:sp>
    </p:spTree>
    <p:extLst>
      <p:ext uri="{BB962C8B-B14F-4D97-AF65-F5344CB8AC3E}">
        <p14:creationId xmlns:p14="http://schemas.microsoft.com/office/powerpoint/2010/main" val="129168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D0E9-E1D3-7F96-FF0E-5632B6811B3A}"/>
              </a:ext>
            </a:extLst>
          </p:cNvPr>
          <p:cNvSpPr>
            <a:spLocks noGrp="1"/>
          </p:cNvSpPr>
          <p:nvPr>
            <p:ph type="title"/>
          </p:nvPr>
        </p:nvSpPr>
        <p:spPr>
          <a:xfrm>
            <a:off x="1317916" y="140829"/>
            <a:ext cx="8947522" cy="937543"/>
          </a:xfrm>
        </p:spPr>
        <p:txBody>
          <a:bodyPr/>
          <a:lstStyle/>
          <a:p>
            <a:pPr algn="ctr"/>
            <a:r>
              <a:rPr lang="en-US" b="1" dirty="0">
                <a:solidFill>
                  <a:schemeClr val="tx1">
                    <a:lumMod val="95000"/>
                  </a:schemeClr>
                </a:solidFill>
              </a:rPr>
              <a:t>Model Training</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A7FF95B9-4DE0-3E22-AC9F-DF4B2AFD1AAF}"/>
              </a:ext>
            </a:extLst>
          </p:cNvPr>
          <p:cNvSpPr>
            <a:spLocks noGrp="1"/>
          </p:cNvSpPr>
          <p:nvPr>
            <p:ph idx="1"/>
          </p:nvPr>
        </p:nvSpPr>
        <p:spPr>
          <a:xfrm>
            <a:off x="223936" y="1296955"/>
            <a:ext cx="11691256" cy="5299787"/>
          </a:xfrm>
        </p:spPr>
        <p:txBody>
          <a:bodyPr/>
          <a:lstStyle/>
          <a:p>
            <a:r>
              <a:rPr lang="en-US" b="0" i="0" dirty="0">
                <a:solidFill>
                  <a:schemeClr val="accent3">
                    <a:lumMod val="60000"/>
                    <a:lumOff val="40000"/>
                  </a:schemeClr>
                </a:solidFill>
                <a:effectLst/>
                <a:latin typeface="Söhne"/>
              </a:rPr>
              <a:t>Model training refers to the process of training a machine learning model to make predictions or classifications based on input data. In this process, the model is presented with a large dataset, called a training dataset, and it uses this data to learn patterns and relationships between the inputs and outputs.</a:t>
            </a:r>
          </a:p>
          <a:p>
            <a:endParaRPr lang="en-US" dirty="0">
              <a:solidFill>
                <a:schemeClr val="accent3">
                  <a:lumMod val="60000"/>
                  <a:lumOff val="40000"/>
                </a:schemeClr>
              </a:solidFill>
              <a:latin typeface="Söhne"/>
            </a:endParaRPr>
          </a:p>
          <a:p>
            <a:r>
              <a:rPr lang="en-US" b="0" i="0" dirty="0">
                <a:solidFill>
                  <a:schemeClr val="accent3">
                    <a:lumMod val="60000"/>
                    <a:lumOff val="40000"/>
                  </a:schemeClr>
                </a:solidFill>
                <a:effectLst/>
                <a:latin typeface="Söhne"/>
              </a:rPr>
              <a:t>During the training process, the model is adjusted iteratively by updating the weights and biases of the neural network or other machine learning algorithm used to create the model. This adjustment is done based on the difference between the predicted output and the true output. The model continues to adjust itself until the error between the predicted output and the true output is minimized.</a:t>
            </a:r>
          </a:p>
          <a:p>
            <a:endParaRPr lang="en-US" dirty="0">
              <a:solidFill>
                <a:schemeClr val="accent3">
                  <a:lumMod val="60000"/>
                  <a:lumOff val="40000"/>
                </a:schemeClr>
              </a:solidFill>
              <a:latin typeface="Söhne"/>
            </a:endParaRPr>
          </a:p>
          <a:p>
            <a:r>
              <a:rPr lang="en-US" b="0" i="0" dirty="0">
                <a:solidFill>
                  <a:schemeClr val="accent3">
                    <a:lumMod val="60000"/>
                    <a:lumOff val="40000"/>
                  </a:schemeClr>
                </a:solidFill>
                <a:effectLst/>
                <a:latin typeface="Söhne"/>
              </a:rPr>
              <a:t>Once the model has been trained, it can be used to make predictions on new data that it has not seen before. The accuracy of the predictions will depend on the quality of the training data, the complexity of the model, and other factors. In some cases, the model may need to be retrained or fine-tuned if the accuracy is not satisfactory.</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95119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8004-79D0-3DD4-8866-31628B6019A4}"/>
              </a:ext>
            </a:extLst>
          </p:cNvPr>
          <p:cNvSpPr>
            <a:spLocks noGrp="1"/>
          </p:cNvSpPr>
          <p:nvPr>
            <p:ph type="title"/>
          </p:nvPr>
        </p:nvSpPr>
        <p:spPr/>
        <p:txBody>
          <a:bodyPr/>
          <a:lstStyle/>
          <a:p>
            <a:pPr algn="ctr"/>
            <a:r>
              <a:rPr lang="en-US" b="1" dirty="0">
                <a:solidFill>
                  <a:schemeClr val="tx1">
                    <a:lumMod val="95000"/>
                  </a:schemeClr>
                </a:solidFill>
              </a:rPr>
              <a:t>Model Evaluation</a:t>
            </a:r>
            <a:endParaRPr lang="en-IN" dirty="0">
              <a:solidFill>
                <a:schemeClr val="tx1">
                  <a:lumMod val="95000"/>
                </a:schemeClr>
              </a:solidFill>
            </a:endParaRPr>
          </a:p>
        </p:txBody>
      </p:sp>
      <p:sp>
        <p:nvSpPr>
          <p:cNvPr id="3" name="Content Placeholder 2">
            <a:extLst>
              <a:ext uri="{FF2B5EF4-FFF2-40B4-BE49-F238E27FC236}">
                <a16:creationId xmlns:a16="http://schemas.microsoft.com/office/drawing/2014/main" id="{0D19C468-1428-B65C-BE2D-AB6CC8A57739}"/>
              </a:ext>
            </a:extLst>
          </p:cNvPr>
          <p:cNvSpPr>
            <a:spLocks noGrp="1"/>
          </p:cNvSpPr>
          <p:nvPr>
            <p:ph idx="1"/>
          </p:nvPr>
        </p:nvSpPr>
        <p:spPr>
          <a:xfrm>
            <a:off x="645130" y="1222310"/>
            <a:ext cx="11223409" cy="5495731"/>
          </a:xfrm>
        </p:spPr>
        <p:txBody>
          <a:bodyPr>
            <a:normAutofit fontScale="92500" lnSpcReduction="20000"/>
          </a:bodyPr>
          <a:lstStyle/>
          <a:p>
            <a:pPr algn="l"/>
            <a:r>
              <a:rPr lang="en-US" b="0" i="0" dirty="0">
                <a:solidFill>
                  <a:schemeClr val="accent3">
                    <a:lumMod val="40000"/>
                    <a:lumOff val="60000"/>
                  </a:schemeClr>
                </a:solidFill>
                <a:effectLst/>
                <a:latin typeface="Söhne"/>
              </a:rPr>
              <a:t>The purpose of model evaluation is to determine how well the model will generalize to new, unseen data.</a:t>
            </a:r>
          </a:p>
          <a:p>
            <a:pPr algn="l"/>
            <a:r>
              <a:rPr lang="en-US" b="0" i="0" dirty="0">
                <a:solidFill>
                  <a:schemeClr val="accent3">
                    <a:lumMod val="40000"/>
                    <a:lumOff val="60000"/>
                  </a:schemeClr>
                </a:solidFill>
                <a:effectLst/>
                <a:latin typeface="Söhne"/>
              </a:rPr>
              <a:t>There are several metrics that can be used to evaluate the performance of a machine learning model, depending on the specific problem and type of model being used. Some common metrics include:</a:t>
            </a:r>
          </a:p>
          <a:p>
            <a:pPr algn="l">
              <a:buFont typeface="+mj-lt"/>
              <a:buAutoNum type="arabicPeriod"/>
            </a:pPr>
            <a:r>
              <a:rPr lang="en-US" b="0" i="0" dirty="0">
                <a:solidFill>
                  <a:schemeClr val="accent3">
                    <a:lumMod val="40000"/>
                    <a:lumOff val="60000"/>
                  </a:schemeClr>
                </a:solidFill>
                <a:effectLst/>
                <a:latin typeface="Söhne"/>
              </a:rPr>
              <a:t>Accuracy: measures the proportion of correctly classified instances out of the total number of instances.</a:t>
            </a:r>
          </a:p>
          <a:p>
            <a:pPr algn="l">
              <a:buFont typeface="+mj-lt"/>
              <a:buAutoNum type="arabicPeriod"/>
            </a:pPr>
            <a:r>
              <a:rPr lang="en-US" b="0" i="0" dirty="0">
                <a:solidFill>
                  <a:schemeClr val="accent3">
                    <a:lumMod val="40000"/>
                    <a:lumOff val="60000"/>
                  </a:schemeClr>
                </a:solidFill>
                <a:effectLst/>
                <a:latin typeface="Söhne"/>
              </a:rPr>
              <a:t>Precision: measures the proportion of true positive instances (correctly identified instances) out of the total number of instances predicted as positive.</a:t>
            </a:r>
          </a:p>
          <a:p>
            <a:pPr algn="l">
              <a:buFont typeface="+mj-lt"/>
              <a:buAutoNum type="arabicPeriod"/>
            </a:pPr>
            <a:r>
              <a:rPr lang="en-US" b="0" i="0" dirty="0">
                <a:solidFill>
                  <a:schemeClr val="accent3">
                    <a:lumMod val="40000"/>
                    <a:lumOff val="60000"/>
                  </a:schemeClr>
                </a:solidFill>
                <a:effectLst/>
                <a:latin typeface="Söhne"/>
              </a:rPr>
              <a:t>Recall: measures the proportion of true positive instances out of the total number of actual positive instances.</a:t>
            </a:r>
          </a:p>
          <a:p>
            <a:pPr algn="l">
              <a:buFont typeface="+mj-lt"/>
              <a:buAutoNum type="arabicPeriod"/>
            </a:pPr>
            <a:r>
              <a:rPr lang="en-US" b="0" i="0" dirty="0">
                <a:solidFill>
                  <a:schemeClr val="accent3">
                    <a:lumMod val="40000"/>
                    <a:lumOff val="60000"/>
                  </a:schemeClr>
                </a:solidFill>
                <a:effectLst/>
                <a:latin typeface="Söhne"/>
              </a:rPr>
              <a:t>F1 score: a combination of precision and recall, used to balance both metrics.</a:t>
            </a:r>
          </a:p>
          <a:p>
            <a:pPr algn="l">
              <a:buFont typeface="+mj-lt"/>
              <a:buAutoNum type="arabicPeriod"/>
            </a:pPr>
            <a:r>
              <a:rPr lang="en-US" b="0" i="0" dirty="0">
                <a:solidFill>
                  <a:schemeClr val="accent3">
                    <a:lumMod val="40000"/>
                    <a:lumOff val="60000"/>
                  </a:schemeClr>
                </a:solidFill>
                <a:effectLst/>
                <a:latin typeface="Söhne"/>
              </a:rPr>
              <a:t>Confusion matrix: a table that shows the number of true positives, true negatives, false positives, and false negatives in the classification.</a:t>
            </a:r>
          </a:p>
          <a:p>
            <a:pPr algn="l">
              <a:buFont typeface="+mj-lt"/>
              <a:buAutoNum type="arabicPeriod"/>
            </a:pPr>
            <a:r>
              <a:rPr lang="en-US" b="0" i="0" dirty="0">
                <a:solidFill>
                  <a:schemeClr val="accent3">
                    <a:lumMod val="40000"/>
                    <a:lumOff val="60000"/>
                  </a:schemeClr>
                </a:solidFill>
                <a:effectLst/>
                <a:latin typeface="Söhne"/>
              </a:rPr>
              <a:t>ROC curve: a graphical representation of the trade-off between true positive rate (recall) and false positive rate for different classification thresholds.</a:t>
            </a:r>
          </a:p>
          <a:p>
            <a:pPr algn="l"/>
            <a:r>
              <a:rPr lang="en-US" b="0" i="0" dirty="0">
                <a:solidFill>
                  <a:schemeClr val="accent3">
                    <a:lumMod val="40000"/>
                    <a:lumOff val="60000"/>
                  </a:schemeClr>
                </a:solidFill>
                <a:effectLst/>
                <a:latin typeface="Söhne"/>
              </a:rPr>
              <a:t>The choice of evaluation metric depends on the specific problem and requirements of the project. It is important to use multiple metrics to evaluate the performance of the model comprehensively.</a:t>
            </a:r>
          </a:p>
          <a:p>
            <a:pPr algn="l"/>
            <a:r>
              <a:rPr lang="en-US" b="0" i="0" dirty="0">
                <a:solidFill>
                  <a:schemeClr val="accent3">
                    <a:lumMod val="40000"/>
                    <a:lumOff val="60000"/>
                  </a:schemeClr>
                </a:solidFill>
                <a:effectLst/>
                <a:latin typeface="Söhne"/>
              </a:rPr>
              <a:t>In addition to metrics, other techniques such as cross-validation and hyperparameter tuning can be used to evaluate and improve the performance of a model.</a:t>
            </a:r>
          </a:p>
          <a:p>
            <a:endParaRPr lang="en-IN" dirty="0"/>
          </a:p>
        </p:txBody>
      </p:sp>
    </p:spTree>
    <p:extLst>
      <p:ext uri="{BB962C8B-B14F-4D97-AF65-F5344CB8AC3E}">
        <p14:creationId xmlns:p14="http://schemas.microsoft.com/office/powerpoint/2010/main" val="134187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E9B9-76EA-B2AB-7D7B-04077CDFA84B}"/>
              </a:ext>
            </a:extLst>
          </p:cNvPr>
          <p:cNvSpPr>
            <a:spLocks noGrp="1"/>
          </p:cNvSpPr>
          <p:nvPr>
            <p:ph type="title"/>
          </p:nvPr>
        </p:nvSpPr>
        <p:spPr/>
        <p:txBody>
          <a:bodyPr/>
          <a:lstStyle/>
          <a:p>
            <a:pPr algn="ctr"/>
            <a:r>
              <a:rPr lang="en-IN" dirty="0"/>
              <a:t>Model Summary</a:t>
            </a:r>
          </a:p>
        </p:txBody>
      </p:sp>
      <p:sp>
        <p:nvSpPr>
          <p:cNvPr id="3" name="Content Placeholder 2">
            <a:extLst>
              <a:ext uri="{FF2B5EF4-FFF2-40B4-BE49-F238E27FC236}">
                <a16:creationId xmlns:a16="http://schemas.microsoft.com/office/drawing/2014/main" id="{53395F78-F25C-A30D-C526-B8908A23A296}"/>
              </a:ext>
            </a:extLst>
          </p:cNvPr>
          <p:cNvSpPr>
            <a:spLocks noGrp="1"/>
          </p:cNvSpPr>
          <p:nvPr>
            <p:ph idx="1"/>
          </p:nvPr>
        </p:nvSpPr>
        <p:spPr>
          <a:xfrm>
            <a:off x="177282" y="1371600"/>
            <a:ext cx="11840547" cy="5243804"/>
          </a:xfrm>
        </p:spPr>
        <p:txBody>
          <a:bodyPr>
            <a:normAutofit fontScale="92500"/>
          </a:bodyPr>
          <a:lstStyle/>
          <a:p>
            <a:pPr marL="0" indent="0">
              <a:buNone/>
            </a:pPr>
            <a:r>
              <a:rPr lang="en-IN" b="0" i="0" dirty="0">
                <a:solidFill>
                  <a:schemeClr val="accent3">
                    <a:lumMod val="40000"/>
                    <a:lumOff val="60000"/>
                  </a:schemeClr>
                </a:solidFill>
                <a:effectLst/>
                <a:latin typeface="Söhne"/>
              </a:rPr>
              <a:t>     Total params: 3,230,914 Trainable params: 2,127,874 Non-trainable params: 1,103,040</a:t>
            </a:r>
          </a:p>
          <a:p>
            <a:pPr marL="0" indent="0">
              <a:buNone/>
            </a:pPr>
            <a:endParaRPr lang="en-IN" dirty="0">
              <a:solidFill>
                <a:schemeClr val="accent3">
                  <a:lumMod val="40000"/>
                  <a:lumOff val="60000"/>
                </a:schemeClr>
              </a:solidFill>
              <a:latin typeface="Söhne"/>
            </a:endParaRPr>
          </a:p>
          <a:p>
            <a:pPr algn="l"/>
            <a:r>
              <a:rPr lang="en-US" b="0" i="0" dirty="0">
                <a:solidFill>
                  <a:schemeClr val="accent3">
                    <a:lumMod val="40000"/>
                    <a:lumOff val="60000"/>
                  </a:schemeClr>
                </a:solidFill>
                <a:effectLst/>
                <a:latin typeface="Söhne"/>
              </a:rPr>
              <a:t>This is a model architecture summary for a MobileNetV1 model. It is a convolutional neural network that was designed to be computationally efficient for mobile and embedded devices. The input to the model is an image of size 224x224 with 3 color channels.</a:t>
            </a:r>
          </a:p>
          <a:p>
            <a:pPr algn="l"/>
            <a:r>
              <a:rPr lang="en-US" b="0" i="0" dirty="0">
                <a:solidFill>
                  <a:schemeClr val="accent3">
                    <a:lumMod val="40000"/>
                    <a:lumOff val="60000"/>
                  </a:schemeClr>
                </a:solidFill>
                <a:effectLst/>
                <a:latin typeface="Söhne"/>
              </a:rPr>
              <a:t>The model consists of a series of convolutional layers, followed by batch normalization and </a:t>
            </a:r>
            <a:r>
              <a:rPr lang="en-US" b="0" i="0" dirty="0" err="1">
                <a:solidFill>
                  <a:schemeClr val="accent3">
                    <a:lumMod val="40000"/>
                    <a:lumOff val="60000"/>
                  </a:schemeClr>
                </a:solidFill>
                <a:effectLst/>
                <a:latin typeface="Söhne"/>
              </a:rPr>
              <a:t>ReLU</a:t>
            </a:r>
            <a:r>
              <a:rPr lang="en-US" b="0" i="0" dirty="0">
                <a:solidFill>
                  <a:schemeClr val="accent3">
                    <a:lumMod val="40000"/>
                    <a:lumOff val="60000"/>
                  </a:schemeClr>
                </a:solidFill>
                <a:effectLst/>
                <a:latin typeface="Söhne"/>
              </a:rPr>
              <a:t> activation. The first layer is a standard 2D convolution layer with 32 filters, followed by batch normalization and </a:t>
            </a:r>
            <a:r>
              <a:rPr lang="en-US" b="0" i="0" dirty="0" err="1">
                <a:solidFill>
                  <a:schemeClr val="accent3">
                    <a:lumMod val="40000"/>
                    <a:lumOff val="60000"/>
                  </a:schemeClr>
                </a:solidFill>
                <a:effectLst/>
                <a:latin typeface="Söhne"/>
              </a:rPr>
              <a:t>ReLU</a:t>
            </a:r>
            <a:r>
              <a:rPr lang="en-US" b="0" i="0" dirty="0">
                <a:solidFill>
                  <a:schemeClr val="accent3">
                    <a:lumMod val="40000"/>
                    <a:lumOff val="60000"/>
                  </a:schemeClr>
                </a:solidFill>
                <a:effectLst/>
                <a:latin typeface="Söhne"/>
              </a:rPr>
              <a:t> activation. Then comes a depth-wise convolution layer with 32 filters, which is followed by batch normalization and </a:t>
            </a:r>
            <a:r>
              <a:rPr lang="en-US" b="0" i="0" dirty="0" err="1">
                <a:solidFill>
                  <a:schemeClr val="accent3">
                    <a:lumMod val="40000"/>
                    <a:lumOff val="60000"/>
                  </a:schemeClr>
                </a:solidFill>
                <a:effectLst/>
                <a:latin typeface="Söhne"/>
              </a:rPr>
              <a:t>ReLU</a:t>
            </a:r>
            <a:r>
              <a:rPr lang="en-US" b="0" i="0" dirty="0">
                <a:solidFill>
                  <a:schemeClr val="accent3">
                    <a:lumMod val="40000"/>
                    <a:lumOff val="60000"/>
                  </a:schemeClr>
                </a:solidFill>
                <a:effectLst/>
                <a:latin typeface="Söhne"/>
              </a:rPr>
              <a:t> activation. Next is a pointwise convolution layer with 64 filters, which is again followed by batch normalization and </a:t>
            </a:r>
            <a:r>
              <a:rPr lang="en-US" b="0" i="0" dirty="0" err="1">
                <a:solidFill>
                  <a:schemeClr val="accent3">
                    <a:lumMod val="40000"/>
                    <a:lumOff val="60000"/>
                  </a:schemeClr>
                </a:solidFill>
                <a:effectLst/>
                <a:latin typeface="Söhne"/>
              </a:rPr>
              <a:t>ReLU</a:t>
            </a:r>
            <a:r>
              <a:rPr lang="en-US" b="0" i="0" dirty="0">
                <a:solidFill>
                  <a:schemeClr val="accent3">
                    <a:lumMod val="40000"/>
                    <a:lumOff val="60000"/>
                  </a:schemeClr>
                </a:solidFill>
                <a:effectLst/>
                <a:latin typeface="Söhne"/>
              </a:rPr>
              <a:t> activation. This pattern is repeated several times, with increasing numbers of filters in each layer.</a:t>
            </a:r>
          </a:p>
          <a:p>
            <a:pPr algn="l"/>
            <a:r>
              <a:rPr lang="en-US" b="0" i="0" dirty="0">
                <a:solidFill>
                  <a:schemeClr val="accent3">
                    <a:lumMod val="40000"/>
                    <a:lumOff val="60000"/>
                  </a:schemeClr>
                </a:solidFill>
                <a:effectLst/>
                <a:latin typeface="Söhne"/>
              </a:rPr>
              <a:t>The model ends with a global average pooling layer, which averages the output of the final convolutional layer over the spatial dimensions. This is followed by a dense layer with a SoftMax activation function, which produces the final classification probabilities for each class.</a:t>
            </a:r>
          </a:p>
          <a:p>
            <a:pPr algn="l"/>
            <a:r>
              <a:rPr lang="en-US" b="0" i="0" dirty="0">
                <a:solidFill>
                  <a:schemeClr val="accent3">
                    <a:lumMod val="40000"/>
                    <a:lumOff val="60000"/>
                  </a:schemeClr>
                </a:solidFill>
                <a:effectLst/>
                <a:latin typeface="Söhne"/>
              </a:rPr>
              <a:t>Overall, this model is designed to be small and efficient, while still achieving reasonable accuracy on image classification tasks. It is well-suited for use on mobile and embedded devices with limited computational resources.</a:t>
            </a:r>
          </a:p>
          <a:p>
            <a:endParaRPr lang="en-IN" b="0" i="0" dirty="0">
              <a:solidFill>
                <a:schemeClr val="accent3">
                  <a:lumMod val="40000"/>
                  <a:lumOff val="60000"/>
                </a:schemeClr>
              </a:solidFill>
              <a:effectLst/>
              <a:latin typeface="Söhne"/>
            </a:endParaRPr>
          </a:p>
        </p:txBody>
      </p:sp>
    </p:spTree>
    <p:extLst>
      <p:ext uri="{BB962C8B-B14F-4D97-AF65-F5344CB8AC3E}">
        <p14:creationId xmlns:p14="http://schemas.microsoft.com/office/powerpoint/2010/main" val="3576797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TotalTime>
  <Words>1644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Söhne</vt:lpstr>
      <vt:lpstr>Wingdings 3</vt:lpstr>
      <vt:lpstr>Ion</vt:lpstr>
      <vt:lpstr>Dog &amp; Cat Image Classification Project</vt:lpstr>
      <vt:lpstr>PROJECT AGENDA</vt:lpstr>
      <vt:lpstr>Steps to Follow for Basic Dog Cat Image Classification Project:</vt:lpstr>
      <vt:lpstr>Dataset Collection</vt:lpstr>
      <vt:lpstr>Data Preprocessing: </vt:lpstr>
      <vt:lpstr>Model Selection- CNN(MobileNet)</vt:lpstr>
      <vt:lpstr>Model Training</vt:lpstr>
      <vt:lpstr>Model Evaluation</vt:lpstr>
      <vt:lpstr>Model Summary</vt:lpstr>
      <vt:lpstr>NOTE-   The stepwise explanation of each coding has been thoroughly documented and explained in the ipynb file.  Kindly refer to each coding step explanation for better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&amp; Cat Image Classification Project</dc:title>
  <dc:creator>Ankita Chowdhury</dc:creator>
  <cp:lastModifiedBy>Ankita Chowdhury</cp:lastModifiedBy>
  <cp:revision>1</cp:revision>
  <dcterms:created xsi:type="dcterms:W3CDTF">2023-04-25T05:26:41Z</dcterms:created>
  <dcterms:modified xsi:type="dcterms:W3CDTF">2023-04-25T07:49:42Z</dcterms:modified>
</cp:coreProperties>
</file>