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
      <p:font typeface="Nunito"/>
      <p:regular r:id="rId42"/>
      <p:bold r:id="rId43"/>
      <p:italic r:id="rId44"/>
      <p:boldItalic r:id="rId45"/>
    </p:embeddedFont>
    <p:embeddedFont>
      <p:font typeface="Playfair Display"/>
      <p:regular r:id="rId46"/>
      <p:bold r:id="rId47"/>
      <p:italic r:id="rId48"/>
      <p:boldItalic r:id="rId49"/>
    </p:embeddedFont>
    <p:embeddedFont>
      <p:font typeface="Maven Pro"/>
      <p:regular r:id="rId50"/>
      <p:bold r:id="rId51"/>
    </p:embeddedFont>
    <p:embeddedFont>
      <p:font typeface="Comic Neue"/>
      <p:regular r:id="rId52"/>
      <p:bold r:id="rId53"/>
      <p:italic r:id="rId54"/>
      <p:boldItalic r:id="rId55"/>
    </p:embeddedFont>
    <p:embeddedFont>
      <p:font typeface="Merriweather"/>
      <p:regular r:id="rId56"/>
      <p:bold r:id="rId57"/>
      <p:italic r:id="rId58"/>
      <p:boldItalic r:id="rId59"/>
    </p:embeddedFont>
    <p:embeddedFont>
      <p:font typeface="Playfair Display SemiBold"/>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079B21-E816-4294-A8DE-5CAD8632040F}">
  <a:tblStyle styleId="{C0079B21-E816-4294-A8DE-5CAD863204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Nunito-regular.fntdata"/><Relationship Id="rId41" Type="http://schemas.openxmlformats.org/officeDocument/2006/relationships/font" Target="fonts/Roboto-boldItalic.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PlayfairDisplay-regular.fntdata"/><Relationship Id="rId45" Type="http://schemas.openxmlformats.org/officeDocument/2006/relationships/font" Target="fonts/Nuni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layfairDisplay-italic.fntdata"/><Relationship Id="rId47" Type="http://schemas.openxmlformats.org/officeDocument/2006/relationships/font" Target="fonts/PlayfairDisplay-bold.fntdata"/><Relationship Id="rId49" Type="http://schemas.openxmlformats.org/officeDocument/2006/relationships/font" Target="fonts/PlayfairDisplay-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Roboto-bold.fntdata"/><Relationship Id="rId38" Type="http://schemas.openxmlformats.org/officeDocument/2006/relationships/font" Target="fonts/Roboto-regular.fntdata"/><Relationship Id="rId62" Type="http://schemas.openxmlformats.org/officeDocument/2006/relationships/font" Target="fonts/PlayfairDisplaySemiBold-italic.fntdata"/><Relationship Id="rId61" Type="http://schemas.openxmlformats.org/officeDocument/2006/relationships/font" Target="fonts/PlayfairDisplaySemiBold-bold.fntdata"/><Relationship Id="rId20" Type="http://schemas.openxmlformats.org/officeDocument/2006/relationships/slide" Target="slides/slide13.xml"/><Relationship Id="rId63" Type="http://schemas.openxmlformats.org/officeDocument/2006/relationships/font" Target="fonts/PlayfairDisplaySemiBold-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PlayfairDisplaySemiBold-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avenPro-bold.fntdata"/><Relationship Id="rId50" Type="http://schemas.openxmlformats.org/officeDocument/2006/relationships/font" Target="fonts/MavenPro-regular.fntdata"/><Relationship Id="rId53" Type="http://schemas.openxmlformats.org/officeDocument/2006/relationships/font" Target="fonts/ComicNeue-bold.fntdata"/><Relationship Id="rId52" Type="http://schemas.openxmlformats.org/officeDocument/2006/relationships/font" Target="fonts/ComicNeue-regular.fntdata"/><Relationship Id="rId11" Type="http://schemas.openxmlformats.org/officeDocument/2006/relationships/slide" Target="slides/slide4.xml"/><Relationship Id="rId55" Type="http://schemas.openxmlformats.org/officeDocument/2006/relationships/font" Target="fonts/ComicNeue-boldItalic.fntdata"/><Relationship Id="rId10" Type="http://schemas.openxmlformats.org/officeDocument/2006/relationships/slide" Target="slides/slide3.xml"/><Relationship Id="rId54" Type="http://schemas.openxmlformats.org/officeDocument/2006/relationships/font" Target="fonts/ComicNeue-italic.fntdata"/><Relationship Id="rId13" Type="http://schemas.openxmlformats.org/officeDocument/2006/relationships/slide" Target="slides/slide6.xml"/><Relationship Id="rId57" Type="http://schemas.openxmlformats.org/officeDocument/2006/relationships/font" Target="fonts/Merriweather-bold.fntdata"/><Relationship Id="rId12" Type="http://schemas.openxmlformats.org/officeDocument/2006/relationships/slide" Target="slides/slide5.xml"/><Relationship Id="rId56" Type="http://schemas.openxmlformats.org/officeDocument/2006/relationships/font" Target="fonts/Merriweather-regular.fntdata"/><Relationship Id="rId15" Type="http://schemas.openxmlformats.org/officeDocument/2006/relationships/slide" Target="slides/slide8.xml"/><Relationship Id="rId59" Type="http://schemas.openxmlformats.org/officeDocument/2006/relationships/font" Target="fonts/Merriweather-boldItalic.fntdata"/><Relationship Id="rId14" Type="http://schemas.openxmlformats.org/officeDocument/2006/relationships/slide" Target="slides/slide7.xml"/><Relationship Id="rId58" Type="http://schemas.openxmlformats.org/officeDocument/2006/relationships/font" Target="fonts/Merriweather-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12e3ca18c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12e3ca18c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12e3ca18c_1_2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12e3ca18c_1_2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01c70e381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01c70e381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20606a3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20606a3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020606a3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020606a3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1a95f9305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01a95f9305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12e3ca18c_0_2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012e3ca18c_0_2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12e3ca18c_0_3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012e3ca18c_0_3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017c39514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017c39514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12e3ca18c_0_3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012e3ca18c_0_3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1a95f9305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1a95f9305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12e3ca18c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12e3ca18c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1a95f9305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01a95f9305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012e3ca18c_0_3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012e3ca18c_0_3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12e3ca18c_0_3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012e3ca18c_0_3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12e3ca18c_0_3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12e3ca18c_0_3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12e3ca18c_0_3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12e3ca18c_0_3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012e3ca18c_0_3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012e3ca18c_0_3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017c395141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017c395141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fba4bb1e9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fba4bb1e9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017c3958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017c3958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017c3958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017c3958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1a95f9305_6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1a95f9305_6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012e3ca18c_0_3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012e3ca18c_0_3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1c70e3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1c70e3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12e3ca18c_1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12e3ca18c_1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20606a48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20606a48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1c70e381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1c70e381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12e3ca18c_0_2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12e3ca18c_0_2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12e3ca18c_1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12e3ca18c_1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 Id="rId11" Type="http://schemas.openxmlformats.org/officeDocument/2006/relationships/image" Target="../media/image5.png"/><Relationship Id="rId10" Type="http://schemas.openxmlformats.org/officeDocument/2006/relationships/image" Target="../media/image3.png"/><Relationship Id="rId12"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7.png"/><Relationship Id="rId8"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s://talkbusiness.net/2021/04/the-supply-side-supplypike-report-details-walmarts-2020-inventory-issues/" TargetMode="External"/><Relationship Id="rId10" Type="http://schemas.openxmlformats.org/officeDocument/2006/relationships/hyperlink" Target="https://www.supermarketnews.com/archive/supply-chain-flexibility-wal-marts-growth-key" TargetMode="External"/><Relationship Id="rId13" Type="http://schemas.openxmlformats.org/officeDocument/2006/relationships/hyperlink" Target="https://www.tradegecko.com/inventory-management/what-is-vendor-managed-inventory" TargetMode="External"/><Relationship Id="rId12" Type="http://schemas.openxmlformats.org/officeDocument/2006/relationships/hyperlink" Target="http://cmuscm.blogspot.com/2013/09/the-challenge-with-walmarts-it.html" TargetMode="External"/><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www.scdigest.com/ASSETS/FIRSTTHOUGHTS/12-07-26.php?cid=6047" TargetMode="External"/><Relationship Id="rId4" Type="http://schemas.openxmlformats.org/officeDocument/2006/relationships/hyperlink" Target="https://www.mbaknol.com/management-case-studies/case-study-of-walmart-logistics-management/" TargetMode="External"/><Relationship Id="rId9" Type="http://schemas.openxmlformats.org/officeDocument/2006/relationships/hyperlink" Target="https://www.statista.com/" TargetMode="External"/><Relationship Id="rId5" Type="http://schemas.openxmlformats.org/officeDocument/2006/relationships/hyperlink" Target="https://corporatefinanceinstitute.com/resources/knowledge/finance/dupont-analysis/" TargetMode="External"/><Relationship Id="rId6" Type="http://schemas.openxmlformats.org/officeDocument/2006/relationships/hyperlink" Target="http://professoroffice.com/VerticalHorizontalRatioAnalysis.aspx" TargetMode="External"/><Relationship Id="rId7" Type="http://schemas.openxmlformats.org/officeDocument/2006/relationships/hyperlink" Target="https://www.macrotrends.net/stocks/charts/WMT/walmart/financial-statements" TargetMode="External"/><Relationship Id="rId8" Type="http://schemas.openxmlformats.org/officeDocument/2006/relationships/hyperlink" Target="https://www.tradegecko.com/blog/inventory-management/smarter-demand-forecasting-using-smoothed-moving-average?_ga=2.248948999.1462940200.1585734433-1340665190.158573443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846100" y="922224"/>
            <a:ext cx="3149700" cy="1099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Playfair Display"/>
                <a:ea typeface="Playfair Display"/>
                <a:cs typeface="Playfair Display"/>
                <a:sym typeface="Playfair Display"/>
              </a:rPr>
              <a:t>Case Study</a:t>
            </a:r>
            <a:endParaRPr>
              <a:latin typeface="Playfair Display"/>
              <a:ea typeface="Playfair Display"/>
              <a:cs typeface="Playfair Display"/>
              <a:sym typeface="Playfair Display"/>
            </a:endParaRPr>
          </a:p>
        </p:txBody>
      </p:sp>
      <p:sp>
        <p:nvSpPr>
          <p:cNvPr id="323" name="Google Shape;323;p25"/>
          <p:cNvSpPr txBox="1"/>
          <p:nvPr>
            <p:ph idx="1" type="subTitle"/>
          </p:nvPr>
        </p:nvSpPr>
        <p:spPr>
          <a:xfrm>
            <a:off x="113150" y="2677850"/>
            <a:ext cx="5650800" cy="4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Playfair Display"/>
                <a:ea typeface="Playfair Display"/>
                <a:cs typeface="Playfair Display"/>
                <a:sym typeface="Playfair Display"/>
              </a:rPr>
              <a:t>Analysis of the financial performance of Walmart</a:t>
            </a:r>
            <a:endParaRPr sz="1800">
              <a:latin typeface="Playfair Display"/>
              <a:ea typeface="Playfair Display"/>
              <a:cs typeface="Playfair Display"/>
              <a:sym typeface="Playfair Display"/>
            </a:endParaRPr>
          </a:p>
        </p:txBody>
      </p:sp>
      <p:pic>
        <p:nvPicPr>
          <p:cNvPr id="324" name="Google Shape;324;p25"/>
          <p:cNvPicPr preferRelativeResize="0"/>
          <p:nvPr/>
        </p:nvPicPr>
        <p:blipFill>
          <a:blip r:embed="rId3">
            <a:alphaModFix/>
          </a:blip>
          <a:stretch>
            <a:fillRect/>
          </a:stretch>
        </p:blipFill>
        <p:spPr>
          <a:xfrm>
            <a:off x="6046150" y="3560250"/>
            <a:ext cx="2828925" cy="1419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4"/>
          <p:cNvSpPr txBox="1"/>
          <p:nvPr>
            <p:ph idx="1" type="body"/>
          </p:nvPr>
        </p:nvSpPr>
        <p:spPr>
          <a:xfrm>
            <a:off x="307075" y="154325"/>
            <a:ext cx="8636100" cy="818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GB" sz="3400">
                <a:solidFill>
                  <a:schemeClr val="accent1"/>
                </a:solidFill>
                <a:latin typeface="Playfair Display"/>
                <a:ea typeface="Playfair Display"/>
                <a:cs typeface="Playfair Display"/>
                <a:sym typeface="Playfair Display"/>
              </a:rPr>
              <a:t>Vertical Analysis</a:t>
            </a:r>
            <a:endParaRPr b="1" sz="3400">
              <a:solidFill>
                <a:srgbClr val="111111"/>
              </a:solidFill>
              <a:latin typeface="Playfair Display"/>
              <a:ea typeface="Playfair Display"/>
              <a:cs typeface="Playfair Display"/>
              <a:sym typeface="Playfair Display"/>
            </a:endParaRPr>
          </a:p>
          <a:p>
            <a:pPr indent="0" lvl="0" marL="0" rtl="0" algn="l">
              <a:lnSpc>
                <a:spcPct val="95000"/>
              </a:lnSpc>
              <a:spcBef>
                <a:spcPts val="1200"/>
              </a:spcBef>
              <a:spcAft>
                <a:spcPts val="1200"/>
              </a:spcAft>
              <a:buSzPts val="852"/>
              <a:buNone/>
            </a:pPr>
            <a:r>
              <a:t/>
            </a:r>
            <a:endParaRPr sz="1600">
              <a:solidFill>
                <a:srgbClr val="265768"/>
              </a:solidFill>
              <a:latin typeface="Playfair Display"/>
              <a:ea typeface="Playfair Display"/>
              <a:cs typeface="Playfair Display"/>
              <a:sym typeface="Playfair Display"/>
            </a:endParaRPr>
          </a:p>
        </p:txBody>
      </p:sp>
      <p:graphicFrame>
        <p:nvGraphicFramePr>
          <p:cNvPr id="491" name="Google Shape;491;p34"/>
          <p:cNvGraphicFramePr/>
          <p:nvPr/>
        </p:nvGraphicFramePr>
        <p:xfrm>
          <a:off x="77525" y="1963275"/>
          <a:ext cx="3000000" cy="3000000"/>
        </p:xfrm>
        <a:graphic>
          <a:graphicData uri="http://schemas.openxmlformats.org/drawingml/2006/table">
            <a:tbl>
              <a:tblPr>
                <a:noFill/>
                <a:tableStyleId>{C0079B21-E816-4294-A8DE-5CAD8632040F}</a:tableStyleId>
              </a:tblPr>
              <a:tblGrid>
                <a:gridCol w="2438400"/>
                <a:gridCol w="942975"/>
                <a:gridCol w="952500"/>
                <a:gridCol w="1381125"/>
                <a:gridCol w="1285875"/>
                <a:gridCol w="952500"/>
                <a:gridCol w="952500"/>
              </a:tblGrid>
              <a:tr h="266025">
                <a:tc gridSpan="7">
                  <a:txBody>
                    <a:bodyPr/>
                    <a:lstStyle/>
                    <a:p>
                      <a:pPr indent="0" lvl="0" marL="0" rtl="0" algn="ctr">
                        <a:lnSpc>
                          <a:spcPct val="115000"/>
                        </a:lnSpc>
                        <a:spcBef>
                          <a:spcPts val="0"/>
                        </a:spcBef>
                        <a:spcAft>
                          <a:spcPts val="0"/>
                        </a:spcAft>
                        <a:buNone/>
                      </a:pPr>
                      <a:r>
                        <a:rPr b="1" lang="en-GB" sz="1000"/>
                        <a:t>Vertical Analysis (Income Statement)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66025">
                <a:tc gridSpan="7">
                  <a:txBody>
                    <a:bodyPr/>
                    <a:lstStyle/>
                    <a:p>
                      <a:pPr indent="0" lvl="0" marL="0" rtl="0" algn="ctr">
                        <a:lnSpc>
                          <a:spcPct val="115000"/>
                        </a:lnSpc>
                        <a:spcBef>
                          <a:spcPts val="0"/>
                        </a:spcBef>
                        <a:spcAft>
                          <a:spcPts val="0"/>
                        </a:spcAft>
                        <a:buNone/>
                      </a:pPr>
                      <a:r>
                        <a:rPr b="1" lang="en-GB" sz="1000"/>
                        <a:t>When performing a Vertical Analysis of an Income Statement, Net Sales usually used as the basis for which all other items are compared.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66025">
                <a:tc>
                  <a:txBody>
                    <a:bodyPr/>
                    <a:lstStyle/>
                    <a:p>
                      <a:pPr indent="0" lvl="0" marL="0" rtl="0" algn="ctr">
                        <a:lnSpc>
                          <a:spcPct val="115000"/>
                        </a:lnSpc>
                        <a:spcBef>
                          <a:spcPts val="0"/>
                        </a:spcBef>
                        <a:spcAft>
                          <a:spcPts val="0"/>
                        </a:spcAft>
                        <a:buNone/>
                      </a:pPr>
                      <a:r>
                        <a:rPr b="1" lang="en-GB" sz="1000"/>
                        <a:t>Year</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2021</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2020</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2019</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2018</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2017</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2016</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25">
                <a:tc>
                  <a:txBody>
                    <a:bodyPr/>
                    <a:lstStyle/>
                    <a:p>
                      <a:pPr indent="0" lvl="0" marL="0" rtl="0" algn="ctr">
                        <a:lnSpc>
                          <a:spcPct val="115000"/>
                        </a:lnSpc>
                        <a:spcBef>
                          <a:spcPts val="0"/>
                        </a:spcBef>
                        <a:spcAft>
                          <a:spcPts val="0"/>
                        </a:spcAft>
                        <a:buNone/>
                      </a:pPr>
                      <a:r>
                        <a:rPr b="1" lang="en-GB" sz="1000"/>
                        <a:t>Int sales </a:t>
                      </a:r>
                      <a:r>
                        <a:rPr b="1" lang="en-GB" sz="1000"/>
                        <a:t>(in millions USD)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555233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519926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514405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495760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481320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478610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25">
                <a:tc>
                  <a:txBody>
                    <a:bodyPr/>
                    <a:lstStyle/>
                    <a:p>
                      <a:pPr indent="0" lvl="0" marL="0" rtl="0" algn="ctr">
                        <a:lnSpc>
                          <a:spcPct val="115000"/>
                        </a:lnSpc>
                        <a:spcBef>
                          <a:spcPts val="0"/>
                        </a:spcBef>
                        <a:spcAft>
                          <a:spcPts val="0"/>
                        </a:spcAft>
                        <a:buNone/>
                      </a:pPr>
                      <a:r>
                        <a:rPr b="1" lang="en-GB" sz="1000"/>
                        <a:t>Cost of goods sold </a:t>
                      </a:r>
                      <a:r>
                        <a:rPr b="1" lang="en-GB" sz="1000"/>
                        <a:t>(in millions USD)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420,315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394,605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385,301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373,396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361,256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360,984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25">
                <a:tc>
                  <a:txBody>
                    <a:bodyPr/>
                    <a:lstStyle/>
                    <a:p>
                      <a:pPr indent="0" lvl="0" marL="0" rtl="0" algn="ctr">
                        <a:lnSpc>
                          <a:spcPct val="115000"/>
                        </a:lnSpc>
                        <a:spcBef>
                          <a:spcPts val="0"/>
                        </a:spcBef>
                        <a:spcAft>
                          <a:spcPts val="0"/>
                        </a:spcAft>
                        <a:buNone/>
                      </a:pPr>
                      <a:r>
                        <a:rPr b="1" lang="en-GB" sz="1000"/>
                        <a:t>Gross Profit </a:t>
                      </a:r>
                      <a:r>
                        <a:rPr b="1" lang="en-GB" sz="1000"/>
                        <a:t>(in millions USD)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138,836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129,359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129,104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126,947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124,617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120,565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25">
                <a:tc>
                  <a:txBody>
                    <a:bodyPr/>
                    <a:lstStyle/>
                    <a:p>
                      <a:pPr indent="0" lvl="0" marL="0" rtl="0" algn="ctr">
                        <a:lnSpc>
                          <a:spcPct val="115000"/>
                        </a:lnSpc>
                        <a:spcBef>
                          <a:spcPts val="0"/>
                        </a:spcBef>
                        <a:spcAft>
                          <a:spcPts val="0"/>
                        </a:spcAft>
                        <a:buNone/>
                      </a:pPr>
                      <a:r>
                        <a:rPr b="1" lang="en-GB" sz="1000"/>
                        <a:t>Operating Expenses</a:t>
                      </a:r>
                      <a:r>
                        <a:rPr lang="en-GB"/>
                        <a:t> </a:t>
                      </a:r>
                      <a:r>
                        <a:rPr b="1" lang="en-GB" sz="1000"/>
                        <a:t>(in millions USD)</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116,288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108,791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107,147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106,510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101,853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97,041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25">
                <a:tc>
                  <a:txBody>
                    <a:bodyPr/>
                    <a:lstStyle/>
                    <a:p>
                      <a:pPr indent="0" lvl="0" marL="0" rtl="0" algn="ctr">
                        <a:lnSpc>
                          <a:spcPct val="115000"/>
                        </a:lnSpc>
                        <a:spcBef>
                          <a:spcPts val="0"/>
                        </a:spcBef>
                        <a:spcAft>
                          <a:spcPts val="0"/>
                        </a:spcAft>
                        <a:buNone/>
                      </a:pPr>
                      <a:r>
                        <a:rPr b="1" lang="en-GB" sz="1000"/>
                        <a:t>COGS (% sales) </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75.7006518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75.89637756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74.90226572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75.31789576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75.05526469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75.42341364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25">
                <a:tc>
                  <a:txBody>
                    <a:bodyPr/>
                    <a:lstStyle/>
                    <a:p>
                      <a:pPr indent="0" lvl="0" marL="0" rtl="0" algn="ctr">
                        <a:lnSpc>
                          <a:spcPct val="115000"/>
                        </a:lnSpc>
                        <a:spcBef>
                          <a:spcPts val="0"/>
                        </a:spcBef>
                        <a:spcAft>
                          <a:spcPts val="0"/>
                        </a:spcAft>
                        <a:buNone/>
                      </a:pPr>
                      <a:r>
                        <a:rPr b="1" lang="en-GB" sz="1000"/>
                        <a:t>Gross Profit(% sales)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25.0049979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24.88027142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25.09773428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25.60654349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25.89067564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25.19065628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25">
                <a:tc>
                  <a:txBody>
                    <a:bodyPr/>
                    <a:lstStyle/>
                    <a:p>
                      <a:pPr indent="0" lvl="0" marL="0" rtl="0" algn="ctr">
                        <a:lnSpc>
                          <a:spcPct val="115000"/>
                        </a:lnSpc>
                        <a:spcBef>
                          <a:spcPts val="0"/>
                        </a:spcBef>
                        <a:spcAft>
                          <a:spcPts val="0"/>
                        </a:spcAft>
                        <a:buNone/>
                      </a:pPr>
                      <a:r>
                        <a:rPr b="1" lang="en-GB" sz="1000"/>
                        <a:t>Operating Expenses(% sales)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20.94400009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20.92432385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20.82930765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21.4841859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21.16118175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20.27558973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92" name="Google Shape;492;p34"/>
          <p:cNvSpPr txBox="1"/>
          <p:nvPr/>
        </p:nvSpPr>
        <p:spPr>
          <a:xfrm>
            <a:off x="724075" y="1063050"/>
            <a:ext cx="7802100" cy="652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GB" sz="1600">
                <a:solidFill>
                  <a:srgbClr val="265768"/>
                </a:solidFill>
                <a:latin typeface="Playfair Display"/>
                <a:ea typeface="Playfair Display"/>
                <a:cs typeface="Playfair Display"/>
                <a:sym typeface="Playfair Display"/>
              </a:rPr>
              <a:t>Vertical analysis is a method of financial statement analysis in which each item is listed as a percentage of the base figure within the statement. </a:t>
            </a:r>
            <a:endParaRPr sz="1600">
              <a:solidFill>
                <a:srgbClr val="265768"/>
              </a:solidFill>
              <a:latin typeface="Playfair Display"/>
              <a:ea typeface="Playfair Display"/>
              <a:cs typeface="Playfair Display"/>
              <a:sym typeface="Playfair Display"/>
            </a:endParaRPr>
          </a:p>
        </p:txBody>
      </p:sp>
      <p:sp>
        <p:nvSpPr>
          <p:cNvPr id="493" name="Google Shape;493;p34"/>
          <p:cNvSpPr txBox="1"/>
          <p:nvPr/>
        </p:nvSpPr>
        <p:spPr>
          <a:xfrm>
            <a:off x="3540150" y="319725"/>
            <a:ext cx="37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aphicFrame>
        <p:nvGraphicFramePr>
          <p:cNvPr id="498" name="Google Shape;498;p35"/>
          <p:cNvGraphicFramePr/>
          <p:nvPr/>
        </p:nvGraphicFramePr>
        <p:xfrm>
          <a:off x="555625" y="1476900"/>
          <a:ext cx="3000000" cy="3000000"/>
        </p:xfrm>
        <a:graphic>
          <a:graphicData uri="http://schemas.openxmlformats.org/drawingml/2006/table">
            <a:tbl>
              <a:tblPr>
                <a:noFill/>
                <a:tableStyleId>{C0079B21-E816-4294-A8DE-5CAD8632040F}</a:tableStyleId>
              </a:tblPr>
              <a:tblGrid>
                <a:gridCol w="3921775"/>
                <a:gridCol w="1224775"/>
                <a:gridCol w="1237150"/>
                <a:gridCol w="1793875"/>
              </a:tblGrid>
              <a:tr h="190500">
                <a:tc gridSpan="4">
                  <a:txBody>
                    <a:bodyPr/>
                    <a:lstStyle/>
                    <a:p>
                      <a:pPr indent="0" lvl="0" marL="0" rtl="0" algn="ctr">
                        <a:lnSpc>
                          <a:spcPct val="115000"/>
                        </a:lnSpc>
                        <a:spcBef>
                          <a:spcPts val="0"/>
                        </a:spcBef>
                        <a:spcAft>
                          <a:spcPts val="0"/>
                        </a:spcAft>
                        <a:buNone/>
                      </a:pPr>
                      <a:r>
                        <a:rPr b="1" lang="en-GB" sz="1000"/>
                        <a:t>Vertical Analysis (Balance Sheet)</a:t>
                      </a:r>
                      <a:endParaRPr b="1"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hMerge="1"/>
                <a:tc hMerge="1"/>
                <a:tc hMerge="1"/>
              </a:tr>
              <a:tr h="333375">
                <a:tc gridSpan="4">
                  <a:txBody>
                    <a:bodyPr/>
                    <a:lstStyle/>
                    <a:p>
                      <a:pPr indent="0" lvl="0" marL="0" rtl="0" algn="ctr">
                        <a:lnSpc>
                          <a:spcPct val="115000"/>
                        </a:lnSpc>
                        <a:spcBef>
                          <a:spcPts val="0"/>
                        </a:spcBef>
                        <a:spcAft>
                          <a:spcPts val="0"/>
                        </a:spcAft>
                        <a:buNone/>
                      </a:pPr>
                      <a:r>
                        <a:rPr b="1" lang="en-GB" sz="1000"/>
                        <a:t>When creating a Vertical Analysis for a balance sheet, total assets are used as basis for analyzing each asset account.</a:t>
                      </a:r>
                      <a:endParaRPr b="1"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hMerge="1"/>
                <a:tc hMerge="1"/>
                <a:tc hMerge="1"/>
              </a:tr>
              <a:tr h="190500">
                <a:tc>
                  <a:txBody>
                    <a:bodyPr/>
                    <a:lstStyle/>
                    <a:p>
                      <a:pPr indent="0" lvl="0" marL="0" rtl="0" algn="ctr">
                        <a:lnSpc>
                          <a:spcPct val="115000"/>
                        </a:lnSpc>
                        <a:spcBef>
                          <a:spcPts val="0"/>
                        </a:spcBef>
                        <a:spcAft>
                          <a:spcPts val="0"/>
                        </a:spcAft>
                        <a:buNone/>
                      </a:pPr>
                      <a:r>
                        <a:rPr b="1" lang="en-GB" sz="1000"/>
                        <a:t>Year</a:t>
                      </a:r>
                      <a:endParaRPr b="1"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2021</a:t>
                      </a:r>
                      <a:endParaRPr b="1"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2020</a:t>
                      </a:r>
                      <a:endParaRPr b="1"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2019</a:t>
                      </a:r>
                      <a:endParaRPr b="1"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b="1" lang="en-GB" sz="1000">
                          <a:solidFill>
                            <a:srgbClr val="222222"/>
                          </a:solidFill>
                        </a:rPr>
                        <a:t>Inventory </a:t>
                      </a:r>
                      <a:r>
                        <a:rPr b="1" lang="en-GB" sz="1000"/>
                        <a:t>(in millions USD)</a:t>
                      </a:r>
                      <a:endParaRPr b="1" sz="1000">
                        <a:solidFill>
                          <a:srgbClr val="222222"/>
                        </a:solidFill>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44,949</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44,435</a:t>
                      </a:r>
                      <a:endParaRPr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44,269</a:t>
                      </a:r>
                      <a:endParaRPr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b="1" lang="en-GB" sz="1000">
                          <a:solidFill>
                            <a:srgbClr val="222222"/>
                          </a:solidFill>
                        </a:rPr>
                        <a:t>Property, Plant, And Equipment </a:t>
                      </a:r>
                      <a:r>
                        <a:rPr b="1" lang="en-GB" sz="1000"/>
                        <a:t>(in millions USD)</a:t>
                      </a:r>
                      <a:endParaRPr b="1" sz="1000">
                        <a:solidFill>
                          <a:srgbClr val="222222"/>
                        </a:solidFill>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92,201</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105,208</a:t>
                      </a:r>
                      <a:endParaRPr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104,317</a:t>
                      </a:r>
                      <a:endParaRPr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b="1" lang="en-GB" sz="1000">
                          <a:solidFill>
                            <a:srgbClr val="222222"/>
                          </a:solidFill>
                        </a:rPr>
                        <a:t>Total Assets </a:t>
                      </a:r>
                      <a:r>
                        <a:rPr b="1" lang="en-GB" sz="1000"/>
                        <a:t>(in millions USD)</a:t>
                      </a:r>
                      <a:endParaRPr b="1" sz="1000">
                        <a:solidFill>
                          <a:srgbClr val="222222"/>
                        </a:solidFill>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252,496</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236,495</a:t>
                      </a:r>
                      <a:endParaRPr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219,295</a:t>
                      </a:r>
                      <a:endParaRPr sz="1000"/>
                    </a:p>
                  </a:txBody>
                  <a:tcPr marT="19050" marB="19050"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b="1" lang="en-GB" sz="1000">
                          <a:solidFill>
                            <a:srgbClr val="222222"/>
                          </a:solidFill>
                        </a:rPr>
                        <a:t>Inventory (%assets)</a:t>
                      </a:r>
                      <a:endParaRPr b="1" sz="1000">
                        <a:solidFill>
                          <a:srgbClr val="222222"/>
                        </a:solidFill>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18</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b="1" lang="en-GB" sz="1000">
                          <a:solidFill>
                            <a:srgbClr val="222222"/>
                          </a:solidFill>
                        </a:rPr>
                        <a:t>Property, Plant, And Equipment (%assets)</a:t>
                      </a:r>
                      <a:endParaRPr b="1" sz="1000">
                        <a:solidFill>
                          <a:srgbClr val="222222"/>
                        </a:solidFill>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sz="1000"/>
                        <a:t>37</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48</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bl>
          </a:graphicData>
        </a:graphic>
      </p:graphicFrame>
      <p:sp>
        <p:nvSpPr>
          <p:cNvPr id="499" name="Google Shape;499;p35"/>
          <p:cNvSpPr txBox="1"/>
          <p:nvPr/>
        </p:nvSpPr>
        <p:spPr>
          <a:xfrm>
            <a:off x="684675" y="199700"/>
            <a:ext cx="794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layfair Display"/>
                <a:ea typeface="Playfair Display"/>
                <a:cs typeface="Playfair Display"/>
                <a:sym typeface="Playfair Display"/>
              </a:rPr>
              <a:t>We can see that the Cost of Goods Sold, Gross Profit and Operating Expenses have almost the same fraction of sales over the period from </a:t>
            </a:r>
            <a:r>
              <a:rPr lang="en-GB">
                <a:latin typeface="Maven Pro"/>
                <a:ea typeface="Maven Pro"/>
                <a:cs typeface="Maven Pro"/>
                <a:sym typeface="Maven Pro"/>
              </a:rPr>
              <a:t>2016-2021</a:t>
            </a:r>
            <a:r>
              <a:rPr lang="en-GB">
                <a:latin typeface="Playfair Display"/>
                <a:ea typeface="Playfair Display"/>
                <a:cs typeface="Playfair Display"/>
                <a:sym typeface="Playfair Display"/>
              </a:rPr>
              <a:t>. We can see that their cost of goods sold is around </a:t>
            </a:r>
            <a:r>
              <a:rPr lang="en-GB">
                <a:latin typeface="Maven Pro"/>
                <a:ea typeface="Maven Pro"/>
                <a:cs typeface="Maven Pro"/>
                <a:sym typeface="Maven Pro"/>
              </a:rPr>
              <a:t>75</a:t>
            </a:r>
            <a:r>
              <a:rPr lang="en-GB">
                <a:latin typeface="Playfair Display"/>
                <a:ea typeface="Playfair Display"/>
                <a:cs typeface="Playfair Display"/>
                <a:sym typeface="Playfair Display"/>
              </a:rPr>
              <a:t> percent of the total sales and their gross profit is around </a:t>
            </a:r>
            <a:r>
              <a:rPr lang="en-GB">
                <a:latin typeface="Maven Pro"/>
                <a:ea typeface="Maven Pro"/>
                <a:cs typeface="Maven Pro"/>
                <a:sym typeface="Maven Pro"/>
              </a:rPr>
              <a:t>25 </a:t>
            </a:r>
            <a:r>
              <a:rPr lang="en-GB">
                <a:latin typeface="Playfair Display"/>
                <a:ea typeface="Playfair Display"/>
                <a:cs typeface="Playfair Display"/>
                <a:sym typeface="Playfair Display"/>
              </a:rPr>
              <a:t>percent. </a:t>
            </a:r>
            <a:endParaRPr>
              <a:latin typeface="Playfair Display"/>
              <a:ea typeface="Playfair Display"/>
              <a:cs typeface="Playfair Display"/>
              <a:sym typeface="Playfair Display"/>
            </a:endParaRPr>
          </a:p>
        </p:txBody>
      </p:sp>
      <p:sp>
        <p:nvSpPr>
          <p:cNvPr id="500" name="Google Shape;500;p35"/>
          <p:cNvSpPr txBox="1"/>
          <p:nvPr/>
        </p:nvSpPr>
        <p:spPr>
          <a:xfrm>
            <a:off x="618450" y="3908325"/>
            <a:ext cx="805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layfair Display"/>
                <a:ea typeface="Playfair Display"/>
                <a:cs typeface="Playfair Display"/>
                <a:sym typeface="Playfair Display"/>
              </a:rPr>
              <a:t>We can see that Inventory is around </a:t>
            </a:r>
            <a:r>
              <a:rPr lang="en-GB">
                <a:latin typeface="Maven Pro"/>
                <a:ea typeface="Maven Pro"/>
                <a:cs typeface="Maven Pro"/>
                <a:sym typeface="Maven Pro"/>
              </a:rPr>
              <a:t>20</a:t>
            </a:r>
            <a:r>
              <a:rPr lang="en-GB">
                <a:latin typeface="Playfair Display"/>
                <a:ea typeface="Playfair Display"/>
                <a:cs typeface="Playfair Display"/>
                <a:sym typeface="Playfair Display"/>
              </a:rPr>
              <a:t> percent of their total assets and Property,Plant and Equipment is around </a:t>
            </a:r>
            <a:r>
              <a:rPr lang="en-GB">
                <a:latin typeface="Maven Pro"/>
                <a:ea typeface="Maven Pro"/>
                <a:cs typeface="Maven Pro"/>
                <a:sym typeface="Maven Pro"/>
              </a:rPr>
              <a:t>40</a:t>
            </a:r>
            <a:r>
              <a:rPr lang="en-GB">
                <a:latin typeface="Playfair Display"/>
                <a:ea typeface="Playfair Display"/>
                <a:cs typeface="Playfair Display"/>
                <a:sym typeface="Playfair Display"/>
              </a:rPr>
              <a:t> percent of the total assets.</a:t>
            </a:r>
            <a:endParaRPr>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aphicFrame>
        <p:nvGraphicFramePr>
          <p:cNvPr id="505" name="Google Shape;505;p36"/>
          <p:cNvGraphicFramePr/>
          <p:nvPr/>
        </p:nvGraphicFramePr>
        <p:xfrm>
          <a:off x="92450" y="1309900"/>
          <a:ext cx="3000000" cy="3000000"/>
        </p:xfrm>
        <a:graphic>
          <a:graphicData uri="http://schemas.openxmlformats.org/drawingml/2006/table">
            <a:tbl>
              <a:tblPr>
                <a:noFill/>
                <a:tableStyleId>{C0079B21-E816-4294-A8DE-5CAD8632040F}</a:tableStyleId>
              </a:tblPr>
              <a:tblGrid>
                <a:gridCol w="3047175"/>
                <a:gridCol w="1154225"/>
                <a:gridCol w="1165775"/>
                <a:gridCol w="1154225"/>
                <a:gridCol w="1154225"/>
                <a:gridCol w="1165775"/>
              </a:tblGrid>
              <a:tr h="220725">
                <a:tc gridSpan="6">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For the year 2021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hMerge="1"/>
                <a:tc hMerge="1"/>
                <a:tc hMerge="1"/>
                <a:tc hMerge="1"/>
                <a:tc hMerge="1"/>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US Companies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Walmart</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Amazon</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e Bay</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Costco</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Target</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Sales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559151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386064</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10271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195929</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93561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Cost of goods sold</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420315</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233307</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2473</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170684</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66177</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Gross profit</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138836</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152757</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7798</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25245</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27384</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Operating Expenses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536603</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363165</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7560</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189221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87022</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Total Assets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252496</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321195</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19310</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59268</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51248</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Property, plant and equipment</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92201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113114</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1358</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23492</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26879</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Inventories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44949</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23795</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14215</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10653</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Cost of goods sold (%sales)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75.17021341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60.43220813</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24.07749976</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87.11523052</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70.73139449</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Gross profit (%sales)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24.82978659</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39.56779187</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75.92250024</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12.88476948</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29.26860551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Operating Expenses (%sales)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95.96745781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94.06860002</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73.60529647</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96.57631081</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93.0109768</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Property, plant and equipment (%assets)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36.51582599</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35.21661296</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7.032625583</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39.63690356</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52.44887605</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20725">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Inventories (%assets)</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17.80186617</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7.408272233</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23.98427482</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latin typeface="Comic Neue"/>
                          <a:ea typeface="Comic Neue"/>
                          <a:cs typeface="Comic Neue"/>
                          <a:sym typeface="Comic Neue"/>
                        </a:rPr>
                        <a:t>20.78715267</a:t>
                      </a:r>
                      <a:endParaRPr sz="1100">
                        <a:latin typeface="Comic Neue"/>
                        <a:ea typeface="Comic Neue"/>
                        <a:cs typeface="Comic Neue"/>
                        <a:sym typeface="Comic Neue"/>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bl>
          </a:graphicData>
        </a:graphic>
      </p:graphicFrame>
      <p:sp>
        <p:nvSpPr>
          <p:cNvPr id="506" name="Google Shape;506;p36"/>
          <p:cNvSpPr txBox="1"/>
          <p:nvPr/>
        </p:nvSpPr>
        <p:spPr>
          <a:xfrm>
            <a:off x="826275" y="3833850"/>
            <a:ext cx="78198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Playfair Display"/>
              <a:ea typeface="Playfair Display"/>
              <a:cs typeface="Playfair Display"/>
              <a:sym typeface="Playfair Display"/>
            </a:endParaRPr>
          </a:p>
        </p:txBody>
      </p:sp>
      <p:sp>
        <p:nvSpPr>
          <p:cNvPr id="507" name="Google Shape;507;p36"/>
          <p:cNvSpPr txBox="1"/>
          <p:nvPr/>
        </p:nvSpPr>
        <p:spPr>
          <a:xfrm>
            <a:off x="755700" y="606775"/>
            <a:ext cx="763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265768"/>
                </a:solidFill>
                <a:latin typeface="Playfair Display"/>
                <a:ea typeface="Playfair Display"/>
                <a:cs typeface="Playfair Display"/>
                <a:sym typeface="Playfair Display"/>
              </a:rPr>
              <a:t>Vertical Analysis is also highly effective while comparing two or more companies working in the same industry.</a:t>
            </a:r>
            <a:endParaRPr b="1">
              <a:solidFill>
                <a:srgbClr val="265768"/>
              </a:solidFill>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7"/>
          <p:cNvSpPr txBox="1"/>
          <p:nvPr/>
        </p:nvSpPr>
        <p:spPr>
          <a:xfrm>
            <a:off x="45300" y="648900"/>
            <a:ext cx="90534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Char char="➢"/>
            </a:pPr>
            <a:r>
              <a:rPr lang="en-GB">
                <a:latin typeface="Playfair Display"/>
                <a:ea typeface="Playfair Display"/>
                <a:cs typeface="Playfair Display"/>
                <a:sym typeface="Playfair Display"/>
              </a:rPr>
              <a:t>By comparing the COGS as a percentage of sales, we can note that percentage is most for Costco, around 87 percent, followed by Walmart. Costco has a low price membership based model, which may explain this and the fees allow you to obtain products of lower prices. This has attracted customers into Costco.</a:t>
            </a:r>
            <a:endParaRPr>
              <a:latin typeface="Playfair Display"/>
              <a:ea typeface="Playfair Display"/>
              <a:cs typeface="Playfair Display"/>
              <a:sym typeface="Playfair Display"/>
            </a:endParaRPr>
          </a:p>
          <a:p>
            <a:pPr indent="-317500" lvl="0" marL="457200" rtl="0" algn="l">
              <a:spcBef>
                <a:spcPts val="0"/>
              </a:spcBef>
              <a:spcAft>
                <a:spcPts val="0"/>
              </a:spcAft>
              <a:buSzPts val="1400"/>
              <a:buChar char="➢"/>
            </a:pPr>
            <a:r>
              <a:rPr lang="en-GB">
                <a:latin typeface="Playfair Display"/>
                <a:ea typeface="Playfair Display"/>
                <a:cs typeface="Playfair Display"/>
                <a:sym typeface="Playfair Display"/>
              </a:rPr>
              <a:t>Considering the</a:t>
            </a:r>
            <a:r>
              <a:rPr lang="en-GB">
                <a:latin typeface="Nunito"/>
                <a:ea typeface="Nunito"/>
                <a:cs typeface="Nunito"/>
                <a:sym typeface="Nunito"/>
              </a:rPr>
              <a:t> </a:t>
            </a:r>
            <a:r>
              <a:rPr lang="en-GB">
                <a:latin typeface="Playfair Display"/>
                <a:ea typeface="Playfair Display"/>
                <a:cs typeface="Playfair Display"/>
                <a:sym typeface="Playfair Display"/>
              </a:rPr>
              <a:t>gross profit as a percentage of sales, we find that the greatest percentage is for eBay (around </a:t>
            </a:r>
            <a:r>
              <a:rPr lang="en-GB">
                <a:latin typeface="Maven Pro"/>
                <a:ea typeface="Maven Pro"/>
                <a:cs typeface="Maven Pro"/>
                <a:sym typeface="Maven Pro"/>
              </a:rPr>
              <a:t>80</a:t>
            </a:r>
            <a:r>
              <a:rPr lang="en-GB">
                <a:latin typeface="Playfair Display"/>
                <a:ea typeface="Playfair Display"/>
                <a:cs typeface="Playfair Display"/>
                <a:sym typeface="Playfair Display"/>
              </a:rPr>
              <a:t> %). Their asset-light selling approach avoided expensive commitment in areas like manufacturing and shipping which allows them to enjoy a higher profit margin than companies like Amazon. This may also explain while their OE % and PPE % is lower than the other companies.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GB">
                <a:latin typeface="Playfair Display"/>
                <a:ea typeface="Playfair Display"/>
                <a:cs typeface="Playfair Display"/>
                <a:sym typeface="Playfair Display"/>
              </a:rPr>
              <a:t>Costco has the lowest profit percentage of sales at around </a:t>
            </a:r>
            <a:r>
              <a:rPr lang="en-GB">
                <a:latin typeface="Maven Pro"/>
                <a:ea typeface="Maven Pro"/>
                <a:cs typeface="Maven Pro"/>
                <a:sym typeface="Maven Pro"/>
              </a:rPr>
              <a:t>13</a:t>
            </a:r>
            <a:r>
              <a:rPr lang="en-GB">
                <a:latin typeface="Playfair Display"/>
                <a:ea typeface="Playfair Display"/>
                <a:cs typeface="Playfair Display"/>
                <a:sym typeface="Playfair Display"/>
              </a:rPr>
              <a:t> percent. This is because it tries to keep its customers happy by selling great quality goods at lower prices which means that they tend to cut prices to gain market shares or not increase costs to ensure that it maintains low prices</a:t>
            </a:r>
            <a:r>
              <a:rPr lang="en-GB">
                <a:latin typeface="Playfair Display"/>
                <a:ea typeface="Playfair Display"/>
                <a:cs typeface="Playfair Display"/>
                <a:sym typeface="Playfair Display"/>
              </a:rPr>
              <a:t>. This often reduces its profit but due to its strong business model, it stays on top of things.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GB">
                <a:latin typeface="Playfair Display"/>
                <a:ea typeface="Playfair Display"/>
                <a:cs typeface="Playfair Display"/>
                <a:sym typeface="Playfair Display"/>
              </a:rPr>
              <a:t>The inventory as a percentage of assets is highest for Costco, which proves that it kept more items in stock so as to meet its demand. Since its membership allowed customers to benefit from bulk purchases once or twice a month, it probably had to have a good reserves of inventory.</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GB">
                <a:latin typeface="Playfair Display"/>
                <a:ea typeface="Playfair Display"/>
                <a:cs typeface="Playfair Display"/>
                <a:sym typeface="Playfair Display"/>
              </a:rPr>
              <a:t>The lowest inventory as a percentage of assets is for Amazon, which while did store products in its inventory so as to be able to respond to customer orders, does not require it in the same amount that huge retailers on ground require.</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GB">
                <a:latin typeface="Playfair Display"/>
                <a:ea typeface="Playfair Display"/>
                <a:cs typeface="Playfair Display"/>
                <a:sym typeface="Playfair Display"/>
              </a:rPr>
              <a:t>The highest PPE as a percentage of assets is for Target (</a:t>
            </a:r>
            <a:r>
              <a:rPr lang="en-GB">
                <a:latin typeface="Maven Pro"/>
                <a:ea typeface="Maven Pro"/>
                <a:cs typeface="Maven Pro"/>
                <a:sym typeface="Maven Pro"/>
              </a:rPr>
              <a:t>52%</a:t>
            </a:r>
            <a:r>
              <a:rPr lang="en-GB">
                <a:latin typeface="Playfair Display"/>
                <a:ea typeface="Playfair Display"/>
                <a:cs typeface="Playfair Display"/>
                <a:sym typeface="Playfair Display"/>
              </a:rPr>
              <a:t>), which means that the greater portion of their assets went in land, building, machinery and equipment. Target is well-established in metropolitan cities, which explains this.</a:t>
            </a:r>
            <a:endParaRPr>
              <a:latin typeface="Playfair Display"/>
              <a:ea typeface="Playfair Display"/>
              <a:cs typeface="Playfair Display"/>
              <a:sym typeface="Playfair Display"/>
            </a:endParaRPr>
          </a:p>
        </p:txBody>
      </p:sp>
      <p:sp>
        <p:nvSpPr>
          <p:cNvPr id="513" name="Google Shape;513;p37"/>
          <p:cNvSpPr txBox="1"/>
          <p:nvPr/>
        </p:nvSpPr>
        <p:spPr>
          <a:xfrm>
            <a:off x="561950" y="248700"/>
            <a:ext cx="6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accent1"/>
                </a:solidFill>
                <a:latin typeface="Playfair Display"/>
                <a:ea typeface="Playfair Display"/>
                <a:cs typeface="Playfair Display"/>
                <a:sym typeface="Playfair Display"/>
              </a:rPr>
              <a:t>Inferences</a:t>
            </a:r>
            <a:endParaRPr b="1" sz="1800">
              <a:solidFill>
                <a:schemeClr val="accent1"/>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8"/>
          <p:cNvSpPr txBox="1"/>
          <p:nvPr/>
        </p:nvSpPr>
        <p:spPr>
          <a:xfrm>
            <a:off x="654175" y="384075"/>
            <a:ext cx="84462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Comic Neue"/>
              <a:buChar char="❏"/>
            </a:pPr>
            <a:r>
              <a:rPr b="1" lang="en-GB" sz="1300">
                <a:solidFill>
                  <a:schemeClr val="accent1"/>
                </a:solidFill>
                <a:latin typeface="Playfair Display"/>
                <a:ea typeface="Playfair Display"/>
                <a:cs typeface="Playfair Display"/>
                <a:sym typeface="Playfair Display"/>
              </a:rPr>
              <a:t>Return on Assets</a:t>
            </a:r>
            <a:r>
              <a:rPr lang="en-GB" sz="1300">
                <a:solidFill>
                  <a:schemeClr val="accent1"/>
                </a:solidFill>
                <a:latin typeface="Playfair Display"/>
                <a:ea typeface="Playfair Display"/>
                <a:cs typeface="Playfair Display"/>
                <a:sym typeface="Playfair Display"/>
              </a:rPr>
              <a:t> -</a:t>
            </a:r>
            <a:r>
              <a:rPr lang="en-GB" sz="1300">
                <a:solidFill>
                  <a:schemeClr val="accent1"/>
                </a:solidFill>
                <a:highlight>
                  <a:schemeClr val="lt1"/>
                </a:highlight>
                <a:latin typeface="Playfair Display"/>
                <a:ea typeface="Playfair Display"/>
                <a:cs typeface="Playfair Display"/>
                <a:sym typeface="Playfair Display"/>
              </a:rPr>
              <a:t> </a:t>
            </a:r>
            <a:r>
              <a:rPr lang="en-GB" sz="1300">
                <a:solidFill>
                  <a:srgbClr val="517B96"/>
                </a:solidFill>
                <a:highlight>
                  <a:schemeClr val="lt1"/>
                </a:highlight>
                <a:latin typeface="Playfair Display"/>
                <a:ea typeface="Playfair Display"/>
                <a:cs typeface="Playfair Display"/>
                <a:sym typeface="Playfair Display"/>
              </a:rPr>
              <a:t>ROA is an indicator of how efficient or profitable a company is relative to its assets or the resources it owns or controls.</a:t>
            </a:r>
            <a:endParaRPr sz="1300">
              <a:solidFill>
                <a:srgbClr val="517B96"/>
              </a:solidFill>
              <a:latin typeface="Playfair Display"/>
              <a:ea typeface="Playfair Display"/>
              <a:cs typeface="Playfair Display"/>
              <a:sym typeface="Playfair Display"/>
            </a:endParaRPr>
          </a:p>
          <a:p>
            <a:pPr indent="-311150" lvl="0" marL="457200" rtl="0" algn="l">
              <a:lnSpc>
                <a:spcPct val="115000"/>
              </a:lnSpc>
              <a:spcBef>
                <a:spcPts val="0"/>
              </a:spcBef>
              <a:spcAft>
                <a:spcPts val="0"/>
              </a:spcAft>
              <a:buClr>
                <a:schemeClr val="accent1"/>
              </a:buClr>
              <a:buSzPts val="1300"/>
              <a:buFont typeface="Comic Neue"/>
              <a:buChar char="❏"/>
            </a:pPr>
            <a:r>
              <a:rPr b="1" lang="en-GB" sz="1300">
                <a:solidFill>
                  <a:schemeClr val="accent1"/>
                </a:solidFill>
                <a:latin typeface="Playfair Display"/>
                <a:ea typeface="Playfair Display"/>
                <a:cs typeface="Playfair Display"/>
                <a:sym typeface="Playfair Display"/>
              </a:rPr>
              <a:t>Return on equity </a:t>
            </a:r>
            <a:r>
              <a:rPr lang="en-GB" sz="1300">
                <a:solidFill>
                  <a:schemeClr val="accent1"/>
                </a:solidFill>
                <a:latin typeface="Playfair Display"/>
                <a:ea typeface="Playfair Display"/>
                <a:cs typeface="Playfair Display"/>
                <a:sym typeface="Playfair Display"/>
              </a:rPr>
              <a:t>- </a:t>
            </a:r>
            <a:r>
              <a:rPr lang="en-GB" sz="1300">
                <a:solidFill>
                  <a:srgbClr val="517B96"/>
                </a:solidFill>
                <a:highlight>
                  <a:schemeClr val="lt1"/>
                </a:highlight>
                <a:latin typeface="Playfair Display"/>
                <a:ea typeface="Playfair Display"/>
                <a:cs typeface="Playfair Display"/>
                <a:sym typeface="Playfair Display"/>
              </a:rPr>
              <a:t>Return on equity (ROE) is a measure of financial performance calculated by dividing net income by shareholders' equity.</a:t>
            </a:r>
            <a:r>
              <a:rPr lang="en-GB" sz="1300">
                <a:solidFill>
                  <a:srgbClr val="517B96"/>
                </a:solidFill>
                <a:latin typeface="Playfair Display"/>
                <a:ea typeface="Playfair Display"/>
                <a:cs typeface="Playfair Display"/>
                <a:sym typeface="Playfair Display"/>
              </a:rPr>
              <a:t> </a:t>
            </a:r>
            <a:endParaRPr sz="1300">
              <a:solidFill>
                <a:srgbClr val="517B96"/>
              </a:solidFill>
              <a:latin typeface="Playfair Display"/>
              <a:ea typeface="Playfair Display"/>
              <a:cs typeface="Playfair Display"/>
              <a:sym typeface="Playfair Display"/>
            </a:endParaRPr>
          </a:p>
          <a:p>
            <a:pPr indent="-311150" lvl="0" marL="457200" rtl="0" algn="l">
              <a:lnSpc>
                <a:spcPct val="115000"/>
              </a:lnSpc>
              <a:spcBef>
                <a:spcPts val="0"/>
              </a:spcBef>
              <a:spcAft>
                <a:spcPts val="0"/>
              </a:spcAft>
              <a:buClr>
                <a:schemeClr val="accent1"/>
              </a:buClr>
              <a:buSzPts val="1300"/>
              <a:buFont typeface="Comic Neue"/>
              <a:buChar char="❏"/>
            </a:pPr>
            <a:r>
              <a:rPr b="1" lang="en-GB" sz="1300">
                <a:solidFill>
                  <a:schemeClr val="accent1"/>
                </a:solidFill>
                <a:latin typeface="Playfair Display"/>
                <a:ea typeface="Playfair Display"/>
                <a:cs typeface="Playfair Display"/>
                <a:sym typeface="Playfair Display"/>
              </a:rPr>
              <a:t>Profit Margin </a:t>
            </a:r>
            <a:r>
              <a:rPr lang="en-GB" sz="1300">
                <a:solidFill>
                  <a:schemeClr val="accent1"/>
                </a:solidFill>
                <a:latin typeface="Playfair Display"/>
                <a:ea typeface="Playfair Display"/>
                <a:cs typeface="Playfair Display"/>
                <a:sym typeface="Playfair Display"/>
              </a:rPr>
              <a:t>- </a:t>
            </a:r>
            <a:r>
              <a:rPr lang="en-GB" sz="1300">
                <a:solidFill>
                  <a:srgbClr val="517B96"/>
                </a:solidFill>
                <a:highlight>
                  <a:schemeClr val="lt1"/>
                </a:highlight>
                <a:latin typeface="Playfair Display"/>
                <a:ea typeface="Playfair Display"/>
                <a:cs typeface="Playfair Display"/>
                <a:sym typeface="Playfair Display"/>
              </a:rPr>
              <a:t>The profit margin is a ratio of a company's profit (sales minus all expenses) divided by its revenue. </a:t>
            </a:r>
            <a:endParaRPr sz="1300">
              <a:solidFill>
                <a:srgbClr val="517B96"/>
              </a:solidFill>
              <a:highlight>
                <a:schemeClr val="lt1"/>
              </a:highlight>
              <a:latin typeface="Playfair Display"/>
              <a:ea typeface="Playfair Display"/>
              <a:cs typeface="Playfair Display"/>
              <a:sym typeface="Playfair Display"/>
            </a:endParaRPr>
          </a:p>
          <a:p>
            <a:pPr indent="-311150" lvl="0" marL="457200" rtl="0" algn="l">
              <a:lnSpc>
                <a:spcPct val="115000"/>
              </a:lnSpc>
              <a:spcBef>
                <a:spcPts val="0"/>
              </a:spcBef>
              <a:spcAft>
                <a:spcPts val="0"/>
              </a:spcAft>
              <a:buClr>
                <a:schemeClr val="accent1"/>
              </a:buClr>
              <a:buSzPts val="1300"/>
              <a:buFont typeface="Comic Neue"/>
              <a:buChar char="❏"/>
            </a:pPr>
            <a:r>
              <a:rPr b="1" lang="en-GB" sz="1300">
                <a:solidFill>
                  <a:schemeClr val="accent1"/>
                </a:solidFill>
                <a:highlight>
                  <a:schemeClr val="lt1"/>
                </a:highlight>
                <a:latin typeface="Playfair Display"/>
                <a:ea typeface="Playfair Display"/>
                <a:cs typeface="Playfair Display"/>
                <a:sym typeface="Playfair Display"/>
              </a:rPr>
              <a:t>Inventory Turnover</a:t>
            </a:r>
            <a:r>
              <a:rPr lang="en-GB" sz="1300">
                <a:solidFill>
                  <a:schemeClr val="accent1"/>
                </a:solidFill>
                <a:highlight>
                  <a:schemeClr val="lt1"/>
                </a:highlight>
                <a:latin typeface="Playfair Display"/>
                <a:ea typeface="Playfair Display"/>
                <a:cs typeface="Playfair Display"/>
                <a:sym typeface="Playfair Display"/>
              </a:rPr>
              <a:t> - </a:t>
            </a:r>
            <a:r>
              <a:rPr lang="en-GB" sz="1300">
                <a:solidFill>
                  <a:srgbClr val="517B96"/>
                </a:solidFill>
                <a:highlight>
                  <a:schemeClr val="lt1"/>
                </a:highlight>
                <a:latin typeface="Playfair Display"/>
                <a:ea typeface="Playfair Display"/>
                <a:cs typeface="Playfair Display"/>
                <a:sym typeface="Playfair Display"/>
              </a:rPr>
              <a:t>Inventory turnover is a financial ratio showing how many times a company has sold and replaced inventory during a given period. This is unaffected by increasing the number of stores.</a:t>
            </a:r>
            <a:endParaRPr sz="1300">
              <a:solidFill>
                <a:srgbClr val="517B96"/>
              </a:solidFill>
              <a:highlight>
                <a:schemeClr val="lt1"/>
              </a:highlight>
              <a:latin typeface="Playfair Display"/>
              <a:ea typeface="Playfair Display"/>
              <a:cs typeface="Playfair Display"/>
              <a:sym typeface="Playfair Display"/>
            </a:endParaRPr>
          </a:p>
        </p:txBody>
      </p:sp>
      <p:pic>
        <p:nvPicPr>
          <p:cNvPr id="519" name="Google Shape;519;p38"/>
          <p:cNvPicPr preferRelativeResize="0"/>
          <p:nvPr/>
        </p:nvPicPr>
        <p:blipFill>
          <a:blip r:embed="rId3">
            <a:alphaModFix/>
          </a:blip>
          <a:stretch>
            <a:fillRect/>
          </a:stretch>
        </p:blipFill>
        <p:spPr>
          <a:xfrm>
            <a:off x="923250" y="2571750"/>
            <a:ext cx="2110354" cy="349300"/>
          </a:xfrm>
          <a:prstGeom prst="rect">
            <a:avLst/>
          </a:prstGeom>
          <a:noFill/>
          <a:ln>
            <a:noFill/>
          </a:ln>
        </p:spPr>
      </p:pic>
      <p:pic>
        <p:nvPicPr>
          <p:cNvPr id="520" name="Google Shape;520;p38"/>
          <p:cNvPicPr preferRelativeResize="0"/>
          <p:nvPr/>
        </p:nvPicPr>
        <p:blipFill>
          <a:blip r:embed="rId4">
            <a:alphaModFix/>
          </a:blip>
          <a:stretch>
            <a:fillRect/>
          </a:stretch>
        </p:blipFill>
        <p:spPr>
          <a:xfrm>
            <a:off x="3507625" y="2616988"/>
            <a:ext cx="2128752" cy="349300"/>
          </a:xfrm>
          <a:prstGeom prst="rect">
            <a:avLst/>
          </a:prstGeom>
          <a:noFill/>
          <a:ln>
            <a:noFill/>
          </a:ln>
        </p:spPr>
      </p:pic>
      <p:pic>
        <p:nvPicPr>
          <p:cNvPr id="521" name="Google Shape;521;p38"/>
          <p:cNvPicPr preferRelativeResize="0"/>
          <p:nvPr/>
        </p:nvPicPr>
        <p:blipFill>
          <a:blip r:embed="rId5">
            <a:alphaModFix/>
          </a:blip>
          <a:stretch>
            <a:fillRect/>
          </a:stretch>
        </p:blipFill>
        <p:spPr>
          <a:xfrm>
            <a:off x="6512075" y="2571762"/>
            <a:ext cx="1612417" cy="439750"/>
          </a:xfrm>
          <a:prstGeom prst="rect">
            <a:avLst/>
          </a:prstGeom>
          <a:noFill/>
          <a:ln>
            <a:noFill/>
          </a:ln>
        </p:spPr>
      </p:pic>
      <p:pic>
        <p:nvPicPr>
          <p:cNvPr id="522" name="Google Shape;522;p38"/>
          <p:cNvPicPr preferRelativeResize="0"/>
          <p:nvPr/>
        </p:nvPicPr>
        <p:blipFill>
          <a:blip r:embed="rId6">
            <a:alphaModFix/>
          </a:blip>
          <a:stretch>
            <a:fillRect/>
          </a:stretch>
        </p:blipFill>
        <p:spPr>
          <a:xfrm>
            <a:off x="521800" y="3004575"/>
            <a:ext cx="1871300" cy="439750"/>
          </a:xfrm>
          <a:prstGeom prst="rect">
            <a:avLst/>
          </a:prstGeom>
          <a:noFill/>
          <a:ln>
            <a:noFill/>
          </a:ln>
        </p:spPr>
      </p:pic>
      <p:pic>
        <p:nvPicPr>
          <p:cNvPr id="523" name="Google Shape;523;p38"/>
          <p:cNvPicPr preferRelativeResize="0"/>
          <p:nvPr/>
        </p:nvPicPr>
        <p:blipFill>
          <a:blip r:embed="rId7">
            <a:alphaModFix/>
          </a:blip>
          <a:stretch>
            <a:fillRect/>
          </a:stretch>
        </p:blipFill>
        <p:spPr>
          <a:xfrm>
            <a:off x="2524750" y="3004575"/>
            <a:ext cx="1556425" cy="439750"/>
          </a:xfrm>
          <a:prstGeom prst="rect">
            <a:avLst/>
          </a:prstGeom>
          <a:noFill/>
          <a:ln>
            <a:noFill/>
          </a:ln>
        </p:spPr>
      </p:pic>
      <p:pic>
        <p:nvPicPr>
          <p:cNvPr id="524" name="Google Shape;524;p38"/>
          <p:cNvPicPr preferRelativeResize="0"/>
          <p:nvPr/>
        </p:nvPicPr>
        <p:blipFill>
          <a:blip r:embed="rId8">
            <a:alphaModFix/>
          </a:blip>
          <a:stretch>
            <a:fillRect/>
          </a:stretch>
        </p:blipFill>
        <p:spPr>
          <a:xfrm>
            <a:off x="4212825" y="3047871"/>
            <a:ext cx="1616950" cy="398379"/>
          </a:xfrm>
          <a:prstGeom prst="rect">
            <a:avLst/>
          </a:prstGeom>
          <a:noFill/>
          <a:ln>
            <a:noFill/>
          </a:ln>
        </p:spPr>
      </p:pic>
      <p:pic>
        <p:nvPicPr>
          <p:cNvPr id="525" name="Google Shape;525;p38"/>
          <p:cNvPicPr preferRelativeResize="0"/>
          <p:nvPr/>
        </p:nvPicPr>
        <p:blipFill>
          <a:blip r:embed="rId9">
            <a:alphaModFix/>
          </a:blip>
          <a:stretch>
            <a:fillRect/>
          </a:stretch>
        </p:blipFill>
        <p:spPr>
          <a:xfrm>
            <a:off x="654175" y="4549225"/>
            <a:ext cx="7835648" cy="349300"/>
          </a:xfrm>
          <a:prstGeom prst="rect">
            <a:avLst/>
          </a:prstGeom>
          <a:noFill/>
          <a:ln>
            <a:noFill/>
          </a:ln>
        </p:spPr>
      </p:pic>
      <p:pic>
        <p:nvPicPr>
          <p:cNvPr id="526" name="Google Shape;526;p38"/>
          <p:cNvPicPr preferRelativeResize="0"/>
          <p:nvPr/>
        </p:nvPicPr>
        <p:blipFill>
          <a:blip r:embed="rId10">
            <a:alphaModFix/>
          </a:blip>
          <a:stretch>
            <a:fillRect/>
          </a:stretch>
        </p:blipFill>
        <p:spPr>
          <a:xfrm>
            <a:off x="5882700" y="3137525"/>
            <a:ext cx="1209675" cy="219075"/>
          </a:xfrm>
          <a:prstGeom prst="rect">
            <a:avLst/>
          </a:prstGeom>
          <a:noFill/>
          <a:ln>
            <a:noFill/>
          </a:ln>
        </p:spPr>
      </p:pic>
      <p:pic>
        <p:nvPicPr>
          <p:cNvPr id="527" name="Google Shape;527;p38"/>
          <p:cNvPicPr preferRelativeResize="0"/>
          <p:nvPr/>
        </p:nvPicPr>
        <p:blipFill>
          <a:blip r:embed="rId11">
            <a:alphaModFix/>
          </a:blip>
          <a:stretch>
            <a:fillRect/>
          </a:stretch>
        </p:blipFill>
        <p:spPr>
          <a:xfrm>
            <a:off x="7402600" y="3047875"/>
            <a:ext cx="1419300" cy="439750"/>
          </a:xfrm>
          <a:prstGeom prst="rect">
            <a:avLst/>
          </a:prstGeom>
          <a:noFill/>
          <a:ln>
            <a:noFill/>
          </a:ln>
        </p:spPr>
      </p:pic>
      <p:pic>
        <p:nvPicPr>
          <p:cNvPr id="528" name="Google Shape;528;p38"/>
          <p:cNvPicPr preferRelativeResize="0"/>
          <p:nvPr/>
        </p:nvPicPr>
        <p:blipFill>
          <a:blip r:embed="rId12">
            <a:alphaModFix/>
          </a:blip>
          <a:stretch>
            <a:fillRect/>
          </a:stretch>
        </p:blipFill>
        <p:spPr>
          <a:xfrm>
            <a:off x="7145290" y="3161338"/>
            <a:ext cx="204388" cy="171450"/>
          </a:xfrm>
          <a:prstGeom prst="rect">
            <a:avLst/>
          </a:prstGeom>
          <a:noFill/>
          <a:ln>
            <a:noFill/>
          </a:ln>
        </p:spPr>
      </p:pic>
      <p:sp>
        <p:nvSpPr>
          <p:cNvPr id="529" name="Google Shape;529;p38"/>
          <p:cNvSpPr txBox="1"/>
          <p:nvPr>
            <p:ph idx="4294967295" type="body"/>
          </p:nvPr>
        </p:nvSpPr>
        <p:spPr>
          <a:xfrm>
            <a:off x="231025" y="64200"/>
            <a:ext cx="2646000" cy="3492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GB" sz="2300">
                <a:solidFill>
                  <a:schemeClr val="accent1"/>
                </a:solidFill>
                <a:latin typeface="Playfair Display"/>
                <a:ea typeface="Playfair Display"/>
                <a:cs typeface="Playfair Display"/>
                <a:sym typeface="Playfair Display"/>
              </a:rPr>
              <a:t>Ratio</a:t>
            </a:r>
            <a:r>
              <a:rPr b="1" lang="en-GB" sz="2300">
                <a:solidFill>
                  <a:schemeClr val="accent1"/>
                </a:solidFill>
                <a:latin typeface="Playfair Display"/>
                <a:ea typeface="Playfair Display"/>
                <a:cs typeface="Playfair Display"/>
                <a:sym typeface="Playfair Display"/>
              </a:rPr>
              <a:t> Analysis</a:t>
            </a:r>
            <a:endParaRPr b="1" sz="2300">
              <a:solidFill>
                <a:srgbClr val="111111"/>
              </a:solidFill>
              <a:latin typeface="Playfair Display"/>
              <a:ea typeface="Playfair Display"/>
              <a:cs typeface="Playfair Display"/>
              <a:sym typeface="Playfair Display"/>
            </a:endParaRPr>
          </a:p>
          <a:p>
            <a:pPr indent="0" lvl="0" marL="0" rtl="0" algn="l">
              <a:lnSpc>
                <a:spcPct val="95000"/>
              </a:lnSpc>
              <a:spcBef>
                <a:spcPts val="1200"/>
              </a:spcBef>
              <a:spcAft>
                <a:spcPts val="1200"/>
              </a:spcAft>
              <a:buSzPts val="852"/>
              <a:buNone/>
            </a:pPr>
            <a:r>
              <a:t/>
            </a:r>
            <a:endParaRPr sz="1600">
              <a:solidFill>
                <a:srgbClr val="265768"/>
              </a:solidFill>
              <a:latin typeface="Playfair Display"/>
              <a:ea typeface="Playfair Display"/>
              <a:cs typeface="Playfair Display"/>
              <a:sym typeface="Playfair Display"/>
            </a:endParaRPr>
          </a:p>
        </p:txBody>
      </p:sp>
      <p:sp>
        <p:nvSpPr>
          <p:cNvPr id="530" name="Google Shape;530;p38"/>
          <p:cNvSpPr txBox="1"/>
          <p:nvPr/>
        </p:nvSpPr>
        <p:spPr>
          <a:xfrm>
            <a:off x="654175" y="3446250"/>
            <a:ext cx="80547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rgbClr val="265768"/>
                </a:solidFill>
                <a:latin typeface="Playfair Display"/>
                <a:ea typeface="Playfair Display"/>
                <a:cs typeface="Playfair Display"/>
                <a:sym typeface="Playfair Display"/>
              </a:rPr>
              <a:t>C2C</a:t>
            </a:r>
            <a:r>
              <a:rPr lang="en-GB" sz="2000">
                <a:solidFill>
                  <a:srgbClr val="517B96"/>
                </a:solidFill>
                <a:latin typeface="Playfair Display"/>
                <a:ea typeface="Playfair Display"/>
                <a:cs typeface="Playfair Display"/>
                <a:sym typeface="Playfair Display"/>
              </a:rPr>
              <a:t> </a:t>
            </a:r>
            <a:endParaRPr sz="1300">
              <a:solidFill>
                <a:srgbClr val="517B96"/>
              </a:solidFill>
              <a:latin typeface="Playfair Display"/>
              <a:ea typeface="Playfair Display"/>
              <a:cs typeface="Playfair Display"/>
              <a:sym typeface="Playfair Display"/>
            </a:endParaRPr>
          </a:p>
          <a:p>
            <a:pPr indent="0" lvl="0" marL="0" rtl="0" algn="l">
              <a:spcBef>
                <a:spcPts val="0"/>
              </a:spcBef>
              <a:spcAft>
                <a:spcPts val="0"/>
              </a:spcAft>
              <a:buNone/>
            </a:pPr>
            <a:r>
              <a:rPr lang="en-GB" sz="1300">
                <a:solidFill>
                  <a:srgbClr val="517B96"/>
                </a:solidFill>
                <a:latin typeface="Playfair Display"/>
                <a:ea typeface="Playfair Display"/>
                <a:cs typeface="Playfair Display"/>
                <a:sym typeface="Playfair Display"/>
              </a:rPr>
              <a:t>Cash to cash cycle (average amount of time when cash enters the process as cost to when it returns as collected revenue)</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9"/>
          <p:cNvSpPr txBox="1"/>
          <p:nvPr>
            <p:ph type="title"/>
          </p:nvPr>
        </p:nvSpPr>
        <p:spPr>
          <a:xfrm>
            <a:off x="1262275" y="162450"/>
            <a:ext cx="7030500" cy="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chemeClr val="accent1"/>
                </a:solidFill>
                <a:latin typeface="Playfair Display"/>
                <a:ea typeface="Playfair Display"/>
                <a:cs typeface="Playfair Display"/>
                <a:sym typeface="Playfair Display"/>
              </a:rPr>
              <a:t>DuPont Analysis</a:t>
            </a:r>
            <a:endParaRPr sz="2400">
              <a:solidFill>
                <a:schemeClr val="accent1"/>
              </a:solidFill>
              <a:latin typeface="Playfair Display"/>
              <a:ea typeface="Playfair Display"/>
              <a:cs typeface="Playfair Display"/>
              <a:sym typeface="Playfair Display"/>
            </a:endParaRPr>
          </a:p>
        </p:txBody>
      </p:sp>
      <p:sp>
        <p:nvSpPr>
          <p:cNvPr id="536" name="Google Shape;536;p39"/>
          <p:cNvSpPr txBox="1"/>
          <p:nvPr>
            <p:ph idx="1" type="body"/>
          </p:nvPr>
        </p:nvSpPr>
        <p:spPr>
          <a:xfrm>
            <a:off x="1262275" y="712950"/>
            <a:ext cx="5077800" cy="955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65768"/>
              </a:buClr>
              <a:buSzPts val="1500"/>
              <a:buFont typeface="Comic Neue"/>
              <a:buChar char="●"/>
            </a:pPr>
            <a:r>
              <a:rPr lang="en-GB" sz="1500">
                <a:solidFill>
                  <a:srgbClr val="265768"/>
                </a:solidFill>
                <a:latin typeface="Playfair Display"/>
                <a:ea typeface="Playfair Display"/>
                <a:cs typeface="Playfair Display"/>
                <a:sym typeface="Playfair Display"/>
              </a:rPr>
              <a:t>T</a:t>
            </a:r>
            <a:r>
              <a:rPr lang="en-GB" sz="1500">
                <a:solidFill>
                  <a:srgbClr val="265768"/>
                </a:solidFill>
                <a:latin typeface="Playfair Display"/>
                <a:ea typeface="Playfair Display"/>
                <a:cs typeface="Playfair Display"/>
                <a:sym typeface="Playfair Display"/>
              </a:rPr>
              <a:t>he original equation for ROE can be broken down into three components: </a:t>
            </a:r>
            <a:r>
              <a:rPr b="1" lang="en-GB" sz="1500">
                <a:solidFill>
                  <a:srgbClr val="265768"/>
                </a:solidFill>
                <a:latin typeface="Playfair Display"/>
                <a:ea typeface="Playfair Display"/>
                <a:cs typeface="Playfair Display"/>
                <a:sym typeface="Playfair Display"/>
              </a:rPr>
              <a:t>operating efficiency, asset efficiency, and leverage.</a:t>
            </a:r>
            <a:r>
              <a:rPr lang="en-GB" sz="1500">
                <a:solidFill>
                  <a:srgbClr val="265768"/>
                </a:solidFill>
                <a:latin typeface="Playfair Display"/>
                <a:ea typeface="Playfair Display"/>
                <a:cs typeface="Playfair Display"/>
                <a:sym typeface="Playfair Display"/>
              </a:rPr>
              <a:t> Same for ROA</a:t>
            </a:r>
            <a:endParaRPr sz="1500">
              <a:solidFill>
                <a:srgbClr val="265768"/>
              </a:solidFill>
              <a:latin typeface="Playfair Display"/>
              <a:ea typeface="Playfair Display"/>
              <a:cs typeface="Playfair Display"/>
              <a:sym typeface="Playfair Display"/>
            </a:endParaRPr>
          </a:p>
          <a:p>
            <a:pPr indent="-323850" lvl="0" marL="457200" rtl="0" algn="l">
              <a:spcBef>
                <a:spcPts val="0"/>
              </a:spcBef>
              <a:spcAft>
                <a:spcPts val="0"/>
              </a:spcAft>
              <a:buClr>
                <a:srgbClr val="265768"/>
              </a:buClr>
              <a:buSzPts val="1500"/>
              <a:buFont typeface="Playfair Display"/>
              <a:buChar char="●"/>
            </a:pPr>
            <a:r>
              <a:rPr lang="en-GB" sz="1500">
                <a:solidFill>
                  <a:srgbClr val="265768"/>
                </a:solidFill>
                <a:latin typeface="Playfair Display"/>
                <a:ea typeface="Playfair Display"/>
                <a:cs typeface="Playfair Display"/>
                <a:sym typeface="Playfair Display"/>
              </a:rPr>
              <a:t>Operating efficiency is measured by the Net Profit Margin</a:t>
            </a:r>
            <a:endParaRPr sz="1500">
              <a:solidFill>
                <a:srgbClr val="265768"/>
              </a:solidFill>
              <a:latin typeface="Playfair Display"/>
              <a:ea typeface="Playfair Display"/>
              <a:cs typeface="Playfair Display"/>
              <a:sym typeface="Playfair Display"/>
            </a:endParaRPr>
          </a:p>
          <a:p>
            <a:pPr indent="-323850" lvl="0" marL="457200" rtl="0" algn="l">
              <a:spcBef>
                <a:spcPts val="0"/>
              </a:spcBef>
              <a:spcAft>
                <a:spcPts val="0"/>
              </a:spcAft>
              <a:buClr>
                <a:srgbClr val="265768"/>
              </a:buClr>
              <a:buSzPts val="1500"/>
              <a:buFont typeface="Playfair Display"/>
              <a:buChar char="●"/>
            </a:pPr>
            <a:r>
              <a:rPr lang="en-GB" sz="1500">
                <a:solidFill>
                  <a:srgbClr val="265768"/>
                </a:solidFill>
                <a:latin typeface="Playfair Display"/>
                <a:ea typeface="Playfair Display"/>
                <a:cs typeface="Playfair Display"/>
                <a:sym typeface="Playfair Display"/>
              </a:rPr>
              <a:t>Asset efficiency is measured by the Total Asset Turnover </a:t>
            </a:r>
            <a:endParaRPr sz="1500">
              <a:solidFill>
                <a:srgbClr val="265768"/>
              </a:solidFill>
              <a:latin typeface="Playfair Display"/>
              <a:ea typeface="Playfair Display"/>
              <a:cs typeface="Playfair Display"/>
              <a:sym typeface="Playfair Display"/>
            </a:endParaRPr>
          </a:p>
          <a:p>
            <a:pPr indent="-323850" lvl="0" marL="457200" rtl="0" algn="l">
              <a:spcBef>
                <a:spcPts val="0"/>
              </a:spcBef>
              <a:spcAft>
                <a:spcPts val="0"/>
              </a:spcAft>
              <a:buClr>
                <a:srgbClr val="265768"/>
              </a:buClr>
              <a:buSzPts val="1500"/>
              <a:buFont typeface="Playfair Display"/>
              <a:buChar char="●"/>
            </a:pPr>
            <a:r>
              <a:rPr lang="en-GB" sz="1500">
                <a:solidFill>
                  <a:srgbClr val="265768"/>
                </a:solidFill>
                <a:latin typeface="Playfair Display"/>
                <a:ea typeface="Playfair Display"/>
                <a:cs typeface="Playfair Display"/>
                <a:sym typeface="Playfair Display"/>
              </a:rPr>
              <a:t>Financial leverage is determined by the Equity Multiplier</a:t>
            </a:r>
            <a:endParaRPr sz="1900">
              <a:solidFill>
                <a:srgbClr val="265768"/>
              </a:solidFill>
              <a:latin typeface="Playfair Display"/>
              <a:ea typeface="Playfair Display"/>
              <a:cs typeface="Playfair Display"/>
              <a:sym typeface="Playfair Display"/>
            </a:endParaRPr>
          </a:p>
        </p:txBody>
      </p:sp>
      <p:pic>
        <p:nvPicPr>
          <p:cNvPr id="537" name="Google Shape;537;p39"/>
          <p:cNvPicPr preferRelativeResize="0"/>
          <p:nvPr/>
        </p:nvPicPr>
        <p:blipFill>
          <a:blip r:embed="rId3">
            <a:alphaModFix/>
          </a:blip>
          <a:stretch>
            <a:fillRect/>
          </a:stretch>
        </p:blipFill>
        <p:spPr>
          <a:xfrm>
            <a:off x="520575" y="3549900"/>
            <a:ext cx="5077875" cy="1026725"/>
          </a:xfrm>
          <a:prstGeom prst="rect">
            <a:avLst/>
          </a:prstGeom>
          <a:noFill/>
          <a:ln>
            <a:noFill/>
          </a:ln>
        </p:spPr>
      </p:pic>
      <p:pic>
        <p:nvPicPr>
          <p:cNvPr id="538" name="Google Shape;538;p39"/>
          <p:cNvPicPr preferRelativeResize="0"/>
          <p:nvPr/>
        </p:nvPicPr>
        <p:blipFill>
          <a:blip r:embed="rId4">
            <a:alphaModFix/>
          </a:blip>
          <a:stretch>
            <a:fillRect/>
          </a:stretch>
        </p:blipFill>
        <p:spPr>
          <a:xfrm>
            <a:off x="6512750" y="1924474"/>
            <a:ext cx="2492700" cy="1373425"/>
          </a:xfrm>
          <a:prstGeom prst="rect">
            <a:avLst/>
          </a:prstGeom>
          <a:noFill/>
          <a:ln>
            <a:noFill/>
          </a:ln>
        </p:spPr>
      </p:pic>
      <p:pic>
        <p:nvPicPr>
          <p:cNvPr id="539" name="Google Shape;539;p39"/>
          <p:cNvPicPr preferRelativeResize="0"/>
          <p:nvPr/>
        </p:nvPicPr>
        <p:blipFill>
          <a:blip r:embed="rId5">
            <a:alphaModFix/>
          </a:blip>
          <a:stretch>
            <a:fillRect/>
          </a:stretch>
        </p:blipFill>
        <p:spPr>
          <a:xfrm>
            <a:off x="6388145" y="432425"/>
            <a:ext cx="2685600" cy="1422825"/>
          </a:xfrm>
          <a:prstGeom prst="rect">
            <a:avLst/>
          </a:prstGeom>
          <a:noFill/>
          <a:ln>
            <a:noFill/>
          </a:ln>
        </p:spPr>
      </p:pic>
      <p:sp>
        <p:nvSpPr>
          <p:cNvPr id="540" name="Google Shape;540;p39"/>
          <p:cNvSpPr txBox="1"/>
          <p:nvPr/>
        </p:nvSpPr>
        <p:spPr>
          <a:xfrm>
            <a:off x="5926675" y="3598325"/>
            <a:ext cx="292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265768"/>
                </a:solidFill>
                <a:latin typeface="Playfair Display"/>
                <a:ea typeface="Playfair Display"/>
                <a:cs typeface="Playfair Display"/>
                <a:sym typeface="Playfair Display"/>
              </a:rPr>
              <a:t>Data for calculating these 3 metrics was collected from the years 2010 - 2021. We then used ANOVA to find the association among these 3 groups (NPR, TATR and EQM), to see if they independently contribute to the ROE/ROA or whether they are correlated in their contribution.</a:t>
            </a:r>
            <a:endParaRPr sz="1000">
              <a:latin typeface="Comic Neue"/>
              <a:ea typeface="Comic Neue"/>
              <a:cs typeface="Comic Neue"/>
              <a:sym typeface="Comic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0"/>
          <p:cNvSpPr txBox="1"/>
          <p:nvPr/>
        </p:nvSpPr>
        <p:spPr>
          <a:xfrm>
            <a:off x="3829425" y="112900"/>
            <a:ext cx="515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265768"/>
                </a:solidFill>
                <a:latin typeface="Playfair Display"/>
                <a:ea typeface="Playfair Display"/>
                <a:cs typeface="Playfair Display"/>
                <a:sym typeface="Playfair Display"/>
              </a:rPr>
              <a:t>H₀ = There is no association between two groups</a:t>
            </a:r>
            <a:endParaRPr>
              <a:solidFill>
                <a:srgbClr val="265768"/>
              </a:solidFill>
              <a:latin typeface="Playfair Display"/>
              <a:ea typeface="Playfair Display"/>
              <a:cs typeface="Playfair Display"/>
              <a:sym typeface="Playfair Display"/>
            </a:endParaRPr>
          </a:p>
          <a:p>
            <a:pPr indent="0" lvl="0" marL="0" rtl="0" algn="l">
              <a:spcBef>
                <a:spcPts val="0"/>
              </a:spcBef>
              <a:spcAft>
                <a:spcPts val="0"/>
              </a:spcAft>
              <a:buNone/>
            </a:pPr>
            <a:r>
              <a:rPr lang="en-GB">
                <a:solidFill>
                  <a:srgbClr val="265768"/>
                </a:solidFill>
                <a:latin typeface="Playfair Display"/>
                <a:ea typeface="Playfair Display"/>
                <a:cs typeface="Playfair Display"/>
                <a:sym typeface="Playfair Display"/>
              </a:rPr>
              <a:t>H₁ = There is an association between two groups (H₀ is false)</a:t>
            </a:r>
            <a:endParaRPr>
              <a:solidFill>
                <a:srgbClr val="265768"/>
              </a:solidFill>
              <a:latin typeface="Playfair Display"/>
              <a:ea typeface="Playfair Display"/>
              <a:cs typeface="Playfair Display"/>
              <a:sym typeface="Playfair Display"/>
            </a:endParaRPr>
          </a:p>
        </p:txBody>
      </p:sp>
      <p:graphicFrame>
        <p:nvGraphicFramePr>
          <p:cNvPr id="546" name="Google Shape;546;p40"/>
          <p:cNvGraphicFramePr/>
          <p:nvPr/>
        </p:nvGraphicFramePr>
        <p:xfrm>
          <a:off x="364100" y="728500"/>
          <a:ext cx="3000000" cy="3000000"/>
        </p:xfrm>
        <a:graphic>
          <a:graphicData uri="http://schemas.openxmlformats.org/drawingml/2006/table">
            <a:tbl>
              <a:tblPr>
                <a:noFill/>
                <a:tableStyleId>{C0079B21-E816-4294-A8DE-5CAD8632040F}</a:tableStyleId>
              </a:tblPr>
              <a:tblGrid>
                <a:gridCol w="1019175"/>
                <a:gridCol w="809625"/>
                <a:gridCol w="952500"/>
                <a:gridCol w="952500"/>
                <a:gridCol w="952500"/>
                <a:gridCol w="1333500"/>
                <a:gridCol w="952500"/>
                <a:gridCol w="952500"/>
              </a:tblGrid>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Year</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N</a:t>
                      </a:r>
                      <a:r>
                        <a:rPr b="1" lang="en-GB" sz="1000">
                          <a:latin typeface="Maven Pro"/>
                          <a:ea typeface="Maven Pro"/>
                          <a:cs typeface="Maven Pro"/>
                          <a:sym typeface="Maven Pro"/>
                        </a:rPr>
                        <a:t>et income</a:t>
                      </a:r>
                      <a:r>
                        <a:rPr b="1" lang="en-GB" sz="800"/>
                        <a:t>(in millions USD)</a:t>
                      </a:r>
                      <a:endParaRPr b="1" sz="8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s</a:t>
                      </a:r>
                      <a:r>
                        <a:rPr b="1" lang="en-GB" sz="1000">
                          <a:latin typeface="Maven Pro"/>
                          <a:ea typeface="Maven Pro"/>
                          <a:cs typeface="Maven Pro"/>
                          <a:sym typeface="Maven Pro"/>
                        </a:rPr>
                        <a:t>ales </a:t>
                      </a:r>
                      <a:endParaRPr b="1" sz="1000">
                        <a:latin typeface="Maven Pro"/>
                        <a:ea typeface="Maven Pro"/>
                        <a:cs typeface="Maven Pro"/>
                        <a:sym typeface="Maven Pro"/>
                      </a:endParaRPr>
                    </a:p>
                    <a:p>
                      <a:pPr indent="0" lvl="0" marL="0" rtl="0" algn="ctr">
                        <a:lnSpc>
                          <a:spcPct val="115000"/>
                        </a:lnSpc>
                        <a:spcBef>
                          <a:spcPts val="0"/>
                        </a:spcBef>
                        <a:spcAft>
                          <a:spcPts val="0"/>
                        </a:spcAft>
                        <a:buNone/>
                      </a:pPr>
                      <a:r>
                        <a:rPr b="1" lang="en-GB" sz="800"/>
                        <a:t>(in millions USD)</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NPR</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A</a:t>
                      </a:r>
                      <a:r>
                        <a:rPr b="1" lang="en-GB" sz="1000">
                          <a:latin typeface="Maven Pro"/>
                          <a:ea typeface="Maven Pro"/>
                          <a:cs typeface="Maven Pro"/>
                          <a:sym typeface="Maven Pro"/>
                        </a:rPr>
                        <a:t>ssets</a:t>
                      </a:r>
                      <a:endParaRPr b="1" sz="1000">
                        <a:latin typeface="Maven Pro"/>
                        <a:ea typeface="Maven Pro"/>
                        <a:cs typeface="Maven Pro"/>
                        <a:sym typeface="Maven Pro"/>
                      </a:endParaRPr>
                    </a:p>
                    <a:p>
                      <a:pPr indent="0" lvl="0" marL="0" rtl="0" algn="ctr">
                        <a:lnSpc>
                          <a:spcPct val="115000"/>
                        </a:lnSpc>
                        <a:spcBef>
                          <a:spcPts val="0"/>
                        </a:spcBef>
                        <a:spcAft>
                          <a:spcPts val="0"/>
                        </a:spcAft>
                        <a:buNone/>
                      </a:pPr>
                      <a:r>
                        <a:rPr b="1" lang="en-GB" sz="800"/>
                        <a:t>(in millions USD)</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TATR</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L</a:t>
                      </a:r>
                      <a:r>
                        <a:rPr b="1" lang="en-GB" sz="1000">
                          <a:latin typeface="Maven Pro"/>
                          <a:ea typeface="Maven Pro"/>
                          <a:cs typeface="Maven Pro"/>
                          <a:sym typeface="Maven Pro"/>
                        </a:rPr>
                        <a:t>iabilities</a:t>
                      </a:r>
                      <a:endParaRPr b="1" sz="1000">
                        <a:latin typeface="Maven Pro"/>
                        <a:ea typeface="Maven Pro"/>
                        <a:cs typeface="Maven Pro"/>
                        <a:sym typeface="Maven Pro"/>
                      </a:endParaRPr>
                    </a:p>
                    <a:p>
                      <a:pPr indent="0" lvl="0" marL="0" rtl="0" algn="ctr">
                        <a:lnSpc>
                          <a:spcPct val="115000"/>
                        </a:lnSpc>
                        <a:spcBef>
                          <a:spcPts val="0"/>
                        </a:spcBef>
                        <a:spcAft>
                          <a:spcPts val="0"/>
                        </a:spcAft>
                        <a:buNone/>
                      </a:pPr>
                      <a:r>
                        <a:rPr b="1" lang="en-GB" sz="800"/>
                        <a:t>(in millions USD)</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EQM</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2021</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13,510</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555233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2.43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252496</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219.9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164965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288.46</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2020</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14,881</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519926</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2.86</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236495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219.85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154943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289.99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2019</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6,670</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514405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219295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234.57</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139661</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275.38</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2018</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9,862</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495761</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1.99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204522</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242.4</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123700</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253.05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2017</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13,643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481317</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2.83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198825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242.08</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118290</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246.88</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2016</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14,694</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478614</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3.07</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199581</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239.81</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115970</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238.7</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2015</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16,363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482229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3.39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203490</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236.98</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117553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236.79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2014</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16,022</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473076</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3.39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204751</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231.05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123412</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251.73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2013</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16,999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465604</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3.65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203105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229.24</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121367</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248.48</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2012</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15,699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443416</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3.54</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193406</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229.27</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117645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255.28</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2011</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16,389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418500</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3.92</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180782</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231.49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109535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253.74</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2010</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14,370</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405046</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3.55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170407</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237.69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97759</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234.57</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C2C2"/>
                    </a:solidFill>
                  </a:tcPr>
                </a:tc>
              </a:tr>
              <a:tr h="200025">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MEAN</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2.993333333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232.8608333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256.0875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STDEV</a:t>
                      </a:r>
                      <a:endParaRPr b="1"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0.7660445434</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7.603331158</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18.79146185</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47" name="Google Shape;547;p40"/>
          <p:cNvSpPr txBox="1"/>
          <p:nvPr/>
        </p:nvSpPr>
        <p:spPr>
          <a:xfrm>
            <a:off x="324575" y="212950"/>
            <a:ext cx="3421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accent1"/>
                </a:solidFill>
                <a:latin typeface="Playfair Display"/>
                <a:ea typeface="Playfair Display"/>
                <a:cs typeface="Playfair Display"/>
                <a:sym typeface="Playfair Display"/>
              </a:rPr>
              <a:t>Calculated metrics for 2010-2021</a:t>
            </a:r>
            <a:endParaRPr b="1" sz="1500">
              <a:solidFill>
                <a:schemeClr val="accent1"/>
              </a:solidFill>
              <a:latin typeface="Playfair Display"/>
              <a:ea typeface="Playfair Display"/>
              <a:cs typeface="Playfair Display"/>
              <a:sym typeface="Playfair Display"/>
            </a:endParaRPr>
          </a:p>
        </p:txBody>
      </p:sp>
      <p:sp>
        <p:nvSpPr>
          <p:cNvPr id="548" name="Google Shape;548;p40"/>
          <p:cNvSpPr txBox="1"/>
          <p:nvPr/>
        </p:nvSpPr>
        <p:spPr>
          <a:xfrm>
            <a:off x="458600" y="4269900"/>
            <a:ext cx="778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265768"/>
                </a:solidFill>
                <a:latin typeface="Playfair Display"/>
                <a:ea typeface="Playfair Display"/>
                <a:cs typeface="Playfair Display"/>
                <a:sym typeface="Playfair Display"/>
              </a:rPr>
              <a:t>A company like Walmart which sells goods at lower prices </a:t>
            </a:r>
            <a:r>
              <a:rPr lang="en-GB" sz="1200">
                <a:solidFill>
                  <a:srgbClr val="265768"/>
                </a:solidFill>
                <a:highlight>
                  <a:srgbClr val="FFFFFF"/>
                </a:highlight>
                <a:latin typeface="Playfair Display"/>
                <a:ea typeface="Playfair Display"/>
                <a:cs typeface="Playfair Display"/>
                <a:sym typeface="Playfair Display"/>
              </a:rPr>
              <a:t>is likely to see high asset turnover but a much smaller profit margin due to the lower prices - this lower value merely points to its commitment to EDLP. The last component, financial leverage, captures the company’s financial activities. The more leverage the company takes, the higher the risk of default.</a:t>
            </a:r>
            <a:endParaRPr sz="1200">
              <a:solidFill>
                <a:srgbClr val="265768"/>
              </a:solidFill>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1"/>
          <p:cNvSpPr txBox="1"/>
          <p:nvPr/>
        </p:nvSpPr>
        <p:spPr>
          <a:xfrm>
            <a:off x="266625" y="90650"/>
            <a:ext cx="6836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accent1"/>
                </a:solidFill>
                <a:latin typeface="Playfair Display"/>
                <a:ea typeface="Playfair Display"/>
                <a:cs typeface="Playfair Display"/>
                <a:sym typeface="Playfair Display"/>
              </a:rPr>
              <a:t>How to perform ANOVA (taking the example of NPR and TATR)</a:t>
            </a:r>
            <a:endParaRPr b="1" sz="1500">
              <a:solidFill>
                <a:schemeClr val="accent1"/>
              </a:solidFill>
              <a:latin typeface="Playfair Display"/>
              <a:ea typeface="Playfair Display"/>
              <a:cs typeface="Playfair Display"/>
              <a:sym typeface="Playfair Display"/>
            </a:endParaRPr>
          </a:p>
        </p:txBody>
      </p:sp>
      <p:graphicFrame>
        <p:nvGraphicFramePr>
          <p:cNvPr id="554" name="Google Shape;554;p41"/>
          <p:cNvGraphicFramePr/>
          <p:nvPr/>
        </p:nvGraphicFramePr>
        <p:xfrm>
          <a:off x="203900" y="532450"/>
          <a:ext cx="3000000" cy="3000000"/>
        </p:xfrm>
        <a:graphic>
          <a:graphicData uri="http://schemas.openxmlformats.org/drawingml/2006/table">
            <a:tbl>
              <a:tblPr>
                <a:noFill/>
                <a:tableStyleId>{C0079B21-E816-4294-A8DE-5CAD8632040F}</a:tableStyleId>
              </a:tblPr>
              <a:tblGrid>
                <a:gridCol w="942975"/>
              </a:tblGrid>
              <a:tr h="173000">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NPR</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2.43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2.86</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1.99</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2.83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3.07</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3.39</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3.39</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3.65</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3.54</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3.92</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730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3.55</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bl>
          </a:graphicData>
        </a:graphic>
      </p:graphicFrame>
      <p:graphicFrame>
        <p:nvGraphicFramePr>
          <p:cNvPr id="555" name="Google Shape;555;p41"/>
          <p:cNvGraphicFramePr/>
          <p:nvPr/>
        </p:nvGraphicFramePr>
        <p:xfrm>
          <a:off x="1272525" y="532450"/>
          <a:ext cx="3000000" cy="3000000"/>
        </p:xfrm>
        <a:graphic>
          <a:graphicData uri="http://schemas.openxmlformats.org/drawingml/2006/table">
            <a:tbl>
              <a:tblPr>
                <a:noFill/>
                <a:tableStyleId>{C0079B21-E816-4294-A8DE-5CAD8632040F}</a:tableStyleId>
              </a:tblPr>
              <a:tblGrid>
                <a:gridCol w="1030925"/>
              </a:tblGrid>
              <a:tr h="190500">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TATR</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219.9</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219.85</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234.57</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242.4</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242.08</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239.81</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236.98</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231.05</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229.24</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229.27</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231.49</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237.69</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bl>
          </a:graphicData>
        </a:graphic>
      </p:graphicFrame>
      <p:graphicFrame>
        <p:nvGraphicFramePr>
          <p:cNvPr id="556" name="Google Shape;556;p41"/>
          <p:cNvGraphicFramePr/>
          <p:nvPr/>
        </p:nvGraphicFramePr>
        <p:xfrm>
          <a:off x="2665213" y="1216913"/>
          <a:ext cx="3000000" cy="3000000"/>
        </p:xfrm>
        <a:graphic>
          <a:graphicData uri="http://schemas.openxmlformats.org/drawingml/2006/table">
            <a:tbl>
              <a:tblPr>
                <a:noFill/>
                <a:tableStyleId>{C0079B21-E816-4294-A8DE-5CAD8632040F}</a:tableStyleId>
              </a:tblPr>
              <a:tblGrid>
                <a:gridCol w="382075"/>
                <a:gridCol w="982525"/>
                <a:gridCol w="1175900"/>
              </a:tblGrid>
              <a:tr h="190500">
                <a:tc>
                  <a:txBody>
                    <a:bodyPr/>
                    <a:lstStyle/>
                    <a:p>
                      <a:pPr indent="0" lvl="0" marL="0" rtl="0" algn="ctr">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grand mean</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118</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∆NPR</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∆TATR</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13339.57626</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10398.47573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13240.43367</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10388.28094</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13601.87657</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13605.57001</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13441.40729</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15493.50698</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5</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13247.33859</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15413.94672</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6</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13192.14959</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14855.44538</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7</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13118.74346</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14173.59697</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8</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13118.74346</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12796.79428</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9</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13059.25178</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12390.56542</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10</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13084.40483</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12397.24509</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11</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12997.61505</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12896.53604</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12</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13082.11719</a:t>
                      </a:r>
                      <a:endParaRPr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14343.15621</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bl>
          </a:graphicData>
        </a:graphic>
      </p:graphicFrame>
      <p:sp>
        <p:nvSpPr>
          <p:cNvPr id="557" name="Google Shape;557;p41"/>
          <p:cNvSpPr txBox="1"/>
          <p:nvPr/>
        </p:nvSpPr>
        <p:spPr>
          <a:xfrm>
            <a:off x="2637525" y="478025"/>
            <a:ext cx="6313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265768"/>
                </a:solidFill>
                <a:latin typeface="Playfair Display"/>
                <a:ea typeface="Playfair Display"/>
                <a:cs typeface="Playfair Display"/>
                <a:sym typeface="Playfair Display"/>
              </a:rPr>
              <a:t>Step </a:t>
            </a:r>
            <a:r>
              <a:rPr b="1" lang="en-GB" sz="1200">
                <a:solidFill>
                  <a:srgbClr val="265768"/>
                </a:solidFill>
                <a:latin typeface="Maven Pro"/>
                <a:ea typeface="Maven Pro"/>
                <a:cs typeface="Maven Pro"/>
                <a:sym typeface="Maven Pro"/>
              </a:rPr>
              <a:t>1</a:t>
            </a:r>
            <a:r>
              <a:rPr b="1" lang="en-GB" sz="1200">
                <a:solidFill>
                  <a:srgbClr val="265768"/>
                </a:solidFill>
                <a:latin typeface="Playfair Display"/>
                <a:ea typeface="Playfair Display"/>
                <a:cs typeface="Playfair Display"/>
                <a:sym typeface="Playfair Display"/>
              </a:rPr>
              <a:t>:</a:t>
            </a:r>
            <a:r>
              <a:rPr b="1" lang="en-GB" sz="1200">
                <a:latin typeface="Playfair Display"/>
                <a:ea typeface="Playfair Display"/>
                <a:cs typeface="Playfair Display"/>
                <a:sym typeface="Playfair Display"/>
              </a:rPr>
              <a:t> We need to find the combined mean of the data - which turns out to be </a:t>
            </a:r>
            <a:r>
              <a:rPr b="1" lang="en-GB" sz="1200">
                <a:latin typeface="Maven Pro"/>
                <a:ea typeface="Maven Pro"/>
                <a:cs typeface="Maven Pro"/>
                <a:sym typeface="Maven Pro"/>
              </a:rPr>
              <a:t>118</a:t>
            </a:r>
            <a:r>
              <a:rPr b="1" lang="en-GB" sz="1200">
                <a:latin typeface="Playfair Display"/>
                <a:ea typeface="Playfair Display"/>
                <a:cs typeface="Playfair Display"/>
                <a:sym typeface="Playfair Display"/>
              </a:rPr>
              <a:t>. Then we need to find the square of the deviation of each reading from the grand mean, for example, (</a:t>
            </a:r>
            <a:r>
              <a:rPr b="1" lang="en-GB" sz="1200">
                <a:latin typeface="Maven Pro"/>
                <a:ea typeface="Maven Pro"/>
                <a:cs typeface="Maven Pro"/>
                <a:sym typeface="Maven Pro"/>
              </a:rPr>
              <a:t>2.43 - 118)²</a:t>
            </a:r>
            <a:r>
              <a:rPr b="1" lang="en-GB" sz="1200">
                <a:latin typeface="Playfair Display"/>
                <a:ea typeface="Playfair Display"/>
                <a:cs typeface="Playfair Display"/>
                <a:sym typeface="Playfair Display"/>
              </a:rPr>
              <a:t>  </a:t>
            </a:r>
            <a:r>
              <a:rPr b="1" lang="en-GB" sz="1200">
                <a:latin typeface="Maven Pro"/>
                <a:ea typeface="Maven Pro"/>
                <a:cs typeface="Maven Pro"/>
                <a:sym typeface="Maven Pro"/>
              </a:rPr>
              <a:t>= 13339.57626</a:t>
            </a:r>
            <a:r>
              <a:rPr b="1" lang="en-GB" sz="1200">
                <a:latin typeface="Playfair Display"/>
                <a:ea typeface="Playfair Display"/>
                <a:cs typeface="Playfair Display"/>
                <a:sym typeface="Playfair Display"/>
              </a:rPr>
              <a:t> and so on</a:t>
            </a:r>
            <a:r>
              <a:rPr lang="en-GB"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p:txBody>
      </p:sp>
      <p:sp>
        <p:nvSpPr>
          <p:cNvPr id="558" name="Google Shape;558;p41"/>
          <p:cNvSpPr txBox="1"/>
          <p:nvPr/>
        </p:nvSpPr>
        <p:spPr>
          <a:xfrm>
            <a:off x="5324275" y="1216925"/>
            <a:ext cx="3785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265768"/>
                </a:solidFill>
                <a:latin typeface="Playfair Display"/>
                <a:ea typeface="Playfair Display"/>
                <a:cs typeface="Playfair Display"/>
                <a:sym typeface="Playfair Display"/>
              </a:rPr>
              <a:t>Step </a:t>
            </a:r>
            <a:r>
              <a:rPr b="1" lang="en-GB" sz="1200">
                <a:solidFill>
                  <a:srgbClr val="265768"/>
                </a:solidFill>
                <a:latin typeface="Maven Pro"/>
                <a:ea typeface="Maven Pro"/>
                <a:cs typeface="Maven Pro"/>
                <a:sym typeface="Maven Pro"/>
              </a:rPr>
              <a:t>2</a:t>
            </a:r>
            <a:r>
              <a:rPr b="1" lang="en-GB" sz="1200">
                <a:solidFill>
                  <a:srgbClr val="265768"/>
                </a:solidFill>
                <a:latin typeface="Playfair Display"/>
                <a:ea typeface="Playfair Display"/>
                <a:cs typeface="Playfair Display"/>
                <a:sym typeface="Playfair Display"/>
              </a:rPr>
              <a:t>: </a:t>
            </a:r>
            <a:endParaRPr b="1" sz="1200">
              <a:solidFill>
                <a:srgbClr val="265768"/>
              </a:solidFill>
              <a:latin typeface="Playfair Display"/>
              <a:ea typeface="Playfair Display"/>
              <a:cs typeface="Playfair Display"/>
              <a:sym typeface="Playfair Display"/>
            </a:endParaRPr>
          </a:p>
          <a:p>
            <a:pPr indent="0" lvl="0" marL="0" rtl="0" algn="l">
              <a:spcBef>
                <a:spcPts val="0"/>
              </a:spcBef>
              <a:spcAft>
                <a:spcPts val="0"/>
              </a:spcAft>
              <a:buNone/>
            </a:pPr>
            <a:r>
              <a:rPr b="1" lang="en-GB" sz="1200">
                <a:latin typeface="Playfair Display"/>
                <a:ea typeface="Playfair Display"/>
                <a:cs typeface="Playfair Display"/>
                <a:sym typeface="Playfair Display"/>
              </a:rPr>
              <a:t>The sum of the squares of the deviations is the total sum of the squares.</a:t>
            </a:r>
            <a:endParaRPr b="1" sz="1200">
              <a:latin typeface="Playfair Display"/>
              <a:ea typeface="Playfair Display"/>
              <a:cs typeface="Playfair Display"/>
              <a:sym typeface="Playfair Display"/>
            </a:endParaRPr>
          </a:p>
          <a:p>
            <a:pPr indent="0" lvl="0" marL="0" rtl="0" algn="l">
              <a:spcBef>
                <a:spcPts val="0"/>
              </a:spcBef>
              <a:spcAft>
                <a:spcPts val="0"/>
              </a:spcAft>
              <a:buNone/>
            </a:pPr>
            <a:r>
              <a:rPr b="1" lang="en-GB" sz="1200">
                <a:latin typeface="Playfair Display"/>
                <a:ea typeface="Playfair Display"/>
                <a:cs typeface="Playfair Display"/>
                <a:sym typeface="Playfair Display"/>
              </a:rPr>
              <a:t>Then the sum of the squares has to be calculated for within the two groups (NPR and TATR), and this is calculated as </a:t>
            </a:r>
            <a:r>
              <a:rPr b="1" lang="en-GB" sz="1200">
                <a:latin typeface="Maven Pro"/>
                <a:ea typeface="Maven Pro"/>
                <a:cs typeface="Maven Pro"/>
                <a:sym typeface="Maven Pro"/>
              </a:rPr>
              <a:t>11</a:t>
            </a:r>
            <a:r>
              <a:rPr b="1" lang="en-GB" sz="1200">
                <a:latin typeface="Playfair Display"/>
                <a:ea typeface="Playfair Display"/>
                <a:cs typeface="Playfair Display"/>
                <a:sym typeface="Playfair Display"/>
              </a:rPr>
              <a:t>*((standard deviation of NPR)² + (standard deviation of TATR)²) (</a:t>
            </a:r>
            <a:r>
              <a:rPr b="1" lang="en-GB" sz="1200">
                <a:latin typeface="Maven Pro"/>
                <a:ea typeface="Maven Pro"/>
                <a:cs typeface="Maven Pro"/>
                <a:sym typeface="Maven Pro"/>
              </a:rPr>
              <a:t>11 </a:t>
            </a:r>
            <a:r>
              <a:rPr b="1" lang="en-GB" sz="1200">
                <a:latin typeface="Playfair Display"/>
                <a:ea typeface="Playfair Display"/>
                <a:cs typeface="Playfair Display"/>
                <a:sym typeface="Playfair Display"/>
              </a:rPr>
              <a:t>as the number of subgroups is </a:t>
            </a:r>
            <a:r>
              <a:rPr b="1" lang="en-GB" sz="1200">
                <a:latin typeface="Maven Pro"/>
                <a:ea typeface="Maven Pro"/>
                <a:cs typeface="Maven Pro"/>
                <a:sym typeface="Maven Pro"/>
              </a:rPr>
              <a:t>12</a:t>
            </a:r>
            <a:r>
              <a:rPr b="1" lang="en-GB" sz="1200">
                <a:latin typeface="Playfair Display"/>
                <a:ea typeface="Playfair Display"/>
                <a:cs typeface="Playfair Display"/>
                <a:sym typeface="Playfair Display"/>
              </a:rPr>
              <a:t>, and (n-</a:t>
            </a:r>
            <a:r>
              <a:rPr b="1" lang="en-GB" sz="1200">
                <a:latin typeface="Maven Pro"/>
                <a:ea typeface="Maven Pro"/>
                <a:cs typeface="Maven Pro"/>
                <a:sym typeface="Maven Pro"/>
              </a:rPr>
              <a:t>1</a:t>
            </a:r>
            <a:r>
              <a:rPr b="1" lang="en-GB" sz="1200">
                <a:latin typeface="Playfair Display"/>
                <a:ea typeface="Playfair Display"/>
                <a:cs typeface="Playfair Display"/>
                <a:sym typeface="Playfair Display"/>
              </a:rPr>
              <a:t>)).</a:t>
            </a:r>
            <a:endParaRPr b="1" sz="1200">
              <a:latin typeface="Playfair Display"/>
              <a:ea typeface="Playfair Display"/>
              <a:cs typeface="Playfair Display"/>
              <a:sym typeface="Playfair Display"/>
            </a:endParaRPr>
          </a:p>
        </p:txBody>
      </p:sp>
      <p:graphicFrame>
        <p:nvGraphicFramePr>
          <p:cNvPr id="559" name="Google Shape;559;p41"/>
          <p:cNvGraphicFramePr/>
          <p:nvPr/>
        </p:nvGraphicFramePr>
        <p:xfrm>
          <a:off x="5406925" y="2977125"/>
          <a:ext cx="3000000" cy="3000000"/>
        </p:xfrm>
        <a:graphic>
          <a:graphicData uri="http://schemas.openxmlformats.org/drawingml/2006/table">
            <a:tbl>
              <a:tblPr>
                <a:noFill/>
                <a:tableStyleId>{C0079B21-E816-4294-A8DE-5CAD8632040F}</a:tableStyleId>
              </a:tblPr>
              <a:tblGrid>
                <a:gridCol w="1057875"/>
                <a:gridCol w="995425"/>
                <a:gridCol w="597075"/>
                <a:gridCol w="969425"/>
              </a:tblGrid>
              <a:tr h="251450">
                <a:tc>
                  <a:txBody>
                    <a:bodyPr/>
                    <a:lstStyle/>
                    <a:p>
                      <a:pPr indent="0" lvl="0" marL="0" rtl="0" algn="ctr">
                        <a:spcBef>
                          <a:spcPts val="0"/>
                        </a:spcBef>
                        <a:spcAft>
                          <a:spcPts val="0"/>
                        </a:spcAft>
                        <a:buNone/>
                      </a:pPr>
                      <a:r>
                        <a:t/>
                      </a:r>
                      <a:endParaRPr>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SS</a:t>
                      </a:r>
                      <a:endParaRPr b="1" sz="1000">
                        <a:latin typeface="Maven Pro"/>
                        <a:ea typeface="Maven Pro"/>
                        <a:cs typeface="Maven Pro"/>
                        <a:sym typeface="Maven Pro"/>
                      </a:endParaRPr>
                    </a:p>
                  </a:txBody>
                  <a:tcPr marT="19050" marB="19050"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dof</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MSS</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total</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317676.7775</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13812.0338</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w</a:t>
                      </a:r>
                      <a:r>
                        <a:rPr b="1" lang="en-GB" sz="1000">
                          <a:latin typeface="Maven Pro"/>
                          <a:ea typeface="Maven Pro"/>
                          <a:cs typeface="Maven Pro"/>
                          <a:sym typeface="Maven Pro"/>
                        </a:rPr>
                        <a:t>ithin</a:t>
                      </a:r>
                      <a:r>
                        <a:rPr b="1" lang="en-GB" sz="1000">
                          <a:latin typeface="Maven Pro"/>
                          <a:ea typeface="Maven Pro"/>
                          <a:cs typeface="Maven Pro"/>
                          <a:sym typeface="Maven Pro"/>
                        </a:rPr>
                        <a:t> groups</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642.3721583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22</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29.19873447</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between</a:t>
                      </a:r>
                      <a:r>
                        <a:rPr b="1" lang="en-GB" sz="1000">
                          <a:latin typeface="Maven Pro"/>
                          <a:ea typeface="Maven Pro"/>
                          <a:cs typeface="Maven Pro"/>
                          <a:sym typeface="Maven Pro"/>
                        </a:rPr>
                        <a:t> groups</a:t>
                      </a:r>
                      <a:endParaRPr b="1"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317034.4053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317034.4053</a:t>
                      </a:r>
                      <a:endParaRPr sz="1000">
                        <a:latin typeface="Maven Pro"/>
                        <a:ea typeface="Maven Pro"/>
                        <a:cs typeface="Maven Pro"/>
                        <a:sym typeface="Maven Pro"/>
                      </a:endParaRPr>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bl>
          </a:graphicData>
        </a:graphic>
      </p:graphicFrame>
      <p:sp>
        <p:nvSpPr>
          <p:cNvPr id="560" name="Google Shape;560;p41"/>
          <p:cNvSpPr txBox="1"/>
          <p:nvPr/>
        </p:nvSpPr>
        <p:spPr>
          <a:xfrm>
            <a:off x="203900" y="4285100"/>
            <a:ext cx="596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265768"/>
                </a:solidFill>
                <a:latin typeface="Playfair Display"/>
                <a:ea typeface="Playfair Display"/>
                <a:cs typeface="Playfair Display"/>
                <a:sym typeface="Playfair Display"/>
              </a:rPr>
              <a:t>Step </a:t>
            </a:r>
            <a:r>
              <a:rPr b="1" lang="en-GB" sz="1200">
                <a:solidFill>
                  <a:srgbClr val="265768"/>
                </a:solidFill>
                <a:latin typeface="Maven Pro"/>
                <a:ea typeface="Maven Pro"/>
                <a:cs typeface="Maven Pro"/>
                <a:sym typeface="Maven Pro"/>
              </a:rPr>
              <a:t>3</a:t>
            </a:r>
            <a:r>
              <a:rPr b="1" lang="en-GB" sz="1200">
                <a:solidFill>
                  <a:srgbClr val="265768"/>
                </a:solidFill>
                <a:latin typeface="Playfair Display"/>
                <a:ea typeface="Playfair Display"/>
                <a:cs typeface="Playfair Display"/>
                <a:sym typeface="Playfair Display"/>
              </a:rPr>
              <a:t>: </a:t>
            </a:r>
            <a:r>
              <a:rPr b="1" lang="en-GB" sz="1200">
                <a:latin typeface="Playfair Display"/>
                <a:ea typeface="Playfair Display"/>
                <a:cs typeface="Playfair Display"/>
                <a:sym typeface="Playfair Display"/>
              </a:rPr>
              <a:t>The test </a:t>
            </a:r>
            <a:r>
              <a:rPr b="1" lang="en-GB" sz="1200">
                <a:latin typeface="Playfair Display"/>
                <a:ea typeface="Playfair Display"/>
                <a:cs typeface="Playfair Display"/>
                <a:sym typeface="Playfair Display"/>
              </a:rPr>
              <a:t>statistic is calculated as MSS (within groups)/ MSS (between groups), and compared with the standard value Fo - considering a significance level α of </a:t>
            </a:r>
            <a:r>
              <a:rPr b="1" lang="en-GB" sz="1200">
                <a:latin typeface="Maven Pro"/>
                <a:ea typeface="Maven Pro"/>
                <a:cs typeface="Maven Pro"/>
                <a:sym typeface="Maven Pro"/>
              </a:rPr>
              <a:t>.95</a:t>
            </a:r>
            <a:r>
              <a:rPr b="1" lang="en-GB" sz="1200">
                <a:latin typeface="Playfair Display"/>
                <a:ea typeface="Playfair Display"/>
                <a:cs typeface="Playfair Display"/>
                <a:sym typeface="Playfair Display"/>
              </a:rPr>
              <a:t>, and degrees of freedom as </a:t>
            </a:r>
            <a:r>
              <a:rPr b="1" lang="en-GB" sz="1200">
                <a:latin typeface="Maven Pro"/>
                <a:ea typeface="Maven Pro"/>
                <a:cs typeface="Maven Pro"/>
                <a:sym typeface="Maven Pro"/>
              </a:rPr>
              <a:t>1</a:t>
            </a:r>
            <a:r>
              <a:rPr b="1" lang="en-GB" sz="1200">
                <a:latin typeface="Playfair Display"/>
                <a:ea typeface="Playfair Display"/>
                <a:cs typeface="Playfair Display"/>
                <a:sym typeface="Playfair Display"/>
              </a:rPr>
              <a:t> and </a:t>
            </a:r>
            <a:r>
              <a:rPr b="1" lang="en-GB" sz="1200">
                <a:latin typeface="Maven Pro"/>
                <a:ea typeface="Maven Pro"/>
                <a:cs typeface="Maven Pro"/>
                <a:sym typeface="Maven Pro"/>
              </a:rPr>
              <a:t>22,</a:t>
            </a:r>
            <a:r>
              <a:rPr b="1" lang="en-GB" sz="1200">
                <a:latin typeface="Playfair Display"/>
                <a:ea typeface="Playfair Display"/>
                <a:cs typeface="Playfair Display"/>
                <a:sym typeface="Playfair Display"/>
              </a:rPr>
              <a:t> this can be calculated using Excel as =FINV</a:t>
            </a:r>
            <a:r>
              <a:rPr b="1" lang="en-GB" sz="1200">
                <a:latin typeface="Maven Pro"/>
                <a:ea typeface="Maven Pro"/>
                <a:cs typeface="Maven Pro"/>
                <a:sym typeface="Maven Pro"/>
              </a:rPr>
              <a:t>(0.05, 1, 22) </a:t>
            </a:r>
            <a:r>
              <a:rPr b="1" lang="en-GB" sz="1200">
                <a:latin typeface="Playfair Display"/>
                <a:ea typeface="Playfair Display"/>
                <a:cs typeface="Playfair Display"/>
                <a:sym typeface="Playfair Display"/>
              </a:rPr>
              <a:t>which comes out to be around </a:t>
            </a:r>
            <a:r>
              <a:rPr b="1" lang="en-GB" sz="1200">
                <a:latin typeface="Maven Pro"/>
                <a:ea typeface="Maven Pro"/>
                <a:cs typeface="Maven Pro"/>
                <a:sym typeface="Maven Pro"/>
              </a:rPr>
              <a:t>4.301.</a:t>
            </a:r>
            <a:endParaRPr b="1" sz="1200">
              <a:latin typeface="Maven Pro"/>
              <a:ea typeface="Maven Pro"/>
              <a:cs typeface="Maven Pro"/>
              <a:sym typeface="Maven Pro"/>
            </a:endParaRPr>
          </a:p>
        </p:txBody>
      </p:sp>
      <p:graphicFrame>
        <p:nvGraphicFramePr>
          <p:cNvPr id="561" name="Google Shape;561;p41"/>
          <p:cNvGraphicFramePr/>
          <p:nvPr/>
        </p:nvGraphicFramePr>
        <p:xfrm>
          <a:off x="6171200" y="4479050"/>
          <a:ext cx="3000000" cy="3000000"/>
        </p:xfrm>
        <a:graphic>
          <a:graphicData uri="http://schemas.openxmlformats.org/drawingml/2006/table">
            <a:tbl>
              <a:tblPr>
                <a:noFill/>
                <a:tableStyleId>{C0079B21-E816-4294-A8DE-5CAD8632040F}</a:tableStyleId>
              </a:tblPr>
              <a:tblGrid>
                <a:gridCol w="1333500"/>
                <a:gridCol w="1323975"/>
              </a:tblGrid>
              <a:tr h="200025">
                <a:tc>
                  <a:txBody>
                    <a:bodyPr/>
                    <a:lstStyle/>
                    <a:p>
                      <a:pPr indent="0" lvl="0" marL="0" rtl="0" algn="ctr">
                        <a:lnSpc>
                          <a:spcPct val="115000"/>
                        </a:lnSpc>
                        <a:spcBef>
                          <a:spcPts val="0"/>
                        </a:spcBef>
                        <a:spcAft>
                          <a:spcPts val="0"/>
                        </a:spcAft>
                        <a:buNone/>
                      </a:pPr>
                      <a:r>
                        <a:rPr b="1" lang="en-GB" sz="1000"/>
                        <a:t>Test statistic (F dist)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Fo</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10857.81323</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Maven Pro"/>
                          <a:ea typeface="Maven Pro"/>
                          <a:cs typeface="Maven Pro"/>
                          <a:sym typeface="Maven Pro"/>
                        </a:rPr>
                        <a:t>4.300949502</a:t>
                      </a:r>
                      <a:endParaRPr sz="1000">
                        <a:latin typeface="Maven Pro"/>
                        <a:ea typeface="Maven Pro"/>
                        <a:cs typeface="Maven Pro"/>
                        <a:sym typeface="Maven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graphicFrame>
        <p:nvGraphicFramePr>
          <p:cNvPr id="566" name="Google Shape;566;p42"/>
          <p:cNvGraphicFramePr/>
          <p:nvPr/>
        </p:nvGraphicFramePr>
        <p:xfrm>
          <a:off x="472725" y="675375"/>
          <a:ext cx="3000000" cy="3000000"/>
        </p:xfrm>
        <a:graphic>
          <a:graphicData uri="http://schemas.openxmlformats.org/drawingml/2006/table">
            <a:tbl>
              <a:tblPr>
                <a:noFill/>
                <a:tableStyleId>{C0079B21-E816-4294-A8DE-5CAD8632040F}</a:tableStyleId>
              </a:tblPr>
              <a:tblGrid>
                <a:gridCol w="1413350"/>
                <a:gridCol w="1122775"/>
                <a:gridCol w="1320925"/>
                <a:gridCol w="1320925"/>
                <a:gridCol w="1320925"/>
                <a:gridCol w="1849250"/>
              </a:tblGrid>
              <a:tr h="269600">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F(0.05, 1, 22)</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4.300949502</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p</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0.05</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650">
                <a:tc>
                  <a:txBody>
                    <a:bodyPr/>
                    <a:lstStyle/>
                    <a:p>
                      <a:pPr indent="0" lvl="0" marL="0" rtl="0" algn="ctr">
                        <a:lnSpc>
                          <a:spcPct val="115000"/>
                        </a:lnSpc>
                        <a:spcBef>
                          <a:spcPts val="0"/>
                        </a:spcBef>
                        <a:spcAft>
                          <a:spcPts val="0"/>
                        </a:spcAft>
                        <a:buNone/>
                      </a:pPr>
                      <a:r>
                        <a:rPr b="1" lang="en-GB" sz="1000"/>
                        <a:t>NPR and TATR</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df</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SS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MSS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F-stat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p</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650">
                <a:tc>
                  <a:txBody>
                    <a:bodyPr/>
                    <a:lstStyle/>
                    <a:p>
                      <a:pPr indent="0" lvl="0" marL="0" rtl="0" algn="ctr">
                        <a:lnSpc>
                          <a:spcPct val="115000"/>
                        </a:lnSpc>
                        <a:spcBef>
                          <a:spcPts val="0"/>
                        </a:spcBef>
                        <a:spcAft>
                          <a:spcPts val="0"/>
                        </a:spcAft>
                        <a:buNone/>
                      </a:pPr>
                      <a:r>
                        <a:rPr lang="en-GB" sz="1000"/>
                        <a:t>Between groups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317034.4053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317034.4053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10857.81323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00">
                <a:tc>
                  <a:txBody>
                    <a:bodyPr/>
                    <a:lstStyle/>
                    <a:p>
                      <a:pPr indent="0" lvl="0" marL="0" rtl="0" algn="ctr">
                        <a:lnSpc>
                          <a:spcPct val="115000"/>
                        </a:lnSpc>
                        <a:spcBef>
                          <a:spcPts val="0"/>
                        </a:spcBef>
                        <a:spcAft>
                          <a:spcPts val="0"/>
                        </a:spcAft>
                        <a:buNone/>
                      </a:pPr>
                      <a:r>
                        <a:rPr lang="en-GB" sz="1000"/>
                        <a:t>Within groups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642.3721583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29.19873447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00">
                <a:tc>
                  <a:txBody>
                    <a:bodyPr/>
                    <a:lstStyle/>
                    <a:p>
                      <a:pPr indent="0" lvl="0" marL="0" rtl="0" algn="ctr">
                        <a:lnSpc>
                          <a:spcPct val="115000"/>
                        </a:lnSpc>
                        <a:spcBef>
                          <a:spcPts val="0"/>
                        </a:spcBef>
                        <a:spcAft>
                          <a:spcPts val="0"/>
                        </a:spcAft>
                        <a:buNone/>
                      </a:pPr>
                      <a:r>
                        <a:rPr lang="en-GB" sz="1000"/>
                        <a:t>Total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317676.7775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13812.0338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rejected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00">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244.4741667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650">
                <a:tc>
                  <a:txBody>
                    <a:bodyPr/>
                    <a:lstStyle/>
                    <a:p>
                      <a:pPr indent="0" lvl="0" marL="0" rtl="0" algn="ctr">
                        <a:lnSpc>
                          <a:spcPct val="115000"/>
                        </a:lnSpc>
                        <a:spcBef>
                          <a:spcPts val="0"/>
                        </a:spcBef>
                        <a:spcAft>
                          <a:spcPts val="0"/>
                        </a:spcAft>
                        <a:buNone/>
                      </a:pPr>
                      <a:r>
                        <a:rPr b="1" lang="en-GB" sz="1000"/>
                        <a:t>EQM and TATR</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df</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SS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MSS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F-stat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p</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650">
                <a:tc>
                  <a:txBody>
                    <a:bodyPr/>
                    <a:lstStyle/>
                    <a:p>
                      <a:pPr indent="0" lvl="0" marL="0" rtl="0" algn="ctr">
                        <a:lnSpc>
                          <a:spcPct val="115000"/>
                        </a:lnSpc>
                        <a:spcBef>
                          <a:spcPts val="0"/>
                        </a:spcBef>
                        <a:spcAft>
                          <a:spcPts val="0"/>
                        </a:spcAft>
                        <a:buNone/>
                      </a:pPr>
                      <a:r>
                        <a:rPr lang="en-GB" sz="1000"/>
                        <a:t>Between groups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3236.868267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3236.868267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15.75387906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0.0006502878602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00">
                <a:tc>
                  <a:txBody>
                    <a:bodyPr/>
                    <a:lstStyle/>
                    <a:p>
                      <a:pPr indent="0" lvl="0" marL="0" rtl="0" algn="ctr">
                        <a:lnSpc>
                          <a:spcPct val="115000"/>
                        </a:lnSpc>
                        <a:spcBef>
                          <a:spcPts val="0"/>
                        </a:spcBef>
                        <a:spcAft>
                          <a:spcPts val="0"/>
                        </a:spcAft>
                        <a:buNone/>
                      </a:pPr>
                      <a:r>
                        <a:rPr lang="en-GB" sz="1000"/>
                        <a:t>Within groups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4520.226517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205.4648417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00">
                <a:tc>
                  <a:txBody>
                    <a:bodyPr/>
                    <a:lstStyle/>
                    <a:p>
                      <a:pPr indent="0" lvl="0" marL="0" rtl="0" algn="ctr">
                        <a:lnSpc>
                          <a:spcPct val="115000"/>
                        </a:lnSpc>
                        <a:spcBef>
                          <a:spcPts val="0"/>
                        </a:spcBef>
                        <a:spcAft>
                          <a:spcPts val="0"/>
                        </a:spcAft>
                        <a:buNone/>
                      </a:pPr>
                      <a:r>
                        <a:rPr lang="en-GB" sz="1000"/>
                        <a:t>Total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7757.094783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337.2649906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rejected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00">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129.5404167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650">
                <a:tc>
                  <a:txBody>
                    <a:bodyPr/>
                    <a:lstStyle/>
                    <a:p>
                      <a:pPr indent="0" lvl="0" marL="0" rtl="0" algn="ctr">
                        <a:lnSpc>
                          <a:spcPct val="115000"/>
                        </a:lnSpc>
                        <a:spcBef>
                          <a:spcPts val="0"/>
                        </a:spcBef>
                        <a:spcAft>
                          <a:spcPts val="0"/>
                        </a:spcAft>
                        <a:buNone/>
                      </a:pPr>
                      <a:r>
                        <a:rPr b="1" lang="en-GB" sz="1000"/>
                        <a:t>NPR and EQM</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df</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SS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MSS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F-stat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p</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650">
                <a:tc>
                  <a:txBody>
                    <a:bodyPr/>
                    <a:lstStyle/>
                    <a:p>
                      <a:pPr indent="0" lvl="0" marL="0" rtl="0" algn="ctr">
                        <a:lnSpc>
                          <a:spcPct val="115000"/>
                        </a:lnSpc>
                        <a:spcBef>
                          <a:spcPts val="0"/>
                        </a:spcBef>
                        <a:spcAft>
                          <a:spcPts val="0"/>
                        </a:spcAft>
                        <a:buNone/>
                      </a:pPr>
                      <a:r>
                        <a:rPr lang="en-GB" sz="1000"/>
                        <a:t>Between groups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384339.9432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384339.9432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2173.217826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00">
                <a:tc>
                  <a:txBody>
                    <a:bodyPr/>
                    <a:lstStyle/>
                    <a:p>
                      <a:pPr indent="0" lvl="0" marL="0" rtl="0" algn="ctr">
                        <a:lnSpc>
                          <a:spcPct val="115000"/>
                        </a:lnSpc>
                        <a:spcBef>
                          <a:spcPts val="0"/>
                        </a:spcBef>
                        <a:spcAft>
                          <a:spcPts val="0"/>
                        </a:spcAft>
                        <a:buNone/>
                      </a:pPr>
                      <a:r>
                        <a:rPr lang="en-GB" sz="1000"/>
                        <a:t>Within groups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3890.764492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176.8529314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00">
                <a:tc>
                  <a:txBody>
                    <a:bodyPr/>
                    <a:lstStyle/>
                    <a:p>
                      <a:pPr indent="0" lvl="0" marL="0" rtl="0" algn="ctr">
                        <a:lnSpc>
                          <a:spcPct val="115000"/>
                        </a:lnSpc>
                        <a:spcBef>
                          <a:spcPts val="0"/>
                        </a:spcBef>
                        <a:spcAft>
                          <a:spcPts val="0"/>
                        </a:spcAft>
                        <a:buNone/>
                      </a:pPr>
                      <a:r>
                        <a:rPr lang="en-GB" sz="1000"/>
                        <a:t>Total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388230.7077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16879.59599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rejected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67" name="Google Shape;567;p42"/>
          <p:cNvSpPr txBox="1"/>
          <p:nvPr/>
        </p:nvSpPr>
        <p:spPr>
          <a:xfrm>
            <a:off x="472725" y="275175"/>
            <a:ext cx="61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1"/>
                </a:solidFill>
                <a:latin typeface="Playfair Display"/>
                <a:ea typeface="Playfair Display"/>
                <a:cs typeface="Playfair Display"/>
                <a:sym typeface="Playfair Display"/>
              </a:rPr>
              <a:t>ANOVA analysis - one-way test of independence</a:t>
            </a:r>
            <a:endParaRPr b="1">
              <a:solidFill>
                <a:schemeClr val="accent1"/>
              </a:solidFill>
              <a:latin typeface="Playfair Display"/>
              <a:ea typeface="Playfair Display"/>
              <a:cs typeface="Playfair Display"/>
              <a:sym typeface="Playfair Display"/>
            </a:endParaRPr>
          </a:p>
        </p:txBody>
      </p:sp>
      <p:sp>
        <p:nvSpPr>
          <p:cNvPr id="568" name="Google Shape;568;p42"/>
          <p:cNvSpPr txBox="1"/>
          <p:nvPr/>
        </p:nvSpPr>
        <p:spPr>
          <a:xfrm>
            <a:off x="578550" y="4533250"/>
            <a:ext cx="7831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Playfair Display"/>
                <a:ea typeface="Playfair Display"/>
                <a:cs typeface="Playfair Display"/>
                <a:sym typeface="Playfair Display"/>
              </a:rPr>
              <a:t>We observe that the null hypothesis fails in each case, which proves that the groups are all linked to one another.</a:t>
            </a:r>
            <a:endParaRPr sz="1200">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aphicFrame>
        <p:nvGraphicFramePr>
          <p:cNvPr id="573" name="Google Shape;573;p43"/>
          <p:cNvGraphicFramePr/>
          <p:nvPr/>
        </p:nvGraphicFramePr>
        <p:xfrm>
          <a:off x="207925" y="1282200"/>
          <a:ext cx="3000000" cy="3000000"/>
        </p:xfrm>
        <a:graphic>
          <a:graphicData uri="http://schemas.openxmlformats.org/drawingml/2006/table">
            <a:tbl>
              <a:tblPr>
                <a:noFill/>
                <a:tableStyleId>{C0079B21-E816-4294-A8DE-5CAD8632040F}</a:tableStyleId>
              </a:tblPr>
              <a:tblGrid>
                <a:gridCol w="2506725"/>
                <a:gridCol w="762925"/>
                <a:gridCol w="772000"/>
                <a:gridCol w="2388650"/>
                <a:gridCol w="762925"/>
                <a:gridCol w="772000"/>
                <a:gridCol w="762925"/>
              </a:tblGrid>
              <a:tr h="213750">
                <a:tc gridSpan="3">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Walmart</a:t>
                      </a:r>
                      <a:endParaRPr b="1" sz="10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hMerge="1"/>
                <a:tc hMerge="1"/>
                <a:tc gridSpan="4">
                  <a:txBody>
                    <a:bodyPr/>
                    <a:lstStyle/>
                    <a:p>
                      <a:pPr indent="0" lvl="0" marL="0" rtl="0" algn="ctr">
                        <a:lnSpc>
                          <a:spcPct val="115000"/>
                        </a:lnSpc>
                        <a:spcBef>
                          <a:spcPts val="0"/>
                        </a:spcBef>
                        <a:spcAft>
                          <a:spcPts val="0"/>
                        </a:spcAft>
                        <a:buNone/>
                      </a:pPr>
                      <a:r>
                        <a:rPr b="1" lang="en-GB" sz="1000">
                          <a:latin typeface="Maven Pro"/>
                          <a:ea typeface="Maven Pro"/>
                          <a:cs typeface="Maven Pro"/>
                          <a:sym typeface="Maven Pro"/>
                        </a:rPr>
                        <a:t>AMAZON</a:t>
                      </a:r>
                      <a:endParaRPr b="1" sz="10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hMerge="1"/>
                <a:tc hMerge="1"/>
                <a:tc hMerge="1"/>
              </a:tr>
              <a:tr h="417525">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Year ended January 31 (millions)</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2010</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2009</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Year ended January 31 (millions)</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2010</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2009</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2008</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Net operating revenues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408214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404374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Net operating revenues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34204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24509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19166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Cost of goods sold</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304657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304056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Cost of goods sold</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26561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18978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14896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Gross profit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103557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100318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Gross profit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7643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5531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4270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46642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Selling, general and administrative expense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79607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77520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Selling, general and administrative expense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6237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4402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3428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Operating income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23950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22798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Operating income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1406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1129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842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Interest expense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2065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2184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Interest expense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Other income (loss) net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181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284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Other income (loss) net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130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130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Income before income taxes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22066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20898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Income before income taxes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1497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1161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901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Income taxes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7139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7145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Income taxes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352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253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247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652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Other expenses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592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353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265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Net income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14335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13400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Net income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1152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902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645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bl>
          </a:graphicData>
        </a:graphic>
      </p:graphicFrame>
      <p:sp>
        <p:nvSpPr>
          <p:cNvPr id="574" name="Google Shape;574;p43"/>
          <p:cNvSpPr txBox="1"/>
          <p:nvPr>
            <p:ph idx="4294967295" type="title"/>
          </p:nvPr>
        </p:nvSpPr>
        <p:spPr>
          <a:xfrm>
            <a:off x="535325" y="94300"/>
            <a:ext cx="80454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111111"/>
                </a:solidFill>
                <a:latin typeface="Playfair Display"/>
                <a:ea typeface="Playfair Display"/>
                <a:cs typeface="Playfair Display"/>
                <a:sym typeface="Playfair Display"/>
              </a:rPr>
              <a:t>Question </a:t>
            </a:r>
            <a:r>
              <a:rPr lang="en-GB" sz="1000">
                <a:solidFill>
                  <a:srgbClr val="111111"/>
                </a:solidFill>
              </a:rPr>
              <a:t>01</a:t>
            </a:r>
            <a:endParaRPr b="0" sz="1000">
              <a:solidFill>
                <a:srgbClr val="11111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0" lang="en-GB" sz="1000">
                <a:solidFill>
                  <a:srgbClr val="111111"/>
                </a:solidFill>
                <a:latin typeface="Playfair Display"/>
                <a:ea typeface="Playfair Display"/>
                <a:cs typeface="Playfair Display"/>
                <a:sym typeface="Playfair Display"/>
              </a:rPr>
              <a:t>Evaluate Walmart’s financial performance based on the various metrics discussed in Section 3.1, such as ROE, ROA, profit margin, asset turns, APT, C2C, ART, INVT, and PPET. </a:t>
            </a:r>
            <a:endParaRPr b="0" sz="1000">
              <a:solidFill>
                <a:srgbClr val="111111"/>
              </a:solidFill>
              <a:latin typeface="Playfair Display"/>
              <a:ea typeface="Playfair Display"/>
              <a:cs typeface="Playfair Display"/>
              <a:sym typeface="Playfair Display"/>
            </a:endParaRPr>
          </a:p>
          <a:p>
            <a:pPr indent="-292100" lvl="0" marL="457200" rtl="0" algn="l">
              <a:lnSpc>
                <a:spcPct val="115000"/>
              </a:lnSpc>
              <a:spcBef>
                <a:spcPts val="0"/>
              </a:spcBef>
              <a:spcAft>
                <a:spcPts val="0"/>
              </a:spcAft>
              <a:buClr>
                <a:srgbClr val="111111"/>
              </a:buClr>
              <a:buSzPts val="1000"/>
              <a:buFont typeface="Playfair Display"/>
              <a:buAutoNum type="arabicPeriod"/>
            </a:pPr>
            <a:r>
              <a:rPr b="0" lang="en-GB" sz="1000">
                <a:solidFill>
                  <a:srgbClr val="111111"/>
                </a:solidFill>
                <a:latin typeface="Playfair Display"/>
                <a:ea typeface="Playfair Display"/>
                <a:cs typeface="Playfair Display"/>
                <a:sym typeface="Playfair Display"/>
              </a:rPr>
              <a:t>Compare the metrics for Walmart with similar metrics for Amazon from Table 3-1. </a:t>
            </a:r>
            <a:endParaRPr b="0" sz="1000">
              <a:solidFill>
                <a:srgbClr val="111111"/>
              </a:solidFill>
              <a:latin typeface="Playfair Display"/>
              <a:ea typeface="Playfair Display"/>
              <a:cs typeface="Playfair Display"/>
              <a:sym typeface="Playfair Display"/>
            </a:endParaRPr>
          </a:p>
          <a:p>
            <a:pPr indent="-292100" lvl="0" marL="457200" rtl="0" algn="l">
              <a:lnSpc>
                <a:spcPct val="115000"/>
              </a:lnSpc>
              <a:spcBef>
                <a:spcPts val="0"/>
              </a:spcBef>
              <a:spcAft>
                <a:spcPts val="0"/>
              </a:spcAft>
              <a:buClr>
                <a:srgbClr val="111111"/>
              </a:buClr>
              <a:buSzPts val="1000"/>
              <a:buFont typeface="Playfair Display"/>
              <a:buAutoNum type="arabicPeriod"/>
            </a:pPr>
            <a:r>
              <a:rPr b="0" lang="en-GB" sz="1000">
                <a:solidFill>
                  <a:srgbClr val="111111"/>
                </a:solidFill>
                <a:latin typeface="Playfair Display"/>
                <a:ea typeface="Playfair Display"/>
                <a:cs typeface="Playfair Display"/>
                <a:sym typeface="Playfair Display"/>
              </a:rPr>
              <a:t>Which metrics does Amazon perform better on? Which metrics does Walmart perform better on? </a:t>
            </a:r>
            <a:endParaRPr b="0" sz="1000">
              <a:solidFill>
                <a:srgbClr val="111111"/>
              </a:solidFill>
              <a:latin typeface="Playfair Display"/>
              <a:ea typeface="Playfair Display"/>
              <a:cs typeface="Playfair Display"/>
              <a:sym typeface="Playfair Display"/>
            </a:endParaRPr>
          </a:p>
          <a:p>
            <a:pPr indent="-292100" lvl="0" marL="457200" rtl="0" algn="l">
              <a:lnSpc>
                <a:spcPct val="115000"/>
              </a:lnSpc>
              <a:spcBef>
                <a:spcPts val="0"/>
              </a:spcBef>
              <a:spcAft>
                <a:spcPts val="0"/>
              </a:spcAft>
              <a:buClr>
                <a:srgbClr val="111111"/>
              </a:buClr>
              <a:buSzPts val="1000"/>
              <a:buFont typeface="Playfair Display"/>
              <a:buAutoNum type="arabicPeriod"/>
            </a:pPr>
            <a:r>
              <a:rPr b="0" lang="en-GB" sz="1000">
                <a:solidFill>
                  <a:srgbClr val="111111"/>
                </a:solidFill>
                <a:latin typeface="Playfair Display"/>
                <a:ea typeface="Playfair Display"/>
                <a:cs typeface="Playfair Display"/>
                <a:sym typeface="Playfair Display"/>
              </a:rPr>
              <a:t>What supply chain drivers and metrics might explain this difference in performance?</a:t>
            </a:r>
            <a:endParaRPr sz="1000">
              <a:solidFill>
                <a:srgbClr val="11111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6"/>
          <p:cNvSpPr txBox="1"/>
          <p:nvPr>
            <p:ph type="title"/>
          </p:nvPr>
        </p:nvSpPr>
        <p:spPr>
          <a:xfrm>
            <a:off x="1337975" y="2397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1"/>
                </a:solidFill>
                <a:latin typeface="Playfair Display"/>
                <a:ea typeface="Playfair Display"/>
                <a:cs typeface="Playfair Display"/>
                <a:sym typeface="Playfair Display"/>
              </a:rPr>
              <a:t>HOW </a:t>
            </a:r>
            <a:r>
              <a:rPr lang="en-GB">
                <a:solidFill>
                  <a:schemeClr val="accent1"/>
                </a:solidFill>
                <a:latin typeface="Playfair Display"/>
                <a:ea typeface="Playfair Display"/>
                <a:cs typeface="Playfair Display"/>
                <a:sym typeface="Playfair Display"/>
              </a:rPr>
              <a:t>Walmart</a:t>
            </a:r>
            <a:r>
              <a:rPr lang="en-GB">
                <a:solidFill>
                  <a:schemeClr val="accent1"/>
                </a:solidFill>
                <a:latin typeface="Playfair Display"/>
                <a:ea typeface="Playfair Display"/>
                <a:cs typeface="Playfair Display"/>
                <a:sym typeface="Playfair Display"/>
              </a:rPr>
              <a:t> BEGAN</a:t>
            </a:r>
            <a:endParaRPr>
              <a:solidFill>
                <a:srgbClr val="000000"/>
              </a:solidFill>
              <a:latin typeface="Playfair Display"/>
              <a:ea typeface="Playfair Display"/>
              <a:cs typeface="Playfair Display"/>
              <a:sym typeface="Playfair Display"/>
            </a:endParaRPr>
          </a:p>
        </p:txBody>
      </p:sp>
      <p:sp>
        <p:nvSpPr>
          <p:cNvPr id="330" name="Google Shape;330;p26"/>
          <p:cNvSpPr txBox="1"/>
          <p:nvPr>
            <p:ph idx="1" type="body"/>
          </p:nvPr>
        </p:nvSpPr>
        <p:spPr>
          <a:xfrm>
            <a:off x="1141475" y="794400"/>
            <a:ext cx="7431300" cy="4281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ic Neue"/>
              <a:buChar char="➢"/>
            </a:pPr>
            <a:r>
              <a:rPr b="1" lang="en-GB" sz="1200">
                <a:solidFill>
                  <a:schemeClr val="accent1"/>
                </a:solidFill>
                <a:latin typeface="Playfair Display"/>
                <a:ea typeface="Playfair Display"/>
                <a:cs typeface="Playfair Display"/>
                <a:sym typeface="Playfair Display"/>
              </a:rPr>
              <a:t>Sam Walton’s</a:t>
            </a:r>
            <a:r>
              <a:rPr b="1" lang="en-GB" sz="1200">
                <a:solidFill>
                  <a:srgbClr val="000000"/>
                </a:solidFill>
                <a:latin typeface="Playfair Display"/>
                <a:ea typeface="Playfair Display"/>
                <a:cs typeface="Playfair Display"/>
                <a:sym typeface="Playfair Display"/>
              </a:rPr>
              <a:t> </a:t>
            </a:r>
            <a:r>
              <a:rPr lang="en-GB" sz="1200">
                <a:solidFill>
                  <a:srgbClr val="000000"/>
                </a:solidFill>
                <a:latin typeface="Playfair Display"/>
                <a:ea typeface="Playfair Display"/>
                <a:cs typeface="Playfair Display"/>
                <a:sym typeface="Playfair Display"/>
              </a:rPr>
              <a:t>goals for great value and great customer service.</a:t>
            </a:r>
            <a:endParaRPr sz="1200">
              <a:solidFill>
                <a:srgbClr val="000000"/>
              </a:solidFill>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GB" sz="1200">
                <a:solidFill>
                  <a:srgbClr val="000000"/>
                </a:solidFill>
                <a:latin typeface="Playfair Display"/>
                <a:ea typeface="Playfair Display"/>
                <a:cs typeface="Playfair Display"/>
                <a:sym typeface="Playfair Display"/>
              </a:rPr>
              <a:t>True leadership depends on willing service. </a:t>
            </a:r>
            <a:endParaRPr sz="1200">
              <a:solidFill>
                <a:srgbClr val="000000"/>
              </a:solidFill>
              <a:latin typeface="Playfair Display"/>
              <a:ea typeface="Playfair Display"/>
              <a:cs typeface="Playfair Display"/>
              <a:sym typeface="Playfair Display"/>
            </a:endParaRPr>
          </a:p>
          <a:p>
            <a:pPr indent="-304800" lvl="0" marL="457200" rtl="0" algn="l">
              <a:spcBef>
                <a:spcPts val="0"/>
              </a:spcBef>
              <a:spcAft>
                <a:spcPts val="0"/>
              </a:spcAft>
              <a:buSzPts val="1200"/>
              <a:buFont typeface="Comic Neue"/>
              <a:buChar char="➢"/>
            </a:pPr>
            <a:r>
              <a:rPr lang="en-GB" sz="1200">
                <a:solidFill>
                  <a:srgbClr val="000000"/>
                </a:solidFill>
                <a:latin typeface="Playfair Display"/>
                <a:ea typeface="Playfair Display"/>
                <a:cs typeface="Playfair Display"/>
                <a:sym typeface="Playfair Display"/>
              </a:rPr>
              <a:t>C</a:t>
            </a:r>
            <a:r>
              <a:rPr lang="en-GB" sz="1200">
                <a:solidFill>
                  <a:srgbClr val="000000"/>
                </a:solidFill>
                <a:latin typeface="Playfair Display"/>
                <a:ea typeface="Playfair Display"/>
                <a:cs typeface="Playfair Display"/>
                <a:sym typeface="Playfair Display"/>
              </a:rPr>
              <a:t>ompetitive strategy - </a:t>
            </a:r>
            <a:r>
              <a:rPr b="1" lang="en-GB" sz="1200">
                <a:solidFill>
                  <a:schemeClr val="accent1"/>
                </a:solidFill>
                <a:latin typeface="Playfair Display"/>
                <a:ea typeface="Playfair Display"/>
                <a:cs typeface="Playfair Display"/>
                <a:sym typeface="Playfair Display"/>
              </a:rPr>
              <a:t>O</a:t>
            </a:r>
            <a:r>
              <a:rPr b="1" lang="en-GB" sz="1200">
                <a:solidFill>
                  <a:schemeClr val="accent1"/>
                </a:solidFill>
                <a:latin typeface="Playfair Display"/>
                <a:ea typeface="Playfair Display"/>
                <a:cs typeface="Playfair Display"/>
                <a:sym typeface="Playfair Display"/>
              </a:rPr>
              <a:t>ne-stop shopping</a:t>
            </a:r>
            <a:r>
              <a:rPr lang="en-GB" sz="1200">
                <a:solidFill>
                  <a:srgbClr val="000000"/>
                </a:solidFill>
                <a:latin typeface="Playfair Display"/>
                <a:ea typeface="Playfair Display"/>
                <a:cs typeface="Playfair Display"/>
                <a:sym typeface="Playfair Display"/>
              </a:rPr>
              <a:t> and </a:t>
            </a:r>
            <a:r>
              <a:rPr b="1" lang="en-GB" sz="1200">
                <a:solidFill>
                  <a:schemeClr val="accent1"/>
                </a:solidFill>
                <a:latin typeface="Playfair Display"/>
                <a:ea typeface="Playfair Display"/>
                <a:cs typeface="Playfair Display"/>
                <a:sym typeface="Playfair Display"/>
              </a:rPr>
              <a:t>EDLP (Everyday Low Prices)</a:t>
            </a:r>
            <a:endParaRPr sz="1200">
              <a:solidFill>
                <a:schemeClr val="accent1"/>
              </a:solidFill>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GB" sz="1200">
                <a:solidFill>
                  <a:srgbClr val="000000"/>
                </a:solidFill>
                <a:latin typeface="Playfair Display"/>
                <a:ea typeface="Playfair Display"/>
                <a:cs typeface="Playfair Display"/>
                <a:sym typeface="Playfair Display"/>
              </a:rPr>
              <a:t>5 main types of Walmart stores:</a:t>
            </a:r>
            <a:endParaRPr sz="1200">
              <a:solidFill>
                <a:srgbClr val="000000"/>
              </a:solidFill>
              <a:latin typeface="Playfair Display"/>
              <a:ea typeface="Playfair Display"/>
              <a:cs typeface="Playfair Display"/>
              <a:sym typeface="Playfair Display"/>
            </a:endParaRPr>
          </a:p>
          <a:p>
            <a:pPr indent="-304800" lvl="0" marL="914400" rtl="0" algn="l">
              <a:spcBef>
                <a:spcPts val="0"/>
              </a:spcBef>
              <a:spcAft>
                <a:spcPts val="0"/>
              </a:spcAft>
              <a:buSzPts val="1200"/>
              <a:buFont typeface="Comic Neue"/>
              <a:buChar char="➢"/>
            </a:pPr>
            <a:r>
              <a:rPr b="1" lang="en-GB" sz="1200">
                <a:solidFill>
                  <a:schemeClr val="accent1"/>
                </a:solidFill>
                <a:latin typeface="Playfair Display"/>
                <a:ea typeface="Playfair Display"/>
                <a:cs typeface="Playfair Display"/>
                <a:sym typeface="Playfair Display"/>
              </a:rPr>
              <a:t>Supercenters</a:t>
            </a:r>
            <a:r>
              <a:rPr lang="en-GB" sz="1200">
                <a:solidFill>
                  <a:srgbClr val="000000"/>
                </a:solidFill>
                <a:latin typeface="Playfair Display"/>
                <a:ea typeface="Playfair Display"/>
                <a:cs typeface="Playfair Display"/>
                <a:sym typeface="Playfair Display"/>
              </a:rPr>
              <a:t> - largest, an average area of 180,000 sq ft</a:t>
            </a:r>
            <a:endParaRPr sz="1200">
              <a:solidFill>
                <a:srgbClr val="000000"/>
              </a:solidFill>
              <a:latin typeface="Playfair Display"/>
              <a:ea typeface="Playfair Display"/>
              <a:cs typeface="Playfair Display"/>
              <a:sym typeface="Playfair Display"/>
            </a:endParaRPr>
          </a:p>
          <a:p>
            <a:pPr indent="-304800" lvl="0" marL="914400" rtl="0" algn="l">
              <a:spcBef>
                <a:spcPts val="0"/>
              </a:spcBef>
              <a:spcAft>
                <a:spcPts val="0"/>
              </a:spcAft>
              <a:buSzPts val="1200"/>
              <a:buFont typeface="Playfair Display"/>
              <a:buChar char="➢"/>
            </a:pPr>
            <a:r>
              <a:rPr b="1" lang="en-GB" sz="1200">
                <a:solidFill>
                  <a:schemeClr val="accent1"/>
                </a:solidFill>
                <a:latin typeface="Playfair Display"/>
                <a:ea typeface="Playfair Display"/>
                <a:cs typeface="Playfair Display"/>
                <a:sym typeface="Playfair Display"/>
              </a:rPr>
              <a:t>Discount stores</a:t>
            </a:r>
            <a:endParaRPr b="1" sz="1200">
              <a:solidFill>
                <a:schemeClr val="accent1"/>
              </a:solidFill>
              <a:latin typeface="Playfair Display"/>
              <a:ea typeface="Playfair Display"/>
              <a:cs typeface="Playfair Display"/>
              <a:sym typeface="Playfair Display"/>
            </a:endParaRPr>
          </a:p>
          <a:p>
            <a:pPr indent="-304800" lvl="0" marL="914400" rtl="0" algn="l">
              <a:spcBef>
                <a:spcPts val="0"/>
              </a:spcBef>
              <a:spcAft>
                <a:spcPts val="0"/>
              </a:spcAft>
              <a:buSzPts val="1200"/>
              <a:buFont typeface="Comic Neue"/>
              <a:buChar char="➢"/>
            </a:pPr>
            <a:r>
              <a:rPr b="1" lang="en-GB" sz="1200">
                <a:solidFill>
                  <a:schemeClr val="accent1"/>
                </a:solidFill>
                <a:latin typeface="Playfair Display"/>
                <a:ea typeface="Playfair Display"/>
                <a:cs typeface="Playfair Display"/>
                <a:sym typeface="Playfair Display"/>
              </a:rPr>
              <a:t>Neighbourhood markets and other</a:t>
            </a:r>
            <a:r>
              <a:rPr lang="en-GB" sz="1200">
                <a:solidFill>
                  <a:srgbClr val="000000"/>
                </a:solidFill>
                <a:latin typeface="Playfair Display"/>
                <a:ea typeface="Playfair Display"/>
                <a:cs typeface="Playfair Display"/>
                <a:sym typeface="Playfair Display"/>
              </a:rPr>
              <a:t> smaller formats</a:t>
            </a:r>
            <a:endParaRPr sz="1200">
              <a:solidFill>
                <a:srgbClr val="000000"/>
              </a:solidFill>
              <a:latin typeface="Playfair Display"/>
              <a:ea typeface="Playfair Display"/>
              <a:cs typeface="Playfair Display"/>
              <a:sym typeface="Playfair Display"/>
            </a:endParaRPr>
          </a:p>
          <a:p>
            <a:pPr indent="-304800" lvl="0" marL="914400" rtl="0" algn="l">
              <a:spcBef>
                <a:spcPts val="0"/>
              </a:spcBef>
              <a:spcAft>
                <a:spcPts val="0"/>
              </a:spcAft>
              <a:buSzPts val="1200"/>
              <a:buFont typeface="Comic Neue"/>
              <a:buChar char="➢"/>
            </a:pPr>
            <a:r>
              <a:rPr b="1" lang="en-GB" sz="1200">
                <a:solidFill>
                  <a:schemeClr val="accent1"/>
                </a:solidFill>
                <a:latin typeface="Playfair Display"/>
                <a:ea typeface="Playfair Display"/>
                <a:cs typeface="Playfair Display"/>
                <a:sym typeface="Playfair Display"/>
              </a:rPr>
              <a:t>Sam’s club</a:t>
            </a:r>
            <a:r>
              <a:rPr lang="en-GB" sz="1200">
                <a:solidFill>
                  <a:srgbClr val="000000"/>
                </a:solidFill>
                <a:latin typeface="Playfair Display"/>
                <a:ea typeface="Playfair Display"/>
                <a:cs typeface="Playfair Display"/>
                <a:sym typeface="Playfair Display"/>
              </a:rPr>
              <a:t> - an annual renewable membership, bulk quantities of merchandise, their customer segment has professional purposes.</a:t>
            </a:r>
            <a:endParaRPr sz="1200">
              <a:solidFill>
                <a:srgbClr val="000000"/>
              </a:solidFill>
              <a:latin typeface="Playfair Display"/>
              <a:ea typeface="Playfair Display"/>
              <a:cs typeface="Playfair Display"/>
              <a:sym typeface="Playfair Display"/>
            </a:endParaRPr>
          </a:p>
          <a:p>
            <a:pPr indent="-304800" lvl="0" marL="914400" rtl="0" algn="l">
              <a:spcBef>
                <a:spcPts val="0"/>
              </a:spcBef>
              <a:spcAft>
                <a:spcPts val="0"/>
              </a:spcAft>
              <a:buSzPts val="1200"/>
              <a:buFont typeface="Playfair Display"/>
              <a:buChar char="➢"/>
            </a:pPr>
            <a:r>
              <a:rPr b="1" lang="en-GB" sz="1200">
                <a:solidFill>
                  <a:schemeClr val="accent1"/>
                </a:solidFill>
                <a:latin typeface="Playfair Display"/>
                <a:ea typeface="Playfair Display"/>
                <a:cs typeface="Playfair Display"/>
                <a:sym typeface="Playfair Display"/>
              </a:rPr>
              <a:t>Gas stations/convenience stores</a:t>
            </a:r>
            <a:endParaRPr b="1" sz="1200">
              <a:solidFill>
                <a:schemeClr val="accen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700">
              <a:solidFill>
                <a:srgbClr val="000000"/>
              </a:solidFill>
              <a:latin typeface="Playfair Display"/>
              <a:ea typeface="Playfair Display"/>
              <a:cs typeface="Playfair Display"/>
              <a:sym typeface="Playfair Display"/>
            </a:endParaRPr>
          </a:p>
        </p:txBody>
      </p:sp>
      <p:grpSp>
        <p:nvGrpSpPr>
          <p:cNvPr id="331" name="Google Shape;331;p26"/>
          <p:cNvGrpSpPr/>
          <p:nvPr/>
        </p:nvGrpSpPr>
        <p:grpSpPr>
          <a:xfrm>
            <a:off x="1337946" y="3203614"/>
            <a:ext cx="1580417" cy="1126483"/>
            <a:chOff x="606849" y="1382375"/>
            <a:chExt cx="1753876" cy="1650525"/>
          </a:xfrm>
        </p:grpSpPr>
        <p:sp>
          <p:nvSpPr>
            <p:cNvPr id="332" name="Google Shape;332;p26"/>
            <p:cNvSpPr/>
            <p:nvPr/>
          </p:nvSpPr>
          <p:spPr>
            <a:xfrm>
              <a:off x="1912750" y="1382375"/>
              <a:ext cx="230100" cy="1119800"/>
            </a:xfrm>
            <a:custGeom>
              <a:rect b="b" l="l" r="r" t="t"/>
              <a:pathLst>
                <a:path extrusionOk="0" h="44792" w="9204">
                  <a:moveTo>
                    <a:pt x="0" y="1"/>
                  </a:moveTo>
                  <a:lnTo>
                    <a:pt x="0" y="33291"/>
                  </a:lnTo>
                  <a:cubicBezTo>
                    <a:pt x="0" y="38244"/>
                    <a:pt x="2810" y="42649"/>
                    <a:pt x="7096" y="44792"/>
                  </a:cubicBezTo>
                  <a:lnTo>
                    <a:pt x="9204" y="44792"/>
                  </a:lnTo>
                  <a:lnTo>
                    <a:pt x="9204" y="43328"/>
                  </a:lnTo>
                  <a:cubicBezTo>
                    <a:pt x="5025" y="41804"/>
                    <a:pt x="2179" y="37827"/>
                    <a:pt x="2179" y="33291"/>
                  </a:cubicBezTo>
                  <a:lnTo>
                    <a:pt x="21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33" name="Google Shape;333;p26"/>
            <p:cNvSpPr/>
            <p:nvPr/>
          </p:nvSpPr>
          <p:spPr>
            <a:xfrm>
              <a:off x="1192125" y="2443825"/>
              <a:ext cx="1134375" cy="589075"/>
            </a:xfrm>
            <a:custGeom>
              <a:rect b="b" l="l" r="r" t="t"/>
              <a:pathLst>
                <a:path extrusionOk="0" h="23563" w="45375">
                  <a:moveTo>
                    <a:pt x="0" y="0"/>
                  </a:moveTo>
                  <a:lnTo>
                    <a:pt x="0" y="23563"/>
                  </a:lnTo>
                  <a:lnTo>
                    <a:pt x="33599" y="23563"/>
                  </a:lnTo>
                  <a:cubicBezTo>
                    <a:pt x="40100" y="23563"/>
                    <a:pt x="45375" y="18288"/>
                    <a:pt x="45375" y="11788"/>
                  </a:cubicBezTo>
                  <a:cubicBezTo>
                    <a:pt x="45375" y="5275"/>
                    <a:pt x="40100" y="0"/>
                    <a:pt x="33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FFFFFF"/>
                  </a:solidFill>
                  <a:latin typeface="Playfair Display"/>
                  <a:ea typeface="Playfair Display"/>
                  <a:cs typeface="Playfair Display"/>
                  <a:sym typeface="Playfair Display"/>
                </a:rPr>
                <a:t>1962</a:t>
              </a:r>
              <a:endParaRPr sz="900">
                <a:solidFill>
                  <a:srgbClr val="FFFFFF"/>
                </a:solidFill>
                <a:latin typeface="Playfair Display"/>
                <a:ea typeface="Playfair Display"/>
                <a:cs typeface="Playfair Display"/>
                <a:sym typeface="Playfair Display"/>
              </a:endParaRPr>
            </a:p>
          </p:txBody>
        </p:sp>
        <p:sp>
          <p:nvSpPr>
            <p:cNvPr id="334" name="Google Shape;334;p26"/>
            <p:cNvSpPr/>
            <p:nvPr/>
          </p:nvSpPr>
          <p:spPr>
            <a:xfrm>
              <a:off x="2140450" y="1450250"/>
              <a:ext cx="150050" cy="150050"/>
            </a:xfrm>
            <a:custGeom>
              <a:rect b="b" l="l" r="r" t="t"/>
              <a:pathLst>
                <a:path extrusionOk="0" h="6002" w="6002">
                  <a:moveTo>
                    <a:pt x="3001" y="536"/>
                  </a:moveTo>
                  <a:cubicBezTo>
                    <a:pt x="4358" y="536"/>
                    <a:pt x="5465" y="1643"/>
                    <a:pt x="5465" y="3001"/>
                  </a:cubicBezTo>
                  <a:cubicBezTo>
                    <a:pt x="5465" y="4370"/>
                    <a:pt x="4358" y="5465"/>
                    <a:pt x="3001" y="5465"/>
                  </a:cubicBezTo>
                  <a:cubicBezTo>
                    <a:pt x="1643" y="5465"/>
                    <a:pt x="536" y="4370"/>
                    <a:pt x="536" y="3001"/>
                  </a:cubicBezTo>
                  <a:cubicBezTo>
                    <a:pt x="536" y="1643"/>
                    <a:pt x="1643" y="536"/>
                    <a:pt x="3001" y="536"/>
                  </a:cubicBezTo>
                  <a:close/>
                  <a:moveTo>
                    <a:pt x="3001" y="0"/>
                  </a:moveTo>
                  <a:cubicBezTo>
                    <a:pt x="1346" y="0"/>
                    <a:pt x="0" y="1346"/>
                    <a:pt x="0" y="3001"/>
                  </a:cubicBezTo>
                  <a:cubicBezTo>
                    <a:pt x="0" y="4656"/>
                    <a:pt x="1346" y="6001"/>
                    <a:pt x="3001" y="6001"/>
                  </a:cubicBezTo>
                  <a:cubicBezTo>
                    <a:pt x="4656" y="6001"/>
                    <a:pt x="6001" y="4656"/>
                    <a:pt x="6001" y="3001"/>
                  </a:cubicBezTo>
                  <a:cubicBezTo>
                    <a:pt x="6001" y="1346"/>
                    <a:pt x="4656" y="0"/>
                    <a:pt x="300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35" name="Google Shape;335;p26"/>
            <p:cNvSpPr/>
            <p:nvPr/>
          </p:nvSpPr>
          <p:spPr>
            <a:xfrm>
              <a:off x="2070200" y="1382375"/>
              <a:ext cx="290525" cy="286075"/>
            </a:xfrm>
            <a:custGeom>
              <a:rect b="b" l="l" r="r" t="t"/>
              <a:pathLst>
                <a:path extrusionOk="0" h="11443" w="11621">
                  <a:moveTo>
                    <a:pt x="7085" y="596"/>
                  </a:moveTo>
                  <a:cubicBezTo>
                    <a:pt x="7335" y="656"/>
                    <a:pt x="7573" y="739"/>
                    <a:pt x="7799" y="834"/>
                  </a:cubicBezTo>
                  <a:lnTo>
                    <a:pt x="7799" y="929"/>
                  </a:lnTo>
                  <a:cubicBezTo>
                    <a:pt x="7751" y="1846"/>
                    <a:pt x="7728" y="2418"/>
                    <a:pt x="8049" y="2644"/>
                  </a:cubicBezTo>
                  <a:cubicBezTo>
                    <a:pt x="8144" y="2715"/>
                    <a:pt x="8263" y="2751"/>
                    <a:pt x="8406" y="2751"/>
                  </a:cubicBezTo>
                  <a:cubicBezTo>
                    <a:pt x="8752" y="2751"/>
                    <a:pt x="9252" y="2549"/>
                    <a:pt x="9776" y="2346"/>
                  </a:cubicBezTo>
                  <a:lnTo>
                    <a:pt x="9847" y="2322"/>
                  </a:lnTo>
                  <a:cubicBezTo>
                    <a:pt x="10014" y="2513"/>
                    <a:pt x="10157" y="2715"/>
                    <a:pt x="10287" y="2930"/>
                  </a:cubicBezTo>
                  <a:lnTo>
                    <a:pt x="10252" y="2977"/>
                  </a:lnTo>
                  <a:cubicBezTo>
                    <a:pt x="9668" y="3692"/>
                    <a:pt x="9311" y="4156"/>
                    <a:pt x="9430" y="4549"/>
                  </a:cubicBezTo>
                  <a:cubicBezTo>
                    <a:pt x="9549" y="4918"/>
                    <a:pt x="10097" y="5073"/>
                    <a:pt x="10978" y="5299"/>
                  </a:cubicBezTo>
                  <a:lnTo>
                    <a:pt x="11073" y="5335"/>
                  </a:lnTo>
                  <a:cubicBezTo>
                    <a:pt x="11085" y="5454"/>
                    <a:pt x="11097" y="5585"/>
                    <a:pt x="11097" y="5716"/>
                  </a:cubicBezTo>
                  <a:cubicBezTo>
                    <a:pt x="11097" y="5859"/>
                    <a:pt x="11085" y="5978"/>
                    <a:pt x="11073" y="6109"/>
                  </a:cubicBezTo>
                  <a:lnTo>
                    <a:pt x="10954" y="6144"/>
                  </a:lnTo>
                  <a:cubicBezTo>
                    <a:pt x="10085" y="6371"/>
                    <a:pt x="9549" y="6525"/>
                    <a:pt x="9430" y="6894"/>
                  </a:cubicBezTo>
                  <a:cubicBezTo>
                    <a:pt x="9311" y="7275"/>
                    <a:pt x="9656" y="7740"/>
                    <a:pt x="10252" y="8466"/>
                  </a:cubicBezTo>
                  <a:lnTo>
                    <a:pt x="10287" y="8514"/>
                  </a:lnTo>
                  <a:cubicBezTo>
                    <a:pt x="10157" y="8716"/>
                    <a:pt x="10014" y="8930"/>
                    <a:pt x="9847" y="9121"/>
                  </a:cubicBezTo>
                  <a:lnTo>
                    <a:pt x="9787" y="9097"/>
                  </a:lnTo>
                  <a:cubicBezTo>
                    <a:pt x="9264" y="8895"/>
                    <a:pt x="8763" y="8692"/>
                    <a:pt x="8406" y="8692"/>
                  </a:cubicBezTo>
                  <a:cubicBezTo>
                    <a:pt x="8263" y="8692"/>
                    <a:pt x="8144" y="8728"/>
                    <a:pt x="8049" y="8799"/>
                  </a:cubicBezTo>
                  <a:cubicBezTo>
                    <a:pt x="7728" y="9026"/>
                    <a:pt x="7751" y="9597"/>
                    <a:pt x="7799" y="10514"/>
                  </a:cubicBezTo>
                  <a:lnTo>
                    <a:pt x="7799" y="10609"/>
                  </a:lnTo>
                  <a:cubicBezTo>
                    <a:pt x="7573" y="10704"/>
                    <a:pt x="7335" y="10776"/>
                    <a:pt x="7085" y="10835"/>
                  </a:cubicBezTo>
                  <a:lnTo>
                    <a:pt x="7073" y="10812"/>
                  </a:lnTo>
                  <a:cubicBezTo>
                    <a:pt x="6561" y="10014"/>
                    <a:pt x="6227" y="9526"/>
                    <a:pt x="5811" y="9526"/>
                  </a:cubicBezTo>
                  <a:cubicBezTo>
                    <a:pt x="5406" y="9526"/>
                    <a:pt x="5073" y="10002"/>
                    <a:pt x="4572" y="10788"/>
                  </a:cubicBezTo>
                  <a:lnTo>
                    <a:pt x="4537" y="10835"/>
                  </a:lnTo>
                  <a:cubicBezTo>
                    <a:pt x="4299" y="10776"/>
                    <a:pt x="4061" y="10704"/>
                    <a:pt x="3822" y="10609"/>
                  </a:cubicBezTo>
                  <a:lnTo>
                    <a:pt x="3822" y="10526"/>
                  </a:lnTo>
                  <a:cubicBezTo>
                    <a:pt x="3882" y="9597"/>
                    <a:pt x="3894" y="9026"/>
                    <a:pt x="3584" y="8799"/>
                  </a:cubicBezTo>
                  <a:cubicBezTo>
                    <a:pt x="3489" y="8728"/>
                    <a:pt x="3370" y="8692"/>
                    <a:pt x="3215" y="8692"/>
                  </a:cubicBezTo>
                  <a:cubicBezTo>
                    <a:pt x="2870" y="8692"/>
                    <a:pt x="2370" y="8883"/>
                    <a:pt x="1846" y="9097"/>
                  </a:cubicBezTo>
                  <a:lnTo>
                    <a:pt x="1786" y="9121"/>
                  </a:lnTo>
                  <a:cubicBezTo>
                    <a:pt x="1620" y="8930"/>
                    <a:pt x="1477" y="8728"/>
                    <a:pt x="1334" y="8514"/>
                  </a:cubicBezTo>
                  <a:lnTo>
                    <a:pt x="1382" y="8454"/>
                  </a:lnTo>
                  <a:cubicBezTo>
                    <a:pt x="1965" y="7740"/>
                    <a:pt x="2322" y="7275"/>
                    <a:pt x="2191" y="6894"/>
                  </a:cubicBezTo>
                  <a:cubicBezTo>
                    <a:pt x="2072" y="6525"/>
                    <a:pt x="1536" y="6371"/>
                    <a:pt x="667" y="6144"/>
                  </a:cubicBezTo>
                  <a:lnTo>
                    <a:pt x="548" y="6109"/>
                  </a:lnTo>
                  <a:cubicBezTo>
                    <a:pt x="536" y="5978"/>
                    <a:pt x="536" y="5847"/>
                    <a:pt x="536" y="5716"/>
                  </a:cubicBezTo>
                  <a:cubicBezTo>
                    <a:pt x="536" y="5585"/>
                    <a:pt x="536" y="5454"/>
                    <a:pt x="548" y="5335"/>
                  </a:cubicBezTo>
                  <a:lnTo>
                    <a:pt x="655" y="5299"/>
                  </a:lnTo>
                  <a:cubicBezTo>
                    <a:pt x="1536" y="5073"/>
                    <a:pt x="2072" y="4918"/>
                    <a:pt x="2203" y="4537"/>
                  </a:cubicBezTo>
                  <a:cubicBezTo>
                    <a:pt x="2322" y="4156"/>
                    <a:pt x="1965" y="3704"/>
                    <a:pt x="1370" y="2977"/>
                  </a:cubicBezTo>
                  <a:lnTo>
                    <a:pt x="1334" y="2930"/>
                  </a:lnTo>
                  <a:cubicBezTo>
                    <a:pt x="1465" y="2715"/>
                    <a:pt x="1620" y="2513"/>
                    <a:pt x="1786" y="2322"/>
                  </a:cubicBezTo>
                  <a:lnTo>
                    <a:pt x="1858" y="2346"/>
                  </a:lnTo>
                  <a:cubicBezTo>
                    <a:pt x="2382" y="2549"/>
                    <a:pt x="2870" y="2751"/>
                    <a:pt x="3215" y="2751"/>
                  </a:cubicBezTo>
                  <a:cubicBezTo>
                    <a:pt x="3370" y="2751"/>
                    <a:pt x="3489" y="2715"/>
                    <a:pt x="3584" y="2644"/>
                  </a:cubicBezTo>
                  <a:cubicBezTo>
                    <a:pt x="3894" y="2418"/>
                    <a:pt x="3882" y="1834"/>
                    <a:pt x="3822" y="918"/>
                  </a:cubicBezTo>
                  <a:lnTo>
                    <a:pt x="3822" y="834"/>
                  </a:lnTo>
                  <a:cubicBezTo>
                    <a:pt x="4049" y="739"/>
                    <a:pt x="4287" y="656"/>
                    <a:pt x="4537" y="596"/>
                  </a:cubicBezTo>
                  <a:lnTo>
                    <a:pt x="4561" y="632"/>
                  </a:lnTo>
                  <a:cubicBezTo>
                    <a:pt x="5073" y="1429"/>
                    <a:pt x="5406" y="1918"/>
                    <a:pt x="5811" y="1918"/>
                  </a:cubicBezTo>
                  <a:cubicBezTo>
                    <a:pt x="6227" y="1918"/>
                    <a:pt x="6561" y="1418"/>
                    <a:pt x="7085" y="608"/>
                  </a:cubicBezTo>
                  <a:lnTo>
                    <a:pt x="7085" y="596"/>
                  </a:lnTo>
                  <a:close/>
                  <a:moveTo>
                    <a:pt x="4787" y="1"/>
                  </a:moveTo>
                  <a:lnTo>
                    <a:pt x="4608" y="36"/>
                  </a:lnTo>
                  <a:cubicBezTo>
                    <a:pt x="4203" y="120"/>
                    <a:pt x="3810" y="251"/>
                    <a:pt x="3441" y="417"/>
                  </a:cubicBezTo>
                  <a:lnTo>
                    <a:pt x="3275" y="501"/>
                  </a:lnTo>
                  <a:lnTo>
                    <a:pt x="3299" y="941"/>
                  </a:lnTo>
                  <a:cubicBezTo>
                    <a:pt x="3322" y="1370"/>
                    <a:pt x="3358" y="2084"/>
                    <a:pt x="3275" y="2203"/>
                  </a:cubicBezTo>
                  <a:cubicBezTo>
                    <a:pt x="3275" y="2203"/>
                    <a:pt x="3263" y="2215"/>
                    <a:pt x="3215" y="2215"/>
                  </a:cubicBezTo>
                  <a:cubicBezTo>
                    <a:pt x="2977" y="2215"/>
                    <a:pt x="2477" y="2025"/>
                    <a:pt x="2048" y="1846"/>
                  </a:cubicBezTo>
                  <a:lnTo>
                    <a:pt x="1632" y="1691"/>
                  </a:lnTo>
                  <a:lnTo>
                    <a:pt x="1501" y="1822"/>
                  </a:lnTo>
                  <a:cubicBezTo>
                    <a:pt x="1227" y="2144"/>
                    <a:pt x="977" y="2477"/>
                    <a:pt x="786" y="2823"/>
                  </a:cubicBezTo>
                  <a:lnTo>
                    <a:pt x="691" y="2977"/>
                  </a:lnTo>
                  <a:lnTo>
                    <a:pt x="965" y="3311"/>
                  </a:lnTo>
                  <a:cubicBezTo>
                    <a:pt x="1239" y="3656"/>
                    <a:pt x="1703" y="4216"/>
                    <a:pt x="1691" y="4370"/>
                  </a:cubicBezTo>
                  <a:cubicBezTo>
                    <a:pt x="1608" y="4501"/>
                    <a:pt x="929" y="4680"/>
                    <a:pt x="524" y="4787"/>
                  </a:cubicBezTo>
                  <a:lnTo>
                    <a:pt x="60" y="4906"/>
                  </a:lnTo>
                  <a:lnTo>
                    <a:pt x="36" y="5097"/>
                  </a:lnTo>
                  <a:cubicBezTo>
                    <a:pt x="12" y="5299"/>
                    <a:pt x="0" y="5513"/>
                    <a:pt x="0" y="5716"/>
                  </a:cubicBezTo>
                  <a:cubicBezTo>
                    <a:pt x="0" y="5930"/>
                    <a:pt x="12" y="6144"/>
                    <a:pt x="36" y="6347"/>
                  </a:cubicBezTo>
                  <a:lnTo>
                    <a:pt x="60" y="6525"/>
                  </a:lnTo>
                  <a:lnTo>
                    <a:pt x="536" y="6656"/>
                  </a:lnTo>
                  <a:cubicBezTo>
                    <a:pt x="929" y="6763"/>
                    <a:pt x="1608" y="6942"/>
                    <a:pt x="1691" y="7049"/>
                  </a:cubicBezTo>
                  <a:cubicBezTo>
                    <a:pt x="1703" y="7216"/>
                    <a:pt x="1239" y="7787"/>
                    <a:pt x="965" y="8121"/>
                  </a:cubicBezTo>
                  <a:lnTo>
                    <a:pt x="691" y="8466"/>
                  </a:lnTo>
                  <a:lnTo>
                    <a:pt x="786" y="8621"/>
                  </a:lnTo>
                  <a:cubicBezTo>
                    <a:pt x="989" y="8978"/>
                    <a:pt x="1239" y="9311"/>
                    <a:pt x="1513" y="9621"/>
                  </a:cubicBezTo>
                  <a:lnTo>
                    <a:pt x="1632" y="9752"/>
                  </a:lnTo>
                  <a:lnTo>
                    <a:pt x="2036" y="9585"/>
                  </a:lnTo>
                  <a:cubicBezTo>
                    <a:pt x="2477" y="9419"/>
                    <a:pt x="2977" y="9228"/>
                    <a:pt x="3215" y="9228"/>
                  </a:cubicBezTo>
                  <a:lnTo>
                    <a:pt x="3263" y="9228"/>
                  </a:lnTo>
                  <a:cubicBezTo>
                    <a:pt x="3358" y="9383"/>
                    <a:pt x="3322" y="10073"/>
                    <a:pt x="3299" y="10490"/>
                  </a:cubicBezTo>
                  <a:lnTo>
                    <a:pt x="3275" y="10943"/>
                  </a:lnTo>
                  <a:lnTo>
                    <a:pt x="3441" y="11026"/>
                  </a:lnTo>
                  <a:cubicBezTo>
                    <a:pt x="3822" y="11193"/>
                    <a:pt x="4215" y="11324"/>
                    <a:pt x="4608" y="11407"/>
                  </a:cubicBezTo>
                  <a:lnTo>
                    <a:pt x="4787" y="11443"/>
                  </a:lnTo>
                  <a:lnTo>
                    <a:pt x="5025" y="11074"/>
                  </a:lnTo>
                  <a:cubicBezTo>
                    <a:pt x="5251" y="10704"/>
                    <a:pt x="5656" y="10097"/>
                    <a:pt x="5811" y="10050"/>
                  </a:cubicBezTo>
                  <a:cubicBezTo>
                    <a:pt x="5977" y="10097"/>
                    <a:pt x="6394" y="10752"/>
                    <a:pt x="6620" y="11109"/>
                  </a:cubicBezTo>
                  <a:lnTo>
                    <a:pt x="6847" y="11443"/>
                  </a:lnTo>
                  <a:lnTo>
                    <a:pt x="7025" y="11407"/>
                  </a:lnTo>
                  <a:cubicBezTo>
                    <a:pt x="7418" y="11324"/>
                    <a:pt x="7811" y="11193"/>
                    <a:pt x="8192" y="11026"/>
                  </a:cubicBezTo>
                  <a:lnTo>
                    <a:pt x="8359" y="10954"/>
                  </a:lnTo>
                  <a:lnTo>
                    <a:pt x="8335" y="10490"/>
                  </a:lnTo>
                  <a:cubicBezTo>
                    <a:pt x="8311" y="10062"/>
                    <a:pt x="8263" y="9359"/>
                    <a:pt x="8359" y="9228"/>
                  </a:cubicBezTo>
                  <a:lnTo>
                    <a:pt x="8406" y="9228"/>
                  </a:lnTo>
                  <a:cubicBezTo>
                    <a:pt x="8656" y="9228"/>
                    <a:pt x="9156" y="9419"/>
                    <a:pt x="9597" y="9597"/>
                  </a:cubicBezTo>
                  <a:lnTo>
                    <a:pt x="10002" y="9752"/>
                  </a:lnTo>
                  <a:lnTo>
                    <a:pt x="10121" y="9621"/>
                  </a:lnTo>
                  <a:cubicBezTo>
                    <a:pt x="10407" y="9300"/>
                    <a:pt x="10645" y="8966"/>
                    <a:pt x="10847" y="8621"/>
                  </a:cubicBezTo>
                  <a:lnTo>
                    <a:pt x="10942" y="8466"/>
                  </a:lnTo>
                  <a:lnTo>
                    <a:pt x="10668" y="8121"/>
                  </a:lnTo>
                  <a:cubicBezTo>
                    <a:pt x="10383" y="7787"/>
                    <a:pt x="9930" y="7216"/>
                    <a:pt x="9930" y="7073"/>
                  </a:cubicBezTo>
                  <a:cubicBezTo>
                    <a:pt x="10026" y="6942"/>
                    <a:pt x="10692" y="6763"/>
                    <a:pt x="11097" y="6656"/>
                  </a:cubicBezTo>
                  <a:lnTo>
                    <a:pt x="11573" y="6525"/>
                  </a:lnTo>
                  <a:lnTo>
                    <a:pt x="11597" y="6347"/>
                  </a:lnTo>
                  <a:cubicBezTo>
                    <a:pt x="11609" y="6144"/>
                    <a:pt x="11621" y="5942"/>
                    <a:pt x="11621" y="5716"/>
                  </a:cubicBezTo>
                  <a:cubicBezTo>
                    <a:pt x="11621" y="5501"/>
                    <a:pt x="11609" y="5299"/>
                    <a:pt x="11597" y="5097"/>
                  </a:cubicBezTo>
                  <a:lnTo>
                    <a:pt x="11573" y="4906"/>
                  </a:lnTo>
                  <a:lnTo>
                    <a:pt x="11109" y="4787"/>
                  </a:lnTo>
                  <a:cubicBezTo>
                    <a:pt x="10704" y="4680"/>
                    <a:pt x="10026" y="4501"/>
                    <a:pt x="9942" y="4394"/>
                  </a:cubicBezTo>
                  <a:cubicBezTo>
                    <a:pt x="9930" y="4216"/>
                    <a:pt x="10395" y="3644"/>
                    <a:pt x="10668" y="3311"/>
                  </a:cubicBezTo>
                  <a:lnTo>
                    <a:pt x="10942" y="2977"/>
                  </a:lnTo>
                  <a:lnTo>
                    <a:pt x="10847" y="2823"/>
                  </a:lnTo>
                  <a:cubicBezTo>
                    <a:pt x="10645" y="2477"/>
                    <a:pt x="10407" y="2144"/>
                    <a:pt x="10121" y="1822"/>
                  </a:cubicBezTo>
                  <a:lnTo>
                    <a:pt x="10002" y="1691"/>
                  </a:lnTo>
                  <a:lnTo>
                    <a:pt x="9585" y="1846"/>
                  </a:lnTo>
                  <a:cubicBezTo>
                    <a:pt x="9144" y="2025"/>
                    <a:pt x="8656" y="2215"/>
                    <a:pt x="8406" y="2215"/>
                  </a:cubicBezTo>
                  <a:lnTo>
                    <a:pt x="8371" y="2215"/>
                  </a:lnTo>
                  <a:cubicBezTo>
                    <a:pt x="8263" y="2061"/>
                    <a:pt x="8311" y="1370"/>
                    <a:pt x="8335" y="953"/>
                  </a:cubicBezTo>
                  <a:lnTo>
                    <a:pt x="8359" y="489"/>
                  </a:lnTo>
                  <a:lnTo>
                    <a:pt x="8192" y="417"/>
                  </a:lnTo>
                  <a:cubicBezTo>
                    <a:pt x="7811" y="251"/>
                    <a:pt x="7418" y="120"/>
                    <a:pt x="7025" y="36"/>
                  </a:cubicBezTo>
                  <a:lnTo>
                    <a:pt x="6847" y="1"/>
                  </a:lnTo>
                  <a:lnTo>
                    <a:pt x="6632" y="322"/>
                  </a:lnTo>
                  <a:cubicBezTo>
                    <a:pt x="6406" y="679"/>
                    <a:pt x="5977" y="1346"/>
                    <a:pt x="5823" y="1382"/>
                  </a:cubicBezTo>
                  <a:cubicBezTo>
                    <a:pt x="5644" y="1346"/>
                    <a:pt x="5251" y="715"/>
                    <a:pt x="5013" y="346"/>
                  </a:cubicBezTo>
                  <a:lnTo>
                    <a:pt x="4787"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36" name="Google Shape;336;p26"/>
            <p:cNvSpPr txBox="1"/>
            <p:nvPr/>
          </p:nvSpPr>
          <p:spPr>
            <a:xfrm>
              <a:off x="606849" y="1550190"/>
              <a:ext cx="13059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900">
                <a:solidFill>
                  <a:srgbClr val="434343"/>
                </a:solidFill>
                <a:latin typeface="Playfair Display"/>
                <a:ea typeface="Playfair Display"/>
                <a:cs typeface="Playfair Display"/>
                <a:sym typeface="Playfair Display"/>
              </a:endParaRPr>
            </a:p>
          </p:txBody>
        </p:sp>
        <p:sp>
          <p:nvSpPr>
            <p:cNvPr id="337" name="Google Shape;337;p26"/>
            <p:cNvSpPr txBox="1"/>
            <p:nvPr/>
          </p:nvSpPr>
          <p:spPr>
            <a:xfrm>
              <a:off x="606854" y="1550192"/>
              <a:ext cx="1305900" cy="7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434343"/>
                  </a:solidFill>
                  <a:latin typeface="Playfair Display"/>
                  <a:ea typeface="Playfair Display"/>
                  <a:cs typeface="Playfair Display"/>
                  <a:sym typeface="Playfair Display"/>
                </a:rPr>
                <a:t>Walmart store is born</a:t>
              </a:r>
              <a:endParaRPr sz="900">
                <a:solidFill>
                  <a:srgbClr val="434343"/>
                </a:solidFill>
                <a:latin typeface="Playfair Display"/>
                <a:ea typeface="Playfair Display"/>
                <a:cs typeface="Playfair Display"/>
                <a:sym typeface="Playfair Display"/>
              </a:endParaRPr>
            </a:p>
          </p:txBody>
        </p:sp>
      </p:grpSp>
      <p:grpSp>
        <p:nvGrpSpPr>
          <p:cNvPr id="338" name="Google Shape;338;p26"/>
          <p:cNvGrpSpPr/>
          <p:nvPr/>
        </p:nvGrpSpPr>
        <p:grpSpPr>
          <a:xfrm>
            <a:off x="3277250" y="3202608"/>
            <a:ext cx="1808326" cy="1127490"/>
            <a:chOff x="2759001" y="1380900"/>
            <a:chExt cx="2006799" cy="1652000"/>
          </a:xfrm>
        </p:grpSpPr>
        <p:sp>
          <p:nvSpPr>
            <p:cNvPr id="339" name="Google Shape;339;p26"/>
            <p:cNvSpPr/>
            <p:nvPr/>
          </p:nvSpPr>
          <p:spPr>
            <a:xfrm>
              <a:off x="4286550" y="1382375"/>
              <a:ext cx="230100" cy="1119800"/>
            </a:xfrm>
            <a:custGeom>
              <a:rect b="b" l="l" r="r" t="t"/>
              <a:pathLst>
                <a:path extrusionOk="0" h="44792" w="9204">
                  <a:moveTo>
                    <a:pt x="0" y="1"/>
                  </a:moveTo>
                  <a:lnTo>
                    <a:pt x="0" y="33291"/>
                  </a:lnTo>
                  <a:cubicBezTo>
                    <a:pt x="0" y="38244"/>
                    <a:pt x="2810" y="42649"/>
                    <a:pt x="7097" y="44792"/>
                  </a:cubicBezTo>
                  <a:lnTo>
                    <a:pt x="9204" y="44792"/>
                  </a:lnTo>
                  <a:lnTo>
                    <a:pt x="9204" y="43328"/>
                  </a:lnTo>
                  <a:cubicBezTo>
                    <a:pt x="5025" y="41804"/>
                    <a:pt x="2179" y="37827"/>
                    <a:pt x="2179" y="33291"/>
                  </a:cubicBezTo>
                  <a:lnTo>
                    <a:pt x="21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40" name="Google Shape;340;p26"/>
            <p:cNvSpPr/>
            <p:nvPr/>
          </p:nvSpPr>
          <p:spPr>
            <a:xfrm>
              <a:off x="3460550" y="2443825"/>
              <a:ext cx="1240050" cy="589075"/>
            </a:xfrm>
            <a:custGeom>
              <a:rect b="b" l="l" r="r" t="t"/>
              <a:pathLst>
                <a:path extrusionOk="0" h="23563" w="49602">
                  <a:moveTo>
                    <a:pt x="1" y="0"/>
                  </a:moveTo>
                  <a:cubicBezTo>
                    <a:pt x="4620" y="1917"/>
                    <a:pt x="7871" y="6477"/>
                    <a:pt x="7871" y="11788"/>
                  </a:cubicBezTo>
                  <a:cubicBezTo>
                    <a:pt x="7871" y="17098"/>
                    <a:pt x="4620" y="21646"/>
                    <a:pt x="1" y="23563"/>
                  </a:cubicBezTo>
                  <a:lnTo>
                    <a:pt x="37827" y="23563"/>
                  </a:lnTo>
                  <a:cubicBezTo>
                    <a:pt x="44328" y="23563"/>
                    <a:pt x="49602" y="18288"/>
                    <a:pt x="49602" y="11788"/>
                  </a:cubicBezTo>
                  <a:cubicBezTo>
                    <a:pt x="49602" y="5275"/>
                    <a:pt x="44328" y="0"/>
                    <a:pt x="37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FFFFFF"/>
                  </a:solidFill>
                  <a:latin typeface="Playfair Display"/>
                  <a:ea typeface="Playfair Display"/>
                  <a:cs typeface="Playfair Display"/>
                  <a:sym typeface="Playfair Display"/>
                </a:rPr>
                <a:t>1983</a:t>
              </a:r>
              <a:endParaRPr sz="900">
                <a:solidFill>
                  <a:srgbClr val="FFFFFF"/>
                </a:solidFill>
                <a:latin typeface="Playfair Display"/>
                <a:ea typeface="Playfair Display"/>
                <a:cs typeface="Playfair Display"/>
                <a:sym typeface="Playfair Display"/>
              </a:endParaRPr>
            </a:p>
          </p:txBody>
        </p:sp>
        <p:sp>
          <p:nvSpPr>
            <p:cNvPr id="341" name="Google Shape;341;p26"/>
            <p:cNvSpPr/>
            <p:nvPr/>
          </p:nvSpPr>
          <p:spPr>
            <a:xfrm>
              <a:off x="4460675" y="1496375"/>
              <a:ext cx="89325" cy="171175"/>
            </a:xfrm>
            <a:custGeom>
              <a:rect b="b" l="l" r="r" t="t"/>
              <a:pathLst>
                <a:path extrusionOk="0" h="6847" w="3573">
                  <a:moveTo>
                    <a:pt x="2977" y="739"/>
                  </a:moveTo>
                  <a:lnTo>
                    <a:pt x="2977" y="6252"/>
                  </a:lnTo>
                  <a:lnTo>
                    <a:pt x="596" y="6252"/>
                  </a:lnTo>
                  <a:lnTo>
                    <a:pt x="596" y="739"/>
                  </a:lnTo>
                  <a:close/>
                  <a:moveTo>
                    <a:pt x="1" y="1"/>
                  </a:moveTo>
                  <a:lnTo>
                    <a:pt x="1" y="6847"/>
                  </a:lnTo>
                  <a:lnTo>
                    <a:pt x="3572" y="6847"/>
                  </a:lnTo>
                  <a:lnTo>
                    <a:pt x="3572"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42" name="Google Shape;342;p26"/>
            <p:cNvSpPr/>
            <p:nvPr/>
          </p:nvSpPr>
          <p:spPr>
            <a:xfrm>
              <a:off x="4564850" y="1436850"/>
              <a:ext cx="92900" cy="230700"/>
            </a:xfrm>
            <a:custGeom>
              <a:rect b="b" l="l" r="r" t="t"/>
              <a:pathLst>
                <a:path extrusionOk="0" h="9228" w="3716">
                  <a:moveTo>
                    <a:pt x="3120" y="596"/>
                  </a:moveTo>
                  <a:lnTo>
                    <a:pt x="3120" y="8633"/>
                  </a:lnTo>
                  <a:lnTo>
                    <a:pt x="596" y="8633"/>
                  </a:lnTo>
                  <a:lnTo>
                    <a:pt x="596" y="596"/>
                  </a:lnTo>
                  <a:close/>
                  <a:moveTo>
                    <a:pt x="1" y="1"/>
                  </a:moveTo>
                  <a:lnTo>
                    <a:pt x="1" y="9228"/>
                  </a:lnTo>
                  <a:lnTo>
                    <a:pt x="3716" y="9228"/>
                  </a:lnTo>
                  <a:lnTo>
                    <a:pt x="371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43" name="Google Shape;343;p26"/>
            <p:cNvSpPr/>
            <p:nvPr/>
          </p:nvSpPr>
          <p:spPr>
            <a:xfrm>
              <a:off x="4672600" y="1380900"/>
              <a:ext cx="93200" cy="286650"/>
            </a:xfrm>
            <a:custGeom>
              <a:rect b="b" l="l" r="r" t="t"/>
              <a:pathLst>
                <a:path extrusionOk="0" h="11466" w="3728">
                  <a:moveTo>
                    <a:pt x="3132" y="596"/>
                  </a:moveTo>
                  <a:lnTo>
                    <a:pt x="3132" y="10871"/>
                  </a:lnTo>
                  <a:lnTo>
                    <a:pt x="596" y="10871"/>
                  </a:lnTo>
                  <a:lnTo>
                    <a:pt x="596" y="596"/>
                  </a:lnTo>
                  <a:close/>
                  <a:moveTo>
                    <a:pt x="1" y="0"/>
                  </a:moveTo>
                  <a:lnTo>
                    <a:pt x="1" y="11466"/>
                  </a:lnTo>
                  <a:lnTo>
                    <a:pt x="3727" y="11466"/>
                  </a:lnTo>
                  <a:lnTo>
                    <a:pt x="3727"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44" name="Google Shape;344;p26"/>
            <p:cNvSpPr txBox="1"/>
            <p:nvPr/>
          </p:nvSpPr>
          <p:spPr>
            <a:xfrm>
              <a:off x="2980649" y="1550190"/>
              <a:ext cx="13059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900">
                <a:solidFill>
                  <a:srgbClr val="434343"/>
                </a:solidFill>
                <a:latin typeface="Playfair Display"/>
                <a:ea typeface="Playfair Display"/>
                <a:cs typeface="Playfair Display"/>
                <a:sym typeface="Playfair Display"/>
              </a:endParaRPr>
            </a:p>
          </p:txBody>
        </p:sp>
        <p:sp>
          <p:nvSpPr>
            <p:cNvPr id="345" name="Google Shape;345;p26"/>
            <p:cNvSpPr txBox="1"/>
            <p:nvPr/>
          </p:nvSpPr>
          <p:spPr>
            <a:xfrm>
              <a:off x="2759001" y="1461914"/>
              <a:ext cx="15276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434343"/>
                  </a:solidFill>
                  <a:latin typeface="Playfair Display"/>
                  <a:ea typeface="Playfair Display"/>
                  <a:cs typeface="Playfair Display"/>
                  <a:sym typeface="Playfair Display"/>
                </a:rPr>
                <a:t>Walmart replaces cash registers with computerized point-of-sale system</a:t>
              </a:r>
              <a:endParaRPr sz="900">
                <a:solidFill>
                  <a:srgbClr val="434343"/>
                </a:solidFill>
                <a:latin typeface="Playfair Display"/>
                <a:ea typeface="Playfair Display"/>
                <a:cs typeface="Playfair Display"/>
                <a:sym typeface="Playfair Display"/>
              </a:endParaRPr>
            </a:p>
          </p:txBody>
        </p:sp>
      </p:grpSp>
      <p:grpSp>
        <p:nvGrpSpPr>
          <p:cNvPr id="346" name="Google Shape;346;p26"/>
          <p:cNvGrpSpPr/>
          <p:nvPr/>
        </p:nvGrpSpPr>
        <p:grpSpPr>
          <a:xfrm>
            <a:off x="2303624" y="3928054"/>
            <a:ext cx="1695116" cy="1215541"/>
            <a:chOff x="1634188" y="2443825"/>
            <a:chExt cx="1881163" cy="1781012"/>
          </a:xfrm>
        </p:grpSpPr>
        <p:sp>
          <p:nvSpPr>
            <p:cNvPr id="347" name="Google Shape;347;p26"/>
            <p:cNvSpPr/>
            <p:nvPr/>
          </p:nvSpPr>
          <p:spPr>
            <a:xfrm>
              <a:off x="3035500" y="2993300"/>
              <a:ext cx="230100" cy="1120100"/>
            </a:xfrm>
            <a:custGeom>
              <a:rect b="b" l="l" r="r" t="t"/>
              <a:pathLst>
                <a:path extrusionOk="0" h="44804" w="9204">
                  <a:moveTo>
                    <a:pt x="7097"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48" name="Google Shape;348;p26"/>
            <p:cNvSpPr/>
            <p:nvPr/>
          </p:nvSpPr>
          <p:spPr>
            <a:xfrm>
              <a:off x="2275275" y="2443825"/>
              <a:ext cx="1240075" cy="589075"/>
            </a:xfrm>
            <a:custGeom>
              <a:rect b="b" l="l" r="r" t="t"/>
              <a:pathLst>
                <a:path extrusionOk="0" h="23563" w="49603">
                  <a:moveTo>
                    <a:pt x="1" y="0"/>
                  </a:moveTo>
                  <a:cubicBezTo>
                    <a:pt x="4621" y="1917"/>
                    <a:pt x="7871" y="6477"/>
                    <a:pt x="7871" y="11788"/>
                  </a:cubicBezTo>
                  <a:cubicBezTo>
                    <a:pt x="7871" y="17098"/>
                    <a:pt x="4621" y="21646"/>
                    <a:pt x="1" y="23563"/>
                  </a:cubicBezTo>
                  <a:lnTo>
                    <a:pt x="37827" y="23563"/>
                  </a:lnTo>
                  <a:cubicBezTo>
                    <a:pt x="44328" y="23563"/>
                    <a:pt x="49602" y="18288"/>
                    <a:pt x="49602" y="11788"/>
                  </a:cubicBezTo>
                  <a:cubicBezTo>
                    <a:pt x="49602" y="5275"/>
                    <a:pt x="44328" y="0"/>
                    <a:pt x="37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FFFFFF"/>
                  </a:solidFill>
                  <a:latin typeface="Playfair Display"/>
                  <a:ea typeface="Playfair Display"/>
                  <a:cs typeface="Playfair Display"/>
                  <a:sym typeface="Playfair Display"/>
                </a:rPr>
                <a:t>1980</a:t>
              </a:r>
              <a:endParaRPr sz="900">
                <a:solidFill>
                  <a:srgbClr val="FFFFFF"/>
                </a:solidFill>
                <a:latin typeface="Playfair Display"/>
                <a:ea typeface="Playfair Display"/>
                <a:cs typeface="Playfair Display"/>
                <a:sym typeface="Playfair Display"/>
              </a:endParaRPr>
            </a:p>
          </p:txBody>
        </p:sp>
        <p:sp>
          <p:nvSpPr>
            <p:cNvPr id="349" name="Google Shape;349;p26"/>
            <p:cNvSpPr/>
            <p:nvPr/>
          </p:nvSpPr>
          <p:spPr>
            <a:xfrm>
              <a:off x="3219450" y="3823750"/>
              <a:ext cx="289350" cy="289650"/>
            </a:xfrm>
            <a:custGeom>
              <a:rect b="b" l="l" r="r" t="t"/>
              <a:pathLst>
                <a:path extrusionOk="0" h="11586" w="11574">
                  <a:moveTo>
                    <a:pt x="5787" y="620"/>
                  </a:moveTo>
                  <a:cubicBezTo>
                    <a:pt x="8633" y="620"/>
                    <a:pt x="10954" y="2941"/>
                    <a:pt x="10954" y="5799"/>
                  </a:cubicBezTo>
                  <a:cubicBezTo>
                    <a:pt x="10954" y="8645"/>
                    <a:pt x="8633" y="10966"/>
                    <a:pt x="5787" y="10966"/>
                  </a:cubicBezTo>
                  <a:cubicBezTo>
                    <a:pt x="2929" y="10966"/>
                    <a:pt x="608" y="8645"/>
                    <a:pt x="608" y="5799"/>
                  </a:cubicBezTo>
                  <a:cubicBezTo>
                    <a:pt x="608" y="2941"/>
                    <a:pt x="2929" y="620"/>
                    <a:pt x="5787" y="620"/>
                  </a:cubicBezTo>
                  <a:close/>
                  <a:moveTo>
                    <a:pt x="5787" y="1"/>
                  </a:moveTo>
                  <a:cubicBezTo>
                    <a:pt x="2596" y="1"/>
                    <a:pt x="1" y="2596"/>
                    <a:pt x="1" y="5799"/>
                  </a:cubicBezTo>
                  <a:cubicBezTo>
                    <a:pt x="1" y="8990"/>
                    <a:pt x="2596" y="11585"/>
                    <a:pt x="5787" y="11585"/>
                  </a:cubicBezTo>
                  <a:cubicBezTo>
                    <a:pt x="8978" y="11585"/>
                    <a:pt x="11573" y="8990"/>
                    <a:pt x="11573" y="5799"/>
                  </a:cubicBezTo>
                  <a:cubicBezTo>
                    <a:pt x="11573" y="2596"/>
                    <a:pt x="8978" y="1"/>
                    <a:pt x="578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50" name="Google Shape;350;p26"/>
            <p:cNvSpPr/>
            <p:nvPr/>
          </p:nvSpPr>
          <p:spPr>
            <a:xfrm>
              <a:off x="3298025" y="3870175"/>
              <a:ext cx="130700" cy="208400"/>
            </a:xfrm>
            <a:custGeom>
              <a:rect b="b" l="l" r="r" t="t"/>
              <a:pathLst>
                <a:path extrusionOk="0" h="8336" w="5228">
                  <a:moveTo>
                    <a:pt x="2299" y="1227"/>
                  </a:moveTo>
                  <a:lnTo>
                    <a:pt x="2299" y="3668"/>
                  </a:lnTo>
                  <a:cubicBezTo>
                    <a:pt x="2156" y="3632"/>
                    <a:pt x="2096" y="3609"/>
                    <a:pt x="2001" y="3573"/>
                  </a:cubicBezTo>
                  <a:cubicBezTo>
                    <a:pt x="1751" y="3501"/>
                    <a:pt x="1560" y="3418"/>
                    <a:pt x="1406" y="3323"/>
                  </a:cubicBezTo>
                  <a:cubicBezTo>
                    <a:pt x="1263" y="3228"/>
                    <a:pt x="1144" y="3120"/>
                    <a:pt x="1072" y="2989"/>
                  </a:cubicBezTo>
                  <a:cubicBezTo>
                    <a:pt x="1001" y="2847"/>
                    <a:pt x="965" y="2680"/>
                    <a:pt x="965" y="2477"/>
                  </a:cubicBezTo>
                  <a:cubicBezTo>
                    <a:pt x="965" y="2085"/>
                    <a:pt x="1084" y="1775"/>
                    <a:pt x="1358" y="1549"/>
                  </a:cubicBezTo>
                  <a:cubicBezTo>
                    <a:pt x="1584" y="1370"/>
                    <a:pt x="1846" y="1263"/>
                    <a:pt x="2299" y="1227"/>
                  </a:cubicBezTo>
                  <a:close/>
                  <a:moveTo>
                    <a:pt x="2894" y="4478"/>
                  </a:moveTo>
                  <a:cubicBezTo>
                    <a:pt x="3049" y="4513"/>
                    <a:pt x="3204" y="4549"/>
                    <a:pt x="3335" y="4585"/>
                  </a:cubicBezTo>
                  <a:cubicBezTo>
                    <a:pt x="3585" y="4668"/>
                    <a:pt x="3811" y="4752"/>
                    <a:pt x="3989" y="4859"/>
                  </a:cubicBezTo>
                  <a:cubicBezTo>
                    <a:pt x="4168" y="4966"/>
                    <a:pt x="4299" y="5097"/>
                    <a:pt x="4382" y="5240"/>
                  </a:cubicBezTo>
                  <a:cubicBezTo>
                    <a:pt x="4478" y="5383"/>
                    <a:pt x="4501" y="5561"/>
                    <a:pt x="4501" y="5775"/>
                  </a:cubicBezTo>
                  <a:cubicBezTo>
                    <a:pt x="4501" y="6168"/>
                    <a:pt x="4347" y="6466"/>
                    <a:pt x="4037" y="6668"/>
                  </a:cubicBezTo>
                  <a:cubicBezTo>
                    <a:pt x="3763" y="6835"/>
                    <a:pt x="3489" y="6942"/>
                    <a:pt x="2894" y="6954"/>
                  </a:cubicBezTo>
                  <a:lnTo>
                    <a:pt x="2894" y="4478"/>
                  </a:lnTo>
                  <a:close/>
                  <a:moveTo>
                    <a:pt x="2299" y="1"/>
                  </a:moveTo>
                  <a:lnTo>
                    <a:pt x="2299" y="632"/>
                  </a:lnTo>
                  <a:cubicBezTo>
                    <a:pt x="2144" y="644"/>
                    <a:pt x="1894" y="680"/>
                    <a:pt x="1715" y="739"/>
                  </a:cubicBezTo>
                  <a:cubicBezTo>
                    <a:pt x="1418" y="823"/>
                    <a:pt x="1168" y="953"/>
                    <a:pt x="953" y="1108"/>
                  </a:cubicBezTo>
                  <a:cubicBezTo>
                    <a:pt x="727" y="1275"/>
                    <a:pt x="572" y="1489"/>
                    <a:pt x="453" y="1727"/>
                  </a:cubicBezTo>
                  <a:cubicBezTo>
                    <a:pt x="334" y="1977"/>
                    <a:pt x="275" y="2263"/>
                    <a:pt x="275" y="2573"/>
                  </a:cubicBezTo>
                  <a:cubicBezTo>
                    <a:pt x="275" y="2847"/>
                    <a:pt x="322" y="3085"/>
                    <a:pt x="417" y="3275"/>
                  </a:cubicBezTo>
                  <a:cubicBezTo>
                    <a:pt x="501" y="3466"/>
                    <a:pt x="644" y="3620"/>
                    <a:pt x="834" y="3763"/>
                  </a:cubicBezTo>
                  <a:cubicBezTo>
                    <a:pt x="1013" y="3894"/>
                    <a:pt x="1227" y="4001"/>
                    <a:pt x="1501" y="4097"/>
                  </a:cubicBezTo>
                  <a:cubicBezTo>
                    <a:pt x="1739" y="4180"/>
                    <a:pt x="2001" y="4252"/>
                    <a:pt x="2299" y="4323"/>
                  </a:cubicBezTo>
                  <a:lnTo>
                    <a:pt x="2299" y="6930"/>
                  </a:lnTo>
                  <a:cubicBezTo>
                    <a:pt x="2299" y="6918"/>
                    <a:pt x="2120" y="6907"/>
                    <a:pt x="2025" y="6883"/>
                  </a:cubicBezTo>
                  <a:cubicBezTo>
                    <a:pt x="1787" y="6835"/>
                    <a:pt x="1572" y="6776"/>
                    <a:pt x="1358" y="6680"/>
                  </a:cubicBezTo>
                  <a:cubicBezTo>
                    <a:pt x="1156" y="6597"/>
                    <a:pt x="965" y="6490"/>
                    <a:pt x="798" y="6383"/>
                  </a:cubicBezTo>
                  <a:cubicBezTo>
                    <a:pt x="620" y="6264"/>
                    <a:pt x="477" y="6145"/>
                    <a:pt x="358" y="6014"/>
                  </a:cubicBezTo>
                  <a:lnTo>
                    <a:pt x="1" y="6561"/>
                  </a:lnTo>
                  <a:cubicBezTo>
                    <a:pt x="668" y="7133"/>
                    <a:pt x="1406" y="7454"/>
                    <a:pt x="2299" y="7538"/>
                  </a:cubicBezTo>
                  <a:lnTo>
                    <a:pt x="2299" y="8335"/>
                  </a:lnTo>
                  <a:lnTo>
                    <a:pt x="2894" y="8335"/>
                  </a:lnTo>
                  <a:lnTo>
                    <a:pt x="2894" y="7550"/>
                  </a:lnTo>
                  <a:cubicBezTo>
                    <a:pt x="3192" y="7538"/>
                    <a:pt x="3489" y="7502"/>
                    <a:pt x="3739" y="7442"/>
                  </a:cubicBezTo>
                  <a:cubicBezTo>
                    <a:pt x="4037" y="7371"/>
                    <a:pt x="4311" y="7252"/>
                    <a:pt x="4525" y="7097"/>
                  </a:cubicBezTo>
                  <a:cubicBezTo>
                    <a:pt x="4751" y="6942"/>
                    <a:pt x="4930" y="6752"/>
                    <a:pt x="5049" y="6526"/>
                  </a:cubicBezTo>
                  <a:cubicBezTo>
                    <a:pt x="5168" y="6287"/>
                    <a:pt x="5228" y="6026"/>
                    <a:pt x="5228" y="5704"/>
                  </a:cubicBezTo>
                  <a:cubicBezTo>
                    <a:pt x="5228" y="5395"/>
                    <a:pt x="5180" y="5144"/>
                    <a:pt x="5073" y="4930"/>
                  </a:cubicBezTo>
                  <a:cubicBezTo>
                    <a:pt x="4966" y="4728"/>
                    <a:pt x="4811" y="4549"/>
                    <a:pt x="4597" y="4406"/>
                  </a:cubicBezTo>
                  <a:cubicBezTo>
                    <a:pt x="4394" y="4263"/>
                    <a:pt x="4120" y="4144"/>
                    <a:pt x="3823" y="4049"/>
                  </a:cubicBezTo>
                  <a:cubicBezTo>
                    <a:pt x="3561" y="3954"/>
                    <a:pt x="3335" y="3882"/>
                    <a:pt x="2894" y="3811"/>
                  </a:cubicBezTo>
                  <a:lnTo>
                    <a:pt x="2894" y="1215"/>
                  </a:lnTo>
                  <a:cubicBezTo>
                    <a:pt x="3192" y="1239"/>
                    <a:pt x="3513" y="1299"/>
                    <a:pt x="3775" y="1406"/>
                  </a:cubicBezTo>
                  <a:cubicBezTo>
                    <a:pt x="4097" y="1549"/>
                    <a:pt x="4370" y="1715"/>
                    <a:pt x="4561" y="1942"/>
                  </a:cubicBezTo>
                  <a:lnTo>
                    <a:pt x="4894" y="1394"/>
                  </a:lnTo>
                  <a:cubicBezTo>
                    <a:pt x="4608" y="1144"/>
                    <a:pt x="4263" y="953"/>
                    <a:pt x="3906" y="811"/>
                  </a:cubicBezTo>
                  <a:cubicBezTo>
                    <a:pt x="3608" y="703"/>
                    <a:pt x="3335" y="632"/>
                    <a:pt x="2894" y="620"/>
                  </a:cubicBezTo>
                  <a:lnTo>
                    <a:pt x="2894"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51" name="Google Shape;351;p26"/>
            <p:cNvSpPr txBox="1"/>
            <p:nvPr/>
          </p:nvSpPr>
          <p:spPr>
            <a:xfrm>
              <a:off x="1634188" y="3689937"/>
              <a:ext cx="14013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900">
                <a:solidFill>
                  <a:srgbClr val="434343"/>
                </a:solidFill>
                <a:latin typeface="Playfair Display"/>
                <a:ea typeface="Playfair Display"/>
                <a:cs typeface="Playfair Display"/>
                <a:sym typeface="Playfair Display"/>
              </a:endParaRPr>
            </a:p>
          </p:txBody>
        </p:sp>
        <p:sp>
          <p:nvSpPr>
            <p:cNvPr id="352" name="Google Shape;352;p26"/>
            <p:cNvSpPr txBox="1"/>
            <p:nvPr/>
          </p:nvSpPr>
          <p:spPr>
            <a:xfrm>
              <a:off x="1634188" y="3343088"/>
              <a:ext cx="14013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434343"/>
                  </a:solidFill>
                  <a:latin typeface="Playfair Display"/>
                  <a:ea typeface="Playfair Display"/>
                  <a:cs typeface="Playfair Display"/>
                  <a:sym typeface="Playfair Display"/>
                </a:rPr>
                <a:t>Walmart reached 1 billion in annual sales</a:t>
              </a:r>
              <a:endParaRPr sz="900">
                <a:solidFill>
                  <a:srgbClr val="434343"/>
                </a:solidFill>
                <a:latin typeface="Playfair Display"/>
                <a:ea typeface="Playfair Display"/>
                <a:cs typeface="Playfair Display"/>
                <a:sym typeface="Playfair Display"/>
              </a:endParaRPr>
            </a:p>
          </p:txBody>
        </p:sp>
      </p:grpSp>
      <p:grpSp>
        <p:nvGrpSpPr>
          <p:cNvPr id="353" name="Google Shape;353;p26"/>
          <p:cNvGrpSpPr/>
          <p:nvPr/>
        </p:nvGrpSpPr>
        <p:grpSpPr>
          <a:xfrm>
            <a:off x="4402711" y="3928054"/>
            <a:ext cx="1732128" cy="1215541"/>
            <a:chOff x="4007988" y="2443825"/>
            <a:chExt cx="1922238" cy="1781012"/>
          </a:xfrm>
        </p:grpSpPr>
        <p:sp>
          <p:nvSpPr>
            <p:cNvPr id="354" name="Google Shape;354;p26"/>
            <p:cNvSpPr/>
            <p:nvPr/>
          </p:nvSpPr>
          <p:spPr>
            <a:xfrm>
              <a:off x="5409300" y="2993300"/>
              <a:ext cx="230125" cy="1120100"/>
            </a:xfrm>
            <a:custGeom>
              <a:rect b="b" l="l" r="r" t="t"/>
              <a:pathLst>
                <a:path extrusionOk="0" h="44804" w="9205">
                  <a:moveTo>
                    <a:pt x="7097" y="0"/>
                  </a:moveTo>
                  <a:cubicBezTo>
                    <a:pt x="2811" y="2143"/>
                    <a:pt x="1" y="6549"/>
                    <a:pt x="1" y="11514"/>
                  </a:cubicBezTo>
                  <a:lnTo>
                    <a:pt x="1" y="44803"/>
                  </a:lnTo>
                  <a:lnTo>
                    <a:pt x="2180" y="44803"/>
                  </a:lnTo>
                  <a:lnTo>
                    <a:pt x="2180" y="11514"/>
                  </a:lnTo>
                  <a:cubicBezTo>
                    <a:pt x="2180" y="6965"/>
                    <a:pt x="5025" y="2989"/>
                    <a:pt x="9204" y="1477"/>
                  </a:cubicBezTo>
                  <a:lnTo>
                    <a:pt x="9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55" name="Google Shape;355;p26"/>
            <p:cNvSpPr/>
            <p:nvPr/>
          </p:nvSpPr>
          <p:spPr>
            <a:xfrm>
              <a:off x="4645825" y="2443825"/>
              <a:ext cx="1240350" cy="589075"/>
            </a:xfrm>
            <a:custGeom>
              <a:rect b="b" l="l" r="r" t="t"/>
              <a:pathLst>
                <a:path extrusionOk="0" h="23563" w="49614">
                  <a:moveTo>
                    <a:pt x="0" y="0"/>
                  </a:moveTo>
                  <a:cubicBezTo>
                    <a:pt x="4620" y="1917"/>
                    <a:pt x="7870" y="6477"/>
                    <a:pt x="7870" y="11788"/>
                  </a:cubicBezTo>
                  <a:cubicBezTo>
                    <a:pt x="7870" y="17098"/>
                    <a:pt x="4620" y="21646"/>
                    <a:pt x="0" y="23563"/>
                  </a:cubicBezTo>
                  <a:lnTo>
                    <a:pt x="37826" y="23563"/>
                  </a:lnTo>
                  <a:cubicBezTo>
                    <a:pt x="44339" y="23563"/>
                    <a:pt x="49614" y="18288"/>
                    <a:pt x="49614" y="11788"/>
                  </a:cubicBezTo>
                  <a:cubicBezTo>
                    <a:pt x="49614" y="5275"/>
                    <a:pt x="44339" y="0"/>
                    <a:pt x="378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FFFFFF"/>
                  </a:solidFill>
                  <a:latin typeface="Playfair Display"/>
                  <a:ea typeface="Playfair Display"/>
                  <a:cs typeface="Playfair Display"/>
                  <a:sym typeface="Playfair Display"/>
                </a:rPr>
                <a:t>2007</a:t>
              </a:r>
              <a:endParaRPr sz="900">
                <a:solidFill>
                  <a:srgbClr val="FFFFFF"/>
                </a:solidFill>
                <a:latin typeface="Playfair Display"/>
                <a:ea typeface="Playfair Display"/>
                <a:cs typeface="Playfair Display"/>
                <a:sym typeface="Playfair Display"/>
              </a:endParaRPr>
            </a:p>
          </p:txBody>
        </p:sp>
        <p:sp>
          <p:nvSpPr>
            <p:cNvPr id="356" name="Google Shape;356;p26"/>
            <p:cNvSpPr/>
            <p:nvPr/>
          </p:nvSpPr>
          <p:spPr>
            <a:xfrm>
              <a:off x="5668275" y="3945200"/>
              <a:ext cx="22050" cy="22050"/>
            </a:xfrm>
            <a:custGeom>
              <a:rect b="b" l="l" r="r" t="t"/>
              <a:pathLst>
                <a:path extrusionOk="0" h="882" w="882">
                  <a:moveTo>
                    <a:pt x="441" y="0"/>
                  </a:moveTo>
                  <a:cubicBezTo>
                    <a:pt x="203" y="0"/>
                    <a:pt x="0" y="203"/>
                    <a:pt x="0" y="441"/>
                  </a:cubicBezTo>
                  <a:cubicBezTo>
                    <a:pt x="0" y="691"/>
                    <a:pt x="203" y="881"/>
                    <a:pt x="441" y="881"/>
                  </a:cubicBezTo>
                  <a:cubicBezTo>
                    <a:pt x="691" y="881"/>
                    <a:pt x="881" y="691"/>
                    <a:pt x="881" y="441"/>
                  </a:cubicBezTo>
                  <a:cubicBezTo>
                    <a:pt x="881" y="203"/>
                    <a:pt x="691" y="0"/>
                    <a:pt x="44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57" name="Google Shape;357;p26"/>
            <p:cNvSpPr/>
            <p:nvPr/>
          </p:nvSpPr>
          <p:spPr>
            <a:xfrm>
              <a:off x="5712325" y="3945200"/>
              <a:ext cx="22350" cy="22050"/>
            </a:xfrm>
            <a:custGeom>
              <a:rect b="b" l="l" r="r" t="t"/>
              <a:pathLst>
                <a:path extrusionOk="0" h="882" w="894">
                  <a:moveTo>
                    <a:pt x="441" y="0"/>
                  </a:moveTo>
                  <a:cubicBezTo>
                    <a:pt x="203" y="0"/>
                    <a:pt x="0" y="203"/>
                    <a:pt x="0" y="441"/>
                  </a:cubicBezTo>
                  <a:cubicBezTo>
                    <a:pt x="0" y="691"/>
                    <a:pt x="203" y="881"/>
                    <a:pt x="441" y="881"/>
                  </a:cubicBezTo>
                  <a:cubicBezTo>
                    <a:pt x="691" y="881"/>
                    <a:pt x="893" y="691"/>
                    <a:pt x="893" y="441"/>
                  </a:cubicBezTo>
                  <a:cubicBezTo>
                    <a:pt x="893" y="203"/>
                    <a:pt x="691" y="0"/>
                    <a:pt x="44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58" name="Google Shape;358;p26"/>
            <p:cNvSpPr/>
            <p:nvPr/>
          </p:nvSpPr>
          <p:spPr>
            <a:xfrm>
              <a:off x="5756675" y="3945200"/>
              <a:ext cx="22050" cy="22050"/>
            </a:xfrm>
            <a:custGeom>
              <a:rect b="b" l="l" r="r" t="t"/>
              <a:pathLst>
                <a:path extrusionOk="0" h="882" w="882">
                  <a:moveTo>
                    <a:pt x="441" y="0"/>
                  </a:moveTo>
                  <a:cubicBezTo>
                    <a:pt x="191" y="0"/>
                    <a:pt x="0" y="203"/>
                    <a:pt x="0" y="441"/>
                  </a:cubicBezTo>
                  <a:cubicBezTo>
                    <a:pt x="0" y="691"/>
                    <a:pt x="191" y="881"/>
                    <a:pt x="441" y="881"/>
                  </a:cubicBezTo>
                  <a:cubicBezTo>
                    <a:pt x="679" y="881"/>
                    <a:pt x="881" y="691"/>
                    <a:pt x="881" y="441"/>
                  </a:cubicBezTo>
                  <a:cubicBezTo>
                    <a:pt x="881" y="203"/>
                    <a:pt x="679" y="0"/>
                    <a:pt x="44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59" name="Google Shape;359;p26"/>
            <p:cNvSpPr/>
            <p:nvPr/>
          </p:nvSpPr>
          <p:spPr>
            <a:xfrm>
              <a:off x="5800725" y="3945200"/>
              <a:ext cx="22050" cy="22050"/>
            </a:xfrm>
            <a:custGeom>
              <a:rect b="b" l="l" r="r" t="t"/>
              <a:pathLst>
                <a:path extrusionOk="0" h="882" w="882">
                  <a:moveTo>
                    <a:pt x="441" y="0"/>
                  </a:moveTo>
                  <a:cubicBezTo>
                    <a:pt x="191" y="0"/>
                    <a:pt x="1" y="203"/>
                    <a:pt x="1" y="441"/>
                  </a:cubicBezTo>
                  <a:cubicBezTo>
                    <a:pt x="1" y="691"/>
                    <a:pt x="191" y="881"/>
                    <a:pt x="441" y="881"/>
                  </a:cubicBezTo>
                  <a:cubicBezTo>
                    <a:pt x="679" y="881"/>
                    <a:pt x="882" y="691"/>
                    <a:pt x="882" y="441"/>
                  </a:cubicBezTo>
                  <a:cubicBezTo>
                    <a:pt x="882" y="203"/>
                    <a:pt x="679" y="0"/>
                    <a:pt x="44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60" name="Google Shape;360;p26"/>
            <p:cNvSpPr/>
            <p:nvPr/>
          </p:nvSpPr>
          <p:spPr>
            <a:xfrm>
              <a:off x="5614100" y="3803225"/>
              <a:ext cx="316125" cy="324450"/>
            </a:xfrm>
            <a:custGeom>
              <a:rect b="b" l="l" r="r" t="t"/>
              <a:pathLst>
                <a:path extrusionOk="0" h="12978" w="12645">
                  <a:moveTo>
                    <a:pt x="11406" y="583"/>
                  </a:moveTo>
                  <a:cubicBezTo>
                    <a:pt x="11799" y="583"/>
                    <a:pt x="12192" y="881"/>
                    <a:pt x="12192" y="1286"/>
                  </a:cubicBezTo>
                  <a:lnTo>
                    <a:pt x="12192" y="5441"/>
                  </a:lnTo>
                  <a:lnTo>
                    <a:pt x="12204" y="5441"/>
                  </a:lnTo>
                  <a:cubicBezTo>
                    <a:pt x="12204" y="5763"/>
                    <a:pt x="12026" y="5882"/>
                    <a:pt x="12026" y="5882"/>
                  </a:cubicBezTo>
                  <a:lnTo>
                    <a:pt x="11966" y="5917"/>
                  </a:lnTo>
                  <a:cubicBezTo>
                    <a:pt x="11871" y="6025"/>
                    <a:pt x="11776" y="6132"/>
                    <a:pt x="11728" y="6156"/>
                  </a:cubicBezTo>
                  <a:lnTo>
                    <a:pt x="10418" y="7180"/>
                  </a:lnTo>
                  <a:lnTo>
                    <a:pt x="10418" y="3977"/>
                  </a:lnTo>
                  <a:cubicBezTo>
                    <a:pt x="10418" y="3274"/>
                    <a:pt x="9787" y="2667"/>
                    <a:pt x="9085" y="2667"/>
                  </a:cubicBezTo>
                  <a:lnTo>
                    <a:pt x="2822" y="2667"/>
                  </a:lnTo>
                  <a:lnTo>
                    <a:pt x="2822" y="1286"/>
                  </a:lnTo>
                  <a:cubicBezTo>
                    <a:pt x="2822" y="881"/>
                    <a:pt x="3120" y="583"/>
                    <a:pt x="3525" y="583"/>
                  </a:cubicBezTo>
                  <a:close/>
                  <a:moveTo>
                    <a:pt x="9085" y="3274"/>
                  </a:moveTo>
                  <a:cubicBezTo>
                    <a:pt x="9466" y="3274"/>
                    <a:pt x="9823" y="3596"/>
                    <a:pt x="9823" y="3977"/>
                  </a:cubicBezTo>
                  <a:lnTo>
                    <a:pt x="9823" y="8144"/>
                  </a:lnTo>
                  <a:cubicBezTo>
                    <a:pt x="9823" y="8442"/>
                    <a:pt x="9668" y="8561"/>
                    <a:pt x="9668" y="8561"/>
                  </a:cubicBezTo>
                  <a:lnTo>
                    <a:pt x="9621" y="8608"/>
                  </a:lnTo>
                  <a:cubicBezTo>
                    <a:pt x="9525" y="8704"/>
                    <a:pt x="9371" y="8823"/>
                    <a:pt x="9335" y="8846"/>
                  </a:cubicBezTo>
                  <a:lnTo>
                    <a:pt x="5358" y="11835"/>
                  </a:lnTo>
                  <a:lnTo>
                    <a:pt x="5358" y="8775"/>
                  </a:lnTo>
                  <a:lnTo>
                    <a:pt x="1203" y="8775"/>
                  </a:lnTo>
                  <a:cubicBezTo>
                    <a:pt x="810" y="8775"/>
                    <a:pt x="441" y="8525"/>
                    <a:pt x="441" y="8144"/>
                  </a:cubicBezTo>
                  <a:lnTo>
                    <a:pt x="441" y="3977"/>
                  </a:lnTo>
                  <a:cubicBezTo>
                    <a:pt x="441" y="3596"/>
                    <a:pt x="810" y="3274"/>
                    <a:pt x="1203" y="3274"/>
                  </a:cubicBezTo>
                  <a:close/>
                  <a:moveTo>
                    <a:pt x="3525" y="0"/>
                  </a:moveTo>
                  <a:cubicBezTo>
                    <a:pt x="2834" y="0"/>
                    <a:pt x="2227" y="595"/>
                    <a:pt x="2227" y="1286"/>
                  </a:cubicBezTo>
                  <a:lnTo>
                    <a:pt x="2227" y="2679"/>
                  </a:lnTo>
                  <a:lnTo>
                    <a:pt x="1203" y="2679"/>
                  </a:lnTo>
                  <a:cubicBezTo>
                    <a:pt x="500" y="2679"/>
                    <a:pt x="0" y="3274"/>
                    <a:pt x="0" y="3977"/>
                  </a:cubicBezTo>
                  <a:lnTo>
                    <a:pt x="0" y="8144"/>
                  </a:lnTo>
                  <a:cubicBezTo>
                    <a:pt x="0" y="8846"/>
                    <a:pt x="500" y="9370"/>
                    <a:pt x="1203" y="9370"/>
                  </a:cubicBezTo>
                  <a:lnTo>
                    <a:pt x="4906" y="9370"/>
                  </a:lnTo>
                  <a:lnTo>
                    <a:pt x="4906" y="12978"/>
                  </a:lnTo>
                  <a:lnTo>
                    <a:pt x="9680" y="9323"/>
                  </a:lnTo>
                  <a:cubicBezTo>
                    <a:pt x="9799" y="9251"/>
                    <a:pt x="9978" y="9085"/>
                    <a:pt x="10061" y="9001"/>
                  </a:cubicBezTo>
                  <a:cubicBezTo>
                    <a:pt x="10144" y="8918"/>
                    <a:pt x="10406" y="8656"/>
                    <a:pt x="10406" y="8144"/>
                  </a:cubicBezTo>
                  <a:lnTo>
                    <a:pt x="10406" y="7834"/>
                  </a:lnTo>
                  <a:lnTo>
                    <a:pt x="11990" y="6608"/>
                  </a:lnTo>
                  <a:cubicBezTo>
                    <a:pt x="12109" y="6537"/>
                    <a:pt x="12252" y="6370"/>
                    <a:pt x="12335" y="6287"/>
                  </a:cubicBezTo>
                  <a:cubicBezTo>
                    <a:pt x="12419" y="6203"/>
                    <a:pt x="12645" y="5953"/>
                    <a:pt x="12645" y="5441"/>
                  </a:cubicBezTo>
                  <a:lnTo>
                    <a:pt x="12645" y="1286"/>
                  </a:lnTo>
                  <a:cubicBezTo>
                    <a:pt x="12645" y="595"/>
                    <a:pt x="12097" y="0"/>
                    <a:pt x="11406"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61" name="Google Shape;361;p26"/>
            <p:cNvSpPr txBox="1"/>
            <p:nvPr/>
          </p:nvSpPr>
          <p:spPr>
            <a:xfrm>
              <a:off x="4007988" y="3689937"/>
              <a:ext cx="14013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900">
                <a:solidFill>
                  <a:srgbClr val="434343"/>
                </a:solidFill>
                <a:latin typeface="Playfair Display"/>
                <a:ea typeface="Playfair Display"/>
                <a:cs typeface="Playfair Display"/>
                <a:sym typeface="Playfair Display"/>
              </a:endParaRPr>
            </a:p>
          </p:txBody>
        </p:sp>
        <p:sp>
          <p:nvSpPr>
            <p:cNvPr id="362" name="Google Shape;362;p26"/>
            <p:cNvSpPr txBox="1"/>
            <p:nvPr/>
          </p:nvSpPr>
          <p:spPr>
            <a:xfrm>
              <a:off x="4007988" y="3343088"/>
              <a:ext cx="14013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434343"/>
                  </a:solidFill>
                  <a:latin typeface="Playfair Display"/>
                  <a:ea typeface="Playfair Display"/>
                  <a:cs typeface="Playfair Display"/>
                  <a:sym typeface="Playfair Display"/>
                </a:rPr>
                <a:t>Walmart.com launches its site to store service</a:t>
              </a:r>
              <a:endParaRPr sz="900">
                <a:solidFill>
                  <a:srgbClr val="434343"/>
                </a:solidFill>
                <a:latin typeface="Playfair Display"/>
                <a:ea typeface="Playfair Display"/>
                <a:cs typeface="Playfair Display"/>
                <a:sym typeface="Playfair Display"/>
              </a:endParaRPr>
            </a:p>
          </p:txBody>
        </p:sp>
      </p:grpSp>
      <p:grpSp>
        <p:nvGrpSpPr>
          <p:cNvPr id="363" name="Google Shape;363;p26"/>
          <p:cNvGrpSpPr/>
          <p:nvPr/>
        </p:nvGrpSpPr>
        <p:grpSpPr>
          <a:xfrm>
            <a:off x="6538814" y="3928054"/>
            <a:ext cx="1692412" cy="1215541"/>
            <a:chOff x="6378538" y="2443825"/>
            <a:chExt cx="1878163" cy="1781012"/>
          </a:xfrm>
        </p:grpSpPr>
        <p:sp>
          <p:nvSpPr>
            <p:cNvPr id="364" name="Google Shape;364;p26"/>
            <p:cNvSpPr/>
            <p:nvPr/>
          </p:nvSpPr>
          <p:spPr>
            <a:xfrm>
              <a:off x="7779850" y="2993300"/>
              <a:ext cx="230100" cy="1120100"/>
            </a:xfrm>
            <a:custGeom>
              <a:rect b="b" l="l" r="r" t="t"/>
              <a:pathLst>
                <a:path extrusionOk="0" h="44804" w="9204">
                  <a:moveTo>
                    <a:pt x="7096"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65" name="Google Shape;365;p26"/>
            <p:cNvSpPr/>
            <p:nvPr/>
          </p:nvSpPr>
          <p:spPr>
            <a:xfrm>
              <a:off x="7016350" y="2443825"/>
              <a:ext cx="1240350" cy="589075"/>
            </a:xfrm>
            <a:custGeom>
              <a:rect b="b" l="l" r="r" t="t"/>
              <a:pathLst>
                <a:path extrusionOk="0" h="23563" w="49614">
                  <a:moveTo>
                    <a:pt x="1" y="0"/>
                  </a:moveTo>
                  <a:cubicBezTo>
                    <a:pt x="4620" y="1917"/>
                    <a:pt x="7871" y="6477"/>
                    <a:pt x="7871" y="11788"/>
                  </a:cubicBezTo>
                  <a:cubicBezTo>
                    <a:pt x="7871" y="17098"/>
                    <a:pt x="4620" y="21646"/>
                    <a:pt x="1" y="23563"/>
                  </a:cubicBezTo>
                  <a:lnTo>
                    <a:pt x="37827" y="23563"/>
                  </a:lnTo>
                  <a:cubicBezTo>
                    <a:pt x="44340" y="23563"/>
                    <a:pt x="49614" y="18288"/>
                    <a:pt x="49614" y="11788"/>
                  </a:cubicBezTo>
                  <a:cubicBezTo>
                    <a:pt x="49614" y="5275"/>
                    <a:pt x="44340" y="0"/>
                    <a:pt x="37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FFFFFF"/>
                  </a:solidFill>
                  <a:latin typeface="Playfair Display"/>
                  <a:ea typeface="Playfair Display"/>
                  <a:cs typeface="Playfair Display"/>
                  <a:sym typeface="Playfair Display"/>
                </a:rPr>
                <a:t>2010</a:t>
              </a:r>
              <a:endParaRPr sz="900">
                <a:solidFill>
                  <a:srgbClr val="FFFFFF"/>
                </a:solidFill>
                <a:latin typeface="Playfair Display"/>
                <a:ea typeface="Playfair Display"/>
                <a:cs typeface="Playfair Display"/>
                <a:sym typeface="Playfair Display"/>
              </a:endParaRPr>
            </a:p>
          </p:txBody>
        </p:sp>
        <p:sp>
          <p:nvSpPr>
            <p:cNvPr id="366" name="Google Shape;366;p26"/>
            <p:cNvSpPr/>
            <p:nvPr/>
          </p:nvSpPr>
          <p:spPr>
            <a:xfrm>
              <a:off x="7950700" y="3840425"/>
              <a:ext cx="282800" cy="278925"/>
            </a:xfrm>
            <a:custGeom>
              <a:rect b="b" l="l" r="r" t="t"/>
              <a:pathLst>
                <a:path extrusionOk="0" h="11157" w="11312">
                  <a:moveTo>
                    <a:pt x="9918" y="596"/>
                  </a:moveTo>
                  <a:cubicBezTo>
                    <a:pt x="10359" y="596"/>
                    <a:pt x="10716" y="941"/>
                    <a:pt x="10716" y="1381"/>
                  </a:cubicBezTo>
                  <a:lnTo>
                    <a:pt x="10716" y="6501"/>
                  </a:lnTo>
                  <a:cubicBezTo>
                    <a:pt x="10716" y="6930"/>
                    <a:pt x="10359" y="7287"/>
                    <a:pt x="9918" y="7287"/>
                  </a:cubicBezTo>
                  <a:lnTo>
                    <a:pt x="1381" y="7287"/>
                  </a:lnTo>
                  <a:cubicBezTo>
                    <a:pt x="941" y="7287"/>
                    <a:pt x="596" y="6930"/>
                    <a:pt x="596" y="6501"/>
                  </a:cubicBezTo>
                  <a:lnTo>
                    <a:pt x="596" y="1381"/>
                  </a:lnTo>
                  <a:cubicBezTo>
                    <a:pt x="596" y="941"/>
                    <a:pt x="941" y="596"/>
                    <a:pt x="1381" y="596"/>
                  </a:cubicBezTo>
                  <a:close/>
                  <a:moveTo>
                    <a:pt x="6989" y="7739"/>
                  </a:moveTo>
                  <a:lnTo>
                    <a:pt x="6989" y="9073"/>
                  </a:lnTo>
                  <a:lnTo>
                    <a:pt x="4310" y="9073"/>
                  </a:lnTo>
                  <a:lnTo>
                    <a:pt x="4310" y="7739"/>
                  </a:lnTo>
                  <a:close/>
                  <a:moveTo>
                    <a:pt x="9156" y="9668"/>
                  </a:moveTo>
                  <a:cubicBezTo>
                    <a:pt x="9490" y="9668"/>
                    <a:pt x="9823" y="9954"/>
                    <a:pt x="9823" y="10275"/>
                  </a:cubicBezTo>
                  <a:lnTo>
                    <a:pt x="9823" y="10561"/>
                  </a:lnTo>
                  <a:lnTo>
                    <a:pt x="1632" y="10561"/>
                  </a:lnTo>
                  <a:lnTo>
                    <a:pt x="1632" y="10275"/>
                  </a:lnTo>
                  <a:cubicBezTo>
                    <a:pt x="1632" y="9954"/>
                    <a:pt x="1834" y="9668"/>
                    <a:pt x="2155" y="9668"/>
                  </a:cubicBezTo>
                  <a:close/>
                  <a:moveTo>
                    <a:pt x="1393" y="0"/>
                  </a:moveTo>
                  <a:cubicBezTo>
                    <a:pt x="655" y="0"/>
                    <a:pt x="0" y="608"/>
                    <a:pt x="0" y="1358"/>
                  </a:cubicBezTo>
                  <a:lnTo>
                    <a:pt x="0" y="6430"/>
                  </a:lnTo>
                  <a:cubicBezTo>
                    <a:pt x="0" y="7168"/>
                    <a:pt x="655" y="7739"/>
                    <a:pt x="1393" y="7739"/>
                  </a:cubicBezTo>
                  <a:lnTo>
                    <a:pt x="3870" y="7739"/>
                  </a:lnTo>
                  <a:lnTo>
                    <a:pt x="3870" y="9073"/>
                  </a:lnTo>
                  <a:lnTo>
                    <a:pt x="2155" y="9073"/>
                  </a:lnTo>
                  <a:cubicBezTo>
                    <a:pt x="1512" y="9073"/>
                    <a:pt x="1036" y="9632"/>
                    <a:pt x="1036" y="10275"/>
                  </a:cubicBezTo>
                  <a:lnTo>
                    <a:pt x="1036" y="11156"/>
                  </a:lnTo>
                  <a:lnTo>
                    <a:pt x="10264" y="11156"/>
                  </a:lnTo>
                  <a:lnTo>
                    <a:pt x="10264" y="10275"/>
                  </a:lnTo>
                  <a:cubicBezTo>
                    <a:pt x="10264" y="9632"/>
                    <a:pt x="9799" y="9073"/>
                    <a:pt x="9156" y="9073"/>
                  </a:cubicBezTo>
                  <a:lnTo>
                    <a:pt x="7585" y="9073"/>
                  </a:lnTo>
                  <a:lnTo>
                    <a:pt x="7585" y="7739"/>
                  </a:lnTo>
                  <a:lnTo>
                    <a:pt x="9918" y="7739"/>
                  </a:lnTo>
                  <a:cubicBezTo>
                    <a:pt x="10668" y="7739"/>
                    <a:pt x="11311" y="7168"/>
                    <a:pt x="11311" y="6430"/>
                  </a:cubicBezTo>
                  <a:lnTo>
                    <a:pt x="11311" y="1358"/>
                  </a:lnTo>
                  <a:cubicBezTo>
                    <a:pt x="11311" y="608"/>
                    <a:pt x="10668" y="0"/>
                    <a:pt x="991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67" name="Google Shape;367;p26"/>
            <p:cNvSpPr/>
            <p:nvPr/>
          </p:nvSpPr>
          <p:spPr>
            <a:xfrm>
              <a:off x="8025100" y="3866325"/>
              <a:ext cx="178625" cy="115500"/>
            </a:xfrm>
            <a:custGeom>
              <a:rect b="b" l="l" r="r" t="t"/>
              <a:pathLst>
                <a:path extrusionOk="0" h="4620" w="7145">
                  <a:moveTo>
                    <a:pt x="1" y="0"/>
                  </a:moveTo>
                  <a:lnTo>
                    <a:pt x="1" y="596"/>
                  </a:lnTo>
                  <a:lnTo>
                    <a:pt x="6025" y="596"/>
                  </a:lnTo>
                  <a:cubicBezTo>
                    <a:pt x="6299" y="596"/>
                    <a:pt x="6549" y="857"/>
                    <a:pt x="6549" y="1131"/>
                  </a:cubicBezTo>
                  <a:lnTo>
                    <a:pt x="6549" y="4620"/>
                  </a:lnTo>
                  <a:lnTo>
                    <a:pt x="7145" y="4620"/>
                  </a:lnTo>
                  <a:lnTo>
                    <a:pt x="7145" y="1131"/>
                  </a:lnTo>
                  <a:cubicBezTo>
                    <a:pt x="7145" y="536"/>
                    <a:pt x="6609" y="0"/>
                    <a:pt x="6025"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68" name="Google Shape;368;p26"/>
            <p:cNvSpPr txBox="1"/>
            <p:nvPr/>
          </p:nvSpPr>
          <p:spPr>
            <a:xfrm>
              <a:off x="6378538" y="3689937"/>
              <a:ext cx="14013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900">
                <a:solidFill>
                  <a:srgbClr val="434343"/>
                </a:solidFill>
                <a:latin typeface="Playfair Display"/>
                <a:ea typeface="Playfair Display"/>
                <a:cs typeface="Playfair Display"/>
                <a:sym typeface="Playfair Display"/>
              </a:endParaRPr>
            </a:p>
          </p:txBody>
        </p:sp>
        <p:sp>
          <p:nvSpPr>
            <p:cNvPr id="369" name="Google Shape;369;p26"/>
            <p:cNvSpPr txBox="1"/>
            <p:nvPr/>
          </p:nvSpPr>
          <p:spPr>
            <a:xfrm>
              <a:off x="6378538" y="3343088"/>
              <a:ext cx="14013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rgbClr val="434343"/>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900">
                <a:solidFill>
                  <a:srgbClr val="434343"/>
                </a:solidFill>
                <a:latin typeface="Playfair Display"/>
                <a:ea typeface="Playfair Display"/>
                <a:cs typeface="Playfair Display"/>
                <a:sym typeface="Playfair Display"/>
              </a:endParaRPr>
            </a:p>
            <a:p>
              <a:pPr indent="0" lvl="0" marL="0" rtl="0" algn="ctr">
                <a:spcBef>
                  <a:spcPts val="0"/>
                </a:spcBef>
                <a:spcAft>
                  <a:spcPts val="0"/>
                </a:spcAft>
                <a:buNone/>
              </a:pPr>
              <a:r>
                <a:rPr lang="en-GB" sz="900">
                  <a:solidFill>
                    <a:srgbClr val="434343"/>
                  </a:solidFill>
                  <a:latin typeface="Playfair Display"/>
                  <a:ea typeface="Playfair Display"/>
                  <a:cs typeface="Playfair Display"/>
                  <a:sym typeface="Playfair Display"/>
                </a:rPr>
                <a:t>Bharti Walmart a joint venture open its first store in INDIA</a:t>
              </a:r>
              <a:endParaRPr sz="900">
                <a:solidFill>
                  <a:srgbClr val="434343"/>
                </a:solidFill>
                <a:latin typeface="Playfair Display"/>
                <a:ea typeface="Playfair Display"/>
                <a:cs typeface="Playfair Display"/>
                <a:sym typeface="Playfair Display"/>
              </a:endParaRPr>
            </a:p>
            <a:p>
              <a:pPr indent="0" lvl="0" marL="0" rtl="0" algn="r">
                <a:spcBef>
                  <a:spcPts val="0"/>
                </a:spcBef>
                <a:spcAft>
                  <a:spcPts val="0"/>
                </a:spcAft>
                <a:buNone/>
              </a:pPr>
              <a:r>
                <a:t/>
              </a:r>
              <a:endParaRPr sz="900">
                <a:solidFill>
                  <a:srgbClr val="434343"/>
                </a:solidFill>
                <a:latin typeface="Playfair Display"/>
                <a:ea typeface="Playfair Display"/>
                <a:cs typeface="Playfair Display"/>
                <a:sym typeface="Playfair Display"/>
              </a:endParaRPr>
            </a:p>
          </p:txBody>
        </p:sp>
      </p:grpSp>
      <p:grpSp>
        <p:nvGrpSpPr>
          <p:cNvPr id="370" name="Google Shape;370;p26"/>
          <p:cNvGrpSpPr/>
          <p:nvPr/>
        </p:nvGrpSpPr>
        <p:grpSpPr>
          <a:xfrm>
            <a:off x="5615997" y="3202614"/>
            <a:ext cx="1547166" cy="1127572"/>
            <a:chOff x="5354475" y="1203317"/>
            <a:chExt cx="1716975" cy="1829583"/>
          </a:xfrm>
        </p:grpSpPr>
        <p:sp>
          <p:nvSpPr>
            <p:cNvPr id="371" name="Google Shape;371;p26"/>
            <p:cNvSpPr/>
            <p:nvPr/>
          </p:nvSpPr>
          <p:spPr>
            <a:xfrm>
              <a:off x="6657080" y="1204959"/>
              <a:ext cx="230402" cy="1297176"/>
            </a:xfrm>
            <a:custGeom>
              <a:rect b="b" l="l" r="r" t="t"/>
              <a:pathLst>
                <a:path extrusionOk="0" h="44792" w="9217">
                  <a:moveTo>
                    <a:pt x="1" y="1"/>
                  </a:moveTo>
                  <a:lnTo>
                    <a:pt x="1" y="33291"/>
                  </a:lnTo>
                  <a:cubicBezTo>
                    <a:pt x="1" y="38244"/>
                    <a:pt x="2823" y="42649"/>
                    <a:pt x="7097" y="44792"/>
                  </a:cubicBezTo>
                  <a:lnTo>
                    <a:pt x="9216" y="44792"/>
                  </a:lnTo>
                  <a:lnTo>
                    <a:pt x="9216" y="43328"/>
                  </a:lnTo>
                  <a:cubicBezTo>
                    <a:pt x="5025" y="41804"/>
                    <a:pt x="2192" y="37827"/>
                    <a:pt x="2192" y="33291"/>
                  </a:cubicBezTo>
                  <a:lnTo>
                    <a:pt x="21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Playfair Display"/>
                <a:ea typeface="Playfair Display"/>
                <a:cs typeface="Playfair Display"/>
                <a:sym typeface="Playfair Display"/>
              </a:endParaRPr>
            </a:p>
          </p:txBody>
        </p:sp>
        <p:sp>
          <p:nvSpPr>
            <p:cNvPr id="372" name="Google Shape;372;p26"/>
            <p:cNvSpPr/>
            <p:nvPr/>
          </p:nvSpPr>
          <p:spPr>
            <a:xfrm>
              <a:off x="5831075" y="2443825"/>
              <a:ext cx="1240375" cy="589075"/>
            </a:xfrm>
            <a:custGeom>
              <a:rect b="b" l="l" r="r" t="t"/>
              <a:pathLst>
                <a:path extrusionOk="0" h="23563" w="49615">
                  <a:moveTo>
                    <a:pt x="1" y="0"/>
                  </a:moveTo>
                  <a:cubicBezTo>
                    <a:pt x="4621" y="1917"/>
                    <a:pt x="7871" y="6477"/>
                    <a:pt x="7871" y="11788"/>
                  </a:cubicBezTo>
                  <a:cubicBezTo>
                    <a:pt x="7871" y="17098"/>
                    <a:pt x="4621" y="21646"/>
                    <a:pt x="1" y="23563"/>
                  </a:cubicBezTo>
                  <a:lnTo>
                    <a:pt x="37827" y="23563"/>
                  </a:lnTo>
                  <a:cubicBezTo>
                    <a:pt x="44340" y="23563"/>
                    <a:pt x="49614" y="18288"/>
                    <a:pt x="49614" y="11788"/>
                  </a:cubicBezTo>
                  <a:cubicBezTo>
                    <a:pt x="49614" y="5275"/>
                    <a:pt x="44340" y="0"/>
                    <a:pt x="37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FFFFFF"/>
                  </a:solidFill>
                  <a:latin typeface="Playfair Display"/>
                  <a:ea typeface="Playfair Display"/>
                  <a:cs typeface="Playfair Display"/>
                  <a:sym typeface="Playfair Display"/>
                </a:rPr>
                <a:t>2009</a:t>
              </a:r>
              <a:endParaRPr sz="900">
                <a:solidFill>
                  <a:srgbClr val="FFFFFF"/>
                </a:solidFill>
                <a:latin typeface="Playfair Display"/>
                <a:ea typeface="Playfair Display"/>
                <a:cs typeface="Playfair Display"/>
                <a:sym typeface="Playfair Display"/>
              </a:endParaRPr>
            </a:p>
          </p:txBody>
        </p:sp>
        <p:sp>
          <p:nvSpPr>
            <p:cNvPr id="373" name="Google Shape;373;p26"/>
            <p:cNvSpPr txBox="1"/>
            <p:nvPr/>
          </p:nvSpPr>
          <p:spPr>
            <a:xfrm>
              <a:off x="5354475" y="1550190"/>
              <a:ext cx="13059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900">
                <a:solidFill>
                  <a:srgbClr val="434343"/>
                </a:solidFill>
                <a:latin typeface="Playfair Display"/>
                <a:ea typeface="Playfair Display"/>
                <a:cs typeface="Playfair Display"/>
                <a:sym typeface="Playfair Display"/>
              </a:endParaRPr>
            </a:p>
          </p:txBody>
        </p:sp>
        <p:sp>
          <p:nvSpPr>
            <p:cNvPr id="374" name="Google Shape;374;p26"/>
            <p:cNvSpPr txBox="1"/>
            <p:nvPr/>
          </p:nvSpPr>
          <p:spPr>
            <a:xfrm>
              <a:off x="5354478" y="1203317"/>
              <a:ext cx="1305900" cy="9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434343"/>
                  </a:solidFill>
                  <a:latin typeface="Playfair Display"/>
                  <a:ea typeface="Playfair Display"/>
                  <a:cs typeface="Playfair Display"/>
                  <a:sym typeface="Playfair Display"/>
                </a:rPr>
                <a:t>Walmart crosses annual sales of 400 billion dollars for the first time</a:t>
              </a:r>
              <a:endParaRPr sz="900">
                <a:solidFill>
                  <a:srgbClr val="434343"/>
                </a:solidFill>
                <a:latin typeface="Playfair Display"/>
                <a:ea typeface="Playfair Display"/>
                <a:cs typeface="Playfair Display"/>
                <a:sym typeface="Playfair Display"/>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graphicFrame>
        <p:nvGraphicFramePr>
          <p:cNvPr id="579" name="Google Shape;579;p44"/>
          <p:cNvGraphicFramePr/>
          <p:nvPr/>
        </p:nvGraphicFramePr>
        <p:xfrm>
          <a:off x="152400" y="42110"/>
          <a:ext cx="3000000" cy="3000000"/>
        </p:xfrm>
        <a:graphic>
          <a:graphicData uri="http://schemas.openxmlformats.org/drawingml/2006/table">
            <a:tbl>
              <a:tblPr>
                <a:noFill/>
                <a:tableStyleId>{C0079B21-E816-4294-A8DE-5CAD8632040F}</a:tableStyleId>
              </a:tblPr>
              <a:tblGrid>
                <a:gridCol w="2582400"/>
                <a:gridCol w="785950"/>
                <a:gridCol w="720150"/>
                <a:gridCol w="2623625"/>
                <a:gridCol w="698250"/>
                <a:gridCol w="795300"/>
                <a:gridCol w="685750"/>
              </a:tblGrid>
              <a:tr h="292025">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Assets</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Assets</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Cash and cash equivalents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7907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7275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Cash and cash equivalents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3777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3444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2769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Short-term investments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Short-term investments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4985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2922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958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Net receivables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4144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3905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Net receivables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1783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1260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1031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Inventories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33160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34511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Inventories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3202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2171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1399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Total current assets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48331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48949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Total current assets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13747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9797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6157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Property, plant and equipment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102307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95653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Property, plant and equipment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2414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1290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854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Goodwill</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16126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15260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Goodwill</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1349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1234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438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Other assets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3942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3567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Other assets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1265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1492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705</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Total assets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170706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163429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Total assets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18797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13813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8314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19650">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Liabilities and stockholder equity</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Liabilities and stockholder equity</a:t>
                      </a:r>
                      <a:endParaRPr b="1">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Accounts payable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50550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47638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Accounts payable</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10372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7364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4687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Short-term debt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4919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7669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Short-term debt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69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Other current liability</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Total current liability</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55561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47638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Total current liability</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10372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7364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4746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Long-term debt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36401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34549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Long-term debt</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109</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533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Other liabilities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7688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7808</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Other liabilities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1561</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1083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363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5307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Total liabilities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99650</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97747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Total liabilities</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11933</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8556</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5642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122400">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Stockholder equity</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5257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2672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Stockholder equity</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6864</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5257</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2672</a:t>
                      </a:r>
                      <a:endParaRPr sz="1200">
                        <a:latin typeface="Maven Pro"/>
                        <a:ea typeface="Maven Pro"/>
                        <a:cs typeface="Maven Pro"/>
                        <a:sym typeface="Maven Pro"/>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5"/>
          <p:cNvSpPr txBox="1"/>
          <p:nvPr>
            <p:ph idx="1" type="body"/>
          </p:nvPr>
        </p:nvSpPr>
        <p:spPr>
          <a:xfrm>
            <a:off x="1360225" y="100275"/>
            <a:ext cx="1239000" cy="429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500">
                <a:solidFill>
                  <a:schemeClr val="accent1"/>
                </a:solidFill>
                <a:latin typeface="Comic Neue"/>
                <a:ea typeface="Comic Neue"/>
                <a:cs typeface="Comic Neue"/>
                <a:sym typeface="Comic Neue"/>
              </a:rPr>
              <a:t>Walmart</a:t>
            </a:r>
            <a:endParaRPr b="1" sz="7500">
              <a:solidFill>
                <a:srgbClr val="0CAC63"/>
              </a:solidFill>
              <a:latin typeface="Comic Neue"/>
              <a:ea typeface="Comic Neue"/>
              <a:cs typeface="Comic Neue"/>
              <a:sym typeface="Comic Neue"/>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242887" lvl="0" marL="457200" rtl="0" algn="l">
              <a:lnSpc>
                <a:spcPct val="100000"/>
              </a:lnSpc>
              <a:spcBef>
                <a:spcPts val="0"/>
              </a:spcBef>
              <a:spcAft>
                <a:spcPts val="0"/>
              </a:spcAft>
              <a:buClr>
                <a:srgbClr val="000000"/>
              </a:buClr>
              <a:buSzPct val="64285"/>
              <a:buFont typeface="Comic Neue"/>
              <a:buChar char="●"/>
            </a:pPr>
            <a:r>
              <a:t/>
            </a:r>
            <a:endParaRPr b="1" sz="1400">
              <a:solidFill>
                <a:srgbClr val="111111"/>
              </a:solidFill>
              <a:highlight>
                <a:schemeClr val="lt1"/>
              </a:highlight>
              <a:latin typeface="Comic Neue"/>
              <a:ea typeface="Comic Neue"/>
              <a:cs typeface="Comic Neue"/>
              <a:sym typeface="Comic Neue"/>
            </a:endParaRPr>
          </a:p>
        </p:txBody>
      </p:sp>
      <p:graphicFrame>
        <p:nvGraphicFramePr>
          <p:cNvPr id="585" name="Google Shape;585;p45"/>
          <p:cNvGraphicFramePr/>
          <p:nvPr/>
        </p:nvGraphicFramePr>
        <p:xfrm>
          <a:off x="428825" y="489150"/>
          <a:ext cx="3000000" cy="3000000"/>
        </p:xfrm>
        <a:graphic>
          <a:graphicData uri="http://schemas.openxmlformats.org/drawingml/2006/table">
            <a:tbl>
              <a:tblPr>
                <a:noFill/>
                <a:tableStyleId>{C0079B21-E816-4294-A8DE-5CAD8632040F}</a:tableStyleId>
              </a:tblPr>
              <a:tblGrid>
                <a:gridCol w="1438275"/>
                <a:gridCol w="952500"/>
                <a:gridCol w="1162050"/>
              </a:tblGrid>
              <a:tr h="269525">
                <a:tc>
                  <a:txBody>
                    <a:bodyPr/>
                    <a:lstStyle/>
                    <a:p>
                      <a:pPr indent="0" lvl="0" marL="0" rtl="0" algn="l">
                        <a:lnSpc>
                          <a:spcPct val="115000"/>
                        </a:lnSpc>
                        <a:spcBef>
                          <a:spcPts val="0"/>
                        </a:spcBef>
                        <a:spcAft>
                          <a:spcPts val="0"/>
                        </a:spcAft>
                        <a:buNone/>
                      </a:pPr>
                      <a:r>
                        <a:rPr b="1" lang="en-GB">
                          <a:latin typeface="Maven Pro"/>
                          <a:ea typeface="Maven Pro"/>
                          <a:cs typeface="Maven Pro"/>
                          <a:sym typeface="Maven Pro"/>
                        </a:rPr>
                        <a:t>Metric</a:t>
                      </a:r>
                      <a:endParaRPr b="1">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2010</a:t>
                      </a:r>
                      <a:endParaRPr b="1">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2009</a:t>
                      </a:r>
                      <a:endParaRPr b="1">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TAX Rate</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32.3529</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34.1899</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ROA</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9.2158</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9.0787</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ROE</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20.1742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20.4013</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Profit Margin</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3.8538</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3.6692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Asset Turnover</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2.3913</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2.4743</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ART</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98.5072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103.5529</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APT</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6.0268</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6.3826</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INVT</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9.1875</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8.8104</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95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PPET</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3.9901</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4.2275</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86" name="Google Shape;586;p45"/>
          <p:cNvSpPr txBox="1"/>
          <p:nvPr>
            <p:ph idx="1" type="body"/>
          </p:nvPr>
        </p:nvSpPr>
        <p:spPr>
          <a:xfrm>
            <a:off x="5999888" y="100275"/>
            <a:ext cx="1135200" cy="429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500">
                <a:solidFill>
                  <a:schemeClr val="accent1"/>
                </a:solidFill>
                <a:latin typeface="Comic Neue"/>
                <a:ea typeface="Comic Neue"/>
                <a:cs typeface="Comic Neue"/>
                <a:sym typeface="Comic Neue"/>
              </a:rPr>
              <a:t>AMAZON</a:t>
            </a:r>
            <a:endParaRPr b="1" sz="7500">
              <a:solidFill>
                <a:srgbClr val="0CAC63"/>
              </a:solidFill>
              <a:latin typeface="Comic Neue"/>
              <a:ea typeface="Comic Neue"/>
              <a:cs typeface="Comic Neue"/>
              <a:sym typeface="Comic Neue"/>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242887" lvl="0" marL="457200" rtl="0" algn="l">
              <a:lnSpc>
                <a:spcPct val="100000"/>
              </a:lnSpc>
              <a:spcBef>
                <a:spcPts val="0"/>
              </a:spcBef>
              <a:spcAft>
                <a:spcPts val="0"/>
              </a:spcAft>
              <a:buClr>
                <a:srgbClr val="000000"/>
              </a:buClr>
              <a:buSzPct val="64285"/>
              <a:buFont typeface="Comic Neue"/>
              <a:buChar char="●"/>
            </a:pPr>
            <a:r>
              <a:t/>
            </a:r>
            <a:endParaRPr b="1" sz="1400">
              <a:solidFill>
                <a:srgbClr val="111111"/>
              </a:solidFill>
              <a:highlight>
                <a:schemeClr val="lt1"/>
              </a:highlight>
              <a:latin typeface="Comic Neue"/>
              <a:ea typeface="Comic Neue"/>
              <a:cs typeface="Comic Neue"/>
              <a:sym typeface="Comic Neue"/>
            </a:endParaRPr>
          </a:p>
        </p:txBody>
      </p:sp>
      <p:graphicFrame>
        <p:nvGraphicFramePr>
          <p:cNvPr id="587" name="Google Shape;587;p45"/>
          <p:cNvGraphicFramePr/>
          <p:nvPr/>
        </p:nvGraphicFramePr>
        <p:xfrm>
          <a:off x="4349250" y="478325"/>
          <a:ext cx="3000000" cy="3000000"/>
        </p:xfrm>
        <a:graphic>
          <a:graphicData uri="http://schemas.openxmlformats.org/drawingml/2006/table">
            <a:tbl>
              <a:tblPr>
                <a:noFill/>
                <a:tableStyleId>{C0079B21-E816-4294-A8DE-5CAD8632040F}</a:tableStyleId>
              </a:tblPr>
              <a:tblGrid>
                <a:gridCol w="1455350"/>
                <a:gridCol w="952500"/>
                <a:gridCol w="952500"/>
                <a:gridCol w="952500"/>
              </a:tblGrid>
              <a:tr h="259075">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Metric</a:t>
                      </a:r>
                      <a:endParaRPr b="1">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2010</a:t>
                      </a:r>
                      <a:endParaRPr b="1">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2009</a:t>
                      </a:r>
                      <a:endParaRPr b="1">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latin typeface="Maven Pro"/>
                          <a:ea typeface="Maven Pro"/>
                          <a:cs typeface="Maven Pro"/>
                          <a:sym typeface="Maven Pro"/>
                        </a:rPr>
                        <a:t>2008</a:t>
                      </a:r>
                      <a:endParaRPr b="1">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24525">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TAX Rate</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23.5137</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21.7916</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27.414</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4525">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ROA</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6.2873</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6.7226</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8.3779</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4525">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ROE</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16.7832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17.1581</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24.1392</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930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Profit Margin</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3.4552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3.7888</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3.6342</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6000">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Asset Turnover</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1.8197</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1.7743</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2.3053</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4525">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ART</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19.1834</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19.4516</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18.5897</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4525">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APT</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2.5608</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2.5771</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3.1782</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4525">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INVT</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8.2951</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8.7416</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10.6476</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4525">
                <a:tc>
                  <a:txBody>
                    <a:bodyPr/>
                    <a:lstStyle/>
                    <a:p>
                      <a:pPr indent="0" lvl="0" marL="0" rtl="0" algn="l">
                        <a:lnSpc>
                          <a:spcPct val="115000"/>
                        </a:lnSpc>
                        <a:spcBef>
                          <a:spcPts val="0"/>
                        </a:spcBef>
                        <a:spcAft>
                          <a:spcPts val="0"/>
                        </a:spcAft>
                        <a:buNone/>
                      </a:pPr>
                      <a:r>
                        <a:rPr b="1" lang="en-GB" sz="1200">
                          <a:latin typeface="Maven Pro"/>
                          <a:ea typeface="Maven Pro"/>
                          <a:cs typeface="Maven Pro"/>
                          <a:sym typeface="Maven Pro"/>
                        </a:rPr>
                        <a:t>PPET</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14.169</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18.9992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22.4426</a:t>
                      </a:r>
                      <a:endParaRPr sz="1200">
                        <a:latin typeface="Maven Pro"/>
                        <a:ea typeface="Maven Pro"/>
                        <a:cs typeface="Maven Pro"/>
                        <a:sym typeface="Maven Pr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88" name="Google Shape;588;p45"/>
          <p:cNvSpPr txBox="1"/>
          <p:nvPr/>
        </p:nvSpPr>
        <p:spPr>
          <a:xfrm>
            <a:off x="256350" y="3068925"/>
            <a:ext cx="8631300" cy="204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latin typeface="Playfair Display"/>
                <a:ea typeface="Playfair Display"/>
                <a:cs typeface="Playfair Display"/>
                <a:sym typeface="Playfair Display"/>
              </a:rPr>
              <a:t>Ans(2): </a:t>
            </a:r>
            <a:r>
              <a:rPr b="1" lang="en-GB" sz="1100">
                <a:latin typeface="Playfair Display"/>
                <a:ea typeface="Playfair Display"/>
                <a:cs typeface="Playfair Display"/>
                <a:sym typeface="Playfair Display"/>
              </a:rPr>
              <a:t>The one metric on which Amazon performed better than Walmart was PPET.</a:t>
            </a:r>
            <a:endParaRPr b="1" sz="1100">
              <a:latin typeface="Playfair Display"/>
              <a:ea typeface="Playfair Display"/>
              <a:cs typeface="Playfair Display"/>
              <a:sym typeface="Playfair Display"/>
            </a:endParaRPr>
          </a:p>
          <a:p>
            <a:pPr indent="0" lvl="0" marL="0" rtl="0" algn="l">
              <a:spcBef>
                <a:spcPts val="0"/>
              </a:spcBef>
              <a:spcAft>
                <a:spcPts val="0"/>
              </a:spcAft>
              <a:buNone/>
            </a:pPr>
            <a:r>
              <a:t/>
            </a:r>
            <a:endParaRPr b="1" sz="1100">
              <a:latin typeface="Playfair Display"/>
              <a:ea typeface="Playfair Display"/>
              <a:cs typeface="Playfair Display"/>
              <a:sym typeface="Playfair Display"/>
            </a:endParaRPr>
          </a:p>
          <a:p>
            <a:pPr indent="0" lvl="0" marL="0" rtl="0" algn="l">
              <a:spcBef>
                <a:spcPts val="0"/>
              </a:spcBef>
              <a:spcAft>
                <a:spcPts val="0"/>
              </a:spcAft>
              <a:buNone/>
            </a:pPr>
            <a:r>
              <a:rPr b="1" lang="en-GB" sz="1100">
                <a:latin typeface="Playfair Display"/>
                <a:ea typeface="Playfair Display"/>
                <a:cs typeface="Playfair Display"/>
                <a:sym typeface="Playfair Display"/>
              </a:rPr>
              <a:t>Possible reasons for Walmart outperforming Amazon:</a:t>
            </a:r>
            <a:endParaRPr b="1"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GB" sz="1100">
                <a:latin typeface="Playfair Display"/>
                <a:ea typeface="Playfair Display"/>
                <a:cs typeface="Playfair Display"/>
                <a:sym typeface="Playfair Display"/>
              </a:rPr>
              <a:t>lack of a physical presence</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GB" sz="1100">
                <a:latin typeface="Playfair Display"/>
                <a:ea typeface="Playfair Display"/>
                <a:cs typeface="Playfair Display"/>
                <a:sym typeface="Playfair Display"/>
              </a:rPr>
              <a:t>Walmart serves as the primary low-cost retailer for a high contingent of rural poor Americans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GB" sz="1100">
                <a:latin typeface="Playfair Display"/>
                <a:ea typeface="Playfair Display"/>
                <a:cs typeface="Playfair Display"/>
                <a:sym typeface="Playfair Display"/>
              </a:rPr>
              <a:t>one-stop-shop facility is offered by both these retailers </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GB" sz="1100">
                <a:latin typeface="Playfair Display"/>
                <a:ea typeface="Playfair Display"/>
                <a:cs typeface="Playfair Display"/>
                <a:sym typeface="Playfair Display"/>
              </a:rPr>
              <a:t>Amazon was more of a privilege to those who are able to access the digital world, and this has restricted its customer segment.</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GB" sz="1100">
                <a:latin typeface="Playfair Display"/>
                <a:ea typeface="Playfair Display"/>
                <a:cs typeface="Playfair Display"/>
                <a:sym typeface="Playfair Display"/>
              </a:rPr>
              <a:t>Walmart’s huge distribution network, which also includes a private fleet of trucks for transportation</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GB" sz="1100">
                <a:latin typeface="Playfair Display"/>
                <a:ea typeface="Playfair Display"/>
                <a:cs typeface="Playfair Display"/>
                <a:sym typeface="Playfair Display"/>
              </a:rPr>
              <a:t>strategic vendor partnerships, cross-docking, RFID</a:t>
            </a:r>
            <a:endParaRPr b="1" sz="1100">
              <a:latin typeface="Playfair Display"/>
              <a:ea typeface="Playfair Display"/>
              <a:cs typeface="Playfair Display"/>
              <a:sym typeface="Playfair Display"/>
            </a:endParaRPr>
          </a:p>
          <a:p>
            <a:pPr indent="0" lvl="0" marL="0" rtl="0" algn="l">
              <a:spcBef>
                <a:spcPts val="0"/>
              </a:spcBef>
              <a:spcAft>
                <a:spcPts val="0"/>
              </a:spcAft>
              <a:buNone/>
            </a:pPr>
            <a:r>
              <a:t/>
            </a:r>
            <a:endParaRPr sz="1200">
              <a:latin typeface="Playfair Display"/>
              <a:ea typeface="Playfair Display"/>
              <a:cs typeface="Playfair Display"/>
              <a:sym typeface="Playfair Dis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6"/>
          <p:cNvSpPr txBox="1"/>
          <p:nvPr>
            <p:ph idx="1" type="body"/>
          </p:nvPr>
        </p:nvSpPr>
        <p:spPr>
          <a:xfrm>
            <a:off x="3454550" y="1608625"/>
            <a:ext cx="5577000" cy="11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highlight>
                  <a:srgbClr val="FFFFFF"/>
                </a:highlight>
                <a:latin typeface="Playfair Display"/>
                <a:ea typeface="Playfair Display"/>
                <a:cs typeface="Playfair Display"/>
                <a:sym typeface="Playfair Display"/>
              </a:rPr>
              <a:t>Greater the value of inventory, the more will be the ability of the company to be responsive and maintain a supply chain accordingly. This implies that C2C will decrease for a company which has more inventory, </a:t>
            </a:r>
            <a:r>
              <a:rPr lang="en-GB" sz="1200">
                <a:solidFill>
                  <a:srgbClr val="181818"/>
                </a:solidFill>
                <a:highlight>
                  <a:schemeClr val="lt1"/>
                </a:highlight>
                <a:latin typeface="Playfair Display"/>
                <a:ea typeface="Playfair Display"/>
                <a:cs typeface="Playfair Display"/>
                <a:sym typeface="Playfair Display"/>
              </a:rPr>
              <a:t>and this can explain the huge difference in these values for Amazon (-11.53) and Walmart (-1.15)</a:t>
            </a:r>
            <a:endParaRPr sz="1200">
              <a:solidFill>
                <a:srgbClr val="181818"/>
              </a:solidFill>
              <a:highlight>
                <a:schemeClr val="lt1"/>
              </a:highlight>
              <a:latin typeface="Playfair Display"/>
              <a:ea typeface="Playfair Display"/>
              <a:cs typeface="Playfair Display"/>
              <a:sym typeface="Playfair Display"/>
            </a:endParaRPr>
          </a:p>
          <a:p>
            <a:pPr indent="0" lvl="0" marL="0" rtl="0" algn="l">
              <a:spcBef>
                <a:spcPts val="0"/>
              </a:spcBef>
              <a:spcAft>
                <a:spcPts val="0"/>
              </a:spcAft>
              <a:buNone/>
            </a:pPr>
            <a:r>
              <a:rPr lang="en-GB" sz="1200">
                <a:solidFill>
                  <a:srgbClr val="181818"/>
                </a:solidFill>
                <a:highlight>
                  <a:schemeClr val="lt1"/>
                </a:highlight>
                <a:latin typeface="Playfair Display"/>
                <a:ea typeface="Playfair Display"/>
                <a:cs typeface="Playfair Display"/>
                <a:sym typeface="Playfair Display"/>
              </a:rPr>
              <a:t>respectively</a:t>
            </a:r>
            <a:r>
              <a:rPr lang="en-GB" sz="1200">
                <a:solidFill>
                  <a:srgbClr val="000000"/>
                </a:solidFill>
                <a:highlight>
                  <a:srgbClr val="FFFFFF"/>
                </a:highlight>
                <a:latin typeface="Playfair Display"/>
                <a:ea typeface="Playfair Display"/>
                <a:cs typeface="Playfair Display"/>
                <a:sym typeface="Playfair Display"/>
              </a:rPr>
              <a:t>.</a:t>
            </a:r>
            <a:endParaRPr sz="1200">
              <a:solidFill>
                <a:srgbClr val="000000"/>
              </a:solidFill>
              <a:highlight>
                <a:srgbClr val="FFFFFF"/>
              </a:highlight>
              <a:latin typeface="Playfair Display"/>
              <a:ea typeface="Playfair Display"/>
              <a:cs typeface="Playfair Display"/>
              <a:sym typeface="Playfair Display"/>
            </a:endParaRPr>
          </a:p>
        </p:txBody>
      </p:sp>
      <p:sp>
        <p:nvSpPr>
          <p:cNvPr id="594" name="Google Shape;594;p46"/>
          <p:cNvSpPr txBox="1"/>
          <p:nvPr/>
        </p:nvSpPr>
        <p:spPr>
          <a:xfrm>
            <a:off x="1889625" y="168175"/>
            <a:ext cx="66216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sz="1700">
                <a:solidFill>
                  <a:srgbClr val="265768"/>
                </a:solidFill>
                <a:latin typeface="Playfair Display"/>
                <a:ea typeface="Playfair Display"/>
                <a:cs typeface="Playfair Display"/>
                <a:sym typeface="Playfair Display"/>
              </a:rPr>
              <a:t>SUPPLY CHAIN DRIVERS THAT IMPACTED THIS DIFFERENCE</a:t>
            </a:r>
            <a:endParaRPr b="1" sz="1700">
              <a:solidFill>
                <a:srgbClr val="265768"/>
              </a:solidFill>
              <a:latin typeface="Playfair Display"/>
              <a:ea typeface="Playfair Display"/>
              <a:cs typeface="Playfair Display"/>
              <a:sym typeface="Playfair Display"/>
            </a:endParaRPr>
          </a:p>
        </p:txBody>
      </p:sp>
      <p:sp>
        <p:nvSpPr>
          <p:cNvPr id="595" name="Google Shape;595;p46"/>
          <p:cNvSpPr/>
          <p:nvPr/>
        </p:nvSpPr>
        <p:spPr>
          <a:xfrm>
            <a:off x="333325" y="743213"/>
            <a:ext cx="2921100" cy="665100"/>
          </a:xfrm>
          <a:prstGeom prst="roundRect">
            <a:avLst>
              <a:gd fmla="val 16667" name="adj"/>
            </a:avLst>
          </a:prstGeom>
          <a:solidFill>
            <a:srgbClr val="00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200">
                <a:solidFill>
                  <a:srgbClr val="FFFFFF"/>
                </a:solidFill>
                <a:latin typeface="Playfair Display"/>
                <a:ea typeface="Playfair Display"/>
                <a:cs typeface="Playfair Display"/>
                <a:sym typeface="Playfair Display"/>
              </a:rPr>
              <a:t>PRICING</a:t>
            </a:r>
            <a:endParaRPr b="1" sz="2200">
              <a:solidFill>
                <a:srgbClr val="FFFFFF"/>
              </a:solidFill>
              <a:latin typeface="Playfair Display"/>
              <a:ea typeface="Playfair Display"/>
              <a:cs typeface="Playfair Display"/>
              <a:sym typeface="Playfair Display"/>
            </a:endParaRPr>
          </a:p>
        </p:txBody>
      </p:sp>
      <p:sp>
        <p:nvSpPr>
          <p:cNvPr id="596" name="Google Shape;596;p46"/>
          <p:cNvSpPr/>
          <p:nvPr/>
        </p:nvSpPr>
        <p:spPr>
          <a:xfrm>
            <a:off x="333325" y="1815463"/>
            <a:ext cx="2921100" cy="665100"/>
          </a:xfrm>
          <a:prstGeom prst="roundRect">
            <a:avLst>
              <a:gd fmla="val 16667" name="adj"/>
            </a:avLst>
          </a:prstGeom>
          <a:solidFill>
            <a:srgbClr val="00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200">
                <a:solidFill>
                  <a:srgbClr val="FFFFFF"/>
                </a:solidFill>
                <a:latin typeface="Playfair Display"/>
                <a:ea typeface="Playfair Display"/>
                <a:cs typeface="Playfair Display"/>
                <a:sym typeface="Playfair Display"/>
              </a:rPr>
              <a:t>INVENTORY</a:t>
            </a:r>
            <a:endParaRPr b="1" sz="2200">
              <a:solidFill>
                <a:srgbClr val="FFFFFF"/>
              </a:solidFill>
              <a:latin typeface="Playfair Display"/>
              <a:ea typeface="Playfair Display"/>
              <a:cs typeface="Playfair Display"/>
              <a:sym typeface="Playfair Display"/>
            </a:endParaRPr>
          </a:p>
        </p:txBody>
      </p:sp>
      <p:sp>
        <p:nvSpPr>
          <p:cNvPr id="597" name="Google Shape;597;p46"/>
          <p:cNvSpPr txBox="1"/>
          <p:nvPr/>
        </p:nvSpPr>
        <p:spPr>
          <a:xfrm>
            <a:off x="3454550" y="752525"/>
            <a:ext cx="546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Playfair Display"/>
                <a:ea typeface="Playfair Display"/>
                <a:cs typeface="Playfair Display"/>
                <a:sym typeface="Playfair Display"/>
              </a:rPr>
              <a:t>Walmart is known for its lower prices and amazon being a digital platform was not accessible by most people and their focus was not reduced prices but customer comfort. </a:t>
            </a:r>
            <a:endParaRPr sz="1200">
              <a:latin typeface="Playfair Display"/>
              <a:ea typeface="Playfair Display"/>
              <a:cs typeface="Playfair Display"/>
              <a:sym typeface="Playfair Display"/>
            </a:endParaRPr>
          </a:p>
        </p:txBody>
      </p:sp>
      <p:graphicFrame>
        <p:nvGraphicFramePr>
          <p:cNvPr id="598" name="Google Shape;598;p46"/>
          <p:cNvGraphicFramePr/>
          <p:nvPr/>
        </p:nvGraphicFramePr>
        <p:xfrm>
          <a:off x="333325" y="2887725"/>
          <a:ext cx="3000000" cy="3000000"/>
        </p:xfrm>
        <a:graphic>
          <a:graphicData uri="http://schemas.openxmlformats.org/drawingml/2006/table">
            <a:tbl>
              <a:tblPr>
                <a:noFill/>
                <a:tableStyleId>{C0079B21-E816-4294-A8DE-5CAD8632040F}</a:tableStyleId>
              </a:tblPr>
              <a:tblGrid>
                <a:gridCol w="889825"/>
                <a:gridCol w="1531150"/>
                <a:gridCol w="1362675"/>
              </a:tblGrid>
              <a:tr h="333375">
                <a:tc>
                  <a:txBody>
                    <a:bodyPr/>
                    <a:lstStyle/>
                    <a:p>
                      <a:pPr indent="0" lvl="0" marL="0" rtl="0" algn="ctr">
                        <a:spcBef>
                          <a:spcPts val="0"/>
                        </a:spcBef>
                        <a:spcAft>
                          <a:spcPts val="0"/>
                        </a:spcAft>
                        <a:buNone/>
                      </a:pPr>
                      <a:r>
                        <a:rPr b="1" lang="en-GB" sz="1200">
                          <a:latin typeface="Maven Pro"/>
                          <a:ea typeface="Maven Pro"/>
                          <a:cs typeface="Maven Pro"/>
                          <a:sym typeface="Maven Pro"/>
                        </a:rPr>
                        <a:t>Year</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00">
                          <a:latin typeface="Maven Pro"/>
                          <a:ea typeface="Maven Pro"/>
                          <a:cs typeface="Maven Pro"/>
                          <a:sym typeface="Maven Pro"/>
                        </a:rPr>
                        <a:t>inventory (WM)</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00">
                          <a:latin typeface="Maven Pro"/>
                          <a:ea typeface="Maven Pro"/>
                          <a:cs typeface="Maven Pro"/>
                          <a:sym typeface="Maven Pro"/>
                        </a:rPr>
                        <a:t>inventory (AM)</a:t>
                      </a:r>
                      <a:endParaRPr b="1"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2012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40714</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6031</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2011</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36437</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4992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2010</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32713</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3202</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2009</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34511</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2171</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2008</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35159</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latin typeface="Maven Pro"/>
                          <a:ea typeface="Maven Pro"/>
                          <a:cs typeface="Maven Pro"/>
                          <a:sym typeface="Maven Pro"/>
                        </a:rPr>
                        <a:t>1399</a:t>
                      </a:r>
                      <a:endParaRPr sz="1200">
                        <a:latin typeface="Maven Pro"/>
                        <a:ea typeface="Maven Pro"/>
                        <a:cs typeface="Maven Pro"/>
                        <a:sym typeface="Maven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99" name="Google Shape;599;p46"/>
          <p:cNvSpPr txBox="1"/>
          <p:nvPr/>
        </p:nvSpPr>
        <p:spPr>
          <a:xfrm>
            <a:off x="4357850" y="2849700"/>
            <a:ext cx="4560900" cy="220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200">
                <a:latin typeface="Playfair Display"/>
                <a:ea typeface="Playfair Display"/>
                <a:cs typeface="Playfair Display"/>
                <a:sym typeface="Playfair Display"/>
              </a:rPr>
              <a:t>Walmart has begun offering free two-day delivery on all Walmart.com orders over </a:t>
            </a:r>
            <a:r>
              <a:rPr lang="en-GB" sz="1200">
                <a:latin typeface="Maven Pro"/>
                <a:ea typeface="Maven Pro"/>
                <a:cs typeface="Maven Pro"/>
                <a:sym typeface="Maven Pro"/>
              </a:rPr>
              <a:t>$35.</a:t>
            </a:r>
            <a:r>
              <a:rPr lang="en-GB" sz="1200">
                <a:latin typeface="Playfair Display"/>
                <a:ea typeface="Playfair Display"/>
                <a:cs typeface="Playfair Display"/>
                <a:sym typeface="Playfair Display"/>
              </a:rPr>
              <a:t> E-commerce has grown from being less than </a:t>
            </a:r>
            <a:r>
              <a:rPr lang="en-GB" sz="1200">
                <a:latin typeface="Maven Pro"/>
                <a:ea typeface="Maven Pro"/>
                <a:cs typeface="Maven Pro"/>
                <a:sym typeface="Maven Pro"/>
              </a:rPr>
              <a:t>5%</a:t>
            </a:r>
            <a:r>
              <a:rPr lang="en-GB" sz="1200">
                <a:latin typeface="Playfair Display"/>
                <a:ea typeface="Playfair Display"/>
                <a:cs typeface="Playfair Display"/>
                <a:sym typeface="Playfair Display"/>
              </a:rPr>
              <a:t> of retail sales in 2010 to being more than </a:t>
            </a:r>
            <a:r>
              <a:rPr lang="en-GB" sz="1200">
                <a:latin typeface="Maven Pro"/>
                <a:ea typeface="Maven Pro"/>
                <a:cs typeface="Maven Pro"/>
                <a:sym typeface="Maven Pro"/>
              </a:rPr>
              <a:t>18%</a:t>
            </a:r>
            <a:r>
              <a:rPr lang="en-GB" sz="1200">
                <a:latin typeface="Playfair Display"/>
                <a:ea typeface="Playfair Display"/>
                <a:cs typeface="Playfair Display"/>
                <a:sym typeface="Playfair Display"/>
              </a:rPr>
              <a:t> by </a:t>
            </a:r>
            <a:r>
              <a:rPr lang="en-GB" sz="1200">
                <a:latin typeface="Maven Pro"/>
                <a:ea typeface="Maven Pro"/>
                <a:cs typeface="Maven Pro"/>
                <a:sym typeface="Maven Pro"/>
              </a:rPr>
              <a:t>2020</a:t>
            </a:r>
            <a:r>
              <a:rPr lang="en-GB" sz="1200">
                <a:latin typeface="Playfair Display"/>
                <a:ea typeface="Playfair Display"/>
                <a:cs typeface="Playfair Display"/>
                <a:sym typeface="Playfair Display"/>
              </a:rPr>
              <a:t>. </a:t>
            </a:r>
            <a:endParaRPr sz="1200">
              <a:latin typeface="Playfair Display"/>
              <a:ea typeface="Playfair Display"/>
              <a:cs typeface="Playfair Display"/>
              <a:sym typeface="Playfair Display"/>
            </a:endParaRPr>
          </a:p>
          <a:p>
            <a:pPr indent="0" lvl="0" marL="0" rtl="0" algn="r">
              <a:lnSpc>
                <a:spcPct val="115000"/>
              </a:lnSpc>
              <a:spcBef>
                <a:spcPts val="0"/>
              </a:spcBef>
              <a:spcAft>
                <a:spcPts val="0"/>
              </a:spcAft>
              <a:buNone/>
            </a:pPr>
            <a:r>
              <a:rPr lang="en-GB" sz="1200">
                <a:latin typeface="Playfair Display"/>
                <a:ea typeface="Playfair Display"/>
                <a:cs typeface="Playfair Display"/>
                <a:sym typeface="Playfair Display"/>
              </a:rPr>
              <a:t>Since </a:t>
            </a:r>
            <a:r>
              <a:rPr lang="en-GB" sz="1200">
                <a:latin typeface="Maven Pro"/>
                <a:ea typeface="Maven Pro"/>
                <a:cs typeface="Maven Pro"/>
                <a:sym typeface="Maven Pro"/>
              </a:rPr>
              <a:t>2010</a:t>
            </a:r>
            <a:r>
              <a:rPr lang="en-GB" sz="1200">
                <a:latin typeface="Playfair Display"/>
                <a:ea typeface="Playfair Display"/>
                <a:cs typeface="Playfair Display"/>
                <a:sym typeface="Playfair Display"/>
              </a:rPr>
              <a:t>, the global sales have increased by </a:t>
            </a:r>
            <a:r>
              <a:rPr lang="en-GB" sz="1200">
                <a:latin typeface="Maven Pro"/>
                <a:ea typeface="Maven Pro"/>
                <a:cs typeface="Maven Pro"/>
                <a:sym typeface="Maven Pro"/>
              </a:rPr>
              <a:t>800%</a:t>
            </a:r>
            <a:r>
              <a:rPr lang="en-GB" sz="1200">
                <a:latin typeface="Playfair Display"/>
                <a:ea typeface="Playfair Display"/>
                <a:cs typeface="Playfair Display"/>
                <a:sym typeface="Playfair Display"/>
              </a:rPr>
              <a:t>. Amazon aims to target the grocery segment of Walmart’s products Walmart started an online presence in </a:t>
            </a:r>
            <a:r>
              <a:rPr lang="en-GB" sz="1200">
                <a:latin typeface="Maven Pro"/>
                <a:ea typeface="Maven Pro"/>
                <a:cs typeface="Maven Pro"/>
                <a:sym typeface="Maven Pro"/>
              </a:rPr>
              <a:t>2007 </a:t>
            </a:r>
            <a:r>
              <a:rPr lang="en-GB" sz="1200">
                <a:latin typeface="Playfair Display"/>
                <a:ea typeface="Playfair Display"/>
                <a:cs typeface="Playfair Display"/>
                <a:sym typeface="Playfair Display"/>
              </a:rPr>
              <a:t>with Walmart.com Amazon started a physical presence with small stores in the US. </a:t>
            </a:r>
            <a:endParaRPr sz="1200">
              <a:solidFill>
                <a:schemeClr val="dk2"/>
              </a:solidFill>
              <a:latin typeface="Playfair Display"/>
              <a:ea typeface="Playfair Display"/>
              <a:cs typeface="Playfair Display"/>
              <a:sym typeface="Playfair Display"/>
            </a:endParaRPr>
          </a:p>
          <a:p>
            <a:pPr indent="0" lvl="0" marL="0" rtl="0" algn="r">
              <a:spcBef>
                <a:spcPts val="0"/>
              </a:spcBef>
              <a:spcAft>
                <a:spcPts val="0"/>
              </a:spcAft>
              <a:buNone/>
            </a:pPr>
            <a:r>
              <a:t/>
            </a:r>
            <a:endParaRPr>
              <a:latin typeface="Playfair Display"/>
              <a:ea typeface="Playfair Display"/>
              <a:cs typeface="Playfair Display"/>
              <a:sym typeface="Playfair Display"/>
            </a:endParaRPr>
          </a:p>
          <a:p>
            <a:pPr indent="0" lvl="0" marL="0" rtl="0" algn="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7"/>
          <p:cNvSpPr txBox="1"/>
          <p:nvPr>
            <p:ph type="title"/>
          </p:nvPr>
        </p:nvSpPr>
        <p:spPr>
          <a:xfrm>
            <a:off x="1303800" y="90100"/>
            <a:ext cx="7030500" cy="4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000000"/>
                </a:solidFill>
                <a:latin typeface="Playfair Display"/>
                <a:ea typeface="Playfair Display"/>
                <a:cs typeface="Playfair Display"/>
                <a:sym typeface="Playfair Display"/>
              </a:rPr>
              <a:t>Question </a:t>
            </a:r>
            <a:r>
              <a:rPr lang="en-GB" sz="1100">
                <a:solidFill>
                  <a:srgbClr val="000000"/>
                </a:solidFill>
              </a:rPr>
              <a:t>02</a:t>
            </a:r>
            <a:endParaRPr sz="1100">
              <a:solidFill>
                <a:srgbClr val="000000"/>
              </a:solidFill>
            </a:endParaRPr>
          </a:p>
          <a:p>
            <a:pPr indent="0" lvl="0" marL="0" rtl="0" algn="l">
              <a:lnSpc>
                <a:spcPct val="115000"/>
              </a:lnSpc>
              <a:spcBef>
                <a:spcPts val="0"/>
              </a:spcBef>
              <a:spcAft>
                <a:spcPts val="0"/>
              </a:spcAft>
              <a:buNone/>
            </a:pPr>
            <a:r>
              <a:rPr b="0" lang="en-GB" sz="1100">
                <a:solidFill>
                  <a:srgbClr val="000000"/>
                </a:solidFill>
                <a:latin typeface="Playfair Display"/>
                <a:ea typeface="Playfair Display"/>
                <a:cs typeface="Playfair Display"/>
                <a:sym typeface="Playfair Display"/>
              </a:rPr>
              <a:t>In </a:t>
            </a:r>
            <a:r>
              <a:rPr b="0" lang="en-GB" sz="1100">
                <a:solidFill>
                  <a:srgbClr val="000000"/>
                </a:solidFill>
              </a:rPr>
              <a:t>2010,</a:t>
            </a:r>
            <a:r>
              <a:rPr b="0" lang="en-GB" sz="1100">
                <a:solidFill>
                  <a:srgbClr val="000000"/>
                </a:solidFill>
                <a:latin typeface="Playfair Display"/>
                <a:ea typeface="Playfair Display"/>
                <a:cs typeface="Playfair Display"/>
                <a:sym typeface="Playfair Display"/>
              </a:rPr>
              <a:t> Walmart announced that it planned to move into urban areas in the United States by building and operating smaller format stores compared to the large stores it had operated up to that point. Which supply chain metrics will be impacted by this move? How will this move impact the various financial metrics? Why?</a:t>
            </a:r>
            <a:endParaRPr b="0" sz="11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2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2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200">
              <a:solidFill>
                <a:srgbClr val="000000"/>
              </a:solidFill>
              <a:latin typeface="Playfair Display"/>
              <a:ea typeface="Playfair Display"/>
              <a:cs typeface="Playfair Display"/>
              <a:sym typeface="Playfair Display"/>
            </a:endParaRPr>
          </a:p>
        </p:txBody>
      </p:sp>
      <p:sp>
        <p:nvSpPr>
          <p:cNvPr id="605" name="Google Shape;605;p47"/>
          <p:cNvSpPr txBox="1"/>
          <p:nvPr/>
        </p:nvSpPr>
        <p:spPr>
          <a:xfrm>
            <a:off x="1303800" y="686950"/>
            <a:ext cx="7602300" cy="463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GB" sz="1100">
                <a:latin typeface="Playfair Display"/>
                <a:ea typeface="Playfair Display"/>
                <a:cs typeface="Playfair Display"/>
                <a:sym typeface="Playfair Display"/>
              </a:rPr>
              <a:t>Possible r</a:t>
            </a:r>
            <a:r>
              <a:rPr lang="en-GB" sz="1100">
                <a:latin typeface="Playfair Display"/>
                <a:ea typeface="Playfair Display"/>
                <a:cs typeface="Playfair Display"/>
                <a:sym typeface="Playfair Display"/>
              </a:rPr>
              <a:t>easons why Walmart had to expand to smaller stores: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lang="en-GB" sz="1100">
                <a:latin typeface="Playfair Display"/>
                <a:ea typeface="Playfair Display"/>
                <a:cs typeface="Playfair Display"/>
                <a:sym typeface="Playfair Display"/>
              </a:rPr>
              <a:t>The </a:t>
            </a:r>
            <a:r>
              <a:rPr b="1" lang="en-GB" sz="1100">
                <a:solidFill>
                  <a:srgbClr val="265768"/>
                </a:solidFill>
                <a:latin typeface="Playfair Display"/>
                <a:ea typeface="Playfair Display"/>
                <a:cs typeface="Playfair Display"/>
                <a:sym typeface="Playfair Display"/>
              </a:rPr>
              <a:t>recession</a:t>
            </a:r>
            <a:r>
              <a:rPr lang="en-GB" sz="1100">
                <a:latin typeface="Playfair Display"/>
                <a:ea typeface="Playfair Display"/>
                <a:cs typeface="Playfair Display"/>
                <a:sym typeface="Playfair Display"/>
              </a:rPr>
              <a:t> after </a:t>
            </a:r>
            <a:r>
              <a:rPr lang="en-GB" sz="1100">
                <a:latin typeface="Maven Pro"/>
                <a:ea typeface="Maven Pro"/>
                <a:cs typeface="Maven Pro"/>
                <a:sym typeface="Maven Pro"/>
              </a:rPr>
              <a:t>2008</a:t>
            </a:r>
            <a:r>
              <a:rPr lang="en-GB" sz="1100">
                <a:latin typeface="Playfair Display"/>
                <a:ea typeface="Playfair Display"/>
                <a:cs typeface="Playfair Display"/>
                <a:sym typeface="Playfair Display"/>
              </a:rPr>
              <a:t> caused Walmart’s market share growth rate to decline</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lang="en-GB" sz="1100">
                <a:latin typeface="Playfair Display"/>
                <a:ea typeface="Playfair Display"/>
                <a:cs typeface="Playfair Display"/>
                <a:sym typeface="Playfair Display"/>
              </a:rPr>
              <a:t>The </a:t>
            </a:r>
            <a:r>
              <a:rPr b="1" lang="en-GB" sz="1100">
                <a:solidFill>
                  <a:srgbClr val="265768"/>
                </a:solidFill>
                <a:latin typeface="Playfair Display"/>
                <a:ea typeface="Playfair Display"/>
                <a:cs typeface="Playfair Display"/>
                <a:sym typeface="Playfair Display"/>
              </a:rPr>
              <a:t>growth of various e-commerce companies</a:t>
            </a:r>
            <a:r>
              <a:rPr lang="en-GB" sz="1100">
                <a:latin typeface="Playfair Display"/>
                <a:ea typeface="Playfair Display"/>
                <a:cs typeface="Playfair Display"/>
                <a:sym typeface="Playfair Display"/>
              </a:rPr>
              <a:t> also pressurized Walmart to make more out of its own Walmart.com, where its stores served as pick-up locations. Thus, increasing the number of stores would have encouraged its online retail sales. </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lang="en-GB" sz="1100">
                <a:latin typeface="Playfair Display"/>
                <a:ea typeface="Playfair Display"/>
                <a:cs typeface="Playfair Display"/>
                <a:sym typeface="Playfair Display"/>
              </a:rPr>
              <a:t>The saturation and declining market size of rural and suburban markets</a:t>
            </a:r>
            <a:endParaRPr sz="1100">
              <a:solidFill>
                <a:srgbClr val="181818"/>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lang="en-GB" sz="1100">
                <a:latin typeface="Playfair Display"/>
                <a:ea typeface="Playfair Display"/>
                <a:cs typeface="Playfair Display"/>
                <a:sym typeface="Playfair Display"/>
              </a:rPr>
              <a:t>Many grassroots organizations have rebelled against Walmart’s expansion by</a:t>
            </a:r>
            <a:r>
              <a:rPr b="1" lang="en-GB" sz="1100">
                <a:solidFill>
                  <a:srgbClr val="0CAC63"/>
                </a:solidFill>
                <a:latin typeface="Playfair Display"/>
                <a:ea typeface="Playfair Display"/>
                <a:cs typeface="Playfair Display"/>
                <a:sym typeface="Playfair Display"/>
              </a:rPr>
              <a:t> </a:t>
            </a:r>
            <a:r>
              <a:rPr b="1" lang="en-GB" sz="1100">
                <a:solidFill>
                  <a:srgbClr val="265768"/>
                </a:solidFill>
                <a:latin typeface="Playfair Display"/>
                <a:ea typeface="Playfair Display"/>
                <a:cs typeface="Playfair Display"/>
                <a:sym typeface="Playfair Display"/>
              </a:rPr>
              <a:t>protesting site openings, lobbying the local governments, raising awareness about their undesirable labour practices and how they completely sweep small businesses off their feet.</a:t>
            </a:r>
            <a:r>
              <a:rPr b="1" lang="en-GB" sz="1100">
                <a:solidFill>
                  <a:srgbClr val="0CAC63"/>
                </a:solidFill>
                <a:latin typeface="Playfair Display"/>
                <a:ea typeface="Playfair Display"/>
                <a:cs typeface="Playfair Display"/>
                <a:sym typeface="Playfair Display"/>
              </a:rPr>
              <a:t> </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lang="en-GB" sz="1100">
                <a:latin typeface="Playfair Display"/>
                <a:ea typeface="Playfair Display"/>
                <a:cs typeface="Playfair Display"/>
                <a:sym typeface="Playfair Display"/>
              </a:rPr>
              <a:t>There has been a steady decline in their annual sales growth rate from 2005, despite opening a large number of supercenters. Thus, this indicates the </a:t>
            </a:r>
            <a:r>
              <a:rPr b="1" lang="en-GB" sz="1100">
                <a:solidFill>
                  <a:srgbClr val="265768"/>
                </a:solidFill>
                <a:latin typeface="Playfair Display"/>
                <a:ea typeface="Playfair Display"/>
                <a:cs typeface="Playfair Display"/>
                <a:sym typeface="Playfair Display"/>
              </a:rPr>
              <a:t>poor performance of supercenters, as people no longer preferred them as much.</a:t>
            </a:r>
            <a:endParaRPr b="1" sz="1100">
              <a:solidFill>
                <a:srgbClr val="265768"/>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lang="en-GB" sz="1100">
                <a:latin typeface="Playfair Display"/>
                <a:ea typeface="Playfair Display"/>
                <a:cs typeface="Playfair Display"/>
                <a:sym typeface="Playfair Display"/>
              </a:rPr>
              <a:t>The decline in rural population may also have been a contributing factor, as supercenters were primarily located outside metropolitan areas. </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b="1" lang="en-GB" sz="1100">
                <a:solidFill>
                  <a:srgbClr val="265768"/>
                </a:solidFill>
                <a:latin typeface="Playfair Display"/>
                <a:ea typeface="Playfair Display"/>
                <a:cs typeface="Playfair Display"/>
                <a:sym typeface="Playfair Display"/>
              </a:rPr>
              <a:t>Cannibalization</a:t>
            </a:r>
            <a:r>
              <a:rPr lang="en-GB" sz="1100">
                <a:latin typeface="Playfair Display"/>
                <a:ea typeface="Playfair Display"/>
                <a:cs typeface="Playfair Display"/>
                <a:sym typeface="Playfair Display"/>
              </a:rPr>
              <a:t> - as newer stores were set up in places where stores already existed, they siphoned off the sales of the other stores. In 2008, new stores caused a 29% reduction in existing stores, which was a reason for alarm. </a:t>
            </a:r>
            <a:endParaRPr b="1" sz="1100">
              <a:solidFill>
                <a:srgbClr val="0CAC63"/>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lang="en-GB" sz="1100">
                <a:latin typeface="Playfair Display"/>
                <a:ea typeface="Playfair Display"/>
                <a:cs typeface="Playfair Display"/>
                <a:sym typeface="Playfair Display"/>
              </a:rPr>
              <a:t>The size of an average supercenter is 180,000 square feet, which is </a:t>
            </a:r>
            <a:r>
              <a:rPr b="1" lang="en-GB" sz="1100">
                <a:solidFill>
                  <a:srgbClr val="265768"/>
                </a:solidFill>
                <a:latin typeface="Playfair Display"/>
                <a:ea typeface="Playfair Display"/>
                <a:cs typeface="Playfair Display"/>
                <a:sym typeface="Playfair Display"/>
              </a:rPr>
              <a:t>unfit for urban spaces given the limited availability and the expense of real estate</a:t>
            </a:r>
            <a:r>
              <a:rPr lang="en-GB" sz="1100">
                <a:latin typeface="Playfair Display"/>
                <a:ea typeface="Playfair Display"/>
                <a:cs typeface="Playfair Display"/>
                <a:sym typeface="Playfair Display"/>
              </a:rPr>
              <a:t>. This is what sparked the introduction of neighborhood markets in 1998, and also led to their increased number in years to come. </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lang="en-GB" sz="1100">
                <a:latin typeface="Playfair Display"/>
                <a:ea typeface="Playfair Display"/>
                <a:cs typeface="Playfair Display"/>
                <a:sym typeface="Playfair Display"/>
              </a:rPr>
              <a:t>Its </a:t>
            </a:r>
            <a:r>
              <a:rPr b="1" lang="en-GB" sz="1100">
                <a:solidFill>
                  <a:srgbClr val="265768"/>
                </a:solidFill>
                <a:latin typeface="Playfair Display"/>
                <a:ea typeface="Playfair Display"/>
                <a:cs typeface="Playfair Display"/>
                <a:sym typeface="Playfair Display"/>
              </a:rPr>
              <a:t>low market share in top urban areas</a:t>
            </a:r>
            <a:r>
              <a:rPr lang="en-GB" sz="1100">
                <a:latin typeface="Playfair Display"/>
                <a:ea typeface="Playfair Display"/>
                <a:cs typeface="Playfair Display"/>
                <a:sym typeface="Playfair Display"/>
              </a:rPr>
              <a:t> (about 24% in the top 10 most populated metropolitan areas) </a:t>
            </a:r>
            <a:endParaRPr b="1" sz="1100">
              <a:solidFill>
                <a:srgbClr val="265768"/>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100">
              <a:latin typeface="Playfair Display"/>
              <a:ea typeface="Playfair Display"/>
              <a:cs typeface="Playfair Display"/>
              <a:sym typeface="Playfair Dis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8"/>
          <p:cNvSpPr txBox="1"/>
          <p:nvPr>
            <p:ph type="title"/>
          </p:nvPr>
        </p:nvSpPr>
        <p:spPr>
          <a:xfrm>
            <a:off x="1121450" y="146225"/>
            <a:ext cx="7030500" cy="4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000000"/>
                </a:solidFill>
                <a:latin typeface="Playfair Display"/>
                <a:ea typeface="Playfair Display"/>
                <a:cs typeface="Playfair Display"/>
                <a:sym typeface="Playfair Display"/>
              </a:rPr>
              <a:t>Which supply chain metrics will be impacted by this move?</a:t>
            </a:r>
            <a:endParaRPr sz="1100">
              <a:latin typeface="Playfair Display"/>
              <a:ea typeface="Playfair Display"/>
              <a:cs typeface="Playfair Display"/>
              <a:sym typeface="Playfair Display"/>
            </a:endParaRPr>
          </a:p>
        </p:txBody>
      </p:sp>
      <p:sp>
        <p:nvSpPr>
          <p:cNvPr id="611" name="Google Shape;611;p48"/>
          <p:cNvSpPr txBox="1"/>
          <p:nvPr/>
        </p:nvSpPr>
        <p:spPr>
          <a:xfrm>
            <a:off x="1121450" y="455050"/>
            <a:ext cx="7656300" cy="34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latin typeface="Playfair Display"/>
                <a:ea typeface="Playfair Display"/>
                <a:cs typeface="Playfair Display"/>
                <a:sym typeface="Playfair Display"/>
              </a:rPr>
              <a:t>In </a:t>
            </a:r>
            <a:r>
              <a:rPr lang="en-GB" sz="1100">
                <a:latin typeface="Maven Pro"/>
                <a:ea typeface="Maven Pro"/>
                <a:cs typeface="Maven Pro"/>
                <a:sym typeface="Maven Pro"/>
              </a:rPr>
              <a:t>2010</a:t>
            </a:r>
            <a:r>
              <a:rPr lang="en-GB" sz="1100">
                <a:latin typeface="Playfair Display"/>
                <a:ea typeface="Playfair Display"/>
                <a:cs typeface="Playfair Display"/>
                <a:sym typeface="Playfair Display"/>
              </a:rPr>
              <a:t> the number of neighbourhood markets increased by only </a:t>
            </a:r>
            <a:r>
              <a:rPr lang="en-GB" sz="1100">
                <a:latin typeface="Maven Pro"/>
                <a:ea typeface="Maven Pro"/>
                <a:cs typeface="Maven Pro"/>
                <a:sym typeface="Maven Pro"/>
              </a:rPr>
              <a:t>5</a:t>
            </a:r>
            <a:r>
              <a:rPr lang="en-GB" sz="1100">
                <a:latin typeface="Playfair Display"/>
                <a:ea typeface="Playfair Display"/>
                <a:cs typeface="Playfair Display"/>
                <a:sym typeface="Playfair Display"/>
              </a:rPr>
              <a:t>. However, the rate of increase in the number of neighbourhood stores increased from </a:t>
            </a:r>
            <a:r>
              <a:rPr lang="en-GB" sz="1100">
                <a:latin typeface="Nunito"/>
                <a:ea typeface="Nunito"/>
                <a:cs typeface="Nunito"/>
                <a:sym typeface="Nunito"/>
              </a:rPr>
              <a:t>2011</a:t>
            </a:r>
            <a:r>
              <a:rPr lang="en-GB" sz="1100">
                <a:latin typeface="Playfair Display"/>
                <a:ea typeface="Playfair Display"/>
                <a:cs typeface="Playfair Display"/>
                <a:sym typeface="Playfair Display"/>
              </a:rPr>
              <a:t> to </a:t>
            </a:r>
            <a:r>
              <a:rPr lang="en-GB" sz="1100">
                <a:latin typeface="Maven Pro"/>
                <a:ea typeface="Maven Pro"/>
                <a:cs typeface="Maven Pro"/>
                <a:sym typeface="Maven Pro"/>
              </a:rPr>
              <a:t>2014</a:t>
            </a:r>
            <a:r>
              <a:rPr lang="en-GB" sz="1100">
                <a:latin typeface="Playfair Display"/>
                <a:ea typeface="Playfair Display"/>
                <a:cs typeface="Playfair Display"/>
                <a:sym typeface="Playfair Display"/>
              </a:rPr>
              <a:t> </a:t>
            </a:r>
            <a:r>
              <a:rPr lang="en-GB" sz="1100">
                <a:latin typeface="Maven Pro"/>
                <a:ea typeface="Maven Pro"/>
                <a:cs typeface="Maven Pro"/>
                <a:sym typeface="Maven Pro"/>
              </a:rPr>
              <a:t>( by 31 in 2011 , 21 in 2012, 76 in 2013, 121 in 2014).</a:t>
            </a:r>
            <a:r>
              <a:rPr lang="en-GB" sz="1100">
                <a:latin typeface="Playfair Display"/>
                <a:ea typeface="Playfair Display"/>
                <a:cs typeface="Playfair Display"/>
                <a:sym typeface="Playfair Display"/>
              </a:rPr>
              <a:t> They kept on decreasing the number of discount stores along with this, thus proving that they believed that neighborhood markets were indeed more profitable.</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100">
                <a:latin typeface="Playfair Display"/>
                <a:ea typeface="Playfair Display"/>
                <a:cs typeface="Playfair Display"/>
                <a:sym typeface="Playfair Display"/>
              </a:rPr>
              <a:t>Impact on Supply Chain Metrics</a:t>
            </a:r>
            <a:endParaRPr b="1"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b="1" lang="en-GB" sz="1100">
                <a:solidFill>
                  <a:srgbClr val="265768"/>
                </a:solidFill>
                <a:latin typeface="Playfair Display"/>
                <a:ea typeface="Playfair Display"/>
                <a:cs typeface="Playfair Display"/>
                <a:sym typeface="Playfair Display"/>
              </a:rPr>
              <a:t>Inventory to sales ratio</a:t>
            </a:r>
            <a:r>
              <a:rPr lang="en-GB" sz="1100">
                <a:latin typeface="Playfair Display"/>
                <a:ea typeface="Playfair Display"/>
                <a:cs typeface="Playfair Display"/>
                <a:sym typeface="Playfair Display"/>
              </a:rPr>
              <a:t> </a:t>
            </a:r>
            <a:r>
              <a:rPr lang="en-GB" sz="1100">
                <a:latin typeface="Playfair Display"/>
                <a:ea typeface="Playfair Display"/>
                <a:cs typeface="Playfair Display"/>
                <a:sym typeface="Playfair Display"/>
              </a:rPr>
              <a:t>- </a:t>
            </a:r>
            <a:r>
              <a:rPr lang="en-GB" sz="1100">
                <a:highlight>
                  <a:srgbClr val="FFFFFF"/>
                </a:highlight>
                <a:latin typeface="Playfair Display"/>
                <a:ea typeface="Playfair Display"/>
                <a:cs typeface="Playfair Display"/>
                <a:sym typeface="Playfair Display"/>
              </a:rPr>
              <a:t>This metric measures the amount of inventory for sale in comparison to the actual quantity that is sold, expressed as a ratio. It will help you to adjust your stock in order to ensure high margins and tell you how well your company is dealing with unexpected situations. The lowest value for it was in 2010 and after this in 2011 there was a major jump and the value was fairly constant after a couple of years. Inventory was at its lowest in 2010.</a:t>
            </a:r>
            <a:endParaRPr sz="1100">
              <a:highlight>
                <a:srgbClr val="FFFFFF"/>
              </a:highlight>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b="1" lang="en-GB" sz="1100">
                <a:solidFill>
                  <a:srgbClr val="265768"/>
                </a:solidFill>
                <a:latin typeface="Playfair Display"/>
                <a:ea typeface="Playfair Display"/>
                <a:cs typeface="Playfair Display"/>
                <a:sym typeface="Playfair Display"/>
              </a:rPr>
              <a:t>Supply chain costs</a:t>
            </a:r>
            <a:r>
              <a:rPr lang="en-GB" sz="1100">
                <a:solidFill>
                  <a:srgbClr val="265768"/>
                </a:solidFill>
                <a:latin typeface="Playfair Display"/>
                <a:ea typeface="Playfair Display"/>
                <a:cs typeface="Playfair Display"/>
                <a:sym typeface="Playfair Display"/>
              </a:rPr>
              <a:t> </a:t>
            </a:r>
            <a:r>
              <a:rPr lang="en-GB" sz="1100">
                <a:latin typeface="Playfair Display"/>
                <a:ea typeface="Playfair Display"/>
                <a:cs typeface="Playfair Display"/>
                <a:sym typeface="Playfair Display"/>
              </a:rPr>
              <a:t>- Supply chain costs increased with the increase in the number of stores.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b="1" lang="en-GB" sz="1100">
                <a:solidFill>
                  <a:srgbClr val="265768"/>
                </a:solidFill>
                <a:latin typeface="Playfair Display"/>
                <a:ea typeface="Playfair Display"/>
                <a:cs typeface="Playfair Display"/>
                <a:sym typeface="Playfair Display"/>
              </a:rPr>
              <a:t>On time shipping</a:t>
            </a:r>
            <a:r>
              <a:rPr lang="en-GB" sz="1100">
                <a:latin typeface="Playfair Display"/>
                <a:ea typeface="Playfair Display"/>
                <a:cs typeface="Playfair Display"/>
                <a:sym typeface="Playfair Display"/>
              </a:rPr>
              <a:t> and </a:t>
            </a:r>
            <a:r>
              <a:rPr b="1" lang="en-GB" sz="1100">
                <a:solidFill>
                  <a:srgbClr val="265768"/>
                </a:solidFill>
                <a:latin typeface="Playfair Display"/>
                <a:ea typeface="Playfair Display"/>
                <a:cs typeface="Playfair Display"/>
                <a:sym typeface="Playfair Display"/>
              </a:rPr>
              <a:t>fraction of on-time delivery</a:t>
            </a:r>
            <a:r>
              <a:rPr lang="en-GB" sz="1100">
                <a:latin typeface="Playfair Display"/>
                <a:ea typeface="Playfair Display"/>
                <a:cs typeface="Playfair Display"/>
                <a:sym typeface="Playfair Display"/>
              </a:rPr>
              <a:t> would have improved, at least in those places where they established smaller stores.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Comic Neue"/>
              <a:buChar char="➢"/>
            </a:pPr>
            <a:r>
              <a:rPr b="1" lang="en-GB" sz="1100">
                <a:solidFill>
                  <a:srgbClr val="265768"/>
                </a:solidFill>
                <a:latin typeface="Playfair Display"/>
                <a:ea typeface="Playfair Display"/>
                <a:cs typeface="Playfair Display"/>
                <a:sym typeface="Playfair Display"/>
              </a:rPr>
              <a:t>Customer order cycle time</a:t>
            </a:r>
            <a:r>
              <a:rPr b="1" lang="en-GB" sz="1100">
                <a:solidFill>
                  <a:srgbClr val="0CAC63"/>
                </a:solidFill>
                <a:latin typeface="Playfair Display"/>
                <a:ea typeface="Playfair Display"/>
                <a:cs typeface="Playfair Display"/>
                <a:sym typeface="Playfair Display"/>
              </a:rPr>
              <a:t> </a:t>
            </a:r>
            <a:r>
              <a:rPr lang="en-GB" sz="1100">
                <a:latin typeface="Playfair Display"/>
                <a:ea typeface="Playfair Display"/>
                <a:cs typeface="Playfair Display"/>
                <a:sym typeface="Playfair Display"/>
              </a:rPr>
              <a:t>- It is the measurement of how long it takes  to deliver a customer order after the purchase order is received. Increasing the number of stores helped in shifting resources around areas of most activity and hence decreased the customer order cycle time. </a:t>
            </a:r>
            <a:endParaRPr sz="1100">
              <a:latin typeface="Playfair Display"/>
              <a:ea typeface="Playfair Display"/>
              <a:cs typeface="Playfair Display"/>
              <a:sym typeface="Playfair Display"/>
            </a:endParaRPr>
          </a:p>
        </p:txBody>
      </p:sp>
      <p:sp>
        <p:nvSpPr>
          <p:cNvPr id="612" name="Google Shape;612;p48"/>
          <p:cNvSpPr txBox="1"/>
          <p:nvPr/>
        </p:nvSpPr>
        <p:spPr>
          <a:xfrm>
            <a:off x="1197575" y="3924550"/>
            <a:ext cx="76563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latin typeface="Playfair Display"/>
                <a:ea typeface="Playfair Display"/>
                <a:cs typeface="Playfair Display"/>
                <a:sym typeface="Playfair Display"/>
              </a:rPr>
              <a:t>Which financial metrics will be impacted by this move?</a:t>
            </a:r>
            <a:endParaRPr sz="1100">
              <a:solidFill>
                <a:srgbClr val="202124"/>
              </a:solidFill>
              <a:highlight>
                <a:srgbClr val="FFFFFF"/>
              </a:highlight>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GB" sz="1100">
                <a:latin typeface="Playfair Display"/>
                <a:ea typeface="Playfair Display"/>
                <a:cs typeface="Playfair Display"/>
                <a:sym typeface="Playfair Display"/>
              </a:rPr>
              <a:t>By observing the values for roa, roe, inventory turnover and profit margin, we can see that the values for 2011 were particularly higher. We ran a regression analysis on Excel to see if the number of stores did indeed have a significant impact on various financial metrics such as ROA, ROE, profit margin and INVT.</a:t>
            </a:r>
            <a:endParaRPr sz="1100">
              <a:latin typeface="Playfair Display"/>
              <a:ea typeface="Playfair Display"/>
              <a:cs typeface="Playfair Display"/>
              <a:sym typeface="Playfair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9"/>
          <p:cNvSpPr txBox="1"/>
          <p:nvPr>
            <p:ph type="title"/>
          </p:nvPr>
        </p:nvSpPr>
        <p:spPr>
          <a:xfrm>
            <a:off x="240075" y="62300"/>
            <a:ext cx="4571100" cy="5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solidFill>
                  <a:srgbClr val="265768"/>
                </a:solidFill>
                <a:latin typeface="Playfair Display"/>
                <a:ea typeface="Playfair Display"/>
                <a:cs typeface="Playfair Display"/>
                <a:sym typeface="Playfair Display"/>
              </a:rPr>
              <a:t>Data used for</a:t>
            </a:r>
            <a:r>
              <a:rPr lang="en-GB" sz="2820">
                <a:solidFill>
                  <a:srgbClr val="265768"/>
                </a:solidFill>
                <a:latin typeface="Playfair Display"/>
                <a:ea typeface="Playfair Display"/>
                <a:cs typeface="Playfair Display"/>
                <a:sym typeface="Playfair Display"/>
              </a:rPr>
              <a:t> regression</a:t>
            </a:r>
            <a:endParaRPr sz="2820">
              <a:solidFill>
                <a:srgbClr val="265768"/>
              </a:solidFill>
              <a:latin typeface="Playfair Display"/>
              <a:ea typeface="Playfair Display"/>
              <a:cs typeface="Playfair Display"/>
              <a:sym typeface="Playfair Display"/>
            </a:endParaRPr>
          </a:p>
        </p:txBody>
      </p:sp>
      <p:graphicFrame>
        <p:nvGraphicFramePr>
          <p:cNvPr id="618" name="Google Shape;618;p49"/>
          <p:cNvGraphicFramePr/>
          <p:nvPr/>
        </p:nvGraphicFramePr>
        <p:xfrm>
          <a:off x="74375" y="865450"/>
          <a:ext cx="3000000" cy="3000000"/>
        </p:xfrm>
        <a:graphic>
          <a:graphicData uri="http://schemas.openxmlformats.org/drawingml/2006/table">
            <a:tbl>
              <a:tblPr>
                <a:noFill/>
                <a:tableStyleId>{C0079B21-E816-4294-A8DE-5CAD8632040F}</a:tableStyleId>
              </a:tblPr>
              <a:tblGrid>
                <a:gridCol w="749600"/>
                <a:gridCol w="749600"/>
                <a:gridCol w="749600"/>
                <a:gridCol w="749600"/>
                <a:gridCol w="749600"/>
                <a:gridCol w="749600"/>
                <a:gridCol w="813975"/>
                <a:gridCol w="685225"/>
                <a:gridCol w="749600"/>
                <a:gridCol w="749600"/>
                <a:gridCol w="749600"/>
                <a:gridCol w="749600"/>
              </a:tblGrid>
              <a:tr h="175125">
                <a:tc>
                  <a:txBody>
                    <a:bodyPr/>
                    <a:lstStyle/>
                    <a:p>
                      <a:pPr indent="0" lvl="0" marL="0" rtl="0" algn="ctr">
                        <a:lnSpc>
                          <a:spcPct val="115000"/>
                        </a:lnSpc>
                        <a:spcBef>
                          <a:spcPts val="0"/>
                        </a:spcBef>
                        <a:spcAft>
                          <a:spcPts val="0"/>
                        </a:spcAft>
                        <a:buNone/>
                      </a:pPr>
                      <a:r>
                        <a:rPr b="1" lang="en-GB" sz="1000"/>
                        <a:t>Year</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ds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o</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c</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i</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i</a:t>
                      </a:r>
                      <a:r>
                        <a:rPr b="1" lang="en-GB" sz="1000"/>
                        <a:t>nv (USD m)</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size</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a:t>
                      </a:r>
                      <a:r>
                        <a:rPr b="1" lang="en-GB" sz="1000"/>
                        <a:t>oa</a:t>
                      </a:r>
                      <a:r>
                        <a:rPr b="1" lang="en-GB" sz="1000"/>
                        <a:t> (%)</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a:t>
                      </a:r>
                      <a:r>
                        <a:rPr b="1" lang="en-GB" sz="1000"/>
                        <a:t>oe </a:t>
                      </a:r>
                      <a:r>
                        <a:rPr b="1" lang="en-GB" sz="1000"/>
                        <a: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p</a:t>
                      </a:r>
                      <a:r>
                        <a:rPr b="1" lang="en-GB" sz="1000"/>
                        <a:t>m </a:t>
                      </a:r>
                      <a:r>
                        <a:rPr b="1" lang="en-GB" sz="1000"/>
                        <a: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i</a:t>
                      </a:r>
                      <a:r>
                        <a:rPr b="1" lang="en-GB" sz="1000"/>
                        <a:t>nvt </a:t>
                      </a:r>
                      <a:r>
                        <a:rPr b="1" lang="en-GB" sz="1000"/>
                        <a: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2021</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3570</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374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6101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44,949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5.4282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15.7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2.4162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9.3509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2020</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3571</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376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6146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44,435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6.4276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18.6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2.8401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8.8805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2019</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3570</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813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5993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44,269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3.2737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1.296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8.7036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2018</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3561</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597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6360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43,783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5.1452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1.971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8.5283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2017</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3522</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415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735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660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5332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43,046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7.1887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17.8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2.8079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8.3923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2016</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3465</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655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6299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44,469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7.5558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3.0477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8.1177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2015</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3407</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470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639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647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6290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45,141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8.2628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3.3696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8.0877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2014</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3288</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508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407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632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6107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44,858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8.0835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3.3639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7.9823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2013</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3158</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561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286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620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6148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43,803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8.7167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3.6272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8.0428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2012</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3029</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629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611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5651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40,714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8.4837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3.5159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8.228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2011</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2907</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708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189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4557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36,437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8.8278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8.6436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2010</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2747</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803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158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596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4112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32,713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8.7802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3.5213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9.2962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2009</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2612</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891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153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602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3615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34,511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8.4036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8.8071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2008</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2447</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971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132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591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3121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35,159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8.1149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3.3767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8.0815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2007</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2256</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1075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579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2757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33,685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8.0409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3.2391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7.8367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2006</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1980</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31,910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1,800,000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8.2555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3.5985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7.4475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5125">
                <a:tc>
                  <a:txBody>
                    <a:bodyPr/>
                    <a:lstStyle/>
                    <a:p>
                      <a:pPr indent="0" lvl="0" marL="0" rtl="0" algn="ctr">
                        <a:lnSpc>
                          <a:spcPct val="115000"/>
                        </a:lnSpc>
                        <a:spcBef>
                          <a:spcPts val="0"/>
                        </a:spcBef>
                        <a:spcAft>
                          <a:spcPts val="0"/>
                        </a:spcAft>
                        <a:buNone/>
                      </a:pPr>
                      <a:r>
                        <a:rPr lang="en-GB" sz="1000"/>
                        <a:t>2005</a:t>
                      </a:r>
                      <a:endParaRPr sz="1000"/>
                    </a:p>
                  </a:txBody>
                  <a:tcPr marT="19050" marB="19050"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1713</a:t>
                      </a:r>
                      <a:endParaRPr sz="1000"/>
                    </a:p>
                  </a:txBody>
                  <a:tcPr marT="19050" marB="19050" marR="28575" marL="28575" anchor="ctr">
                    <a:lnL cap="flat" cmpd="sng" w="101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1333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551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1587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29,762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1,700,000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8.7238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3.6112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7.2855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19" name="Google Shape;619;p49"/>
          <p:cNvSpPr txBox="1"/>
          <p:nvPr/>
        </p:nvSpPr>
        <p:spPr>
          <a:xfrm>
            <a:off x="4513550" y="131525"/>
            <a:ext cx="4665600" cy="6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900">
                <a:latin typeface="Playfair Display"/>
                <a:ea typeface="Playfair Display"/>
                <a:cs typeface="Playfair Display"/>
                <a:sym typeface="Playfair Display"/>
              </a:rPr>
              <a:t>Variables considered - </a:t>
            </a:r>
            <a:r>
              <a:rPr lang="en-GB" sz="900">
                <a:latin typeface="Playfair Display"/>
                <a:ea typeface="Playfair Display"/>
                <a:cs typeface="Playfair Display"/>
                <a:sym typeface="Playfair Display"/>
              </a:rPr>
              <a:t>s (number of supercenters), ds (number of discount stores), o (other neighborhood markets), c (number of Sam’s Club outlets), i (number of international outlets), inv (amount in inventory) and size (number of employees).</a:t>
            </a:r>
            <a:endParaRPr sz="900">
              <a:latin typeface="Playfair Display"/>
              <a:ea typeface="Playfair Display"/>
              <a:cs typeface="Playfair Display"/>
              <a:sym typeface="Playfai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0"/>
          <p:cNvSpPr txBox="1"/>
          <p:nvPr>
            <p:ph type="title"/>
          </p:nvPr>
        </p:nvSpPr>
        <p:spPr>
          <a:xfrm>
            <a:off x="1255350" y="134750"/>
            <a:ext cx="77052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20">
                <a:solidFill>
                  <a:srgbClr val="265768"/>
                </a:solidFill>
                <a:latin typeface="Playfair Display"/>
                <a:ea typeface="Playfair Display"/>
                <a:cs typeface="Playfair Display"/>
                <a:sym typeface="Playfair Display"/>
              </a:rPr>
              <a:t>Relevant interpretation of summary output for regression analysis in Excel</a:t>
            </a:r>
            <a:endParaRPr sz="1720">
              <a:solidFill>
                <a:srgbClr val="265768"/>
              </a:solidFill>
              <a:latin typeface="Playfair Display"/>
              <a:ea typeface="Playfair Display"/>
              <a:cs typeface="Playfair Display"/>
              <a:sym typeface="Playfair Display"/>
            </a:endParaRPr>
          </a:p>
        </p:txBody>
      </p:sp>
      <p:sp>
        <p:nvSpPr>
          <p:cNvPr id="625" name="Google Shape;625;p50"/>
          <p:cNvSpPr txBox="1"/>
          <p:nvPr>
            <p:ph idx="1" type="body"/>
          </p:nvPr>
        </p:nvSpPr>
        <p:spPr>
          <a:xfrm>
            <a:off x="1550675" y="512200"/>
            <a:ext cx="8133900" cy="40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latin typeface="Playfair Display"/>
                <a:ea typeface="Playfair Display"/>
                <a:cs typeface="Playfair Display"/>
                <a:sym typeface="Playfair Display"/>
              </a:rPr>
              <a:t>Consider the following sample output obtained as a result of regression</a:t>
            </a:r>
            <a:endParaRPr>
              <a:solidFill>
                <a:srgbClr val="000000"/>
              </a:solidFill>
              <a:latin typeface="Playfair Display"/>
              <a:ea typeface="Playfair Display"/>
              <a:cs typeface="Playfair Display"/>
              <a:sym typeface="Playfair Display"/>
            </a:endParaRPr>
          </a:p>
        </p:txBody>
      </p:sp>
      <p:sp>
        <p:nvSpPr>
          <p:cNvPr id="626" name="Google Shape;626;p50"/>
          <p:cNvSpPr txBox="1"/>
          <p:nvPr/>
        </p:nvSpPr>
        <p:spPr>
          <a:xfrm>
            <a:off x="886950" y="3239425"/>
            <a:ext cx="7767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ven Pro"/>
              <a:buAutoNum type="arabicPeriod"/>
            </a:pPr>
            <a:r>
              <a:rPr b="1" lang="en-GB">
                <a:latin typeface="Playfair Display"/>
                <a:ea typeface="Playfair Display"/>
                <a:cs typeface="Playfair Display"/>
                <a:sym typeface="Playfair Display"/>
              </a:rPr>
              <a:t>ANOVA</a:t>
            </a:r>
            <a:r>
              <a:rPr lang="en-GB">
                <a:latin typeface="Playfair Display"/>
                <a:ea typeface="Playfair Display"/>
                <a:cs typeface="Playfair Display"/>
                <a:sym typeface="Playfair Display"/>
              </a:rPr>
              <a:t> - We are considering the null hypothesis to be that </a:t>
            </a:r>
            <a:r>
              <a:rPr b="1" lang="en-GB">
                <a:latin typeface="Playfair Display"/>
                <a:ea typeface="Playfair Display"/>
                <a:cs typeface="Playfair Display"/>
                <a:sym typeface="Playfair Display"/>
              </a:rPr>
              <a:t>all the coefficients</a:t>
            </a:r>
            <a:r>
              <a:rPr lang="en-GB">
                <a:latin typeface="Playfair Display"/>
                <a:ea typeface="Playfair Display"/>
                <a:cs typeface="Playfair Display"/>
                <a:sym typeface="Playfair Display"/>
              </a:rPr>
              <a:t> except the intercept are </a:t>
            </a:r>
            <a:r>
              <a:rPr lang="en-GB">
                <a:latin typeface="Maven Pro"/>
                <a:ea typeface="Maven Pro"/>
                <a:cs typeface="Maven Pro"/>
                <a:sym typeface="Maven Pro"/>
              </a:rPr>
              <a:t>0</a:t>
            </a:r>
            <a:r>
              <a:rPr lang="en-GB">
                <a:latin typeface="Playfair Display"/>
                <a:ea typeface="Playfair Display"/>
                <a:cs typeface="Playfair Display"/>
                <a:sym typeface="Playfair Display"/>
              </a:rPr>
              <a:t> (</a:t>
            </a:r>
            <a:r>
              <a:rPr b="1" lang="en-GB">
                <a:latin typeface="Playfair Display"/>
                <a:ea typeface="Playfair Display"/>
                <a:cs typeface="Playfair Display"/>
                <a:sym typeface="Playfair Display"/>
              </a:rPr>
              <a:t>no linear relationship exists any of the variables between the variables and Y</a:t>
            </a:r>
            <a:r>
              <a:rPr lang="en-GB">
                <a:latin typeface="Playfair Display"/>
                <a:ea typeface="Playfair Display"/>
                <a:cs typeface="Playfair Display"/>
                <a:sym typeface="Playfair Display"/>
              </a:rPr>
              <a:t>). If the F statistic value obtained is greater than the significance F, then we can reject this null hypothesis.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Maven Pro"/>
              <a:buAutoNum type="arabicPeriod"/>
            </a:pPr>
            <a:r>
              <a:rPr b="1" lang="en-GB">
                <a:latin typeface="Playfair Display"/>
                <a:ea typeface="Playfair Display"/>
                <a:cs typeface="Playfair Display"/>
                <a:sym typeface="Playfair Display"/>
              </a:rPr>
              <a:t>Regression coefficients</a:t>
            </a:r>
            <a:r>
              <a:rPr lang="en-GB">
                <a:latin typeface="Playfair Display"/>
                <a:ea typeface="Playfair Display"/>
                <a:cs typeface="Playfair Display"/>
                <a:sym typeface="Playfair Display"/>
              </a:rPr>
              <a:t> - The p values show the significance of the coefficients, here we have assumed a significance level of </a:t>
            </a:r>
            <a:r>
              <a:rPr lang="en-GB">
                <a:latin typeface="Maven Pro"/>
                <a:ea typeface="Maven Pro"/>
                <a:cs typeface="Maven Pro"/>
                <a:sym typeface="Maven Pro"/>
              </a:rPr>
              <a:t>0.10</a:t>
            </a:r>
            <a:r>
              <a:rPr lang="en-GB">
                <a:latin typeface="Playfair Display"/>
                <a:ea typeface="Playfair Display"/>
                <a:cs typeface="Playfair Display"/>
                <a:sym typeface="Playfair Display"/>
              </a:rPr>
              <a:t>, and if the p-value exceeds </a:t>
            </a:r>
            <a:r>
              <a:rPr lang="en-GB">
                <a:latin typeface="Maven Pro"/>
                <a:ea typeface="Maven Pro"/>
                <a:cs typeface="Maven Pro"/>
                <a:sym typeface="Maven Pro"/>
              </a:rPr>
              <a:t>0.10</a:t>
            </a:r>
            <a:r>
              <a:rPr lang="en-GB">
                <a:latin typeface="Playfair Display"/>
                <a:ea typeface="Playfair Display"/>
                <a:cs typeface="Playfair Display"/>
                <a:sym typeface="Playfair Display"/>
              </a:rPr>
              <a:t>, then it means that that variable does not significantly contribute to the output</a:t>
            </a:r>
            <a:r>
              <a:rPr lang="en-GB">
                <a:latin typeface="Nunito"/>
                <a:ea typeface="Nunito"/>
                <a:cs typeface="Nunito"/>
                <a:sym typeface="Nunito"/>
              </a:rPr>
              <a:t>.</a:t>
            </a:r>
            <a:endParaRPr>
              <a:latin typeface="Nunito"/>
              <a:ea typeface="Nunito"/>
              <a:cs typeface="Nunito"/>
              <a:sym typeface="Nunito"/>
            </a:endParaRPr>
          </a:p>
        </p:txBody>
      </p:sp>
      <p:pic>
        <p:nvPicPr>
          <p:cNvPr id="627" name="Google Shape;627;p50"/>
          <p:cNvPicPr preferRelativeResize="0"/>
          <p:nvPr/>
        </p:nvPicPr>
        <p:blipFill>
          <a:blip r:embed="rId3">
            <a:alphaModFix/>
          </a:blip>
          <a:stretch>
            <a:fillRect/>
          </a:stretch>
        </p:blipFill>
        <p:spPr>
          <a:xfrm>
            <a:off x="2083113" y="854400"/>
            <a:ext cx="4977776" cy="23850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1"/>
          <p:cNvSpPr txBox="1"/>
          <p:nvPr>
            <p:ph idx="1" type="body"/>
          </p:nvPr>
        </p:nvSpPr>
        <p:spPr>
          <a:xfrm>
            <a:off x="171225" y="149275"/>
            <a:ext cx="8427300" cy="69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000">
                <a:solidFill>
                  <a:srgbClr val="265768"/>
                </a:solidFill>
                <a:latin typeface="Playfair Display"/>
                <a:ea typeface="Playfair Display"/>
                <a:cs typeface="Playfair Display"/>
                <a:sym typeface="Playfair Display"/>
              </a:rPr>
              <a:t>When ROA is taken as the dependent variable - Ho is rejected by ANOVA, and thus some linear relationship exists between atleast one of the independent variables and ROA. However,  we find that except for the number of Sam’s Club outlets, none of the others coefficients</a:t>
            </a:r>
            <a:r>
              <a:rPr b="1" lang="en-GB" sz="1000">
                <a:solidFill>
                  <a:srgbClr val="265768"/>
                </a:solidFill>
                <a:latin typeface="Playfair Display"/>
                <a:ea typeface="Playfair Display"/>
                <a:cs typeface="Playfair Display"/>
                <a:sym typeface="Playfair Display"/>
              </a:rPr>
              <a:t> </a:t>
            </a:r>
            <a:r>
              <a:rPr b="1" lang="en-GB" sz="1000">
                <a:solidFill>
                  <a:srgbClr val="265768"/>
                </a:solidFill>
                <a:latin typeface="Playfair Display"/>
                <a:ea typeface="Playfair Display"/>
                <a:cs typeface="Playfair Display"/>
                <a:sym typeface="Playfair Display"/>
              </a:rPr>
              <a:t>contribute significantly to ROA.</a:t>
            </a:r>
            <a:endParaRPr b="1" sz="1000">
              <a:solidFill>
                <a:srgbClr val="265768"/>
              </a:solidFill>
              <a:latin typeface="Playfair Display"/>
              <a:ea typeface="Playfair Display"/>
              <a:cs typeface="Playfair Display"/>
              <a:sym typeface="Playfair Display"/>
            </a:endParaRPr>
          </a:p>
        </p:txBody>
      </p:sp>
      <p:pic>
        <p:nvPicPr>
          <p:cNvPr id="633" name="Google Shape;633;p51"/>
          <p:cNvPicPr preferRelativeResize="0"/>
          <p:nvPr/>
        </p:nvPicPr>
        <p:blipFill>
          <a:blip r:embed="rId3">
            <a:alphaModFix/>
          </a:blip>
          <a:stretch>
            <a:fillRect/>
          </a:stretch>
        </p:blipFill>
        <p:spPr>
          <a:xfrm>
            <a:off x="2192625" y="641575"/>
            <a:ext cx="3980001" cy="590700"/>
          </a:xfrm>
          <a:prstGeom prst="rect">
            <a:avLst/>
          </a:prstGeom>
          <a:noFill/>
          <a:ln cap="flat" cmpd="sng" w="9525">
            <a:solidFill>
              <a:schemeClr val="dk2"/>
            </a:solidFill>
            <a:prstDash val="solid"/>
            <a:round/>
            <a:headEnd len="sm" w="sm" type="none"/>
            <a:tailEnd len="sm" w="sm" type="none"/>
          </a:ln>
        </p:spPr>
      </p:pic>
      <p:pic>
        <p:nvPicPr>
          <p:cNvPr id="634" name="Google Shape;634;p51"/>
          <p:cNvPicPr preferRelativeResize="0"/>
          <p:nvPr/>
        </p:nvPicPr>
        <p:blipFill>
          <a:blip r:embed="rId4">
            <a:alphaModFix/>
          </a:blip>
          <a:stretch>
            <a:fillRect/>
          </a:stretch>
        </p:blipFill>
        <p:spPr>
          <a:xfrm>
            <a:off x="2192625" y="1305900"/>
            <a:ext cx="3979999" cy="1265845"/>
          </a:xfrm>
          <a:prstGeom prst="rect">
            <a:avLst/>
          </a:prstGeom>
          <a:noFill/>
          <a:ln cap="flat" cmpd="sng" w="9525">
            <a:solidFill>
              <a:schemeClr val="dk2"/>
            </a:solidFill>
            <a:prstDash val="solid"/>
            <a:round/>
            <a:headEnd len="sm" w="sm" type="none"/>
            <a:tailEnd len="sm" w="sm" type="none"/>
          </a:ln>
        </p:spPr>
      </p:pic>
      <p:pic>
        <p:nvPicPr>
          <p:cNvPr id="635" name="Google Shape;635;p51"/>
          <p:cNvPicPr preferRelativeResize="0"/>
          <p:nvPr/>
        </p:nvPicPr>
        <p:blipFill>
          <a:blip r:embed="rId5">
            <a:alphaModFix/>
          </a:blip>
          <a:stretch>
            <a:fillRect/>
          </a:stretch>
        </p:blipFill>
        <p:spPr>
          <a:xfrm>
            <a:off x="2192625" y="2947975"/>
            <a:ext cx="3980001" cy="614914"/>
          </a:xfrm>
          <a:prstGeom prst="rect">
            <a:avLst/>
          </a:prstGeom>
          <a:noFill/>
          <a:ln cap="flat" cmpd="sng" w="9525">
            <a:solidFill>
              <a:schemeClr val="dk2"/>
            </a:solidFill>
            <a:prstDash val="solid"/>
            <a:round/>
            <a:headEnd len="sm" w="sm" type="none"/>
            <a:tailEnd len="sm" w="sm" type="none"/>
          </a:ln>
        </p:spPr>
      </p:pic>
      <p:sp>
        <p:nvSpPr>
          <p:cNvPr id="636" name="Google Shape;636;p51"/>
          <p:cNvSpPr txBox="1"/>
          <p:nvPr>
            <p:ph idx="1" type="body"/>
          </p:nvPr>
        </p:nvSpPr>
        <p:spPr>
          <a:xfrm>
            <a:off x="171225" y="2571750"/>
            <a:ext cx="8427300" cy="46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523"/>
              <a:buNone/>
            </a:pPr>
            <a:r>
              <a:rPr b="1" lang="en-GB" sz="1117">
                <a:solidFill>
                  <a:srgbClr val="265768"/>
                </a:solidFill>
                <a:latin typeface="Playfair Display"/>
                <a:ea typeface="Playfair Display"/>
                <a:cs typeface="Playfair Display"/>
                <a:sym typeface="Playfair Display"/>
              </a:rPr>
              <a:t>The same results as obtained for ROA - we reject Ho in ANOVA and the number of Sam’s Clubs come out to be statistically significant.</a:t>
            </a:r>
            <a:endParaRPr b="1" sz="1117">
              <a:solidFill>
                <a:srgbClr val="265768"/>
              </a:solidFill>
              <a:latin typeface="Playfair Display"/>
              <a:ea typeface="Playfair Display"/>
              <a:cs typeface="Playfair Display"/>
              <a:sym typeface="Playfair Display"/>
            </a:endParaRPr>
          </a:p>
        </p:txBody>
      </p:sp>
      <p:pic>
        <p:nvPicPr>
          <p:cNvPr id="637" name="Google Shape;637;p51"/>
          <p:cNvPicPr preferRelativeResize="0"/>
          <p:nvPr/>
        </p:nvPicPr>
        <p:blipFill>
          <a:blip r:embed="rId6">
            <a:alphaModFix/>
          </a:blip>
          <a:stretch>
            <a:fillRect/>
          </a:stretch>
        </p:blipFill>
        <p:spPr>
          <a:xfrm>
            <a:off x="2192575" y="3675925"/>
            <a:ext cx="3980101" cy="1390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id="642" name="Google Shape;642;p52"/>
          <p:cNvPicPr preferRelativeResize="0"/>
          <p:nvPr/>
        </p:nvPicPr>
        <p:blipFill>
          <a:blip r:embed="rId3">
            <a:alphaModFix/>
          </a:blip>
          <a:stretch>
            <a:fillRect/>
          </a:stretch>
        </p:blipFill>
        <p:spPr>
          <a:xfrm>
            <a:off x="2540350" y="614775"/>
            <a:ext cx="3980000" cy="617505"/>
          </a:xfrm>
          <a:prstGeom prst="rect">
            <a:avLst/>
          </a:prstGeom>
          <a:noFill/>
          <a:ln cap="flat" cmpd="sng" w="9525">
            <a:solidFill>
              <a:schemeClr val="dk2"/>
            </a:solidFill>
            <a:prstDash val="solid"/>
            <a:round/>
            <a:headEnd len="sm" w="sm" type="none"/>
            <a:tailEnd len="sm" w="sm" type="none"/>
          </a:ln>
        </p:spPr>
      </p:pic>
      <p:sp>
        <p:nvSpPr>
          <p:cNvPr id="643" name="Google Shape;643;p52"/>
          <p:cNvSpPr txBox="1"/>
          <p:nvPr>
            <p:ph idx="1" type="body"/>
          </p:nvPr>
        </p:nvSpPr>
        <p:spPr>
          <a:xfrm>
            <a:off x="203450" y="91150"/>
            <a:ext cx="8653800" cy="69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100">
                <a:solidFill>
                  <a:srgbClr val="265768"/>
                </a:solidFill>
                <a:latin typeface="Playfair Display"/>
                <a:ea typeface="Playfair Display"/>
                <a:cs typeface="Playfair Display"/>
                <a:sym typeface="Playfair Display"/>
              </a:rPr>
              <a:t>For profit margin, we find have the same results as for ROA - some linear relationship </a:t>
            </a:r>
            <a:r>
              <a:rPr b="1" lang="en-GB" sz="1100">
                <a:solidFill>
                  <a:srgbClr val="265768"/>
                </a:solidFill>
                <a:latin typeface="Playfair Display"/>
                <a:ea typeface="Playfair Display"/>
                <a:cs typeface="Playfair Display"/>
                <a:sym typeface="Playfair Display"/>
              </a:rPr>
              <a:t>exists</a:t>
            </a:r>
            <a:r>
              <a:rPr b="1" lang="en-GB" sz="1100">
                <a:solidFill>
                  <a:srgbClr val="265768"/>
                </a:solidFill>
                <a:latin typeface="Playfair Display"/>
                <a:ea typeface="Playfair Display"/>
                <a:cs typeface="Playfair Display"/>
                <a:sym typeface="Playfair Display"/>
              </a:rPr>
              <a:t>, and only th</a:t>
            </a:r>
            <a:r>
              <a:rPr b="1" lang="en-GB" sz="1100">
                <a:solidFill>
                  <a:srgbClr val="265768"/>
                </a:solidFill>
                <a:latin typeface="Playfair Display"/>
                <a:ea typeface="Playfair Display"/>
                <a:cs typeface="Playfair Display"/>
                <a:sym typeface="Playfair Display"/>
              </a:rPr>
              <a:t>e</a:t>
            </a:r>
            <a:r>
              <a:rPr b="1" lang="en-GB" sz="1100">
                <a:solidFill>
                  <a:srgbClr val="265768"/>
                </a:solidFill>
                <a:latin typeface="Playfair Display"/>
                <a:ea typeface="Playfair Display"/>
                <a:cs typeface="Playfair Display"/>
                <a:sym typeface="Playfair Display"/>
              </a:rPr>
              <a:t> number of Sam’s Club outlets has a significant contribution.</a:t>
            </a:r>
            <a:endParaRPr b="1" sz="1100">
              <a:solidFill>
                <a:srgbClr val="265768"/>
              </a:solidFill>
              <a:latin typeface="Playfair Display"/>
              <a:ea typeface="Playfair Display"/>
              <a:cs typeface="Playfair Display"/>
              <a:sym typeface="Playfair Display"/>
            </a:endParaRPr>
          </a:p>
        </p:txBody>
      </p:sp>
      <p:pic>
        <p:nvPicPr>
          <p:cNvPr id="644" name="Google Shape;644;p52"/>
          <p:cNvPicPr preferRelativeResize="0"/>
          <p:nvPr/>
        </p:nvPicPr>
        <p:blipFill>
          <a:blip r:embed="rId4">
            <a:alphaModFix/>
          </a:blip>
          <a:stretch>
            <a:fillRect/>
          </a:stretch>
        </p:blipFill>
        <p:spPr>
          <a:xfrm>
            <a:off x="2549279" y="1275725"/>
            <a:ext cx="3962134" cy="1265850"/>
          </a:xfrm>
          <a:prstGeom prst="rect">
            <a:avLst/>
          </a:prstGeom>
          <a:noFill/>
          <a:ln cap="flat" cmpd="sng" w="9525">
            <a:solidFill>
              <a:schemeClr val="dk2"/>
            </a:solidFill>
            <a:prstDash val="solid"/>
            <a:round/>
            <a:headEnd len="sm" w="sm" type="none"/>
            <a:tailEnd len="sm" w="sm" type="none"/>
          </a:ln>
        </p:spPr>
      </p:pic>
      <p:sp>
        <p:nvSpPr>
          <p:cNvPr id="645" name="Google Shape;645;p52"/>
          <p:cNvSpPr txBox="1"/>
          <p:nvPr>
            <p:ph idx="1" type="body"/>
          </p:nvPr>
        </p:nvSpPr>
        <p:spPr>
          <a:xfrm>
            <a:off x="132800" y="2645375"/>
            <a:ext cx="8795100" cy="69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100">
                <a:solidFill>
                  <a:srgbClr val="265768"/>
                </a:solidFill>
                <a:latin typeface="Playfair Display"/>
                <a:ea typeface="Playfair Display"/>
                <a:cs typeface="Playfair Display"/>
                <a:sym typeface="Playfair Display"/>
              </a:rPr>
              <a:t>For inventory turnover, Ho is rejected using ANOVA, and both the count of Sam’s Club outlets as well as the inventory (in millions USD) contribute to it.</a:t>
            </a:r>
            <a:endParaRPr b="1" sz="1100">
              <a:solidFill>
                <a:srgbClr val="265768"/>
              </a:solidFill>
              <a:latin typeface="Playfair Display"/>
              <a:ea typeface="Playfair Display"/>
              <a:cs typeface="Playfair Display"/>
              <a:sym typeface="Playfair Display"/>
            </a:endParaRPr>
          </a:p>
        </p:txBody>
      </p:sp>
      <p:pic>
        <p:nvPicPr>
          <p:cNvPr id="646" name="Google Shape;646;p52"/>
          <p:cNvPicPr preferRelativeResize="0"/>
          <p:nvPr/>
        </p:nvPicPr>
        <p:blipFill>
          <a:blip r:embed="rId5">
            <a:alphaModFix/>
          </a:blip>
          <a:stretch>
            <a:fillRect/>
          </a:stretch>
        </p:blipFill>
        <p:spPr>
          <a:xfrm>
            <a:off x="2581950" y="2996912"/>
            <a:ext cx="3980100" cy="621602"/>
          </a:xfrm>
          <a:prstGeom prst="rect">
            <a:avLst/>
          </a:prstGeom>
          <a:noFill/>
          <a:ln cap="flat" cmpd="sng" w="9525">
            <a:solidFill>
              <a:schemeClr val="dk2"/>
            </a:solidFill>
            <a:prstDash val="solid"/>
            <a:round/>
            <a:headEnd len="sm" w="sm" type="none"/>
            <a:tailEnd len="sm" w="sm" type="none"/>
          </a:ln>
        </p:spPr>
      </p:pic>
      <p:pic>
        <p:nvPicPr>
          <p:cNvPr id="647" name="Google Shape;647;p52"/>
          <p:cNvPicPr preferRelativeResize="0"/>
          <p:nvPr/>
        </p:nvPicPr>
        <p:blipFill>
          <a:blip r:embed="rId6">
            <a:alphaModFix/>
          </a:blip>
          <a:stretch>
            <a:fillRect/>
          </a:stretch>
        </p:blipFill>
        <p:spPr>
          <a:xfrm>
            <a:off x="2582000" y="3708101"/>
            <a:ext cx="3980001" cy="1318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3"/>
          <p:cNvSpPr txBox="1"/>
          <p:nvPr>
            <p:ph type="title"/>
          </p:nvPr>
        </p:nvSpPr>
        <p:spPr>
          <a:xfrm>
            <a:off x="1296725" y="289475"/>
            <a:ext cx="7030500" cy="55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265768"/>
                </a:solidFill>
                <a:latin typeface="Playfair Display"/>
                <a:ea typeface="Playfair Display"/>
                <a:cs typeface="Playfair Display"/>
                <a:sym typeface="Playfair Display"/>
              </a:rPr>
              <a:t>Conclusions that can be drawn</a:t>
            </a:r>
            <a:endParaRPr>
              <a:solidFill>
                <a:srgbClr val="265768"/>
              </a:solidFill>
              <a:latin typeface="Playfair Display"/>
              <a:ea typeface="Playfair Display"/>
              <a:cs typeface="Playfair Display"/>
              <a:sym typeface="Playfair Display"/>
            </a:endParaRPr>
          </a:p>
        </p:txBody>
      </p:sp>
      <p:sp>
        <p:nvSpPr>
          <p:cNvPr id="653" name="Google Shape;653;p53"/>
          <p:cNvSpPr txBox="1"/>
          <p:nvPr>
            <p:ph idx="2" type="body"/>
          </p:nvPr>
        </p:nvSpPr>
        <p:spPr>
          <a:xfrm>
            <a:off x="1421000" y="779925"/>
            <a:ext cx="7127400" cy="3740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Playfair Display"/>
              <a:buChar char="➢"/>
            </a:pPr>
            <a:r>
              <a:rPr lang="en-GB" sz="1100">
                <a:solidFill>
                  <a:srgbClr val="000000"/>
                </a:solidFill>
                <a:latin typeface="Playfair Display"/>
                <a:ea typeface="Playfair Display"/>
                <a:cs typeface="Playfair Display"/>
                <a:sym typeface="Playfair Display"/>
              </a:rPr>
              <a:t>The increase in the number of neighbourhood markets was with the hope that they would be able to grow. However, as can be understood by observing their financial ratios and </a:t>
            </a:r>
            <a:r>
              <a:rPr lang="en-GB" sz="1100">
                <a:solidFill>
                  <a:srgbClr val="000000"/>
                </a:solidFill>
                <a:latin typeface="Playfair Display"/>
                <a:ea typeface="Playfair Display"/>
                <a:cs typeface="Playfair Display"/>
                <a:sym typeface="Playfair Display"/>
              </a:rPr>
              <a:t>also</a:t>
            </a:r>
            <a:r>
              <a:rPr lang="en-GB" sz="1100">
                <a:solidFill>
                  <a:srgbClr val="000000"/>
                </a:solidFill>
                <a:latin typeface="Playfair Display"/>
                <a:ea typeface="Playfair Display"/>
                <a:cs typeface="Playfair Display"/>
                <a:sym typeface="Playfair Display"/>
              </a:rPr>
              <a:t> from the above regression analysis done, it can be seen that this did not have the desired impact.</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Clr>
                <a:srgbClr val="000000"/>
              </a:buClr>
              <a:buSzPts val="1100"/>
              <a:buFont typeface="Playfair Display"/>
              <a:buChar char="➢"/>
            </a:pPr>
            <a:r>
              <a:rPr lang="en-GB" sz="1100">
                <a:solidFill>
                  <a:srgbClr val="000000"/>
                </a:solidFill>
                <a:latin typeface="Playfair Display"/>
                <a:ea typeface="Playfair Display"/>
                <a:cs typeface="Playfair Display"/>
                <a:sym typeface="Playfair Display"/>
              </a:rPr>
              <a:t>We can note, that in each of the </a:t>
            </a:r>
            <a:r>
              <a:rPr lang="en-GB" sz="1100">
                <a:solidFill>
                  <a:srgbClr val="000000"/>
                </a:solidFill>
                <a:latin typeface="Maven Pro"/>
                <a:ea typeface="Maven Pro"/>
                <a:cs typeface="Maven Pro"/>
                <a:sym typeface="Maven Pro"/>
              </a:rPr>
              <a:t>4</a:t>
            </a:r>
            <a:r>
              <a:rPr lang="en-GB" sz="1100">
                <a:solidFill>
                  <a:srgbClr val="000000"/>
                </a:solidFill>
                <a:latin typeface="Playfair Display"/>
                <a:ea typeface="Playfair Display"/>
                <a:cs typeface="Playfair Display"/>
                <a:sym typeface="Playfair Display"/>
              </a:rPr>
              <a:t> regressions done, the p-value for the coefficient corresponding to the number of other neighbourhood markets is often very high (almost or greater than</a:t>
            </a:r>
            <a:r>
              <a:rPr lang="en-GB" sz="1100">
                <a:solidFill>
                  <a:srgbClr val="000000"/>
                </a:solidFill>
                <a:latin typeface="Maven Pro"/>
                <a:ea typeface="Maven Pro"/>
                <a:cs typeface="Maven Pro"/>
                <a:sym typeface="Maven Pro"/>
              </a:rPr>
              <a:t> 0.5</a:t>
            </a:r>
            <a:r>
              <a:rPr lang="en-GB" sz="1100">
                <a:solidFill>
                  <a:srgbClr val="000000"/>
                </a:solidFill>
                <a:latin typeface="Playfair Display"/>
                <a:ea typeface="Playfair Display"/>
                <a:cs typeface="Playfair Display"/>
                <a:sym typeface="Playfair Display"/>
              </a:rPr>
              <a:t> each time). This is further proof that these smaller stores did not help.</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Clr>
                <a:srgbClr val="000000"/>
              </a:buClr>
              <a:buSzPts val="1100"/>
              <a:buFont typeface="Playfair Display"/>
              <a:buChar char="➢"/>
            </a:pPr>
            <a:r>
              <a:rPr lang="en-GB" sz="1100">
                <a:solidFill>
                  <a:srgbClr val="000000"/>
                </a:solidFill>
                <a:latin typeface="Playfair Display"/>
                <a:ea typeface="Playfair Display"/>
                <a:cs typeface="Playfair Display"/>
                <a:sym typeface="Playfair Display"/>
              </a:rPr>
              <a:t>One possible explanation for this could be the impact of cannibalization - even though a spurt in these financial ratios was observed in the </a:t>
            </a:r>
            <a:r>
              <a:rPr lang="en-GB" sz="1100">
                <a:solidFill>
                  <a:srgbClr val="000000"/>
                </a:solidFill>
                <a:latin typeface="Maven Pro"/>
                <a:ea typeface="Maven Pro"/>
                <a:cs typeface="Maven Pro"/>
                <a:sym typeface="Maven Pro"/>
              </a:rPr>
              <a:t>2011</a:t>
            </a:r>
            <a:r>
              <a:rPr lang="en-GB" sz="1100">
                <a:solidFill>
                  <a:srgbClr val="000000"/>
                </a:solidFill>
                <a:latin typeface="Playfair Display"/>
                <a:ea typeface="Playfair Display"/>
                <a:cs typeface="Playfair Display"/>
                <a:sym typeface="Playfair Display"/>
              </a:rPr>
              <a:t> reports, it did not last long due to the fact that smaller stores took away sales from neighbouring ones, and also brought down the overall sales due to saturation.</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Clr>
                <a:srgbClr val="000000"/>
              </a:buClr>
              <a:buSzPts val="1100"/>
              <a:buFont typeface="Playfair Display"/>
              <a:buChar char="➢"/>
            </a:pPr>
            <a:r>
              <a:rPr lang="en-GB" sz="1100">
                <a:solidFill>
                  <a:srgbClr val="000000"/>
                </a:solidFill>
                <a:latin typeface="Playfair Display"/>
                <a:ea typeface="Playfair Display"/>
                <a:cs typeface="Playfair Display"/>
                <a:sym typeface="Playfair Display"/>
              </a:rPr>
              <a:t>Thus, in order to </a:t>
            </a:r>
            <a:r>
              <a:rPr lang="en-GB" sz="1100">
                <a:solidFill>
                  <a:srgbClr val="000000"/>
                </a:solidFill>
                <a:latin typeface="Playfair Display"/>
                <a:ea typeface="Playfair Display"/>
                <a:cs typeface="Playfair Display"/>
                <a:sym typeface="Playfair Display"/>
              </a:rPr>
              <a:t>combat</a:t>
            </a:r>
            <a:r>
              <a:rPr lang="en-GB" sz="1100">
                <a:solidFill>
                  <a:srgbClr val="000000"/>
                </a:solidFill>
                <a:latin typeface="Playfair Display"/>
                <a:ea typeface="Playfair Display"/>
                <a:cs typeface="Playfair Display"/>
                <a:sym typeface="Playfair Display"/>
              </a:rPr>
              <a:t> all that threatened their </a:t>
            </a:r>
            <a:r>
              <a:rPr lang="en-GB" sz="1100">
                <a:solidFill>
                  <a:srgbClr val="000000"/>
                </a:solidFill>
                <a:latin typeface="Playfair Display"/>
                <a:ea typeface="Playfair Display"/>
                <a:cs typeface="Playfair Display"/>
                <a:sym typeface="Playfair Display"/>
              </a:rPr>
              <a:t>traditional</a:t>
            </a:r>
            <a:r>
              <a:rPr lang="en-GB" sz="1100">
                <a:solidFill>
                  <a:srgbClr val="000000"/>
                </a:solidFill>
                <a:latin typeface="Playfair Display"/>
                <a:ea typeface="Playfair Display"/>
                <a:cs typeface="Playfair Display"/>
                <a:sym typeface="Playfair Display"/>
              </a:rPr>
              <a:t> model, Walmart could have tried to focus more on tactics to expand into bigger cities in the United States, or understand the cultural differences or collaborations with local organizations that would have allowed them to become a </a:t>
            </a:r>
            <a:r>
              <a:rPr lang="en-GB" sz="1100">
                <a:solidFill>
                  <a:srgbClr val="000000"/>
                </a:solidFill>
                <a:latin typeface="Playfair Display"/>
                <a:ea typeface="Playfair Display"/>
                <a:cs typeface="Playfair Display"/>
                <a:sym typeface="Playfair Display"/>
              </a:rPr>
              <a:t>success</a:t>
            </a:r>
            <a:r>
              <a:rPr lang="en-GB" sz="1100">
                <a:solidFill>
                  <a:srgbClr val="000000"/>
                </a:solidFill>
                <a:latin typeface="Playfair Display"/>
                <a:ea typeface="Playfair Display"/>
                <a:cs typeface="Playfair Display"/>
                <a:sym typeface="Playfair Display"/>
              </a:rPr>
              <a:t> on an international level, instead of increasing the number of stores in places they were already well established.</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Clr>
                <a:srgbClr val="000000"/>
              </a:buClr>
              <a:buSzPts val="1100"/>
              <a:buFont typeface="Playfair Display"/>
              <a:buChar char="➢"/>
            </a:pPr>
            <a:r>
              <a:rPr lang="en-GB" sz="1100">
                <a:solidFill>
                  <a:srgbClr val="000000"/>
                </a:solidFill>
                <a:highlight>
                  <a:srgbClr val="FFFFFF"/>
                </a:highlight>
                <a:latin typeface="Playfair Display"/>
                <a:ea typeface="Playfair Display"/>
                <a:cs typeface="Playfair Display"/>
                <a:sym typeface="Playfair Display"/>
              </a:rPr>
              <a:t>Walmart has not been very successful in cities like New York due to price, competition, and the city’s grid system. The high real estate makes it very expensive to operate their large stores, while Walmart’s wider spread store layouts do not fit into the grid structure of the city. It has also faced opposition from the city’s residents, mostly due to criticism it earned regarding employee pay, working conditions and cutting down on health insurance. However, owing to their purposeful advertising and support of numerous charitable organizations, companies like Target have been successful in the city.</a:t>
            </a:r>
            <a:endParaRPr sz="1100">
              <a:solidFill>
                <a:srgbClr val="000000"/>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7"/>
          <p:cNvSpPr txBox="1"/>
          <p:nvPr>
            <p:ph type="title"/>
          </p:nvPr>
        </p:nvSpPr>
        <p:spPr>
          <a:xfrm>
            <a:off x="1359175" y="622575"/>
            <a:ext cx="7030500" cy="4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920">
                <a:solidFill>
                  <a:schemeClr val="accent1"/>
                </a:solidFill>
                <a:latin typeface="Playfair Display"/>
                <a:ea typeface="Playfair Display"/>
                <a:cs typeface="Playfair Display"/>
                <a:sym typeface="Playfair Display"/>
              </a:rPr>
              <a:t>Some of the salient features of its supply chain strategy</a:t>
            </a:r>
            <a:endParaRPr sz="1920">
              <a:solidFill>
                <a:schemeClr val="accent1"/>
              </a:solidFill>
              <a:latin typeface="Playfair Display"/>
              <a:ea typeface="Playfair Display"/>
              <a:cs typeface="Playfair Display"/>
              <a:sym typeface="Playfair Display"/>
            </a:endParaRPr>
          </a:p>
        </p:txBody>
      </p:sp>
      <p:grpSp>
        <p:nvGrpSpPr>
          <p:cNvPr id="380" name="Google Shape;380;p27"/>
          <p:cNvGrpSpPr/>
          <p:nvPr/>
        </p:nvGrpSpPr>
        <p:grpSpPr>
          <a:xfrm>
            <a:off x="465000" y="1173275"/>
            <a:ext cx="8638347" cy="3252624"/>
            <a:chOff x="465000" y="1173275"/>
            <a:chExt cx="8638347" cy="3252624"/>
          </a:xfrm>
        </p:grpSpPr>
        <p:sp>
          <p:nvSpPr>
            <p:cNvPr id="381" name="Google Shape;381;p27"/>
            <p:cNvSpPr/>
            <p:nvPr/>
          </p:nvSpPr>
          <p:spPr>
            <a:xfrm>
              <a:off x="6592974" y="1744550"/>
              <a:ext cx="2094000" cy="2094000"/>
            </a:xfrm>
            <a:prstGeom prst="donut">
              <a:avLst>
                <a:gd fmla="val 6450" name="adj"/>
              </a:avLst>
            </a:prstGeom>
            <a:solidFill>
              <a:srgbClr val="76B7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rot="-4600352">
              <a:off x="6592797" y="1744551"/>
              <a:ext cx="2093995" cy="2093995"/>
            </a:xfrm>
            <a:prstGeom prst="blockArc">
              <a:avLst>
                <a:gd fmla="val 14553832" name="adj1"/>
                <a:gd fmla="val 18585592" name="adj2"/>
                <a:gd fmla="val 6315" name="adj3"/>
              </a:avLst>
            </a:prstGeom>
            <a:solidFill>
              <a:srgbClr val="517B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flipH="1">
              <a:off x="465000" y="1173275"/>
              <a:ext cx="4869000" cy="725400"/>
            </a:xfrm>
            <a:prstGeom prst="rect">
              <a:avLst/>
            </a:prstGeom>
            <a:noFill/>
            <a:ln>
              <a:noFill/>
            </a:ln>
          </p:spPr>
          <p:txBody>
            <a:bodyPr anchorCtr="0" anchor="ctr" bIns="91425" lIns="91425" spcFirstLastPara="1" rIns="137150" wrap="square" tIns="91425">
              <a:noAutofit/>
            </a:bodyPr>
            <a:lstStyle/>
            <a:p>
              <a:pPr indent="0" lvl="0" marL="0" rtl="0" algn="r">
                <a:spcBef>
                  <a:spcPts val="0"/>
                </a:spcBef>
                <a:spcAft>
                  <a:spcPts val="0"/>
                </a:spcAft>
                <a:buNone/>
              </a:pPr>
              <a:r>
                <a:rPr lang="en-GB" sz="1200">
                  <a:latin typeface="Roboto"/>
                  <a:ea typeface="Roboto"/>
                  <a:cs typeface="Roboto"/>
                  <a:sym typeface="Roboto"/>
                </a:rPr>
                <a:t>The supply chain department of Walmart keeps track of the demand of each product, tracking their movement from other stores as well, which defines which region requires which sort of product in which amount.</a:t>
              </a:r>
              <a:endParaRPr sz="1200">
                <a:latin typeface="Roboto"/>
                <a:ea typeface="Roboto"/>
                <a:cs typeface="Roboto"/>
                <a:sym typeface="Roboto"/>
              </a:endParaRPr>
            </a:p>
          </p:txBody>
        </p:sp>
        <p:sp>
          <p:nvSpPr>
            <p:cNvPr id="384" name="Google Shape;384;p27"/>
            <p:cNvSpPr/>
            <p:nvPr/>
          </p:nvSpPr>
          <p:spPr>
            <a:xfrm flipH="1">
              <a:off x="465000" y="2014568"/>
              <a:ext cx="4869000" cy="725400"/>
            </a:xfrm>
            <a:prstGeom prst="rect">
              <a:avLst/>
            </a:prstGeom>
            <a:noFill/>
            <a:ln>
              <a:noFill/>
            </a:ln>
          </p:spPr>
          <p:txBody>
            <a:bodyPr anchorCtr="0" anchor="ctr" bIns="91425" lIns="91425" spcFirstLastPara="1" rIns="137150"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r">
                <a:spcBef>
                  <a:spcPts val="0"/>
                </a:spcBef>
                <a:spcAft>
                  <a:spcPts val="0"/>
                </a:spcAft>
                <a:buNone/>
              </a:pPr>
              <a:r>
                <a:rPr lang="en-GB" sz="1200">
                  <a:latin typeface="Roboto"/>
                  <a:ea typeface="Roboto"/>
                  <a:cs typeface="Roboto"/>
                  <a:sym typeface="Roboto"/>
                </a:rPr>
                <a:t>This makes use of a </a:t>
              </a:r>
              <a:r>
                <a:rPr b="1" lang="en-GB" sz="1200">
                  <a:solidFill>
                    <a:srgbClr val="517B96"/>
                  </a:solidFill>
                  <a:latin typeface="Roboto"/>
                  <a:ea typeface="Roboto"/>
                  <a:cs typeface="Roboto"/>
                  <a:sym typeface="Roboto"/>
                </a:rPr>
                <a:t>very effective information system</a:t>
              </a:r>
              <a:r>
                <a:rPr lang="en-GB" sz="1200">
                  <a:latin typeface="Roboto"/>
                  <a:ea typeface="Roboto"/>
                  <a:cs typeface="Roboto"/>
                  <a:sym typeface="Roboto"/>
                </a:rPr>
                <a:t> that secures all sort of transits and transactions. This analyses the sales, trend of customers in reference to market information and acts as an effective intermediate between the distributors and the wholesale dealers (</a:t>
              </a:r>
              <a:r>
                <a:rPr b="1" lang="en-GB" sz="1200">
                  <a:solidFill>
                    <a:srgbClr val="517B96"/>
                  </a:solidFill>
                  <a:latin typeface="Roboto"/>
                  <a:ea typeface="Roboto"/>
                  <a:cs typeface="Roboto"/>
                  <a:sym typeface="Roboto"/>
                </a:rPr>
                <a:t>information as a SC driver</a:t>
              </a:r>
              <a:r>
                <a:rPr lang="en-GB" sz="1200">
                  <a:latin typeface="Roboto"/>
                  <a:ea typeface="Roboto"/>
                  <a:cs typeface="Roboto"/>
                  <a:sym typeface="Roboto"/>
                </a:rPr>
                <a:t>).</a:t>
              </a:r>
              <a:endParaRPr sz="1200">
                <a:latin typeface="Roboto"/>
                <a:ea typeface="Roboto"/>
                <a:cs typeface="Roboto"/>
                <a:sym typeface="Roboto"/>
              </a:endParaRPr>
            </a:p>
            <a:p>
              <a:pPr indent="0" lvl="0" marL="0" rtl="0" algn="r">
                <a:spcBef>
                  <a:spcPts val="0"/>
                </a:spcBef>
                <a:spcAft>
                  <a:spcPts val="0"/>
                </a:spcAft>
                <a:buNone/>
              </a:pPr>
              <a:r>
                <a:t/>
              </a:r>
              <a:endParaRPr sz="1200">
                <a:latin typeface="Roboto"/>
                <a:ea typeface="Roboto"/>
                <a:cs typeface="Roboto"/>
                <a:sym typeface="Roboto"/>
              </a:endParaRPr>
            </a:p>
          </p:txBody>
        </p:sp>
        <p:sp>
          <p:nvSpPr>
            <p:cNvPr id="385" name="Google Shape;385;p27"/>
            <p:cNvSpPr/>
            <p:nvPr/>
          </p:nvSpPr>
          <p:spPr>
            <a:xfrm flipH="1">
              <a:off x="465000" y="2852245"/>
              <a:ext cx="4869000" cy="725400"/>
            </a:xfrm>
            <a:prstGeom prst="rect">
              <a:avLst/>
            </a:prstGeom>
            <a:noFill/>
            <a:ln>
              <a:noFill/>
            </a:ln>
          </p:spPr>
          <p:txBody>
            <a:bodyPr anchorCtr="0" anchor="ctr" bIns="91425" lIns="91425" spcFirstLastPara="1" rIns="137150" wrap="square" tIns="91425">
              <a:noAutofit/>
            </a:bodyPr>
            <a:lstStyle/>
            <a:p>
              <a:pPr indent="0" lvl="0" marL="0" rtl="0" algn="r">
                <a:spcBef>
                  <a:spcPts val="0"/>
                </a:spcBef>
                <a:spcAft>
                  <a:spcPts val="0"/>
                </a:spcAft>
                <a:buNone/>
              </a:pPr>
              <a:r>
                <a:t/>
              </a:r>
              <a:endParaRPr sz="1200">
                <a:latin typeface="Roboto"/>
                <a:ea typeface="Roboto"/>
                <a:cs typeface="Roboto"/>
                <a:sym typeface="Roboto"/>
              </a:endParaRPr>
            </a:p>
            <a:p>
              <a:pPr indent="0" lvl="0" marL="0" rtl="0" algn="r">
                <a:spcBef>
                  <a:spcPts val="0"/>
                </a:spcBef>
                <a:spcAft>
                  <a:spcPts val="0"/>
                </a:spcAft>
                <a:buNone/>
              </a:pPr>
              <a:r>
                <a:t/>
              </a:r>
              <a:endParaRPr sz="1200">
                <a:latin typeface="Roboto"/>
                <a:ea typeface="Roboto"/>
                <a:cs typeface="Roboto"/>
                <a:sym typeface="Roboto"/>
              </a:endParaRPr>
            </a:p>
            <a:p>
              <a:pPr indent="0" lvl="0" marL="0" rtl="0" algn="r">
                <a:spcBef>
                  <a:spcPts val="0"/>
                </a:spcBef>
                <a:spcAft>
                  <a:spcPts val="0"/>
                </a:spcAft>
                <a:buNone/>
              </a:pPr>
              <a:r>
                <a:rPr lang="en-GB" sz="1200">
                  <a:latin typeface="Roboto"/>
                  <a:ea typeface="Roboto"/>
                  <a:cs typeface="Roboto"/>
                  <a:sym typeface="Roboto"/>
                </a:rPr>
                <a:t>Walmart’s supply chain management strategy has provided the company with several sustainable competitive advantages, including </a:t>
              </a:r>
              <a:r>
                <a:rPr b="1" lang="en-GB" sz="1200">
                  <a:solidFill>
                    <a:srgbClr val="00A68F"/>
                  </a:solidFill>
                  <a:latin typeface="Roboto"/>
                  <a:ea typeface="Roboto"/>
                  <a:cs typeface="Roboto"/>
                  <a:sym typeface="Roboto"/>
                </a:rPr>
                <a:t>lower product costs, reduced inventory carrying costs, improved in-store variety and selection, and highly competitive pricing for the consumer (pricing as a SC tactic).</a:t>
              </a:r>
              <a:endParaRPr b="1" sz="1200">
                <a:solidFill>
                  <a:srgbClr val="00A68F"/>
                </a:solidFill>
                <a:latin typeface="Roboto"/>
                <a:ea typeface="Roboto"/>
                <a:cs typeface="Roboto"/>
                <a:sym typeface="Roboto"/>
              </a:endParaRPr>
            </a:p>
            <a:p>
              <a:pPr indent="0" lvl="0" marL="0" rtl="0" algn="r">
                <a:spcBef>
                  <a:spcPts val="0"/>
                </a:spcBef>
                <a:spcAft>
                  <a:spcPts val="0"/>
                </a:spcAft>
                <a:buNone/>
              </a:pPr>
              <a:r>
                <a:t/>
              </a:r>
              <a:endParaRPr sz="1200">
                <a:latin typeface="Roboto"/>
                <a:ea typeface="Roboto"/>
                <a:cs typeface="Roboto"/>
                <a:sym typeface="Roboto"/>
              </a:endParaRPr>
            </a:p>
          </p:txBody>
        </p:sp>
        <p:sp>
          <p:nvSpPr>
            <p:cNvPr id="386" name="Google Shape;386;p27"/>
            <p:cNvSpPr/>
            <p:nvPr/>
          </p:nvSpPr>
          <p:spPr>
            <a:xfrm flipH="1">
              <a:off x="465000" y="3700499"/>
              <a:ext cx="4869000" cy="725400"/>
            </a:xfrm>
            <a:prstGeom prst="rect">
              <a:avLst/>
            </a:prstGeom>
            <a:noFill/>
            <a:ln>
              <a:noFill/>
            </a:ln>
          </p:spPr>
          <p:txBody>
            <a:bodyPr anchorCtr="0" anchor="ctr" bIns="91425" lIns="91425" spcFirstLastPara="1" rIns="137150" wrap="square" tIns="91425">
              <a:noAutofit/>
            </a:bodyPr>
            <a:lstStyle/>
            <a:p>
              <a:pPr indent="0" lvl="0" marL="0" rtl="0" algn="r">
                <a:spcBef>
                  <a:spcPts val="0"/>
                </a:spcBef>
                <a:spcAft>
                  <a:spcPts val="0"/>
                </a:spcAft>
                <a:buNone/>
              </a:pPr>
              <a:r>
                <a:rPr lang="en-GB" sz="1200">
                  <a:latin typeface="Roboto"/>
                  <a:ea typeface="Roboto"/>
                  <a:cs typeface="Roboto"/>
                  <a:sym typeface="Roboto"/>
                </a:rPr>
                <a:t>They have not taken any big step to change the pattern of the retail sector, unlike Amazon. They are ‘</a:t>
              </a:r>
              <a:r>
                <a:rPr b="1" lang="en-GB" sz="1200">
                  <a:solidFill>
                    <a:srgbClr val="76B7A6"/>
                  </a:solidFill>
                  <a:latin typeface="Roboto"/>
                  <a:ea typeface="Roboto"/>
                  <a:cs typeface="Roboto"/>
                  <a:sym typeface="Roboto"/>
                </a:rPr>
                <a:t>happy’ with short term goals and acquisitions around the globe</a:t>
              </a:r>
              <a:r>
                <a:rPr lang="en-GB" sz="1200">
                  <a:latin typeface="Roboto"/>
                  <a:ea typeface="Roboto"/>
                  <a:cs typeface="Roboto"/>
                  <a:sym typeface="Roboto"/>
                </a:rPr>
                <a:t>. </a:t>
              </a:r>
              <a:endParaRPr sz="1200">
                <a:latin typeface="Roboto"/>
                <a:ea typeface="Roboto"/>
                <a:cs typeface="Roboto"/>
                <a:sym typeface="Roboto"/>
              </a:endParaRPr>
            </a:p>
          </p:txBody>
        </p:sp>
        <p:sp>
          <p:nvSpPr>
            <p:cNvPr id="387" name="Google Shape;387;p27"/>
            <p:cNvSpPr/>
            <p:nvPr/>
          </p:nvSpPr>
          <p:spPr>
            <a:xfrm flipH="1">
              <a:off x="5520124" y="2862257"/>
              <a:ext cx="721800" cy="721800"/>
            </a:xfrm>
            <a:prstGeom prst="ellipse">
              <a:avLst/>
            </a:prstGeom>
            <a:solidFill>
              <a:srgbClr val="00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flipH="1">
              <a:off x="5520124" y="2020441"/>
              <a:ext cx="721800" cy="721800"/>
            </a:xfrm>
            <a:prstGeom prst="ellipse">
              <a:avLst/>
            </a:prstGeom>
            <a:solidFill>
              <a:srgbClr val="517B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flipH="1">
              <a:off x="5520124" y="1178624"/>
              <a:ext cx="721800" cy="721800"/>
            </a:xfrm>
            <a:prstGeom prst="ellipse">
              <a:avLst/>
            </a:prstGeom>
            <a:solidFill>
              <a:srgbClr val="2657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rot="10800000">
              <a:off x="5520124" y="3695968"/>
              <a:ext cx="721800" cy="721800"/>
            </a:xfrm>
            <a:prstGeom prst="ellipse">
              <a:avLst/>
            </a:prstGeom>
            <a:solidFill>
              <a:srgbClr val="76B7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27"/>
            <p:cNvCxnSpPr>
              <a:stCxn id="389" idx="2"/>
            </p:cNvCxnSpPr>
            <p:nvPr/>
          </p:nvCxnSpPr>
          <p:spPr>
            <a:xfrm>
              <a:off x="6241924" y="1539524"/>
              <a:ext cx="816000" cy="394200"/>
            </a:xfrm>
            <a:prstGeom prst="bentConnector3">
              <a:avLst>
                <a:gd fmla="val 50000" name="adj1"/>
              </a:avLst>
            </a:prstGeom>
            <a:noFill/>
            <a:ln cap="flat" cmpd="sng" w="19050">
              <a:solidFill>
                <a:srgbClr val="265768"/>
              </a:solidFill>
              <a:prstDash val="solid"/>
              <a:round/>
              <a:headEnd len="med" w="med" type="none"/>
              <a:tailEnd len="med" w="med" type="none"/>
            </a:ln>
          </p:spPr>
        </p:cxnSp>
        <p:cxnSp>
          <p:nvCxnSpPr>
            <p:cNvPr id="392" name="Google Shape;392;p27"/>
            <p:cNvCxnSpPr>
              <a:stCxn id="390" idx="2"/>
            </p:cNvCxnSpPr>
            <p:nvPr/>
          </p:nvCxnSpPr>
          <p:spPr>
            <a:xfrm flipH="1" rot="10800000">
              <a:off x="6241924" y="3514768"/>
              <a:ext cx="2063700" cy="542100"/>
            </a:xfrm>
            <a:prstGeom prst="bentConnector3">
              <a:avLst>
                <a:gd fmla="val 50000" name="adj1"/>
              </a:avLst>
            </a:prstGeom>
            <a:noFill/>
            <a:ln cap="flat" cmpd="sng" w="19050">
              <a:solidFill>
                <a:srgbClr val="76B7A6"/>
              </a:solidFill>
              <a:prstDash val="solid"/>
              <a:round/>
              <a:headEnd len="med" w="med" type="none"/>
              <a:tailEnd len="med" w="med" type="none"/>
            </a:ln>
          </p:spPr>
        </p:cxnSp>
        <p:cxnSp>
          <p:nvCxnSpPr>
            <p:cNvPr id="393" name="Google Shape;393;p27"/>
            <p:cNvCxnSpPr>
              <a:stCxn id="388" idx="2"/>
            </p:cNvCxnSpPr>
            <p:nvPr/>
          </p:nvCxnSpPr>
          <p:spPr>
            <a:xfrm>
              <a:off x="6241924" y="2381341"/>
              <a:ext cx="442500" cy="420900"/>
            </a:xfrm>
            <a:prstGeom prst="bentConnector3">
              <a:avLst>
                <a:gd fmla="val 50000" name="adj1"/>
              </a:avLst>
            </a:prstGeom>
            <a:noFill/>
            <a:ln cap="flat" cmpd="sng" w="19050">
              <a:solidFill>
                <a:srgbClr val="517B96"/>
              </a:solidFill>
              <a:prstDash val="solid"/>
              <a:round/>
              <a:headEnd len="med" w="med" type="none"/>
              <a:tailEnd len="med" w="med" type="none"/>
            </a:ln>
          </p:spPr>
        </p:cxnSp>
        <p:cxnSp>
          <p:nvCxnSpPr>
            <p:cNvPr id="394" name="Google Shape;394;p27"/>
            <p:cNvCxnSpPr>
              <a:stCxn id="387" idx="2"/>
            </p:cNvCxnSpPr>
            <p:nvPr/>
          </p:nvCxnSpPr>
          <p:spPr>
            <a:xfrm>
              <a:off x="6241924" y="3223157"/>
              <a:ext cx="471300" cy="0"/>
            </a:xfrm>
            <a:prstGeom prst="straightConnector1">
              <a:avLst/>
            </a:prstGeom>
            <a:noFill/>
            <a:ln cap="flat" cmpd="sng" w="19050">
              <a:solidFill>
                <a:srgbClr val="00A68F"/>
              </a:solidFill>
              <a:prstDash val="solid"/>
              <a:round/>
              <a:headEnd len="med" w="med" type="none"/>
              <a:tailEnd len="med" w="med" type="none"/>
            </a:ln>
          </p:spPr>
        </p:cxnSp>
        <p:grpSp>
          <p:nvGrpSpPr>
            <p:cNvPr id="395" name="Google Shape;395;p27"/>
            <p:cNvGrpSpPr/>
            <p:nvPr/>
          </p:nvGrpSpPr>
          <p:grpSpPr>
            <a:xfrm>
              <a:off x="7138957" y="2301458"/>
              <a:ext cx="1001684" cy="1001684"/>
              <a:chOff x="7138963" y="2268075"/>
              <a:chExt cx="1001684" cy="1001684"/>
            </a:xfrm>
          </p:grpSpPr>
          <p:sp>
            <p:nvSpPr>
              <p:cNvPr id="396" name="Google Shape;396;p27"/>
              <p:cNvSpPr/>
              <p:nvPr/>
            </p:nvSpPr>
            <p:spPr>
              <a:xfrm>
                <a:off x="7138963" y="2268075"/>
                <a:ext cx="1001684" cy="1001684"/>
              </a:xfrm>
              <a:custGeom>
                <a:rect b="b" l="l" r="r" t="t"/>
                <a:pathLst>
                  <a:path extrusionOk="0" h="25790" w="25790">
                    <a:moveTo>
                      <a:pt x="21206" y="1720"/>
                    </a:moveTo>
                    <a:lnTo>
                      <a:pt x="24070" y="4584"/>
                    </a:lnTo>
                    <a:lnTo>
                      <a:pt x="21709" y="4584"/>
                    </a:lnTo>
                    <a:cubicBezTo>
                      <a:pt x="21428" y="4584"/>
                      <a:pt x="21206" y="4356"/>
                      <a:pt x="21206" y="4081"/>
                    </a:cubicBezTo>
                    <a:lnTo>
                      <a:pt x="21206" y="1720"/>
                    </a:lnTo>
                    <a:close/>
                    <a:moveTo>
                      <a:pt x="6147" y="3048"/>
                    </a:moveTo>
                    <a:lnTo>
                      <a:pt x="6147" y="8168"/>
                    </a:lnTo>
                    <a:lnTo>
                      <a:pt x="1027" y="8168"/>
                    </a:lnTo>
                    <a:cubicBezTo>
                      <a:pt x="1269" y="5454"/>
                      <a:pt x="3434" y="3283"/>
                      <a:pt x="6147" y="3048"/>
                    </a:cubicBezTo>
                    <a:close/>
                    <a:moveTo>
                      <a:pt x="5742" y="1"/>
                    </a:moveTo>
                    <a:cubicBezTo>
                      <a:pt x="4905" y="1"/>
                      <a:pt x="4231" y="681"/>
                      <a:pt x="4231" y="1511"/>
                    </a:cubicBezTo>
                    <a:lnTo>
                      <a:pt x="4231" y="2472"/>
                    </a:lnTo>
                    <a:cubicBezTo>
                      <a:pt x="1753" y="3440"/>
                      <a:pt x="1" y="5853"/>
                      <a:pt x="1" y="8671"/>
                    </a:cubicBezTo>
                    <a:cubicBezTo>
                      <a:pt x="1" y="8946"/>
                      <a:pt x="223" y="9175"/>
                      <a:pt x="504" y="9175"/>
                    </a:cubicBezTo>
                    <a:lnTo>
                      <a:pt x="6651" y="9175"/>
                    </a:lnTo>
                    <a:cubicBezTo>
                      <a:pt x="6932" y="9175"/>
                      <a:pt x="7154" y="8946"/>
                      <a:pt x="7154" y="8671"/>
                    </a:cubicBezTo>
                    <a:lnTo>
                      <a:pt x="7154" y="2518"/>
                    </a:lnTo>
                    <a:cubicBezTo>
                      <a:pt x="7154" y="2244"/>
                      <a:pt x="6932" y="2015"/>
                      <a:pt x="6651" y="2015"/>
                    </a:cubicBezTo>
                    <a:cubicBezTo>
                      <a:pt x="6167" y="2015"/>
                      <a:pt x="5696" y="2067"/>
                      <a:pt x="5238" y="2165"/>
                    </a:cubicBezTo>
                    <a:lnTo>
                      <a:pt x="5238" y="1511"/>
                    </a:lnTo>
                    <a:cubicBezTo>
                      <a:pt x="5238" y="1237"/>
                      <a:pt x="5461" y="1008"/>
                      <a:pt x="5742" y="1008"/>
                    </a:cubicBezTo>
                    <a:lnTo>
                      <a:pt x="20199" y="1008"/>
                    </a:lnTo>
                    <a:lnTo>
                      <a:pt x="20199" y="4081"/>
                    </a:lnTo>
                    <a:cubicBezTo>
                      <a:pt x="20199" y="4911"/>
                      <a:pt x="20872" y="5591"/>
                      <a:pt x="21709" y="5591"/>
                    </a:cubicBezTo>
                    <a:lnTo>
                      <a:pt x="24783" y="5591"/>
                    </a:lnTo>
                    <a:lnTo>
                      <a:pt x="24783" y="24279"/>
                    </a:lnTo>
                    <a:cubicBezTo>
                      <a:pt x="24783" y="24560"/>
                      <a:pt x="24554" y="24783"/>
                      <a:pt x="24279" y="24783"/>
                    </a:cubicBezTo>
                    <a:lnTo>
                      <a:pt x="5742" y="24783"/>
                    </a:lnTo>
                    <a:cubicBezTo>
                      <a:pt x="5461" y="24783"/>
                      <a:pt x="5238" y="24560"/>
                      <a:pt x="5238" y="24279"/>
                    </a:cubicBezTo>
                    <a:lnTo>
                      <a:pt x="5238" y="19963"/>
                    </a:lnTo>
                    <a:cubicBezTo>
                      <a:pt x="5238" y="19689"/>
                      <a:pt x="5009" y="19460"/>
                      <a:pt x="4735" y="19460"/>
                    </a:cubicBezTo>
                    <a:cubicBezTo>
                      <a:pt x="4454" y="19460"/>
                      <a:pt x="4231" y="19689"/>
                      <a:pt x="4231" y="19963"/>
                    </a:cubicBezTo>
                    <a:lnTo>
                      <a:pt x="4231" y="24279"/>
                    </a:lnTo>
                    <a:cubicBezTo>
                      <a:pt x="4231" y="25116"/>
                      <a:pt x="4905" y="25789"/>
                      <a:pt x="5742" y="25789"/>
                    </a:cubicBezTo>
                    <a:lnTo>
                      <a:pt x="24279" y="25789"/>
                    </a:lnTo>
                    <a:cubicBezTo>
                      <a:pt x="25110" y="25789"/>
                      <a:pt x="25790" y="25116"/>
                      <a:pt x="25790" y="24279"/>
                    </a:cubicBezTo>
                    <a:lnTo>
                      <a:pt x="25790" y="5088"/>
                    </a:lnTo>
                    <a:cubicBezTo>
                      <a:pt x="25790" y="4951"/>
                      <a:pt x="25737" y="4826"/>
                      <a:pt x="25639" y="4728"/>
                    </a:cubicBezTo>
                    <a:lnTo>
                      <a:pt x="21056" y="145"/>
                    </a:lnTo>
                    <a:cubicBezTo>
                      <a:pt x="20964" y="53"/>
                      <a:pt x="20833" y="1"/>
                      <a:pt x="20702" y="1"/>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7303297" y="2952797"/>
                <a:ext cx="39151" cy="39151"/>
              </a:xfrm>
              <a:custGeom>
                <a:rect b="b" l="l" r="r" t="t"/>
                <a:pathLst>
                  <a:path extrusionOk="0" h="1008" w="1008">
                    <a:moveTo>
                      <a:pt x="504" y="0"/>
                    </a:moveTo>
                    <a:cubicBezTo>
                      <a:pt x="366" y="0"/>
                      <a:pt x="242" y="52"/>
                      <a:pt x="144" y="151"/>
                    </a:cubicBezTo>
                    <a:cubicBezTo>
                      <a:pt x="53" y="242"/>
                      <a:pt x="0" y="373"/>
                      <a:pt x="0" y="504"/>
                    </a:cubicBezTo>
                    <a:cubicBezTo>
                      <a:pt x="0" y="641"/>
                      <a:pt x="53" y="765"/>
                      <a:pt x="144" y="863"/>
                    </a:cubicBezTo>
                    <a:cubicBezTo>
                      <a:pt x="242" y="955"/>
                      <a:pt x="366" y="1007"/>
                      <a:pt x="504" y="1007"/>
                    </a:cubicBezTo>
                    <a:cubicBezTo>
                      <a:pt x="635" y="1007"/>
                      <a:pt x="765" y="955"/>
                      <a:pt x="857" y="863"/>
                    </a:cubicBezTo>
                    <a:cubicBezTo>
                      <a:pt x="955" y="765"/>
                      <a:pt x="1007" y="641"/>
                      <a:pt x="1007" y="504"/>
                    </a:cubicBezTo>
                    <a:cubicBezTo>
                      <a:pt x="1007" y="373"/>
                      <a:pt x="955" y="242"/>
                      <a:pt x="857" y="151"/>
                    </a:cubicBezTo>
                    <a:cubicBezTo>
                      <a:pt x="765" y="59"/>
                      <a:pt x="635" y="0"/>
                      <a:pt x="504" y="0"/>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7208798" y="2416407"/>
                <a:ext cx="517116" cy="516844"/>
              </a:xfrm>
              <a:custGeom>
                <a:rect b="b" l="l" r="r" t="t"/>
                <a:pathLst>
                  <a:path extrusionOk="0" h="13307" w="13314">
                    <a:moveTo>
                      <a:pt x="7161" y="1033"/>
                    </a:moveTo>
                    <a:cubicBezTo>
                      <a:pt x="8344" y="1138"/>
                      <a:pt x="9417" y="1602"/>
                      <a:pt x="10280" y="2322"/>
                    </a:cubicBezTo>
                    <a:lnTo>
                      <a:pt x="7161" y="5441"/>
                    </a:lnTo>
                    <a:lnTo>
                      <a:pt x="7161" y="1033"/>
                    </a:lnTo>
                    <a:close/>
                    <a:moveTo>
                      <a:pt x="10986" y="3034"/>
                    </a:moveTo>
                    <a:cubicBezTo>
                      <a:pt x="11810" y="4015"/>
                      <a:pt x="12307" y="5277"/>
                      <a:pt x="12307" y="6657"/>
                    </a:cubicBezTo>
                    <a:cubicBezTo>
                      <a:pt x="12307" y="9769"/>
                      <a:pt x="9770" y="12300"/>
                      <a:pt x="6657" y="12300"/>
                    </a:cubicBezTo>
                    <a:cubicBezTo>
                      <a:pt x="3715" y="12300"/>
                      <a:pt x="1289" y="10037"/>
                      <a:pt x="1034" y="7160"/>
                    </a:cubicBezTo>
                    <a:lnTo>
                      <a:pt x="6657" y="7160"/>
                    </a:lnTo>
                    <a:cubicBezTo>
                      <a:pt x="6795" y="7160"/>
                      <a:pt x="6925" y="7101"/>
                      <a:pt x="7017" y="7010"/>
                    </a:cubicBezTo>
                    <a:lnTo>
                      <a:pt x="10986" y="3034"/>
                    </a:lnTo>
                    <a:close/>
                    <a:moveTo>
                      <a:pt x="6657" y="0"/>
                    </a:moveTo>
                    <a:cubicBezTo>
                      <a:pt x="6383" y="0"/>
                      <a:pt x="6154" y="229"/>
                      <a:pt x="6154" y="504"/>
                    </a:cubicBezTo>
                    <a:lnTo>
                      <a:pt x="6154" y="6153"/>
                    </a:lnTo>
                    <a:lnTo>
                      <a:pt x="511" y="6153"/>
                    </a:lnTo>
                    <a:cubicBezTo>
                      <a:pt x="230" y="6153"/>
                      <a:pt x="1" y="6376"/>
                      <a:pt x="1" y="6657"/>
                    </a:cubicBezTo>
                    <a:cubicBezTo>
                      <a:pt x="1" y="10325"/>
                      <a:pt x="2989" y="13307"/>
                      <a:pt x="6657" y="13307"/>
                    </a:cubicBezTo>
                    <a:cubicBezTo>
                      <a:pt x="10326" y="13307"/>
                      <a:pt x="13314" y="10325"/>
                      <a:pt x="13314" y="6657"/>
                    </a:cubicBezTo>
                    <a:cubicBezTo>
                      <a:pt x="13314" y="2989"/>
                      <a:pt x="10326" y="0"/>
                      <a:pt x="6657" y="0"/>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7439939" y="2885486"/>
                <a:ext cx="614876" cy="306059"/>
              </a:xfrm>
              <a:custGeom>
                <a:rect b="b" l="l" r="r" t="t"/>
                <a:pathLst>
                  <a:path extrusionOk="0" h="7880" w="15831">
                    <a:moveTo>
                      <a:pt x="14314" y="1007"/>
                    </a:moveTo>
                    <a:cubicBezTo>
                      <a:pt x="14595" y="1007"/>
                      <a:pt x="14817" y="1236"/>
                      <a:pt x="14817" y="1511"/>
                    </a:cubicBezTo>
                    <a:cubicBezTo>
                      <a:pt x="14817" y="1792"/>
                      <a:pt x="14595" y="2014"/>
                      <a:pt x="14314" y="2014"/>
                    </a:cubicBezTo>
                    <a:cubicBezTo>
                      <a:pt x="14039" y="2014"/>
                      <a:pt x="13810" y="1792"/>
                      <a:pt x="13810" y="1511"/>
                    </a:cubicBezTo>
                    <a:cubicBezTo>
                      <a:pt x="13810" y="1236"/>
                      <a:pt x="14039" y="1007"/>
                      <a:pt x="14314" y="1007"/>
                    </a:cubicBezTo>
                    <a:close/>
                    <a:moveTo>
                      <a:pt x="5382" y="2014"/>
                    </a:moveTo>
                    <a:cubicBezTo>
                      <a:pt x="5663" y="2014"/>
                      <a:pt x="5885" y="2243"/>
                      <a:pt x="5885" y="2518"/>
                    </a:cubicBezTo>
                    <a:cubicBezTo>
                      <a:pt x="5885" y="2799"/>
                      <a:pt x="5663" y="3028"/>
                      <a:pt x="5382" y="3028"/>
                    </a:cubicBezTo>
                    <a:cubicBezTo>
                      <a:pt x="5107" y="3028"/>
                      <a:pt x="4878" y="2799"/>
                      <a:pt x="4878" y="2518"/>
                    </a:cubicBezTo>
                    <a:cubicBezTo>
                      <a:pt x="4878" y="2243"/>
                      <a:pt x="5107" y="2014"/>
                      <a:pt x="5382" y="2014"/>
                    </a:cubicBezTo>
                    <a:close/>
                    <a:moveTo>
                      <a:pt x="9364" y="5859"/>
                    </a:moveTo>
                    <a:cubicBezTo>
                      <a:pt x="9638" y="5859"/>
                      <a:pt x="9867" y="6088"/>
                      <a:pt x="9867" y="6363"/>
                    </a:cubicBezTo>
                    <a:cubicBezTo>
                      <a:pt x="9867" y="6644"/>
                      <a:pt x="9638" y="6866"/>
                      <a:pt x="9364" y="6866"/>
                    </a:cubicBezTo>
                    <a:cubicBezTo>
                      <a:pt x="9083" y="6866"/>
                      <a:pt x="8860" y="6644"/>
                      <a:pt x="8860" y="6363"/>
                    </a:cubicBezTo>
                    <a:cubicBezTo>
                      <a:pt x="8860" y="6088"/>
                      <a:pt x="9083" y="5859"/>
                      <a:pt x="9364" y="5859"/>
                    </a:cubicBezTo>
                    <a:close/>
                    <a:moveTo>
                      <a:pt x="1511" y="5866"/>
                    </a:moveTo>
                    <a:cubicBezTo>
                      <a:pt x="1648" y="5866"/>
                      <a:pt x="1772" y="5918"/>
                      <a:pt x="1864" y="6003"/>
                    </a:cubicBezTo>
                    <a:cubicBezTo>
                      <a:pt x="1864" y="6003"/>
                      <a:pt x="1864" y="6009"/>
                      <a:pt x="1870" y="6009"/>
                    </a:cubicBezTo>
                    <a:cubicBezTo>
                      <a:pt x="1870" y="6009"/>
                      <a:pt x="1870" y="6016"/>
                      <a:pt x="1877" y="6016"/>
                    </a:cubicBezTo>
                    <a:cubicBezTo>
                      <a:pt x="1962" y="6108"/>
                      <a:pt x="2014" y="6232"/>
                      <a:pt x="2014" y="6369"/>
                    </a:cubicBezTo>
                    <a:cubicBezTo>
                      <a:pt x="2014" y="6644"/>
                      <a:pt x="1792" y="6873"/>
                      <a:pt x="1511" y="6873"/>
                    </a:cubicBezTo>
                    <a:cubicBezTo>
                      <a:pt x="1236" y="6873"/>
                      <a:pt x="1007" y="6644"/>
                      <a:pt x="1007" y="6369"/>
                    </a:cubicBezTo>
                    <a:cubicBezTo>
                      <a:pt x="1007" y="6088"/>
                      <a:pt x="1236" y="5866"/>
                      <a:pt x="1511" y="5866"/>
                    </a:cubicBezTo>
                    <a:close/>
                    <a:moveTo>
                      <a:pt x="14314" y="0"/>
                    </a:moveTo>
                    <a:cubicBezTo>
                      <a:pt x="13483" y="0"/>
                      <a:pt x="12803" y="680"/>
                      <a:pt x="12803" y="1511"/>
                    </a:cubicBezTo>
                    <a:cubicBezTo>
                      <a:pt x="12803" y="1720"/>
                      <a:pt x="12849" y="1923"/>
                      <a:pt x="12927" y="2099"/>
                    </a:cubicBezTo>
                    <a:lnTo>
                      <a:pt x="10024" y="5003"/>
                    </a:lnTo>
                    <a:cubicBezTo>
                      <a:pt x="9821" y="4904"/>
                      <a:pt x="9599" y="4852"/>
                      <a:pt x="9364" y="4852"/>
                    </a:cubicBezTo>
                    <a:cubicBezTo>
                      <a:pt x="9135" y="4852"/>
                      <a:pt x="8912" y="4904"/>
                      <a:pt x="8716" y="4996"/>
                    </a:cubicBezTo>
                    <a:lnTo>
                      <a:pt x="6787" y="3074"/>
                    </a:lnTo>
                    <a:cubicBezTo>
                      <a:pt x="6859" y="2897"/>
                      <a:pt x="6892" y="2714"/>
                      <a:pt x="6892" y="2518"/>
                    </a:cubicBezTo>
                    <a:cubicBezTo>
                      <a:pt x="6892" y="1687"/>
                      <a:pt x="6219" y="1007"/>
                      <a:pt x="5382" y="1007"/>
                    </a:cubicBezTo>
                    <a:cubicBezTo>
                      <a:pt x="4551" y="1007"/>
                      <a:pt x="3871" y="1687"/>
                      <a:pt x="3871" y="2518"/>
                    </a:cubicBezTo>
                    <a:cubicBezTo>
                      <a:pt x="3871" y="2747"/>
                      <a:pt x="3923" y="2962"/>
                      <a:pt x="4008" y="3152"/>
                    </a:cubicBezTo>
                    <a:lnTo>
                      <a:pt x="2165" y="5003"/>
                    </a:lnTo>
                    <a:cubicBezTo>
                      <a:pt x="1968" y="4904"/>
                      <a:pt x="1746" y="4852"/>
                      <a:pt x="1511" y="4852"/>
                    </a:cubicBezTo>
                    <a:cubicBezTo>
                      <a:pt x="680" y="4852"/>
                      <a:pt x="0" y="5532"/>
                      <a:pt x="0" y="6369"/>
                    </a:cubicBezTo>
                    <a:cubicBezTo>
                      <a:pt x="0" y="7200"/>
                      <a:pt x="680" y="7880"/>
                      <a:pt x="1511" y="7880"/>
                    </a:cubicBezTo>
                    <a:cubicBezTo>
                      <a:pt x="2348" y="7880"/>
                      <a:pt x="3021" y="7200"/>
                      <a:pt x="3021" y="6369"/>
                    </a:cubicBezTo>
                    <a:cubicBezTo>
                      <a:pt x="3021" y="6134"/>
                      <a:pt x="2969" y="5911"/>
                      <a:pt x="2877" y="5715"/>
                    </a:cubicBezTo>
                    <a:lnTo>
                      <a:pt x="4715" y="3878"/>
                    </a:lnTo>
                    <a:cubicBezTo>
                      <a:pt x="4917" y="3976"/>
                      <a:pt x="5140" y="4035"/>
                      <a:pt x="5382" y="4035"/>
                    </a:cubicBezTo>
                    <a:cubicBezTo>
                      <a:pt x="5656" y="4035"/>
                      <a:pt x="5911" y="3963"/>
                      <a:pt x="6127" y="3832"/>
                    </a:cubicBezTo>
                    <a:lnTo>
                      <a:pt x="8004" y="5709"/>
                    </a:lnTo>
                    <a:cubicBezTo>
                      <a:pt x="7906" y="5905"/>
                      <a:pt x="7853" y="6127"/>
                      <a:pt x="7853" y="6363"/>
                    </a:cubicBezTo>
                    <a:cubicBezTo>
                      <a:pt x="7853" y="7200"/>
                      <a:pt x="8527" y="7873"/>
                      <a:pt x="9364" y="7873"/>
                    </a:cubicBezTo>
                    <a:cubicBezTo>
                      <a:pt x="10194" y="7873"/>
                      <a:pt x="10874" y="7200"/>
                      <a:pt x="10874" y="6363"/>
                    </a:cubicBezTo>
                    <a:cubicBezTo>
                      <a:pt x="10874" y="6134"/>
                      <a:pt x="10822" y="5918"/>
                      <a:pt x="10730" y="5722"/>
                    </a:cubicBezTo>
                    <a:lnTo>
                      <a:pt x="13607" y="2845"/>
                    </a:lnTo>
                    <a:cubicBezTo>
                      <a:pt x="13817" y="2962"/>
                      <a:pt x="14059" y="3028"/>
                      <a:pt x="14314" y="3028"/>
                    </a:cubicBezTo>
                    <a:cubicBezTo>
                      <a:pt x="15150" y="3028"/>
                      <a:pt x="15824" y="2348"/>
                      <a:pt x="15824" y="1511"/>
                    </a:cubicBezTo>
                    <a:cubicBezTo>
                      <a:pt x="15831" y="680"/>
                      <a:pt x="15150" y="0"/>
                      <a:pt x="14314" y="0"/>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7775405" y="2727754"/>
                <a:ext cx="142271" cy="39151"/>
              </a:xfrm>
              <a:custGeom>
                <a:rect b="b" l="l" r="r" t="t"/>
                <a:pathLst>
                  <a:path extrusionOk="0" h="1008" w="3663">
                    <a:moveTo>
                      <a:pt x="504" y="1"/>
                    </a:moveTo>
                    <a:cubicBezTo>
                      <a:pt x="223" y="1"/>
                      <a:pt x="1" y="230"/>
                      <a:pt x="1" y="504"/>
                    </a:cubicBezTo>
                    <a:cubicBezTo>
                      <a:pt x="1" y="785"/>
                      <a:pt x="223" y="1008"/>
                      <a:pt x="504" y="1008"/>
                    </a:cubicBezTo>
                    <a:lnTo>
                      <a:pt x="3159" y="1008"/>
                    </a:lnTo>
                    <a:cubicBezTo>
                      <a:pt x="3440" y="1008"/>
                      <a:pt x="3663" y="785"/>
                      <a:pt x="3663" y="504"/>
                    </a:cubicBezTo>
                    <a:cubicBezTo>
                      <a:pt x="3663" y="230"/>
                      <a:pt x="3440" y="1"/>
                      <a:pt x="3159" y="1"/>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7967666" y="2727754"/>
                <a:ext cx="39151" cy="39151"/>
              </a:xfrm>
              <a:custGeom>
                <a:rect b="b" l="l" r="r" t="t"/>
                <a:pathLst>
                  <a:path extrusionOk="0" h="1008" w="1008">
                    <a:moveTo>
                      <a:pt x="504" y="1"/>
                    </a:moveTo>
                    <a:cubicBezTo>
                      <a:pt x="373" y="1"/>
                      <a:pt x="243" y="60"/>
                      <a:pt x="151" y="151"/>
                    </a:cubicBezTo>
                    <a:cubicBezTo>
                      <a:pt x="53" y="243"/>
                      <a:pt x="1" y="374"/>
                      <a:pt x="1" y="504"/>
                    </a:cubicBezTo>
                    <a:cubicBezTo>
                      <a:pt x="1" y="642"/>
                      <a:pt x="53" y="766"/>
                      <a:pt x="151" y="864"/>
                    </a:cubicBezTo>
                    <a:cubicBezTo>
                      <a:pt x="243" y="955"/>
                      <a:pt x="373" y="1008"/>
                      <a:pt x="504" y="1008"/>
                    </a:cubicBezTo>
                    <a:cubicBezTo>
                      <a:pt x="635" y="1008"/>
                      <a:pt x="766" y="955"/>
                      <a:pt x="864" y="864"/>
                    </a:cubicBezTo>
                    <a:cubicBezTo>
                      <a:pt x="955" y="766"/>
                      <a:pt x="1008" y="642"/>
                      <a:pt x="1008" y="504"/>
                    </a:cubicBezTo>
                    <a:cubicBezTo>
                      <a:pt x="1008" y="374"/>
                      <a:pt x="955" y="243"/>
                      <a:pt x="864" y="151"/>
                    </a:cubicBezTo>
                    <a:cubicBezTo>
                      <a:pt x="766" y="60"/>
                      <a:pt x="635" y="1"/>
                      <a:pt x="504" y="1"/>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7775405" y="2540076"/>
                <a:ext cx="278133" cy="39151"/>
              </a:xfrm>
              <a:custGeom>
                <a:rect b="b" l="l" r="r" t="t"/>
                <a:pathLst>
                  <a:path extrusionOk="0" h="1008" w="7161">
                    <a:moveTo>
                      <a:pt x="504" y="1"/>
                    </a:moveTo>
                    <a:cubicBezTo>
                      <a:pt x="223" y="1"/>
                      <a:pt x="1" y="223"/>
                      <a:pt x="1" y="504"/>
                    </a:cubicBezTo>
                    <a:cubicBezTo>
                      <a:pt x="1" y="779"/>
                      <a:pt x="223" y="1008"/>
                      <a:pt x="504" y="1008"/>
                    </a:cubicBezTo>
                    <a:lnTo>
                      <a:pt x="6657" y="1008"/>
                    </a:lnTo>
                    <a:cubicBezTo>
                      <a:pt x="6932" y="1008"/>
                      <a:pt x="7161" y="779"/>
                      <a:pt x="7161" y="504"/>
                    </a:cubicBezTo>
                    <a:cubicBezTo>
                      <a:pt x="7161" y="223"/>
                      <a:pt x="6932" y="1"/>
                      <a:pt x="6657" y="1"/>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7775405" y="2634070"/>
                <a:ext cx="278133" cy="39112"/>
              </a:xfrm>
              <a:custGeom>
                <a:rect b="b" l="l" r="r" t="t"/>
                <a:pathLst>
                  <a:path extrusionOk="0" h="1007" w="7161">
                    <a:moveTo>
                      <a:pt x="504" y="0"/>
                    </a:moveTo>
                    <a:cubicBezTo>
                      <a:pt x="223" y="0"/>
                      <a:pt x="1" y="222"/>
                      <a:pt x="1" y="504"/>
                    </a:cubicBezTo>
                    <a:cubicBezTo>
                      <a:pt x="1" y="778"/>
                      <a:pt x="223" y="1007"/>
                      <a:pt x="504" y="1007"/>
                    </a:cubicBezTo>
                    <a:lnTo>
                      <a:pt x="6657" y="1007"/>
                    </a:lnTo>
                    <a:cubicBezTo>
                      <a:pt x="6932" y="1007"/>
                      <a:pt x="7161" y="778"/>
                      <a:pt x="7161" y="504"/>
                    </a:cubicBezTo>
                    <a:cubicBezTo>
                      <a:pt x="7161" y="222"/>
                      <a:pt x="6932" y="0"/>
                      <a:pt x="6657" y="0"/>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27"/>
            <p:cNvSpPr/>
            <p:nvPr/>
          </p:nvSpPr>
          <p:spPr>
            <a:xfrm>
              <a:off x="6592800" y="1744550"/>
              <a:ext cx="2094000" cy="2094000"/>
            </a:xfrm>
            <a:prstGeom prst="blockArc">
              <a:avLst>
                <a:gd fmla="val 13113433" name="adj1"/>
                <a:gd fmla="val 18585592" name="adj2"/>
                <a:gd fmla="val 6315" name="adj3"/>
              </a:avLst>
            </a:prstGeom>
            <a:solidFill>
              <a:srgbClr val="2657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rot="-8624452">
              <a:off x="6593008" y="1744643"/>
              <a:ext cx="2093879" cy="2093879"/>
            </a:xfrm>
            <a:prstGeom prst="blockArc">
              <a:avLst>
                <a:gd fmla="val 16260886" name="adj1"/>
                <a:gd fmla="val 18585592" name="adj2"/>
                <a:gd fmla="val 6315" name="adj3"/>
              </a:avLst>
            </a:prstGeom>
            <a:solidFill>
              <a:srgbClr val="00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4"/>
          <p:cNvSpPr txBox="1"/>
          <p:nvPr>
            <p:ph type="title"/>
          </p:nvPr>
        </p:nvSpPr>
        <p:spPr>
          <a:xfrm>
            <a:off x="1303800" y="118800"/>
            <a:ext cx="1956900" cy="57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265768"/>
                </a:solidFill>
                <a:latin typeface="Playfair Display"/>
                <a:ea typeface="Playfair Display"/>
                <a:cs typeface="Playfair Display"/>
                <a:sym typeface="Playfair Display"/>
              </a:rPr>
              <a:t>References</a:t>
            </a:r>
            <a:endParaRPr>
              <a:solidFill>
                <a:srgbClr val="265768"/>
              </a:solidFill>
              <a:latin typeface="Playfair Display"/>
              <a:ea typeface="Playfair Display"/>
              <a:cs typeface="Playfair Display"/>
              <a:sym typeface="Playfair Display"/>
            </a:endParaRPr>
          </a:p>
        </p:txBody>
      </p:sp>
      <p:sp>
        <p:nvSpPr>
          <p:cNvPr id="659" name="Google Shape;659;p54"/>
          <p:cNvSpPr txBox="1"/>
          <p:nvPr>
            <p:ph idx="1" type="body"/>
          </p:nvPr>
        </p:nvSpPr>
        <p:spPr>
          <a:xfrm>
            <a:off x="1303800" y="627950"/>
            <a:ext cx="7030500" cy="3903600"/>
          </a:xfrm>
          <a:prstGeom prst="rect">
            <a:avLst/>
          </a:prstGeom>
        </p:spPr>
        <p:txBody>
          <a:bodyPr anchorCtr="0" anchor="t" bIns="91425" lIns="91425" spcFirstLastPara="1" rIns="91425" wrap="square" tIns="91425">
            <a:noAutofit/>
          </a:bodyPr>
          <a:lstStyle/>
          <a:p>
            <a:pPr indent="-282575" lvl="0" marL="457200" rtl="0" algn="l">
              <a:lnSpc>
                <a:spcPct val="100000"/>
              </a:lnSpc>
              <a:spcBef>
                <a:spcPts val="0"/>
              </a:spcBef>
              <a:spcAft>
                <a:spcPts val="0"/>
              </a:spcAft>
              <a:buSzPts val="850"/>
              <a:buFont typeface="Playfair Display"/>
              <a:buAutoNum type="arabicPeriod"/>
            </a:pPr>
            <a:r>
              <a:rPr lang="en-GB" sz="850">
                <a:latin typeface="Maven Pro"/>
                <a:ea typeface="Maven Pro"/>
                <a:cs typeface="Maven Pro"/>
                <a:sym typeface="Maven Pro"/>
              </a:rPr>
              <a:t>50</a:t>
            </a:r>
            <a:r>
              <a:rPr lang="en-GB" sz="850">
                <a:latin typeface="Playfair Display"/>
                <a:ea typeface="Playfair Display"/>
                <a:cs typeface="Playfair Display"/>
                <a:sym typeface="Playfair Display"/>
              </a:rPr>
              <a:t> Years of Walmart’s Supply Chain, by Dan Gilmore (</a:t>
            </a:r>
            <a:r>
              <a:rPr lang="en-GB" sz="850" u="sng">
                <a:solidFill>
                  <a:schemeClr val="accent5"/>
                </a:solidFill>
                <a:latin typeface="Playfair Display"/>
                <a:ea typeface="Playfair Display"/>
                <a:cs typeface="Playfair Display"/>
                <a:sym typeface="Playfair Display"/>
                <a:hlinkClick r:id="rId3">
                  <a:extLst>
                    <a:ext uri="{A12FA001-AC4F-418D-AE19-62706E023703}">
                      <ahyp:hlinkClr val="tx"/>
                    </a:ext>
                  </a:extLst>
                </a:hlinkClick>
              </a:rPr>
              <a:t>https://www.scdigest.com/ASSETS/FIRSTTHOUGHTS/12-07-26.php?cid=6047</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An Analysis of Current Supply Chain Best Practices in the retail Industry with Case Studies of Walmart and Amazon.com (Colby Ronald Chiles and Marguarette Thi Dau)</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An incisive assessment of Walmart’s Supply Chain Management, Adya Verma, Rohit Potluri, Samarth Mahere</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Case Study: Wal-Mart’s Distribution and Logistics System, mbaknol.com (</a:t>
            </a:r>
            <a:r>
              <a:rPr baseline="30000" lang="en-GB" sz="850" u="sng">
                <a:solidFill>
                  <a:srgbClr val="1155CC"/>
                </a:solidFill>
                <a:latin typeface="Playfair Display"/>
                <a:ea typeface="Playfair Display"/>
                <a:cs typeface="Playfair Display"/>
                <a:sym typeface="Playfair Display"/>
                <a:hlinkClick r:id="rId4">
                  <a:extLst>
                    <a:ext uri="{A12FA001-AC4F-418D-AE19-62706E023703}">
                      <ahyp:hlinkClr val="tx"/>
                    </a:ext>
                  </a:extLst>
                </a:hlinkClick>
              </a:rPr>
              <a:t>https://www.mbaknol.com/management-case-studies/case-study-of-Walmart-logistics-management/</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Dupont Analysis, CFI (</a:t>
            </a:r>
            <a:r>
              <a:rPr lang="en-GB" sz="850" u="sng">
                <a:solidFill>
                  <a:schemeClr val="accent5"/>
                </a:solidFill>
                <a:latin typeface="Playfair Display"/>
                <a:ea typeface="Playfair Display"/>
                <a:cs typeface="Playfair Display"/>
                <a:sym typeface="Playfair Display"/>
                <a:hlinkClick r:id="rId5">
                  <a:extLst>
                    <a:ext uri="{A12FA001-AC4F-418D-AE19-62706E023703}">
                      <ahyp:hlinkClr val="tx"/>
                    </a:ext>
                  </a:extLst>
                </a:hlinkClick>
              </a:rPr>
              <a:t>https://corporatefinanceinstitute.com/resources/knowledge/finance/dupont-analysis/</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Excel - Horizontal and Vertical Analysis, professoroffice.com (</a:t>
            </a:r>
            <a:r>
              <a:rPr lang="en-GB" sz="850" u="sng">
                <a:solidFill>
                  <a:schemeClr val="accent5"/>
                </a:solidFill>
                <a:latin typeface="Playfair Display"/>
                <a:ea typeface="Playfair Display"/>
                <a:cs typeface="Playfair Display"/>
                <a:sym typeface="Playfair Display"/>
                <a:hlinkClick r:id="rId6">
                  <a:extLst>
                    <a:ext uri="{A12FA001-AC4F-418D-AE19-62706E023703}">
                      <ahyp:hlinkClr val="tx"/>
                    </a:ext>
                  </a:extLst>
                </a:hlinkClick>
              </a:rPr>
              <a:t>http://professoroffice.com/VerticalHorizontalRatioAnalysis.aspx</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Financial analysis by return on equity (ROE) and return on assets (ROA) - A comparative study of HUL and ITC, Ashok Kumar Panirahi, Kuchal Vachhani</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Financial Analysis of retail Business Organization: A Case of Walmart Stores, Inc. (Ascension Barosso Martinez, Ramon Sanguino Galvan, Samsul Alam)</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Financial statements of Walmart (</a:t>
            </a:r>
            <a:r>
              <a:rPr lang="en-GB" sz="850" u="sng">
                <a:solidFill>
                  <a:schemeClr val="accent5"/>
                </a:solidFill>
                <a:latin typeface="Playfair Display"/>
                <a:ea typeface="Playfair Display"/>
                <a:cs typeface="Playfair Display"/>
                <a:sym typeface="Playfair Display"/>
                <a:hlinkClick r:id="rId7">
                  <a:extLst>
                    <a:ext uri="{A12FA001-AC4F-418D-AE19-62706E023703}">
                      <ahyp:hlinkClr val="tx"/>
                    </a:ext>
                  </a:extLst>
                </a:hlinkClick>
              </a:rPr>
              <a:t>https://www.macrotrends.net/stocks/charts/WMT/Walmart/financial-statements</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Smarter demand forecasting using smoothed moving average, quickbooks (</a:t>
            </a:r>
            <a:r>
              <a:rPr baseline="30000" lang="en-GB" sz="850" u="sng">
                <a:solidFill>
                  <a:srgbClr val="1155CC"/>
                </a:solidFill>
                <a:latin typeface="Playfair Display"/>
                <a:ea typeface="Playfair Display"/>
                <a:cs typeface="Playfair Display"/>
                <a:sym typeface="Playfair Display"/>
                <a:hlinkClick r:id="rId8">
                  <a:extLst>
                    <a:ext uri="{A12FA001-AC4F-418D-AE19-62706E023703}">
                      <ahyp:hlinkClr val="tx"/>
                    </a:ext>
                  </a:extLst>
                </a:hlinkClick>
              </a:rPr>
              <a:t>https://www.tradegecko.com/blog/inventory-management/smarter-demand-forecasting-using-smoothed-moving-average?_ga=2.248948999.1462940200.1585734433-1340665190.1585734433</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Statista (</a:t>
            </a:r>
            <a:r>
              <a:rPr lang="en-GB" sz="850" u="sng">
                <a:solidFill>
                  <a:schemeClr val="accent5"/>
                </a:solidFill>
                <a:latin typeface="Playfair Display"/>
                <a:ea typeface="Playfair Display"/>
                <a:cs typeface="Playfair Display"/>
                <a:sym typeface="Playfair Display"/>
                <a:hlinkClick r:id="rId9">
                  <a:extLst>
                    <a:ext uri="{A12FA001-AC4F-418D-AE19-62706E023703}">
                      <ahyp:hlinkClr val="tx"/>
                    </a:ext>
                  </a:extLst>
                </a:hlinkClick>
              </a:rPr>
              <a:t>https://www.statista.com/</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Supply Chain Flexibility is Walmart’s growth key, Supermarket News (</a:t>
            </a:r>
            <a:r>
              <a:rPr baseline="30000" lang="en-GB" sz="850" u="sng">
                <a:solidFill>
                  <a:srgbClr val="1155CC"/>
                </a:solidFill>
                <a:latin typeface="Playfair Display"/>
                <a:ea typeface="Playfair Display"/>
                <a:cs typeface="Playfair Display"/>
                <a:sym typeface="Playfair Display"/>
                <a:hlinkClick r:id="rId10">
                  <a:extLst>
                    <a:ext uri="{A12FA001-AC4F-418D-AE19-62706E023703}">
                      <ahyp:hlinkClr val="tx"/>
                    </a:ext>
                  </a:extLst>
                </a:hlinkClick>
              </a:rPr>
              <a:t>https://www.supermarketnews.com/archive/supply-chain-flexibility-Walmarts-growth-key</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Supply Chain Management - Strategy, Planning and Operation - Sunil Chopra and Peter Meindl</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SupplyPike report details Walmart’s 2020 inventory issues, The Supply Side (</a:t>
            </a:r>
            <a:r>
              <a:rPr baseline="30000" lang="en-GB" sz="850" u="sng">
                <a:solidFill>
                  <a:srgbClr val="1155CC"/>
                </a:solidFill>
                <a:latin typeface="Playfair Display"/>
                <a:ea typeface="Playfair Display"/>
                <a:cs typeface="Playfair Display"/>
                <a:sym typeface="Playfair Display"/>
                <a:hlinkClick r:id="rId11">
                  <a:extLst>
                    <a:ext uri="{A12FA001-AC4F-418D-AE19-62706E023703}">
                      <ahyp:hlinkClr val="tx"/>
                    </a:ext>
                  </a:extLst>
                </a:hlinkClick>
              </a:rPr>
              <a:t>https://talkbusiness.net/2021/04/the-supply-side-supplypike-report-details-Walmarts-2020-inventory-issues/</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SWOT Analysis - Walmart Stores Inc. (Nana Serwaa Ofori-Nyarko, Fuzhong Wang, William Ohene Annoh)</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The challenge with Walmart’s IT intensive supply chain, blogspot.com (</a:t>
            </a:r>
            <a:r>
              <a:rPr baseline="30000" lang="en-GB" sz="850" u="sng">
                <a:solidFill>
                  <a:srgbClr val="1155CC"/>
                </a:solidFill>
                <a:latin typeface="Playfair Display"/>
                <a:ea typeface="Playfair Display"/>
                <a:cs typeface="Playfair Display"/>
                <a:sym typeface="Playfair Display"/>
                <a:hlinkClick r:id="rId12">
                  <a:extLst>
                    <a:ext uri="{A12FA001-AC4F-418D-AE19-62706E023703}">
                      <ahyp:hlinkClr val="tx"/>
                    </a:ext>
                  </a:extLst>
                </a:hlinkClick>
              </a:rPr>
              <a:t>http://cmuscm.blogspot.com/2013/09/the-challenge-with-Walmarts-it.html</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Walmart annual reports (2000 - 2021)</a:t>
            </a:r>
            <a:endParaRPr sz="850">
              <a:latin typeface="Playfair Display"/>
              <a:ea typeface="Playfair Display"/>
              <a:cs typeface="Playfair Display"/>
              <a:sym typeface="Playfair Display"/>
            </a:endParaRPr>
          </a:p>
          <a:p>
            <a:pPr indent="-282575" lvl="0" marL="457200" marR="9017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Walmart’s Limited Growth in Urban Retail Markets: The Cost of Low Labor Investment (Anthony Roberts, Staff Researcher, UCLA Institute for Research on Labour and Employment)</a:t>
            </a:r>
            <a:endParaRPr sz="850">
              <a:latin typeface="Playfair Display"/>
              <a:ea typeface="Playfair Display"/>
              <a:cs typeface="Playfair Display"/>
              <a:sym typeface="Playfair Display"/>
            </a:endParaRPr>
          </a:p>
          <a:p>
            <a:pPr indent="-282575" lvl="0" marL="457200" rtl="0" algn="l">
              <a:lnSpc>
                <a:spcPct val="100000"/>
              </a:lnSpc>
              <a:spcBef>
                <a:spcPts val="0"/>
              </a:spcBef>
              <a:spcAft>
                <a:spcPts val="0"/>
              </a:spcAft>
              <a:buSzPts val="850"/>
              <a:buFont typeface="Playfair Display"/>
              <a:buAutoNum type="arabicPeriod"/>
            </a:pPr>
            <a:r>
              <a:rPr lang="en-GB" sz="850">
                <a:latin typeface="Playfair Display"/>
                <a:ea typeface="Playfair Display"/>
                <a:cs typeface="Playfair Display"/>
                <a:sym typeface="Playfair Display"/>
              </a:rPr>
              <a:t>What is vendor managed inventory and how you business can benefit, Quickbooks (</a:t>
            </a:r>
            <a:r>
              <a:rPr baseline="30000" lang="en-GB" sz="850" u="sng">
                <a:solidFill>
                  <a:srgbClr val="1155CC"/>
                </a:solidFill>
                <a:latin typeface="Playfair Display"/>
                <a:ea typeface="Playfair Display"/>
                <a:cs typeface="Playfair Display"/>
                <a:sym typeface="Playfair Display"/>
                <a:hlinkClick r:id="rId13">
                  <a:extLst>
                    <a:ext uri="{A12FA001-AC4F-418D-AE19-62706E023703}">
                      <ahyp:hlinkClr val="tx"/>
                    </a:ext>
                  </a:extLst>
                </a:hlinkClick>
              </a:rPr>
              <a:t>https://www.tradegecko.com/inventory-management/what-is-vendor-managed-inventory</a:t>
            </a:r>
            <a:r>
              <a:rPr lang="en-GB" sz="850">
                <a:latin typeface="Playfair Display"/>
                <a:ea typeface="Playfair Display"/>
                <a:cs typeface="Playfair Display"/>
                <a:sym typeface="Playfair Display"/>
              </a:rPr>
              <a:t>)</a:t>
            </a:r>
            <a:endParaRPr sz="85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8"/>
          <p:cNvSpPr txBox="1"/>
          <p:nvPr/>
        </p:nvSpPr>
        <p:spPr>
          <a:xfrm>
            <a:off x="360750" y="189050"/>
            <a:ext cx="8528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baseline="30000" lang="en-GB" sz="2000">
                <a:solidFill>
                  <a:srgbClr val="00A68F"/>
                </a:solidFill>
                <a:latin typeface="Playfair Display"/>
                <a:ea typeface="Playfair Display"/>
                <a:cs typeface="Playfair Display"/>
                <a:sym typeface="Playfair Display"/>
              </a:rPr>
              <a:t> Vendor Managed Inventory</a:t>
            </a:r>
            <a:endParaRPr b="1" baseline="30000" sz="2000">
              <a:solidFill>
                <a:srgbClr val="00A68F"/>
              </a:solidFill>
              <a:latin typeface="Playfair Display"/>
              <a:ea typeface="Playfair Display"/>
              <a:cs typeface="Playfair Display"/>
              <a:sym typeface="Playfair Display"/>
            </a:endParaRPr>
          </a:p>
          <a:p>
            <a:pPr indent="0" lvl="0" marL="0" rtl="0" algn="l">
              <a:spcBef>
                <a:spcPts val="0"/>
              </a:spcBef>
              <a:spcAft>
                <a:spcPts val="0"/>
              </a:spcAft>
              <a:buNone/>
            </a:pPr>
            <a:r>
              <a:rPr baseline="30000" lang="en-GB" sz="1800">
                <a:latin typeface="Playfair Display"/>
                <a:ea typeface="Playfair Display"/>
                <a:cs typeface="Playfair Display"/>
                <a:sym typeface="Playfair Display"/>
              </a:rPr>
              <a:t>Walmart uses a VMI in which suppliers take care of their products within a retailer’s inventory. </a:t>
            </a:r>
            <a:r>
              <a:rPr baseline="30000" lang="en-GB" sz="1800">
                <a:solidFill>
                  <a:srgbClr val="393A3D"/>
                </a:solidFill>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grpSp>
        <p:nvGrpSpPr>
          <p:cNvPr id="411" name="Google Shape;411;p28"/>
          <p:cNvGrpSpPr/>
          <p:nvPr/>
        </p:nvGrpSpPr>
        <p:grpSpPr>
          <a:xfrm>
            <a:off x="431550" y="883625"/>
            <a:ext cx="8210475" cy="3881550"/>
            <a:chOff x="476250" y="1103625"/>
            <a:chExt cx="8210475" cy="3881550"/>
          </a:xfrm>
        </p:grpSpPr>
        <p:grpSp>
          <p:nvGrpSpPr>
            <p:cNvPr id="412" name="Google Shape;412;p28"/>
            <p:cNvGrpSpPr/>
            <p:nvPr/>
          </p:nvGrpSpPr>
          <p:grpSpPr>
            <a:xfrm>
              <a:off x="476250" y="3037275"/>
              <a:ext cx="8210325" cy="830100"/>
              <a:chOff x="476250" y="3037275"/>
              <a:chExt cx="8210325" cy="830100"/>
            </a:xfrm>
          </p:grpSpPr>
          <p:sp>
            <p:nvSpPr>
              <p:cNvPr id="413" name="Google Shape;413;p28"/>
              <p:cNvSpPr/>
              <p:nvPr/>
            </p:nvSpPr>
            <p:spPr>
              <a:xfrm>
                <a:off x="1257300" y="3048525"/>
                <a:ext cx="1534800" cy="66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solidFill>
                      <a:srgbClr val="517B96"/>
                    </a:solidFill>
                    <a:latin typeface="Playfair Display"/>
                    <a:ea typeface="Playfair Display"/>
                    <a:cs typeface="Playfair Display"/>
                    <a:sym typeface="Playfair Display"/>
                  </a:rPr>
                  <a:t>Cross-Docking as</a:t>
                </a:r>
                <a:endParaRPr b="1" sz="1100">
                  <a:solidFill>
                    <a:srgbClr val="517B96"/>
                  </a:solidFill>
                  <a:latin typeface="Playfair Display"/>
                  <a:ea typeface="Playfair Display"/>
                  <a:cs typeface="Playfair Display"/>
                  <a:sym typeface="Playfair Display"/>
                </a:endParaRPr>
              </a:p>
              <a:p>
                <a:pPr indent="0" lvl="0" marL="0" rtl="0" algn="ctr">
                  <a:spcBef>
                    <a:spcPts val="0"/>
                  </a:spcBef>
                  <a:spcAft>
                    <a:spcPts val="0"/>
                  </a:spcAft>
                  <a:buNone/>
                </a:pPr>
                <a:r>
                  <a:rPr b="1" lang="en-GB" sz="1100">
                    <a:solidFill>
                      <a:srgbClr val="517B96"/>
                    </a:solidFill>
                    <a:latin typeface="Playfair Display"/>
                    <a:ea typeface="Playfair Display"/>
                    <a:cs typeface="Playfair Display"/>
                    <a:sym typeface="Playfair Display"/>
                  </a:rPr>
                  <a:t>an Inventory Tactic</a:t>
                </a:r>
                <a:endParaRPr b="1" sz="1100">
                  <a:solidFill>
                    <a:srgbClr val="517B96"/>
                  </a:solidFill>
                  <a:latin typeface="Playfair Display"/>
                  <a:ea typeface="Playfair Display"/>
                  <a:cs typeface="Playfair Display"/>
                  <a:sym typeface="Playfair Display"/>
                </a:endParaRPr>
              </a:p>
            </p:txBody>
          </p:sp>
          <p:sp>
            <p:nvSpPr>
              <p:cNvPr id="414" name="Google Shape;414;p28"/>
              <p:cNvSpPr/>
              <p:nvPr/>
            </p:nvSpPr>
            <p:spPr>
              <a:xfrm rot="5400000">
                <a:off x="5489025" y="555075"/>
                <a:ext cx="704100" cy="5691000"/>
              </a:xfrm>
              <a:prstGeom prst="round2SameRect">
                <a:avLst>
                  <a:gd fmla="val 50000" name="adj1"/>
                  <a:gd fmla="val 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415" name="Google Shape;415;p28"/>
              <p:cNvSpPr/>
              <p:nvPr/>
            </p:nvSpPr>
            <p:spPr>
              <a:xfrm flipH="1" rot="-5400000">
                <a:off x="562350" y="2962425"/>
                <a:ext cx="704100" cy="876300"/>
              </a:xfrm>
              <a:prstGeom prst="round2SameRect">
                <a:avLst>
                  <a:gd fmla="val 50000" name="adj1"/>
                  <a:gd fmla="val 0" name="adj2"/>
                </a:avLst>
              </a:prstGeom>
              <a:solidFill>
                <a:srgbClr val="76A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416" name="Google Shape;416;p28"/>
              <p:cNvSpPr txBox="1"/>
              <p:nvPr/>
            </p:nvSpPr>
            <p:spPr>
              <a:xfrm>
                <a:off x="4777275" y="3037275"/>
                <a:ext cx="3519000" cy="72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Playfair Display"/>
                  <a:ea typeface="Playfair Display"/>
                  <a:cs typeface="Playfair Display"/>
                  <a:sym typeface="Playfair Display"/>
                </a:endParaRPr>
              </a:p>
            </p:txBody>
          </p:sp>
          <p:sp>
            <p:nvSpPr>
              <p:cNvPr id="417" name="Google Shape;417;p28"/>
              <p:cNvSpPr txBox="1"/>
              <p:nvPr/>
            </p:nvSpPr>
            <p:spPr>
              <a:xfrm>
                <a:off x="3677025" y="3037275"/>
                <a:ext cx="4728900" cy="83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baseline="30000" lang="en-GB" sz="1600">
                    <a:solidFill>
                      <a:srgbClr val="76A4C0"/>
                    </a:solidFill>
                    <a:latin typeface="Playfair Display"/>
                    <a:ea typeface="Playfair Display"/>
                    <a:cs typeface="Playfair Display"/>
                    <a:sym typeface="Playfair Display"/>
                  </a:rPr>
                  <a:t>Goods will cross from one loading dock to another, usually in 24 hours or less, and company trucks that would otherwise return empty “backhaul” unsold merchandise</a:t>
                </a:r>
                <a:r>
                  <a:rPr baseline="30000" lang="en-GB" sz="1600">
                    <a:solidFill>
                      <a:srgbClr val="76A4C0"/>
                    </a:solidFill>
                    <a:latin typeface="Playfair Display"/>
                    <a:ea typeface="Playfair Display"/>
                    <a:cs typeface="Playfair Display"/>
                    <a:sym typeface="Playfair Display"/>
                  </a:rPr>
                  <a:t>.</a:t>
                </a:r>
                <a:endParaRPr sz="1600">
                  <a:solidFill>
                    <a:srgbClr val="76A4C0"/>
                  </a:solidFill>
                  <a:latin typeface="Playfair Display"/>
                  <a:ea typeface="Playfair Display"/>
                  <a:cs typeface="Playfair Display"/>
                  <a:sym typeface="Playfair Display"/>
                </a:endParaRPr>
              </a:p>
            </p:txBody>
          </p:sp>
          <p:sp>
            <p:nvSpPr>
              <p:cNvPr id="418" name="Google Shape;418;p28"/>
              <p:cNvSpPr/>
              <p:nvPr/>
            </p:nvSpPr>
            <p:spPr>
              <a:xfrm>
                <a:off x="3343275" y="3329019"/>
                <a:ext cx="142800" cy="142800"/>
              </a:xfrm>
              <a:prstGeom prst="ellipse">
                <a:avLst/>
              </a:prstGeom>
              <a:solidFill>
                <a:srgbClr val="76A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nvGrpSpPr>
            <p:cNvPr id="419" name="Google Shape;419;p28"/>
            <p:cNvGrpSpPr/>
            <p:nvPr/>
          </p:nvGrpSpPr>
          <p:grpSpPr>
            <a:xfrm>
              <a:off x="476250" y="1103625"/>
              <a:ext cx="8210325" cy="830100"/>
              <a:chOff x="476250" y="1103625"/>
              <a:chExt cx="8210325" cy="830100"/>
            </a:xfrm>
          </p:grpSpPr>
          <p:sp>
            <p:nvSpPr>
              <p:cNvPr id="420" name="Google Shape;420;p28"/>
              <p:cNvSpPr/>
              <p:nvPr/>
            </p:nvSpPr>
            <p:spPr>
              <a:xfrm rot="5400000">
                <a:off x="5489025" y="-1378275"/>
                <a:ext cx="704100" cy="5691000"/>
              </a:xfrm>
              <a:prstGeom prst="round2SameRect">
                <a:avLst>
                  <a:gd fmla="val 50000" name="adj1"/>
                  <a:gd fmla="val 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421" name="Google Shape;421;p28"/>
              <p:cNvSpPr/>
              <p:nvPr/>
            </p:nvSpPr>
            <p:spPr>
              <a:xfrm flipH="1" rot="-5400000">
                <a:off x="562350" y="1028925"/>
                <a:ext cx="704100" cy="876300"/>
              </a:xfrm>
              <a:prstGeom prst="round2SameRect">
                <a:avLst>
                  <a:gd fmla="val 50000" name="adj1"/>
                  <a:gd fmla="val 0" name="adj2"/>
                </a:avLst>
              </a:prstGeom>
              <a:solidFill>
                <a:srgbClr val="00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422" name="Google Shape;422;p28"/>
              <p:cNvSpPr txBox="1"/>
              <p:nvPr/>
            </p:nvSpPr>
            <p:spPr>
              <a:xfrm>
                <a:off x="4777275" y="1103625"/>
                <a:ext cx="3519000" cy="72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Playfair Display"/>
                  <a:ea typeface="Playfair Display"/>
                  <a:cs typeface="Playfair Display"/>
                  <a:sym typeface="Playfair Display"/>
                </a:endParaRPr>
              </a:p>
            </p:txBody>
          </p:sp>
          <p:sp>
            <p:nvSpPr>
              <p:cNvPr id="423" name="Google Shape;423;p28"/>
              <p:cNvSpPr txBox="1"/>
              <p:nvPr/>
            </p:nvSpPr>
            <p:spPr>
              <a:xfrm>
                <a:off x="3677025" y="1103625"/>
                <a:ext cx="4667400" cy="83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baseline="30000" lang="en-GB" sz="1600">
                    <a:solidFill>
                      <a:srgbClr val="00A68F"/>
                    </a:solidFill>
                    <a:latin typeface="Playfair Display"/>
                    <a:ea typeface="Playfair Display"/>
                    <a:cs typeface="Playfair Display"/>
                    <a:sym typeface="Playfair Display"/>
                  </a:rPr>
                  <a:t>E</a:t>
                </a:r>
                <a:r>
                  <a:rPr b="1" baseline="30000" lang="en-GB" sz="1600">
                    <a:solidFill>
                      <a:srgbClr val="00A68F"/>
                    </a:solidFill>
                    <a:latin typeface="Playfair Display"/>
                    <a:ea typeface="Playfair Display"/>
                    <a:cs typeface="Playfair Display"/>
                    <a:sym typeface="Playfair Display"/>
                  </a:rPr>
                  <a:t>stablished strategic partnerships with most of their vendors ,offering them the potential for long-term and high volume purchases in exchange for the lowest possible prices. </a:t>
                </a:r>
                <a:endParaRPr b="1" baseline="30000" sz="1600">
                  <a:solidFill>
                    <a:srgbClr val="00A68F"/>
                  </a:solidFill>
                  <a:latin typeface="Playfair Display"/>
                  <a:ea typeface="Playfair Display"/>
                  <a:cs typeface="Playfair Display"/>
                  <a:sym typeface="Playfair Display"/>
                </a:endParaRPr>
              </a:p>
            </p:txBody>
          </p:sp>
          <p:sp>
            <p:nvSpPr>
              <p:cNvPr id="424" name="Google Shape;424;p28"/>
              <p:cNvSpPr/>
              <p:nvPr/>
            </p:nvSpPr>
            <p:spPr>
              <a:xfrm>
                <a:off x="3343275" y="1395369"/>
                <a:ext cx="142800" cy="142800"/>
              </a:xfrm>
              <a:prstGeom prst="ellipse">
                <a:avLst/>
              </a:prstGeom>
              <a:solidFill>
                <a:srgbClr val="00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425" name="Google Shape;425;p28"/>
              <p:cNvSpPr txBox="1"/>
              <p:nvPr/>
            </p:nvSpPr>
            <p:spPr>
              <a:xfrm>
                <a:off x="1352550" y="1264575"/>
                <a:ext cx="14397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00A68F"/>
                    </a:solidFill>
                    <a:latin typeface="Playfair Display"/>
                    <a:ea typeface="Playfair Display"/>
                    <a:cs typeface="Playfair Display"/>
                    <a:sym typeface="Playfair Display"/>
                  </a:rPr>
                  <a:t>Strategic Vendor Partnership</a:t>
                </a:r>
                <a:endParaRPr b="1" sz="1100">
                  <a:solidFill>
                    <a:srgbClr val="00A68F"/>
                  </a:solidFill>
                  <a:latin typeface="Playfair Display"/>
                  <a:ea typeface="Playfair Display"/>
                  <a:cs typeface="Playfair Display"/>
                  <a:sym typeface="Playfair Display"/>
                </a:endParaRPr>
              </a:p>
            </p:txBody>
          </p:sp>
        </p:grpSp>
        <p:grpSp>
          <p:nvGrpSpPr>
            <p:cNvPr id="426" name="Google Shape;426;p28"/>
            <p:cNvGrpSpPr/>
            <p:nvPr/>
          </p:nvGrpSpPr>
          <p:grpSpPr>
            <a:xfrm>
              <a:off x="476250" y="1999125"/>
              <a:ext cx="8210325" cy="858300"/>
              <a:chOff x="476250" y="1999125"/>
              <a:chExt cx="8210325" cy="858300"/>
            </a:xfrm>
          </p:grpSpPr>
          <p:sp>
            <p:nvSpPr>
              <p:cNvPr id="427" name="Google Shape;427;p28"/>
              <p:cNvSpPr/>
              <p:nvPr/>
            </p:nvSpPr>
            <p:spPr>
              <a:xfrm>
                <a:off x="1257300" y="2081850"/>
                <a:ext cx="2121300" cy="704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428" name="Google Shape;428;p28"/>
              <p:cNvSpPr txBox="1"/>
              <p:nvPr/>
            </p:nvSpPr>
            <p:spPr>
              <a:xfrm>
                <a:off x="1309175" y="2231250"/>
                <a:ext cx="1590900" cy="5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265768"/>
                    </a:solidFill>
                    <a:latin typeface="Playfair Display"/>
                    <a:ea typeface="Playfair Display"/>
                    <a:cs typeface="Playfair Display"/>
                    <a:sym typeface="Playfair Display"/>
                  </a:rPr>
                  <a:t>    Technology</a:t>
                </a:r>
                <a:endParaRPr b="1" sz="1100">
                  <a:solidFill>
                    <a:srgbClr val="265768"/>
                  </a:solidFill>
                  <a:latin typeface="Playfair Display"/>
                  <a:ea typeface="Playfair Display"/>
                  <a:cs typeface="Playfair Display"/>
                  <a:sym typeface="Playfair Display"/>
                </a:endParaRPr>
              </a:p>
            </p:txBody>
          </p:sp>
          <p:sp>
            <p:nvSpPr>
              <p:cNvPr id="429" name="Google Shape;429;p28"/>
              <p:cNvSpPr/>
              <p:nvPr/>
            </p:nvSpPr>
            <p:spPr>
              <a:xfrm rot="5400000">
                <a:off x="5489025" y="-411600"/>
                <a:ext cx="704100" cy="5691000"/>
              </a:xfrm>
              <a:prstGeom prst="round2SameRect">
                <a:avLst>
                  <a:gd fmla="val 50000" name="adj1"/>
                  <a:gd fmla="val 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430" name="Google Shape;430;p28"/>
              <p:cNvSpPr/>
              <p:nvPr/>
            </p:nvSpPr>
            <p:spPr>
              <a:xfrm flipH="1" rot="-5400000">
                <a:off x="562350" y="1995600"/>
                <a:ext cx="704100" cy="876300"/>
              </a:xfrm>
              <a:prstGeom prst="round2SameRect">
                <a:avLst>
                  <a:gd fmla="val 50000" name="adj1"/>
                  <a:gd fmla="val 0" name="adj2"/>
                </a:avLst>
              </a:prstGeom>
              <a:solidFill>
                <a:srgbClr val="2657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431" name="Google Shape;431;p28"/>
              <p:cNvSpPr txBox="1"/>
              <p:nvPr/>
            </p:nvSpPr>
            <p:spPr>
              <a:xfrm>
                <a:off x="4777275" y="2076075"/>
                <a:ext cx="3519000" cy="72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Playfair Display"/>
                  <a:ea typeface="Playfair Display"/>
                  <a:cs typeface="Playfair Display"/>
                  <a:sym typeface="Playfair Display"/>
                </a:endParaRPr>
              </a:p>
            </p:txBody>
          </p:sp>
          <p:sp>
            <p:nvSpPr>
              <p:cNvPr id="432" name="Google Shape;432;p28"/>
              <p:cNvSpPr txBox="1"/>
              <p:nvPr/>
            </p:nvSpPr>
            <p:spPr>
              <a:xfrm>
                <a:off x="3677025" y="1999125"/>
                <a:ext cx="4820700" cy="8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517B96"/>
                    </a:solidFill>
                    <a:latin typeface="Playfair Display"/>
                    <a:ea typeface="Playfair Display"/>
                    <a:cs typeface="Playfair Display"/>
                    <a:sym typeface="Playfair Display"/>
                  </a:rPr>
                  <a:t>Some of the technology that walmart used were Barcodes, RFID etc. They also made use of collaborations with other organizations.</a:t>
                </a:r>
                <a:endParaRPr sz="1100">
                  <a:solidFill>
                    <a:srgbClr val="517B96"/>
                  </a:solidFill>
                  <a:latin typeface="Playfair Display"/>
                  <a:ea typeface="Playfair Display"/>
                  <a:cs typeface="Playfair Display"/>
                  <a:sym typeface="Playfair Display"/>
                </a:endParaRPr>
              </a:p>
            </p:txBody>
          </p:sp>
          <p:sp>
            <p:nvSpPr>
              <p:cNvPr id="433" name="Google Shape;433;p28"/>
              <p:cNvSpPr/>
              <p:nvPr/>
            </p:nvSpPr>
            <p:spPr>
              <a:xfrm>
                <a:off x="3343275" y="2362194"/>
                <a:ext cx="142800" cy="142800"/>
              </a:xfrm>
              <a:prstGeom prst="ellipse">
                <a:avLst/>
              </a:prstGeom>
              <a:solidFill>
                <a:srgbClr val="2657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nvGrpSpPr>
            <p:cNvPr id="434" name="Google Shape;434;p28"/>
            <p:cNvGrpSpPr/>
            <p:nvPr/>
          </p:nvGrpSpPr>
          <p:grpSpPr>
            <a:xfrm>
              <a:off x="476250" y="4004100"/>
              <a:ext cx="8210475" cy="981075"/>
              <a:chOff x="476250" y="4004100"/>
              <a:chExt cx="8210475" cy="981075"/>
            </a:xfrm>
          </p:grpSpPr>
          <p:sp>
            <p:nvSpPr>
              <p:cNvPr id="435" name="Google Shape;435;p28"/>
              <p:cNvSpPr/>
              <p:nvPr/>
            </p:nvSpPr>
            <p:spPr>
              <a:xfrm>
                <a:off x="1257300" y="4015200"/>
                <a:ext cx="2121300" cy="704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436" name="Google Shape;436;p28"/>
              <p:cNvSpPr/>
              <p:nvPr/>
            </p:nvSpPr>
            <p:spPr>
              <a:xfrm rot="5400000">
                <a:off x="5489025" y="1521750"/>
                <a:ext cx="704100" cy="5691000"/>
              </a:xfrm>
              <a:prstGeom prst="round2SameRect">
                <a:avLst>
                  <a:gd fmla="val 50000" name="adj1"/>
                  <a:gd fmla="val 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437" name="Google Shape;437;p28"/>
              <p:cNvSpPr/>
              <p:nvPr/>
            </p:nvSpPr>
            <p:spPr>
              <a:xfrm flipH="1" rot="-5400000">
                <a:off x="562350" y="3929025"/>
                <a:ext cx="704100" cy="876300"/>
              </a:xfrm>
              <a:prstGeom prst="round2SameRect">
                <a:avLst>
                  <a:gd fmla="val 50000" name="adj1"/>
                  <a:gd fmla="val 0" name="adj2"/>
                </a:avLst>
              </a:prstGeom>
              <a:solidFill>
                <a:srgbClr val="76B7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438" name="Google Shape;438;p28"/>
              <p:cNvSpPr txBox="1"/>
              <p:nvPr/>
            </p:nvSpPr>
            <p:spPr>
              <a:xfrm>
                <a:off x="3677025" y="4004100"/>
                <a:ext cx="4619400" cy="72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Playfair Display"/>
                  <a:ea typeface="Playfair Display"/>
                  <a:cs typeface="Playfair Display"/>
                  <a:sym typeface="Playfair Display"/>
                </a:endParaRPr>
              </a:p>
            </p:txBody>
          </p:sp>
          <p:sp>
            <p:nvSpPr>
              <p:cNvPr id="439" name="Google Shape;439;p28"/>
              <p:cNvSpPr txBox="1"/>
              <p:nvPr/>
            </p:nvSpPr>
            <p:spPr>
              <a:xfrm>
                <a:off x="3677025" y="4049175"/>
                <a:ext cx="5009700" cy="936000"/>
              </a:xfrm>
              <a:prstGeom prst="rect">
                <a:avLst/>
              </a:prstGeom>
              <a:noFill/>
              <a:ln>
                <a:noFill/>
              </a:ln>
            </p:spPr>
            <p:txBody>
              <a:bodyPr anchorCtr="0" anchor="ctr" bIns="91425" lIns="91425" spcFirstLastPara="1" rIns="91425" wrap="square" tIns="91425">
                <a:noAutofit/>
              </a:bodyPr>
              <a:lstStyle/>
              <a:p>
                <a:pPr indent="0" lvl="0" marL="0" marR="901700" rtl="0" algn="l">
                  <a:spcBef>
                    <a:spcPts val="0"/>
                  </a:spcBef>
                  <a:spcAft>
                    <a:spcPts val="1500"/>
                  </a:spcAft>
                  <a:buNone/>
                </a:pPr>
                <a:r>
                  <a:rPr b="1" baseline="30000" lang="en-GB" sz="1600">
                    <a:solidFill>
                      <a:srgbClr val="76B7A6"/>
                    </a:solidFill>
                    <a:latin typeface="Playfair Display"/>
                    <a:ea typeface="Playfair Display"/>
                    <a:cs typeface="Playfair Display"/>
                    <a:sym typeface="Playfair Display"/>
                  </a:rPr>
                  <a:t>One of its functions is to be a warehouse and  the other function is to serve as a cross docking facility where products flow through to stores without being warehoused.</a:t>
                </a:r>
                <a:endParaRPr b="1" baseline="30000" sz="1600">
                  <a:solidFill>
                    <a:srgbClr val="76B7A6"/>
                  </a:solidFill>
                  <a:latin typeface="Playfair Display"/>
                  <a:ea typeface="Playfair Display"/>
                  <a:cs typeface="Playfair Display"/>
                  <a:sym typeface="Playfair Display"/>
                </a:endParaRPr>
              </a:p>
            </p:txBody>
          </p:sp>
          <p:sp>
            <p:nvSpPr>
              <p:cNvPr id="440" name="Google Shape;440;p28"/>
              <p:cNvSpPr/>
              <p:nvPr/>
            </p:nvSpPr>
            <p:spPr>
              <a:xfrm>
                <a:off x="3343275" y="4295844"/>
                <a:ext cx="142800" cy="142800"/>
              </a:xfrm>
              <a:prstGeom prst="ellipse">
                <a:avLst/>
              </a:prstGeom>
              <a:solidFill>
                <a:srgbClr val="76B7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441" name="Google Shape;441;p28"/>
              <p:cNvSpPr txBox="1"/>
              <p:nvPr/>
            </p:nvSpPr>
            <p:spPr>
              <a:xfrm>
                <a:off x="1248550" y="4169775"/>
                <a:ext cx="1439700" cy="39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76B7A6"/>
                    </a:solidFill>
                    <a:latin typeface="Playfair Display"/>
                    <a:ea typeface="Playfair Display"/>
                    <a:cs typeface="Playfair Display"/>
                    <a:sym typeface="Playfair Display"/>
                  </a:rPr>
                  <a:t>Distribution Centres</a:t>
                </a:r>
                <a:endParaRPr b="1" sz="1200">
                  <a:solidFill>
                    <a:srgbClr val="76B7A6"/>
                  </a:solidFill>
                  <a:latin typeface="Playfair Display"/>
                  <a:ea typeface="Playfair Display"/>
                  <a:cs typeface="Playfair Display"/>
                  <a:sym typeface="Playfair Display"/>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ph type="title"/>
          </p:nvPr>
        </p:nvSpPr>
        <p:spPr>
          <a:xfrm>
            <a:off x="861750" y="0"/>
            <a:ext cx="7420500" cy="70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600">
                <a:solidFill>
                  <a:schemeClr val="accent1"/>
                </a:solidFill>
                <a:latin typeface="Merriweather"/>
                <a:ea typeface="Merriweather"/>
                <a:cs typeface="Merriweather"/>
                <a:sym typeface="Merriweather"/>
              </a:rPr>
              <a:t>CHALLENGES TO </a:t>
            </a:r>
            <a:r>
              <a:rPr lang="en-GB" sz="2600">
                <a:solidFill>
                  <a:schemeClr val="accent1"/>
                </a:solidFill>
                <a:latin typeface="Merriweather"/>
                <a:ea typeface="Merriweather"/>
                <a:cs typeface="Merriweather"/>
                <a:sym typeface="Merriweather"/>
              </a:rPr>
              <a:t>Walmart</a:t>
            </a:r>
            <a:r>
              <a:rPr lang="en-GB" sz="2600">
                <a:solidFill>
                  <a:schemeClr val="accent1"/>
                </a:solidFill>
                <a:latin typeface="Merriweather"/>
                <a:ea typeface="Merriweather"/>
                <a:cs typeface="Merriweather"/>
                <a:sym typeface="Merriweather"/>
              </a:rPr>
              <a:t>’S SUPPLY CHAIN</a:t>
            </a:r>
            <a:endParaRPr sz="2600">
              <a:solidFill>
                <a:schemeClr val="accent1"/>
              </a:solidFill>
              <a:latin typeface="Merriweather"/>
              <a:ea typeface="Merriweather"/>
              <a:cs typeface="Merriweather"/>
              <a:sym typeface="Merriweather"/>
            </a:endParaRPr>
          </a:p>
        </p:txBody>
      </p:sp>
      <p:sp>
        <p:nvSpPr>
          <p:cNvPr id="447" name="Google Shape;447;p29"/>
          <p:cNvSpPr txBox="1"/>
          <p:nvPr>
            <p:ph idx="1" type="body"/>
          </p:nvPr>
        </p:nvSpPr>
        <p:spPr>
          <a:xfrm>
            <a:off x="-122400" y="461100"/>
            <a:ext cx="8457000" cy="4368600"/>
          </a:xfrm>
          <a:prstGeom prst="rect">
            <a:avLst/>
          </a:prstGeom>
        </p:spPr>
        <p:txBody>
          <a:bodyPr anchorCtr="0" anchor="t" bIns="91425" lIns="91425" spcFirstLastPara="1" rIns="91425" wrap="square" tIns="91425">
            <a:normAutofit/>
          </a:bodyPr>
          <a:lstStyle/>
          <a:p>
            <a:pPr indent="-342900" lvl="0" marL="457200" marR="901700" rtl="0" algn="l">
              <a:lnSpc>
                <a:spcPct val="100000"/>
              </a:lnSpc>
              <a:spcBef>
                <a:spcPts val="0"/>
              </a:spcBef>
              <a:spcAft>
                <a:spcPts val="0"/>
              </a:spcAft>
              <a:buClr>
                <a:srgbClr val="265768"/>
              </a:buClr>
              <a:buSzPts val="1800"/>
              <a:buFont typeface="Playfair Display"/>
              <a:buChar char="➢"/>
            </a:pPr>
            <a:r>
              <a:rPr b="1" baseline="30000" lang="en-GB" sz="1800">
                <a:solidFill>
                  <a:srgbClr val="265768"/>
                </a:solidFill>
                <a:latin typeface="Playfair Display"/>
                <a:ea typeface="Playfair Display"/>
                <a:cs typeface="Playfair Display"/>
                <a:sym typeface="Playfair Display"/>
              </a:rPr>
              <a:t>The cost of owning trucks, deviation from their competency, higher pay, inventory management issues</a:t>
            </a:r>
            <a:endParaRPr b="1" baseline="30000" sz="1800">
              <a:solidFill>
                <a:srgbClr val="265768"/>
              </a:solidFill>
              <a:latin typeface="Playfair Display"/>
              <a:ea typeface="Playfair Display"/>
              <a:cs typeface="Playfair Display"/>
              <a:sym typeface="Playfair Display"/>
            </a:endParaRPr>
          </a:p>
          <a:p>
            <a:pPr indent="-342900" lvl="0" marL="457200" marR="901700" rtl="0" algn="l">
              <a:lnSpc>
                <a:spcPct val="100000"/>
              </a:lnSpc>
              <a:spcBef>
                <a:spcPts val="0"/>
              </a:spcBef>
              <a:spcAft>
                <a:spcPts val="0"/>
              </a:spcAft>
              <a:buClr>
                <a:srgbClr val="265768"/>
              </a:buClr>
              <a:buSzPts val="1800"/>
              <a:buFont typeface="Playfair Display"/>
              <a:buChar char="➢"/>
            </a:pPr>
            <a:r>
              <a:rPr b="1" baseline="30000" lang="en-GB" sz="1800">
                <a:solidFill>
                  <a:srgbClr val="265768"/>
                </a:solidFill>
                <a:latin typeface="Playfair Display"/>
                <a:ea typeface="Playfair Display"/>
                <a:cs typeface="Playfair Display"/>
                <a:sym typeface="Playfair Display"/>
              </a:rPr>
              <a:t>Problems in their operating cycle</a:t>
            </a:r>
            <a:endParaRPr baseline="30000" sz="1800">
              <a:solidFill>
                <a:srgbClr val="265768"/>
              </a:solidFill>
              <a:latin typeface="Playfair Display"/>
              <a:ea typeface="Playfair Display"/>
              <a:cs typeface="Playfair Display"/>
              <a:sym typeface="Playfair Display"/>
            </a:endParaRPr>
          </a:p>
          <a:p>
            <a:pPr indent="-342900" lvl="0" marL="457200" marR="901700" rtl="0" algn="l">
              <a:lnSpc>
                <a:spcPct val="100000"/>
              </a:lnSpc>
              <a:spcBef>
                <a:spcPts val="0"/>
              </a:spcBef>
              <a:spcAft>
                <a:spcPts val="0"/>
              </a:spcAft>
              <a:buClr>
                <a:srgbClr val="265768"/>
              </a:buClr>
              <a:buSzPts val="1800"/>
              <a:buFont typeface="Playfair Display"/>
              <a:buChar char="➢"/>
            </a:pPr>
            <a:r>
              <a:rPr b="1" baseline="30000" lang="en-GB" sz="1800">
                <a:solidFill>
                  <a:srgbClr val="265768"/>
                </a:solidFill>
                <a:latin typeface="Playfair Display"/>
                <a:ea typeface="Playfair Display"/>
                <a:cs typeface="Playfair Display"/>
                <a:sym typeface="Playfair Display"/>
              </a:rPr>
              <a:t>Just in Time (JIT)</a:t>
            </a:r>
            <a:endParaRPr baseline="30000" sz="1800">
              <a:solidFill>
                <a:srgbClr val="265768"/>
              </a:solidFill>
              <a:latin typeface="Playfair Display"/>
              <a:ea typeface="Playfair Display"/>
              <a:cs typeface="Playfair Display"/>
              <a:sym typeface="Playfair Display"/>
            </a:endParaRPr>
          </a:p>
          <a:p>
            <a:pPr indent="-342900" lvl="0" marL="457200" marR="901700" rtl="0" algn="l">
              <a:lnSpc>
                <a:spcPct val="100000"/>
              </a:lnSpc>
              <a:spcBef>
                <a:spcPts val="0"/>
              </a:spcBef>
              <a:spcAft>
                <a:spcPts val="0"/>
              </a:spcAft>
              <a:buClr>
                <a:srgbClr val="265768"/>
              </a:buClr>
              <a:buSzPts val="1800"/>
              <a:buFont typeface="Playfair Display"/>
              <a:buChar char="➢"/>
            </a:pPr>
            <a:r>
              <a:rPr b="1" baseline="30000" lang="en-GB" sz="1800">
                <a:solidFill>
                  <a:srgbClr val="265768"/>
                </a:solidFill>
                <a:latin typeface="Playfair Display"/>
                <a:ea typeface="Playfair Display"/>
                <a:cs typeface="Playfair Display"/>
                <a:sym typeface="Playfair Display"/>
              </a:rPr>
              <a:t>Intense investments in IT</a:t>
            </a:r>
            <a:endParaRPr b="1" baseline="30000" sz="1800">
              <a:solidFill>
                <a:srgbClr val="265768"/>
              </a:solidFill>
              <a:latin typeface="Playfair Display"/>
              <a:ea typeface="Playfair Display"/>
              <a:cs typeface="Playfair Display"/>
              <a:sym typeface="Playfair Display"/>
            </a:endParaRPr>
          </a:p>
          <a:p>
            <a:pPr indent="-342900" lvl="0" marL="457200" marR="901700" rtl="0" algn="l">
              <a:lnSpc>
                <a:spcPct val="100000"/>
              </a:lnSpc>
              <a:spcBef>
                <a:spcPts val="0"/>
              </a:spcBef>
              <a:spcAft>
                <a:spcPts val="0"/>
              </a:spcAft>
              <a:buClr>
                <a:srgbClr val="265768"/>
              </a:buClr>
              <a:buSzPts val="1800"/>
              <a:buFont typeface="Playfair Display"/>
              <a:buChar char="➢"/>
            </a:pPr>
            <a:r>
              <a:rPr b="1" baseline="30000" lang="en-GB" sz="1800">
                <a:solidFill>
                  <a:srgbClr val="265768"/>
                </a:solidFill>
                <a:latin typeface="Playfair Display"/>
                <a:ea typeface="Playfair Display"/>
                <a:cs typeface="Playfair Display"/>
                <a:sym typeface="Playfair Display"/>
              </a:rPr>
              <a:t>Failure on an international level - C</a:t>
            </a:r>
            <a:r>
              <a:rPr b="1" baseline="30000" lang="en-GB" sz="1800">
                <a:solidFill>
                  <a:srgbClr val="265768"/>
                </a:solidFill>
                <a:latin typeface="Playfair Display"/>
                <a:ea typeface="Playfair Display"/>
                <a:cs typeface="Playfair Display"/>
                <a:sym typeface="Playfair Display"/>
              </a:rPr>
              <a:t>ultural issues have affected the company at large and they had to even merge with local retailers to be in the business or leave the country. </a:t>
            </a:r>
            <a:endParaRPr b="1" baseline="30000" sz="2000">
              <a:solidFill>
                <a:srgbClr val="265768"/>
              </a:solidFill>
              <a:latin typeface="Playfair Display"/>
              <a:ea typeface="Playfair Display"/>
              <a:cs typeface="Playfair Display"/>
              <a:sym typeface="Playfair Display"/>
            </a:endParaRPr>
          </a:p>
        </p:txBody>
      </p:sp>
      <p:pic>
        <p:nvPicPr>
          <p:cNvPr id="448" name="Google Shape;448;p29"/>
          <p:cNvPicPr preferRelativeResize="0"/>
          <p:nvPr/>
        </p:nvPicPr>
        <p:blipFill>
          <a:blip r:embed="rId3">
            <a:alphaModFix/>
          </a:blip>
          <a:stretch>
            <a:fillRect/>
          </a:stretch>
        </p:blipFill>
        <p:spPr>
          <a:xfrm>
            <a:off x="4847250" y="1964275"/>
            <a:ext cx="3621825" cy="3179225"/>
          </a:xfrm>
          <a:prstGeom prst="rect">
            <a:avLst/>
          </a:prstGeom>
          <a:noFill/>
          <a:ln cap="flat" cmpd="sng" w="9525">
            <a:solidFill>
              <a:srgbClr val="000000"/>
            </a:solidFill>
            <a:prstDash val="solid"/>
            <a:round/>
            <a:headEnd len="sm" w="sm" type="none"/>
            <a:tailEnd len="sm" w="sm" type="none"/>
          </a:ln>
        </p:spPr>
      </p:pic>
      <p:pic>
        <p:nvPicPr>
          <p:cNvPr id="449" name="Google Shape;449;p29" title="Chart"/>
          <p:cNvPicPr preferRelativeResize="0"/>
          <p:nvPr/>
        </p:nvPicPr>
        <p:blipFill>
          <a:blip r:embed="rId4">
            <a:alphaModFix/>
          </a:blip>
          <a:stretch>
            <a:fillRect/>
          </a:stretch>
        </p:blipFill>
        <p:spPr>
          <a:xfrm>
            <a:off x="173850" y="2307900"/>
            <a:ext cx="4572282" cy="283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txBox="1"/>
          <p:nvPr>
            <p:ph type="title"/>
          </p:nvPr>
        </p:nvSpPr>
        <p:spPr>
          <a:xfrm>
            <a:off x="1319800" y="271400"/>
            <a:ext cx="7030500" cy="72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1"/>
                </a:solidFill>
                <a:latin typeface="Playfair Display"/>
                <a:ea typeface="Playfair Display"/>
                <a:cs typeface="Playfair Display"/>
                <a:sym typeface="Playfair Display"/>
              </a:rPr>
              <a:t>Walmart -Bharti Joint venture</a:t>
            </a:r>
            <a:endParaRPr>
              <a:solidFill>
                <a:schemeClr val="accent1"/>
              </a:solidFill>
              <a:latin typeface="Playfair Display"/>
              <a:ea typeface="Playfair Display"/>
              <a:cs typeface="Playfair Display"/>
              <a:sym typeface="Playfair Display"/>
            </a:endParaRPr>
          </a:p>
        </p:txBody>
      </p:sp>
      <p:sp>
        <p:nvSpPr>
          <p:cNvPr id="455" name="Google Shape;455;p30"/>
          <p:cNvSpPr txBox="1"/>
          <p:nvPr>
            <p:ph idx="1" type="body"/>
          </p:nvPr>
        </p:nvSpPr>
        <p:spPr>
          <a:xfrm>
            <a:off x="147600" y="997100"/>
            <a:ext cx="8848800" cy="387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lang="en-GB" sz="1100">
                <a:solidFill>
                  <a:srgbClr val="212529"/>
                </a:solidFill>
                <a:highlight>
                  <a:srgbClr val="FFFFFF"/>
                </a:highlight>
                <a:latin typeface="Playfair Display SemiBold"/>
                <a:ea typeface="Playfair Display SemiBold"/>
                <a:cs typeface="Playfair Display SemiBold"/>
                <a:sym typeface="Playfair Display SemiBold"/>
              </a:rPr>
              <a:t>The Bharti Enterprises of India, a premier business conglomerate in India, and Walmart of U.S.A., the largest retailer in the world, made a historic partnership agreement to operate wholesale cash and carry stores in India. The joint venture, however, lasted only for a few years before they cancelled it.</a:t>
            </a:r>
            <a:endParaRPr sz="1100">
              <a:solidFill>
                <a:srgbClr val="212529"/>
              </a:solidFill>
              <a:highlight>
                <a:srgbClr val="FFFFFF"/>
              </a:highlight>
              <a:latin typeface="Playfair Display SemiBold"/>
              <a:ea typeface="Playfair Display SemiBold"/>
              <a:cs typeface="Playfair Display SemiBold"/>
              <a:sym typeface="Playfair Display SemiBold"/>
            </a:endParaRPr>
          </a:p>
          <a:p>
            <a:pPr indent="0" lvl="0" marL="0" rtl="0" algn="l">
              <a:spcBef>
                <a:spcPts val="1200"/>
              </a:spcBef>
              <a:spcAft>
                <a:spcPts val="0"/>
              </a:spcAft>
              <a:buNone/>
            </a:pPr>
            <a:r>
              <a:rPr lang="en-GB" sz="1100">
                <a:solidFill>
                  <a:srgbClr val="212529"/>
                </a:solidFill>
                <a:highlight>
                  <a:srgbClr val="FFFFFF"/>
                </a:highlight>
                <a:latin typeface="Playfair Display SemiBold"/>
                <a:ea typeface="Playfair Display SemiBold"/>
                <a:cs typeface="Playfair Display SemiBold"/>
                <a:sym typeface="Playfair Display SemiBold"/>
              </a:rPr>
              <a:t>A successful functioning of a joint venture requires that the partners clearly define its goals, clearly spell out their respective responsibilities to accomplish these goals, and carry out those responsibilities. A joint venture’s success or failure depends not only upon the partners accomplishing these goals and carrying out these responsibilities, but also on the socio-economic and political variables beyond their control.</a:t>
            </a:r>
            <a:endParaRPr sz="1100">
              <a:solidFill>
                <a:srgbClr val="212529"/>
              </a:solidFill>
              <a:highlight>
                <a:srgbClr val="FFFFFF"/>
              </a:highlight>
              <a:latin typeface="Playfair Display SemiBold"/>
              <a:ea typeface="Playfair Display SemiBold"/>
              <a:cs typeface="Playfair Display SemiBold"/>
              <a:sym typeface="Playfair Display SemiBold"/>
            </a:endParaRPr>
          </a:p>
          <a:p>
            <a:pPr indent="0" lvl="0" marL="0" rtl="0" algn="l">
              <a:spcBef>
                <a:spcPts val="1200"/>
              </a:spcBef>
              <a:spcAft>
                <a:spcPts val="0"/>
              </a:spcAft>
              <a:buNone/>
            </a:pPr>
            <a:r>
              <a:rPr lang="en-GB" sz="1100">
                <a:solidFill>
                  <a:srgbClr val="212529"/>
                </a:solidFill>
                <a:highlight>
                  <a:srgbClr val="FFFFFF"/>
                </a:highlight>
                <a:latin typeface="Playfair Display SemiBold"/>
                <a:ea typeface="Playfair Display SemiBold"/>
                <a:cs typeface="Playfair Display SemiBold"/>
                <a:sym typeface="Playfair Display SemiBold"/>
              </a:rPr>
              <a:t>So, when on October </a:t>
            </a:r>
            <a:r>
              <a:rPr b="1" lang="en-GB" sz="1100">
                <a:solidFill>
                  <a:srgbClr val="212529"/>
                </a:solidFill>
                <a:highlight>
                  <a:srgbClr val="FFFFFF"/>
                </a:highlight>
                <a:latin typeface="Maven Pro"/>
                <a:ea typeface="Maven Pro"/>
                <a:cs typeface="Maven Pro"/>
                <a:sym typeface="Maven Pro"/>
              </a:rPr>
              <a:t>9, 2012</a:t>
            </a:r>
            <a:r>
              <a:rPr b="1" lang="en-GB" sz="1100">
                <a:solidFill>
                  <a:srgbClr val="212529"/>
                </a:solidFill>
                <a:highlight>
                  <a:srgbClr val="FFFFFF"/>
                </a:highlight>
                <a:latin typeface="Playfair Display"/>
                <a:ea typeface="Playfair Display"/>
                <a:cs typeface="Playfair Display"/>
                <a:sym typeface="Playfair Display"/>
              </a:rPr>
              <a:t>,</a:t>
            </a:r>
            <a:r>
              <a:rPr lang="en-GB" sz="1100">
                <a:solidFill>
                  <a:srgbClr val="212529"/>
                </a:solidFill>
                <a:highlight>
                  <a:srgbClr val="FFFFFF"/>
                </a:highlight>
                <a:latin typeface="Playfair Display SemiBold"/>
                <a:ea typeface="Playfair Display SemiBold"/>
                <a:cs typeface="Playfair Display SemiBold"/>
                <a:sym typeface="Playfair Display SemiBold"/>
              </a:rPr>
              <a:t> Walmart and Bharti announced the breakup of their dream team and decided to go separate ways in both retail and wholesale ventures, people wondered why.</a:t>
            </a:r>
            <a:endParaRPr sz="1100">
              <a:solidFill>
                <a:srgbClr val="212529"/>
              </a:solidFill>
              <a:highlight>
                <a:srgbClr val="FFFFFF"/>
              </a:highlight>
              <a:latin typeface="Playfair Display SemiBold"/>
              <a:ea typeface="Playfair Display SemiBold"/>
              <a:cs typeface="Playfair Display SemiBold"/>
              <a:sym typeface="Playfair Display SemiBold"/>
            </a:endParaRPr>
          </a:p>
          <a:p>
            <a:pPr indent="0" lvl="0" marL="0" rtl="0" algn="l">
              <a:spcBef>
                <a:spcPts val="1200"/>
              </a:spcBef>
              <a:spcAft>
                <a:spcPts val="0"/>
              </a:spcAft>
              <a:buNone/>
            </a:pPr>
            <a:r>
              <a:rPr lang="en-GB" sz="1100">
                <a:solidFill>
                  <a:srgbClr val="212529"/>
                </a:solidFill>
                <a:highlight>
                  <a:srgbClr val="FFFFFF"/>
                </a:highlight>
                <a:latin typeface="Playfair Display SemiBold"/>
                <a:ea typeface="Playfair Display SemiBold"/>
                <a:cs typeface="Playfair Display SemiBold"/>
                <a:sym typeface="Playfair Display SemiBold"/>
              </a:rPr>
              <a:t>Reasons behind the failure of Walmart - Bharti joint venture :</a:t>
            </a:r>
            <a:endParaRPr sz="1100">
              <a:solidFill>
                <a:srgbClr val="212529"/>
              </a:solidFill>
              <a:highlight>
                <a:srgbClr val="FFFFFF"/>
              </a:highlight>
              <a:latin typeface="Playfair Display SemiBold"/>
              <a:ea typeface="Playfair Display SemiBold"/>
              <a:cs typeface="Playfair Display SemiBold"/>
              <a:sym typeface="Playfair Display SemiBold"/>
            </a:endParaRPr>
          </a:p>
          <a:p>
            <a:pPr indent="-330200" lvl="0" marL="457200" rtl="0" algn="l">
              <a:lnSpc>
                <a:spcPct val="100000"/>
              </a:lnSpc>
              <a:spcBef>
                <a:spcPts val="1200"/>
              </a:spcBef>
              <a:spcAft>
                <a:spcPts val="0"/>
              </a:spcAft>
              <a:buClr>
                <a:srgbClr val="265768"/>
              </a:buClr>
              <a:buSzPts val="1600"/>
              <a:buFont typeface="Playfair Display"/>
              <a:buChar char="❏"/>
            </a:pPr>
            <a:r>
              <a:rPr lang="en-GB" sz="1600">
                <a:solidFill>
                  <a:srgbClr val="265768"/>
                </a:solidFill>
                <a:latin typeface="Playfair Display"/>
                <a:ea typeface="Playfair Display"/>
                <a:cs typeface="Playfair Display"/>
                <a:sym typeface="Playfair Display"/>
              </a:rPr>
              <a:t>High competition</a:t>
            </a:r>
            <a:endParaRPr sz="1600">
              <a:solidFill>
                <a:srgbClr val="265768"/>
              </a:solidFill>
              <a:latin typeface="Playfair Display"/>
              <a:ea typeface="Playfair Display"/>
              <a:cs typeface="Playfair Display"/>
              <a:sym typeface="Playfair Display"/>
            </a:endParaRPr>
          </a:p>
          <a:p>
            <a:pPr indent="-330200" lvl="0" marL="457200" rtl="0" algn="l">
              <a:lnSpc>
                <a:spcPct val="100000"/>
              </a:lnSpc>
              <a:spcBef>
                <a:spcPts val="0"/>
              </a:spcBef>
              <a:spcAft>
                <a:spcPts val="0"/>
              </a:spcAft>
              <a:buClr>
                <a:srgbClr val="265768"/>
              </a:buClr>
              <a:buSzPts val="1600"/>
              <a:buFont typeface="Playfair Display"/>
              <a:buChar char="❏"/>
            </a:pPr>
            <a:r>
              <a:rPr lang="en-GB" sz="1600">
                <a:solidFill>
                  <a:srgbClr val="265768"/>
                </a:solidFill>
                <a:latin typeface="Playfair Display"/>
                <a:ea typeface="Playfair Display"/>
                <a:cs typeface="Playfair Display"/>
                <a:sym typeface="Playfair Display"/>
              </a:rPr>
              <a:t>India’s FDI (Foreign Direct Investment) retailing laws</a:t>
            </a:r>
            <a:endParaRPr sz="1600">
              <a:solidFill>
                <a:srgbClr val="265768"/>
              </a:solidFill>
              <a:latin typeface="Playfair Display"/>
              <a:ea typeface="Playfair Display"/>
              <a:cs typeface="Playfair Display"/>
              <a:sym typeface="Playfair Display"/>
            </a:endParaRPr>
          </a:p>
          <a:p>
            <a:pPr indent="-330200" lvl="0" marL="457200" rtl="0" algn="l">
              <a:lnSpc>
                <a:spcPct val="100000"/>
              </a:lnSpc>
              <a:spcBef>
                <a:spcPts val="0"/>
              </a:spcBef>
              <a:spcAft>
                <a:spcPts val="0"/>
              </a:spcAft>
              <a:buClr>
                <a:srgbClr val="265768"/>
              </a:buClr>
              <a:buSzPts val="1600"/>
              <a:buFont typeface="Playfair Display"/>
              <a:buChar char="❏"/>
            </a:pPr>
            <a:r>
              <a:rPr lang="en-GB" sz="1600">
                <a:solidFill>
                  <a:srgbClr val="265768"/>
                </a:solidFill>
                <a:latin typeface="Playfair Display"/>
                <a:ea typeface="Playfair Display"/>
                <a:cs typeface="Playfair Display"/>
                <a:sym typeface="Playfair Display"/>
              </a:rPr>
              <a:t>Terms and conditions of Joint venture</a:t>
            </a:r>
            <a:endParaRPr sz="1600">
              <a:solidFill>
                <a:srgbClr val="265768"/>
              </a:solidFill>
              <a:latin typeface="Playfair Display"/>
              <a:ea typeface="Playfair Display"/>
              <a:cs typeface="Playfair Display"/>
              <a:sym typeface="Playfair Display"/>
            </a:endParaRPr>
          </a:p>
          <a:p>
            <a:pPr indent="-330200" lvl="0" marL="457200" rtl="0" algn="l">
              <a:lnSpc>
                <a:spcPct val="100000"/>
              </a:lnSpc>
              <a:spcBef>
                <a:spcPts val="0"/>
              </a:spcBef>
              <a:spcAft>
                <a:spcPts val="0"/>
              </a:spcAft>
              <a:buClr>
                <a:srgbClr val="265768"/>
              </a:buClr>
              <a:buSzPts val="1600"/>
              <a:buFont typeface="Playfair Display"/>
              <a:buChar char="❏"/>
            </a:pPr>
            <a:r>
              <a:rPr lang="en-GB" sz="1600">
                <a:solidFill>
                  <a:srgbClr val="265768"/>
                </a:solidFill>
                <a:latin typeface="Playfair Display"/>
                <a:ea typeface="Playfair Display"/>
                <a:cs typeface="Playfair Display"/>
                <a:sym typeface="Playfair Display"/>
              </a:rPr>
              <a:t>Politics and corruption</a:t>
            </a:r>
            <a:endParaRPr sz="1600">
              <a:solidFill>
                <a:srgbClr val="265768"/>
              </a:solidFill>
              <a:latin typeface="Playfair Display"/>
              <a:ea typeface="Playfair Display"/>
              <a:cs typeface="Playfair Display"/>
              <a:sym typeface="Playfair Display"/>
            </a:endParaRPr>
          </a:p>
          <a:p>
            <a:pPr indent="0" lvl="0" marL="0" rtl="0" algn="l">
              <a:lnSpc>
                <a:spcPct val="100000"/>
              </a:lnSpc>
              <a:spcBef>
                <a:spcPts val="1200"/>
              </a:spcBef>
              <a:spcAft>
                <a:spcPts val="1200"/>
              </a:spcAft>
              <a:buSzPts val="852"/>
              <a:buNone/>
            </a:pPr>
            <a:r>
              <a:t/>
            </a:r>
            <a:endParaRPr sz="1600">
              <a:latin typeface="Comic Neue"/>
              <a:ea typeface="Comic Neue"/>
              <a:cs typeface="Comic Neue"/>
              <a:sym typeface="Comic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pSp>
        <p:nvGrpSpPr>
          <p:cNvPr id="460" name="Google Shape;460;p31"/>
          <p:cNvGrpSpPr/>
          <p:nvPr/>
        </p:nvGrpSpPr>
        <p:grpSpPr>
          <a:xfrm>
            <a:off x="377925" y="1360900"/>
            <a:ext cx="8308877" cy="3630084"/>
            <a:chOff x="377925" y="1288250"/>
            <a:chExt cx="8308877" cy="3177316"/>
          </a:xfrm>
        </p:grpSpPr>
        <p:sp>
          <p:nvSpPr>
            <p:cNvPr id="461" name="Google Shape;461;p31"/>
            <p:cNvSpPr/>
            <p:nvPr/>
          </p:nvSpPr>
          <p:spPr>
            <a:xfrm>
              <a:off x="6779702" y="1742600"/>
              <a:ext cx="1907100" cy="2642400"/>
            </a:xfrm>
            <a:prstGeom prst="round2DiagRect">
              <a:avLst>
                <a:gd fmla="val 38588" name="adj1"/>
                <a:gd fmla="val 0" name="adj2"/>
              </a:avLst>
            </a:pr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6779702" y="1288250"/>
              <a:ext cx="1907100" cy="1271100"/>
            </a:xfrm>
            <a:prstGeom prst="round2DiagRect">
              <a:avLst>
                <a:gd fmla="val 40929" name="adj1"/>
                <a:gd fmla="val 0" name="adj2"/>
              </a:avLst>
            </a:prstGeom>
            <a:solidFill>
              <a:srgbClr val="76B7A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solidFill>
                    <a:srgbClr val="C2C2C2"/>
                  </a:solidFill>
                </a:rPr>
                <a:t>Threats</a:t>
              </a:r>
              <a:endParaRPr b="1" sz="1600">
                <a:solidFill>
                  <a:srgbClr val="C2C2C2"/>
                </a:solidFill>
              </a:endParaRPr>
            </a:p>
          </p:txBody>
        </p:sp>
        <p:sp>
          <p:nvSpPr>
            <p:cNvPr id="463" name="Google Shape;463;p31"/>
            <p:cNvSpPr txBox="1"/>
            <p:nvPr/>
          </p:nvSpPr>
          <p:spPr>
            <a:xfrm>
              <a:off x="6963750" y="2640045"/>
              <a:ext cx="1539000" cy="17451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0"/>
                </a:spcAft>
                <a:buNone/>
              </a:pPr>
              <a:r>
                <a:rPr b="1" lang="en-GB" sz="900">
                  <a:solidFill>
                    <a:srgbClr val="76B7A6"/>
                  </a:solidFill>
                  <a:latin typeface="Playfair Display"/>
                  <a:ea typeface="Playfair Display"/>
                  <a:cs typeface="Playfair Display"/>
                  <a:sym typeface="Playfair Display"/>
                </a:rPr>
                <a:t>Online e-commerce like Amazon                    </a:t>
              </a:r>
              <a:endParaRPr b="1" sz="900">
                <a:solidFill>
                  <a:srgbClr val="76B7A6"/>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76B7A6"/>
                  </a:solidFill>
                  <a:latin typeface="Playfair Display"/>
                  <a:ea typeface="Playfair Display"/>
                  <a:cs typeface="Playfair Display"/>
                  <a:sym typeface="Playfair Display"/>
                </a:rPr>
                <a:t>Threat of digitalization   International barrier threats Government policies                      Market saturation      Cannibalization </a:t>
              </a:r>
              <a:endParaRPr b="1" sz="900">
                <a:solidFill>
                  <a:srgbClr val="76B7A6"/>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76B7A6"/>
                  </a:solidFill>
                  <a:latin typeface="Playfair Display"/>
                  <a:ea typeface="Playfair Display"/>
                  <a:cs typeface="Playfair Display"/>
                  <a:sym typeface="Playfair Display"/>
                </a:rPr>
                <a:t>Loss of Cost effectiveness advantage </a:t>
              </a:r>
              <a:endParaRPr b="1" sz="900">
                <a:solidFill>
                  <a:srgbClr val="76B7A6"/>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76B7A6"/>
                  </a:solidFill>
                  <a:latin typeface="Playfair Display"/>
                  <a:ea typeface="Playfair Display"/>
                  <a:cs typeface="Playfair Display"/>
                  <a:sym typeface="Playfair Display"/>
                </a:rPr>
                <a:t>Other companies are catching up </a:t>
              </a:r>
              <a:endParaRPr b="1" sz="900">
                <a:solidFill>
                  <a:srgbClr val="76B7A6"/>
                </a:solidFill>
                <a:latin typeface="Playfair Display"/>
                <a:ea typeface="Playfair Display"/>
                <a:cs typeface="Playfair Display"/>
                <a:sym typeface="Playfair Display"/>
              </a:endParaRPr>
            </a:p>
          </p:txBody>
        </p:sp>
        <p:sp>
          <p:nvSpPr>
            <p:cNvPr id="464" name="Google Shape;464;p31"/>
            <p:cNvSpPr/>
            <p:nvPr/>
          </p:nvSpPr>
          <p:spPr>
            <a:xfrm>
              <a:off x="4674993" y="1742600"/>
              <a:ext cx="1907100" cy="2642400"/>
            </a:xfrm>
            <a:prstGeom prst="round2DiagRect">
              <a:avLst>
                <a:gd fmla="val 38588" name="adj1"/>
                <a:gd fmla="val 0" name="adj2"/>
              </a:avLst>
            </a:pr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4674993" y="1288250"/>
              <a:ext cx="1907100" cy="1271100"/>
            </a:xfrm>
            <a:prstGeom prst="round2DiagRect">
              <a:avLst>
                <a:gd fmla="val 40929" name="adj1"/>
                <a:gd fmla="val 0" name="adj2"/>
              </a:avLst>
            </a:prstGeom>
            <a:solidFill>
              <a:srgbClr val="517B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solidFill>
                    <a:srgbClr val="C2C2C2"/>
                  </a:solidFill>
                  <a:latin typeface="Playfair Display"/>
                  <a:ea typeface="Playfair Display"/>
                  <a:cs typeface="Playfair Display"/>
                  <a:sym typeface="Playfair Display"/>
                </a:rPr>
                <a:t>Opportunities</a:t>
              </a:r>
              <a:endParaRPr b="1" sz="1600">
                <a:solidFill>
                  <a:srgbClr val="C2C2C2"/>
                </a:solidFill>
                <a:latin typeface="Playfair Display"/>
                <a:ea typeface="Playfair Display"/>
                <a:cs typeface="Playfair Display"/>
                <a:sym typeface="Playfair Display"/>
              </a:endParaRPr>
            </a:p>
          </p:txBody>
        </p:sp>
        <p:sp>
          <p:nvSpPr>
            <p:cNvPr id="466" name="Google Shape;466;p31"/>
            <p:cNvSpPr txBox="1"/>
            <p:nvPr/>
          </p:nvSpPr>
          <p:spPr>
            <a:xfrm>
              <a:off x="4813050" y="2640039"/>
              <a:ext cx="1539000" cy="13245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1600"/>
                </a:spcAft>
                <a:buNone/>
              </a:pPr>
              <a:r>
                <a:rPr b="1" lang="en-GB" sz="900">
                  <a:solidFill>
                    <a:srgbClr val="517B96"/>
                  </a:solidFill>
                  <a:latin typeface="Playfair Display"/>
                  <a:ea typeface="Playfair Display"/>
                  <a:cs typeface="Playfair Display"/>
                  <a:sym typeface="Playfair Display"/>
                </a:rPr>
                <a:t>Ability to procure items                        Open to improving              Superior to smaller retailers  and Foreign markets.                       Third principal US corporate user of green power                   Expansion online</a:t>
              </a:r>
              <a:endParaRPr sz="1200">
                <a:solidFill>
                  <a:srgbClr val="517B96"/>
                </a:solidFill>
                <a:latin typeface="Playfair Display"/>
                <a:ea typeface="Playfair Display"/>
                <a:cs typeface="Playfair Display"/>
                <a:sym typeface="Playfair Display"/>
              </a:endParaRPr>
            </a:p>
          </p:txBody>
        </p:sp>
        <p:sp>
          <p:nvSpPr>
            <p:cNvPr id="467" name="Google Shape;467;p31"/>
            <p:cNvSpPr/>
            <p:nvPr/>
          </p:nvSpPr>
          <p:spPr>
            <a:xfrm>
              <a:off x="2570284" y="1742600"/>
              <a:ext cx="1907100" cy="2642400"/>
            </a:xfrm>
            <a:prstGeom prst="round2DiagRect">
              <a:avLst>
                <a:gd fmla="val 38588" name="adj1"/>
                <a:gd fmla="val 0" name="adj2"/>
              </a:avLst>
            </a:pr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2570284" y="1288250"/>
              <a:ext cx="1907100" cy="1271100"/>
            </a:xfrm>
            <a:prstGeom prst="round2DiagRect">
              <a:avLst>
                <a:gd fmla="val 40929" name="adj1"/>
                <a:gd fmla="val 0" name="adj2"/>
              </a:avLst>
            </a:prstGeom>
            <a:solidFill>
              <a:srgbClr val="00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solidFill>
                    <a:srgbClr val="C2C2C2"/>
                  </a:solidFill>
                  <a:latin typeface="Playfair Display"/>
                  <a:ea typeface="Playfair Display"/>
                  <a:cs typeface="Playfair Display"/>
                  <a:sym typeface="Playfair Display"/>
                </a:rPr>
                <a:t>Weaknesses</a:t>
              </a:r>
              <a:endParaRPr b="1" sz="1600">
                <a:solidFill>
                  <a:srgbClr val="C2C2C2"/>
                </a:solidFill>
                <a:latin typeface="Playfair Display"/>
                <a:ea typeface="Playfair Display"/>
                <a:cs typeface="Playfair Display"/>
                <a:sym typeface="Playfair Display"/>
              </a:endParaRPr>
            </a:p>
          </p:txBody>
        </p:sp>
        <p:sp>
          <p:nvSpPr>
            <p:cNvPr id="469" name="Google Shape;469;p31"/>
            <p:cNvSpPr txBox="1"/>
            <p:nvPr/>
          </p:nvSpPr>
          <p:spPr>
            <a:xfrm>
              <a:off x="2662350" y="2640045"/>
              <a:ext cx="1539000" cy="1825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1600"/>
                </a:spcAft>
                <a:buNone/>
              </a:pPr>
              <a:r>
                <a:rPr b="1" lang="en-GB" sz="900">
                  <a:solidFill>
                    <a:srgbClr val="00A68F"/>
                  </a:solidFill>
                  <a:latin typeface="Playfair Display"/>
                  <a:ea typeface="Playfair Display"/>
                  <a:cs typeface="Playfair Display"/>
                  <a:sym typeface="Playfair Display"/>
                </a:rPr>
                <a:t>Did not try to revolutionize                              Faced a lot of opposition     Questionable labour practices                  Accused of bribery                 Poor working conditions Employing illegal immigrants                   Loss of reputation                Unable to expand into metropolitan cities</a:t>
              </a:r>
              <a:endParaRPr sz="1200">
                <a:solidFill>
                  <a:srgbClr val="00A68F"/>
                </a:solidFill>
                <a:latin typeface="Playfair Display"/>
                <a:ea typeface="Playfair Display"/>
                <a:cs typeface="Playfair Display"/>
                <a:sym typeface="Playfair Display"/>
              </a:endParaRPr>
            </a:p>
          </p:txBody>
        </p:sp>
        <p:sp>
          <p:nvSpPr>
            <p:cNvPr id="470" name="Google Shape;470;p31"/>
            <p:cNvSpPr/>
            <p:nvPr/>
          </p:nvSpPr>
          <p:spPr>
            <a:xfrm>
              <a:off x="465575" y="1742600"/>
              <a:ext cx="1907100" cy="2642400"/>
            </a:xfrm>
            <a:prstGeom prst="round2DiagRect">
              <a:avLst>
                <a:gd fmla="val 38588" name="adj1"/>
                <a:gd fmla="val 0" name="adj2"/>
              </a:avLst>
            </a:pr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465550" y="1288250"/>
              <a:ext cx="1907100" cy="1271100"/>
            </a:xfrm>
            <a:prstGeom prst="round2DiagRect">
              <a:avLst>
                <a:gd fmla="val 40929" name="adj1"/>
                <a:gd fmla="val 0" name="adj2"/>
              </a:avLst>
            </a:prstGeom>
            <a:solidFill>
              <a:srgbClr val="265768"/>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600">
                  <a:solidFill>
                    <a:srgbClr val="C2C2C2"/>
                  </a:solidFill>
                  <a:latin typeface="Playfair Display"/>
                  <a:ea typeface="Playfair Display"/>
                  <a:cs typeface="Playfair Display"/>
                  <a:sym typeface="Playfair Display"/>
                </a:rPr>
                <a:t>Strengths</a:t>
              </a:r>
              <a:endParaRPr sz="2100">
                <a:solidFill>
                  <a:srgbClr val="C2C2C2"/>
                </a:solidFill>
                <a:latin typeface="Playfair Display"/>
                <a:ea typeface="Playfair Display"/>
                <a:cs typeface="Playfair Display"/>
                <a:sym typeface="Playfair Display"/>
              </a:endParaRPr>
            </a:p>
          </p:txBody>
        </p:sp>
        <p:sp>
          <p:nvSpPr>
            <p:cNvPr id="472" name="Google Shape;472;p31"/>
            <p:cNvSpPr txBox="1"/>
            <p:nvPr/>
          </p:nvSpPr>
          <p:spPr>
            <a:xfrm>
              <a:off x="377925" y="2640066"/>
              <a:ext cx="2055900" cy="18255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0"/>
                </a:spcAft>
                <a:buNone/>
              </a:pPr>
              <a:r>
                <a:rPr b="1" lang="en-GB" sz="800">
                  <a:solidFill>
                    <a:srgbClr val="265768"/>
                  </a:solidFill>
                  <a:latin typeface="Playfair Display"/>
                  <a:ea typeface="Playfair Display"/>
                  <a:cs typeface="Playfair Display"/>
                  <a:sym typeface="Playfair Display"/>
                </a:rPr>
                <a:t>    </a:t>
              </a:r>
              <a:r>
                <a:rPr b="1" lang="en-GB" sz="900">
                  <a:solidFill>
                    <a:srgbClr val="265768"/>
                  </a:solidFill>
                  <a:latin typeface="Playfair Display"/>
                  <a:ea typeface="Playfair Display"/>
                  <a:cs typeface="Playfair Display"/>
                  <a:sym typeface="Playfair Display"/>
                </a:rPr>
                <a:t> Large company size</a:t>
              </a:r>
              <a:endParaRPr b="1" sz="900">
                <a:solidFill>
                  <a:srgbClr val="265768"/>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265768"/>
                  </a:solidFill>
                  <a:latin typeface="Playfair Display"/>
                  <a:ea typeface="Playfair Display"/>
                  <a:cs typeface="Playfair Display"/>
                  <a:sym typeface="Playfair Display"/>
                </a:rPr>
                <a:t>EDLP</a:t>
              </a:r>
              <a:endParaRPr b="1" sz="900">
                <a:solidFill>
                  <a:srgbClr val="265768"/>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265768"/>
                  </a:solidFill>
                  <a:latin typeface="Playfair Display"/>
                  <a:ea typeface="Playfair Display"/>
                  <a:cs typeface="Playfair Display"/>
                  <a:sym typeface="Playfair Display"/>
                </a:rPr>
                <a:t>Suppliers</a:t>
              </a:r>
              <a:endParaRPr b="1" sz="900">
                <a:solidFill>
                  <a:srgbClr val="265768"/>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265768"/>
                  </a:solidFill>
                  <a:latin typeface="Playfair Display"/>
                  <a:ea typeface="Playfair Display"/>
                  <a:cs typeface="Playfair Display"/>
                  <a:sym typeface="Playfair Display"/>
                </a:rPr>
                <a:t>Private truck fleet for deliveries;</a:t>
              </a:r>
              <a:endParaRPr b="1" sz="900">
                <a:solidFill>
                  <a:srgbClr val="265768"/>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265768"/>
                  </a:solidFill>
                  <a:latin typeface="Playfair Display"/>
                  <a:ea typeface="Playfair Display"/>
                  <a:cs typeface="Playfair Display"/>
                  <a:sym typeface="Playfair Display"/>
                </a:rPr>
                <a:t>Strong leadership </a:t>
              </a:r>
              <a:endParaRPr b="1" sz="900">
                <a:solidFill>
                  <a:srgbClr val="265768"/>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265768"/>
                  </a:solidFill>
                  <a:latin typeface="Playfair Display"/>
                  <a:ea typeface="Playfair Display"/>
                  <a:cs typeface="Playfair Display"/>
                  <a:sym typeface="Playfair Display"/>
                </a:rPr>
                <a:t>Transparency</a:t>
              </a:r>
              <a:endParaRPr b="1" sz="900">
                <a:solidFill>
                  <a:srgbClr val="265768"/>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265768"/>
                  </a:solidFill>
                  <a:latin typeface="Playfair Display"/>
                  <a:ea typeface="Playfair Display"/>
                  <a:cs typeface="Playfair Display"/>
                  <a:sym typeface="Playfair Display"/>
                </a:rPr>
                <a:t>Successful vendor partnerships </a:t>
              </a:r>
              <a:endParaRPr b="1" sz="900">
                <a:solidFill>
                  <a:srgbClr val="265768"/>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265768"/>
                  </a:solidFill>
                  <a:latin typeface="Playfair Display"/>
                  <a:ea typeface="Playfair Display"/>
                  <a:cs typeface="Playfair Display"/>
                  <a:sym typeface="Playfair Display"/>
                </a:rPr>
                <a:t>Automating their supply chain</a:t>
              </a:r>
              <a:endParaRPr b="1" sz="900">
                <a:solidFill>
                  <a:srgbClr val="265768"/>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b="1" lang="en-GB" sz="900">
                  <a:solidFill>
                    <a:srgbClr val="265768"/>
                  </a:solidFill>
                  <a:latin typeface="Playfair Display"/>
                  <a:ea typeface="Playfair Display"/>
                  <a:cs typeface="Playfair Display"/>
                  <a:sym typeface="Playfair Display"/>
                </a:rPr>
                <a:t>Largest retailer wrt revenue/private employment</a:t>
              </a:r>
              <a:endParaRPr b="1" sz="900">
                <a:solidFill>
                  <a:srgbClr val="265768"/>
                </a:solidFill>
                <a:latin typeface="Playfair Display"/>
                <a:ea typeface="Playfair Display"/>
                <a:cs typeface="Playfair Display"/>
                <a:sym typeface="Playfair Display"/>
              </a:endParaRPr>
            </a:p>
            <a:p>
              <a:pPr indent="0" lvl="0" marL="0" rtl="0" algn="ctr">
                <a:spcBef>
                  <a:spcPts val="0"/>
                </a:spcBef>
                <a:spcAft>
                  <a:spcPts val="0"/>
                </a:spcAft>
                <a:buClr>
                  <a:srgbClr val="000000"/>
                </a:buClr>
                <a:buSzPts val="1100"/>
                <a:buFont typeface="Arial"/>
                <a:buNone/>
              </a:pPr>
              <a:r>
                <a:t/>
              </a:r>
              <a:endParaRPr sz="800">
                <a:latin typeface="Roboto"/>
                <a:ea typeface="Roboto"/>
                <a:cs typeface="Roboto"/>
                <a:sym typeface="Roboto"/>
              </a:endParaRPr>
            </a:p>
          </p:txBody>
        </p:sp>
      </p:grpSp>
      <p:sp>
        <p:nvSpPr>
          <p:cNvPr id="473" name="Google Shape;473;p31"/>
          <p:cNvSpPr txBox="1"/>
          <p:nvPr>
            <p:ph idx="4294967295" type="title"/>
          </p:nvPr>
        </p:nvSpPr>
        <p:spPr>
          <a:xfrm>
            <a:off x="539850" y="195650"/>
            <a:ext cx="6131100" cy="5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517B96"/>
                </a:solidFill>
                <a:latin typeface="Playfair Display"/>
                <a:ea typeface="Playfair Display"/>
                <a:cs typeface="Playfair Display"/>
                <a:sym typeface="Playfair Display"/>
              </a:rPr>
              <a:t>SWOT ANALYSIS</a:t>
            </a:r>
            <a:endParaRPr>
              <a:solidFill>
                <a:srgbClr val="517B96"/>
              </a:solidFill>
              <a:latin typeface="Playfair Display"/>
              <a:ea typeface="Playfair Display"/>
              <a:cs typeface="Playfair Display"/>
              <a:sym typeface="Playfair Display"/>
            </a:endParaRPr>
          </a:p>
        </p:txBody>
      </p:sp>
      <p:sp>
        <p:nvSpPr>
          <p:cNvPr id="474" name="Google Shape;474;p31"/>
          <p:cNvSpPr txBox="1"/>
          <p:nvPr/>
        </p:nvSpPr>
        <p:spPr>
          <a:xfrm>
            <a:off x="5102900" y="0"/>
            <a:ext cx="4041300" cy="1416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sz="1000">
                <a:solidFill>
                  <a:srgbClr val="265768"/>
                </a:solidFill>
                <a:latin typeface="Maven Pro"/>
                <a:ea typeface="Maven Pro"/>
                <a:cs typeface="Maven Pro"/>
                <a:sym typeface="Maven Pro"/>
              </a:rPr>
              <a:t>“50% of Walmart’s customers chose </a:t>
            </a:r>
            <a:endParaRPr b="1" sz="1000">
              <a:solidFill>
                <a:srgbClr val="265768"/>
              </a:solidFill>
              <a:latin typeface="Maven Pro"/>
              <a:ea typeface="Maven Pro"/>
              <a:cs typeface="Maven Pro"/>
              <a:sym typeface="Maven Pro"/>
            </a:endParaRPr>
          </a:p>
          <a:p>
            <a:pPr indent="0" lvl="0" marL="0" rtl="0" algn="r">
              <a:spcBef>
                <a:spcPts val="0"/>
              </a:spcBef>
              <a:spcAft>
                <a:spcPts val="0"/>
              </a:spcAft>
              <a:buNone/>
            </a:pPr>
            <a:r>
              <a:rPr b="1" lang="en-GB" sz="1000">
                <a:solidFill>
                  <a:srgbClr val="265768"/>
                </a:solidFill>
                <a:latin typeface="Maven Pro"/>
                <a:ea typeface="Maven Pro"/>
                <a:cs typeface="Maven Pro"/>
                <a:sym typeface="Maven Pro"/>
              </a:rPr>
              <a:t>“low pricing” and 32% of their customers chose “broad selection of items” and “convenience” as the reason why they shop at Walmart. 50% of Walmart’s customers come from families with an annual income less than $30,000, whereas only 33% of the customers have an annual income of more than $50,000.” </a:t>
            </a:r>
            <a:endParaRPr b="1" sz="1000">
              <a:solidFill>
                <a:srgbClr val="265768"/>
              </a:solidFill>
              <a:latin typeface="Maven Pro"/>
              <a:ea typeface="Maven Pro"/>
              <a:cs typeface="Maven Pro"/>
              <a:sym typeface="Maven Pro"/>
            </a:endParaRPr>
          </a:p>
          <a:p>
            <a:pPr indent="0" lvl="0" marL="0" rtl="0" algn="r">
              <a:spcBef>
                <a:spcPts val="0"/>
              </a:spcBef>
              <a:spcAft>
                <a:spcPts val="0"/>
              </a:spcAft>
              <a:buNone/>
            </a:pPr>
            <a:r>
              <a:rPr b="1" lang="en-GB" sz="1000">
                <a:solidFill>
                  <a:srgbClr val="265768"/>
                </a:solidFill>
                <a:latin typeface="Maven Pro"/>
                <a:ea typeface="Maven Pro"/>
                <a:cs typeface="Maven Pro"/>
                <a:sym typeface="Maven Pro"/>
              </a:rPr>
              <a:t>(Princeton Survey Research Associates International, 2005)</a:t>
            </a:r>
            <a:endParaRPr>
              <a:solidFill>
                <a:srgbClr val="265768"/>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2"/>
          <p:cNvSpPr txBox="1"/>
          <p:nvPr>
            <p:ph type="title"/>
          </p:nvPr>
        </p:nvSpPr>
        <p:spPr>
          <a:xfrm>
            <a:off x="1319800" y="271400"/>
            <a:ext cx="7030500" cy="72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1"/>
                </a:solidFill>
              </a:rPr>
              <a:t>Financial Analysis</a:t>
            </a:r>
            <a:endParaRPr>
              <a:solidFill>
                <a:schemeClr val="accent1"/>
              </a:solidFill>
            </a:endParaRPr>
          </a:p>
        </p:txBody>
      </p:sp>
      <p:sp>
        <p:nvSpPr>
          <p:cNvPr id="480" name="Google Shape;480;p32"/>
          <p:cNvSpPr txBox="1"/>
          <p:nvPr>
            <p:ph idx="1" type="body"/>
          </p:nvPr>
        </p:nvSpPr>
        <p:spPr>
          <a:xfrm>
            <a:off x="86050" y="997100"/>
            <a:ext cx="8848800" cy="382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b="1" lang="en-GB" sz="1600">
                <a:solidFill>
                  <a:schemeClr val="accent1"/>
                </a:solidFill>
                <a:latin typeface="Playfair Display"/>
                <a:ea typeface="Playfair Display"/>
                <a:cs typeface="Playfair Display"/>
                <a:sym typeface="Playfair Display"/>
              </a:rPr>
              <a:t>Horizontal Analysis</a:t>
            </a:r>
            <a:r>
              <a:rPr b="1" lang="en-GB" sz="1600">
                <a:solidFill>
                  <a:schemeClr val="accent1"/>
                </a:solidFill>
                <a:latin typeface="Playfair Display"/>
                <a:ea typeface="Playfair Display"/>
                <a:cs typeface="Playfair Display"/>
                <a:sym typeface="Playfair Display"/>
              </a:rPr>
              <a:t> </a:t>
            </a:r>
            <a:r>
              <a:rPr lang="en-GB" sz="1600">
                <a:solidFill>
                  <a:schemeClr val="accent1"/>
                </a:solidFill>
                <a:latin typeface="Playfair Display"/>
                <a:ea typeface="Playfair Display"/>
                <a:cs typeface="Playfair Display"/>
                <a:sym typeface="Playfair Display"/>
              </a:rPr>
              <a:t>- </a:t>
            </a:r>
            <a:r>
              <a:rPr lang="en-GB" sz="1600">
                <a:solidFill>
                  <a:srgbClr val="265768"/>
                </a:solidFill>
                <a:latin typeface="Playfair Display"/>
                <a:ea typeface="Playfair Display"/>
                <a:cs typeface="Playfair Display"/>
                <a:sym typeface="Playfair Display"/>
              </a:rPr>
              <a:t>Horizontal analysis is used in the review of a company's financial statements over multiple periods. We compared the percentage change in total revenue with the percentage change in total operating expenses for every year from </a:t>
            </a:r>
            <a:r>
              <a:rPr lang="en-GB" sz="1600">
                <a:solidFill>
                  <a:srgbClr val="265768"/>
                </a:solidFill>
                <a:latin typeface="Maven Pro"/>
                <a:ea typeface="Maven Pro"/>
                <a:cs typeface="Maven Pro"/>
                <a:sym typeface="Maven Pro"/>
              </a:rPr>
              <a:t>2005-2021</a:t>
            </a:r>
            <a:r>
              <a:rPr lang="en-GB" sz="1600">
                <a:solidFill>
                  <a:srgbClr val="265768"/>
                </a:solidFill>
                <a:latin typeface="Playfair Display"/>
                <a:ea typeface="Playfair Display"/>
                <a:cs typeface="Playfair Display"/>
                <a:sym typeface="Playfair Display"/>
              </a:rPr>
              <a:t>. </a:t>
            </a:r>
            <a:endParaRPr sz="1600">
              <a:solidFill>
                <a:srgbClr val="265768"/>
              </a:solidFill>
              <a:latin typeface="Playfair Display"/>
              <a:ea typeface="Playfair Display"/>
              <a:cs typeface="Playfair Display"/>
              <a:sym typeface="Playfair Display"/>
            </a:endParaRPr>
          </a:p>
          <a:p>
            <a:pPr indent="-330200" lvl="0" marL="457200" rtl="0" algn="l">
              <a:lnSpc>
                <a:spcPct val="100000"/>
              </a:lnSpc>
              <a:spcBef>
                <a:spcPts val="1200"/>
              </a:spcBef>
              <a:spcAft>
                <a:spcPts val="0"/>
              </a:spcAft>
              <a:buClr>
                <a:srgbClr val="265768"/>
              </a:buClr>
              <a:buSzPts val="1600"/>
              <a:buFont typeface="Playfair Display"/>
              <a:buChar char="❏"/>
            </a:pPr>
            <a:r>
              <a:rPr lang="en-GB" sz="1600">
                <a:solidFill>
                  <a:srgbClr val="265768"/>
                </a:solidFill>
                <a:latin typeface="Playfair Display"/>
                <a:ea typeface="Playfair Display"/>
                <a:cs typeface="Playfair Display"/>
                <a:sym typeface="Playfair Display"/>
              </a:rPr>
              <a:t>In </a:t>
            </a:r>
            <a:r>
              <a:rPr lang="en-GB" sz="1600">
                <a:solidFill>
                  <a:srgbClr val="265768"/>
                </a:solidFill>
                <a:latin typeface="Maven Pro"/>
                <a:ea typeface="Maven Pro"/>
                <a:cs typeface="Maven Pro"/>
                <a:sym typeface="Maven Pro"/>
              </a:rPr>
              <a:t>2004</a:t>
            </a:r>
            <a:r>
              <a:rPr lang="en-GB" sz="1600">
                <a:solidFill>
                  <a:srgbClr val="265768"/>
                </a:solidFill>
                <a:latin typeface="Playfair Display"/>
                <a:ea typeface="Playfair Display"/>
                <a:cs typeface="Playfair Display"/>
                <a:sym typeface="Playfair Display"/>
              </a:rPr>
              <a:t>, they decreased their total expense by </a:t>
            </a:r>
            <a:r>
              <a:rPr lang="en-GB" sz="1600">
                <a:solidFill>
                  <a:srgbClr val="265768"/>
                </a:solidFill>
                <a:latin typeface="Maven Pro"/>
                <a:ea typeface="Maven Pro"/>
                <a:cs typeface="Maven Pro"/>
                <a:sym typeface="Maven Pro"/>
              </a:rPr>
              <a:t>32.8 </a:t>
            </a:r>
            <a:r>
              <a:rPr lang="en-GB" sz="1600">
                <a:solidFill>
                  <a:srgbClr val="265768"/>
                </a:solidFill>
                <a:latin typeface="Playfair Display"/>
                <a:ea typeface="Playfair Display"/>
                <a:cs typeface="Playfair Display"/>
                <a:sym typeface="Playfair Display"/>
              </a:rPr>
              <a:t>percent but their revenue increased by </a:t>
            </a:r>
            <a:r>
              <a:rPr lang="en-GB" sz="1600">
                <a:solidFill>
                  <a:srgbClr val="265768"/>
                </a:solidFill>
                <a:latin typeface="Maven Pro"/>
                <a:ea typeface="Maven Pro"/>
                <a:cs typeface="Maven Pro"/>
                <a:sym typeface="Maven Pro"/>
              </a:rPr>
              <a:t>9.9</a:t>
            </a:r>
            <a:r>
              <a:rPr lang="en-GB" sz="1600">
                <a:solidFill>
                  <a:srgbClr val="265768"/>
                </a:solidFill>
                <a:latin typeface="Playfair Display"/>
                <a:ea typeface="Playfair Display"/>
                <a:cs typeface="Playfair Display"/>
                <a:sym typeface="Playfair Display"/>
              </a:rPr>
              <a:t> percent. </a:t>
            </a:r>
            <a:endParaRPr sz="1600">
              <a:solidFill>
                <a:srgbClr val="265768"/>
              </a:solidFill>
              <a:latin typeface="Playfair Display"/>
              <a:ea typeface="Playfair Display"/>
              <a:cs typeface="Playfair Display"/>
              <a:sym typeface="Playfair Display"/>
            </a:endParaRPr>
          </a:p>
          <a:p>
            <a:pPr indent="0" lvl="0" marL="457200" rtl="0" algn="l">
              <a:lnSpc>
                <a:spcPct val="100000"/>
              </a:lnSpc>
              <a:spcBef>
                <a:spcPts val="1200"/>
              </a:spcBef>
              <a:spcAft>
                <a:spcPts val="0"/>
              </a:spcAft>
              <a:buNone/>
            </a:pPr>
            <a:r>
              <a:rPr lang="en-GB" sz="1600">
                <a:solidFill>
                  <a:srgbClr val="265768"/>
                </a:solidFill>
                <a:latin typeface="Playfair Display"/>
                <a:ea typeface="Playfair Display"/>
                <a:cs typeface="Playfair Display"/>
                <a:sym typeface="Playfair Display"/>
              </a:rPr>
              <a:t>They started implementing RFID in </a:t>
            </a:r>
            <a:r>
              <a:rPr lang="en-GB" sz="1600">
                <a:solidFill>
                  <a:srgbClr val="265768"/>
                </a:solidFill>
                <a:latin typeface="Maven Pro"/>
                <a:ea typeface="Maven Pro"/>
                <a:cs typeface="Maven Pro"/>
                <a:sym typeface="Maven Pro"/>
              </a:rPr>
              <a:t>2003</a:t>
            </a:r>
            <a:r>
              <a:rPr lang="en-GB" sz="1600">
                <a:solidFill>
                  <a:srgbClr val="265768"/>
                </a:solidFill>
                <a:latin typeface="Playfair Display"/>
                <a:ea typeface="Playfair Display"/>
                <a:cs typeface="Playfair Display"/>
                <a:sym typeface="Playfair Display"/>
              </a:rPr>
              <a:t> and that was officially completed by </a:t>
            </a:r>
            <a:r>
              <a:rPr lang="en-GB" sz="1600">
                <a:solidFill>
                  <a:srgbClr val="265768"/>
                </a:solidFill>
                <a:latin typeface="Maven Pro"/>
                <a:ea typeface="Maven Pro"/>
                <a:cs typeface="Maven Pro"/>
                <a:sym typeface="Maven Pro"/>
              </a:rPr>
              <a:t>2005</a:t>
            </a:r>
            <a:r>
              <a:rPr lang="en-GB" sz="1600">
                <a:solidFill>
                  <a:srgbClr val="265768"/>
                </a:solidFill>
                <a:latin typeface="Playfair Display"/>
                <a:ea typeface="Playfair Display"/>
                <a:cs typeface="Playfair Display"/>
                <a:sym typeface="Playfair Display"/>
              </a:rPr>
              <a:t>, so this could be a sign of those times. </a:t>
            </a:r>
            <a:endParaRPr sz="1600">
              <a:solidFill>
                <a:srgbClr val="265768"/>
              </a:solidFill>
              <a:latin typeface="Playfair Display"/>
              <a:ea typeface="Playfair Display"/>
              <a:cs typeface="Playfair Display"/>
              <a:sym typeface="Playfair Display"/>
            </a:endParaRPr>
          </a:p>
          <a:p>
            <a:pPr indent="-330200" lvl="0" marL="457200" rtl="0" algn="l">
              <a:lnSpc>
                <a:spcPct val="100000"/>
              </a:lnSpc>
              <a:spcBef>
                <a:spcPts val="1200"/>
              </a:spcBef>
              <a:spcAft>
                <a:spcPts val="0"/>
              </a:spcAft>
              <a:buClr>
                <a:srgbClr val="265768"/>
              </a:buClr>
              <a:buSzPts val="1600"/>
              <a:buFont typeface="Playfair Display"/>
              <a:buChar char="❏"/>
            </a:pPr>
            <a:r>
              <a:rPr lang="en-GB" sz="1600">
                <a:solidFill>
                  <a:srgbClr val="265768"/>
                </a:solidFill>
                <a:latin typeface="Playfair Display"/>
                <a:ea typeface="Playfair Display"/>
                <a:cs typeface="Playfair Display"/>
                <a:sym typeface="Playfair Display"/>
              </a:rPr>
              <a:t>The pandemic also didn't impact this significantly. Their revenue increased in the same ratio as their expenses. We can note that they increased their expenses by 6 percent which is considerably more than last 8 years. We can say that this significant rise was probably due to Covid. By doing this they managed to generate more revenue than their expenses. This may have been due to their online sales due to covid restrictions.</a:t>
            </a:r>
            <a:endParaRPr sz="1600">
              <a:solidFill>
                <a:srgbClr val="265768"/>
              </a:solidFill>
              <a:latin typeface="Playfair Display"/>
              <a:ea typeface="Playfair Display"/>
              <a:cs typeface="Playfair Display"/>
              <a:sym typeface="Playfair Display"/>
            </a:endParaRPr>
          </a:p>
          <a:p>
            <a:pPr indent="0" lvl="0" marL="0" rtl="0" algn="l">
              <a:lnSpc>
                <a:spcPct val="100000"/>
              </a:lnSpc>
              <a:spcBef>
                <a:spcPts val="1200"/>
              </a:spcBef>
              <a:spcAft>
                <a:spcPts val="1200"/>
              </a:spcAft>
              <a:buSzPts val="852"/>
              <a:buNone/>
            </a:pPr>
            <a:r>
              <a:t/>
            </a:r>
            <a:endParaRPr sz="1600">
              <a:latin typeface="Comic Neue"/>
              <a:ea typeface="Comic Neue"/>
              <a:cs typeface="Comic Neue"/>
              <a:sym typeface="Comic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aphicFrame>
        <p:nvGraphicFramePr>
          <p:cNvPr id="485" name="Google Shape;485;p33"/>
          <p:cNvGraphicFramePr/>
          <p:nvPr/>
        </p:nvGraphicFramePr>
        <p:xfrm>
          <a:off x="152400" y="152400"/>
          <a:ext cx="3000000" cy="3000000"/>
        </p:xfrm>
        <a:graphic>
          <a:graphicData uri="http://schemas.openxmlformats.org/drawingml/2006/table">
            <a:tbl>
              <a:tblPr>
                <a:noFill/>
                <a:tableStyleId>{C0079B21-E816-4294-A8DE-5CAD8632040F}</a:tableStyleId>
              </a:tblPr>
              <a:tblGrid>
                <a:gridCol w="1866900"/>
                <a:gridCol w="1422750"/>
                <a:gridCol w="1044225"/>
                <a:gridCol w="1381125"/>
                <a:gridCol w="1285875"/>
                <a:gridCol w="952500"/>
                <a:gridCol w="952500"/>
              </a:tblGrid>
              <a:tr h="200025">
                <a:tc gridSpan="7">
                  <a:txBody>
                    <a:bodyPr/>
                    <a:lstStyle/>
                    <a:p>
                      <a:pPr indent="0" lvl="0" marL="0" rtl="0" algn="ctr">
                        <a:lnSpc>
                          <a:spcPct val="115000"/>
                        </a:lnSpc>
                        <a:spcBef>
                          <a:spcPts val="0"/>
                        </a:spcBef>
                        <a:spcAft>
                          <a:spcPts val="0"/>
                        </a:spcAft>
                        <a:buNone/>
                      </a:pPr>
                      <a:r>
                        <a:rPr b="1" lang="en-GB" sz="1000"/>
                        <a:t>Horizontal Analysis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476250">
                <a:tc>
                  <a:txBody>
                    <a:bodyPr/>
                    <a:lstStyle/>
                    <a:p>
                      <a:pPr indent="0" lvl="0" marL="0" rtl="0" algn="ctr">
                        <a:lnSpc>
                          <a:spcPct val="115000"/>
                        </a:lnSpc>
                        <a:spcBef>
                          <a:spcPts val="0"/>
                        </a:spcBef>
                        <a:spcAft>
                          <a:spcPts val="0"/>
                        </a:spcAft>
                        <a:buNone/>
                      </a:pPr>
                      <a:r>
                        <a:rPr b="1" lang="en-GB" sz="1000"/>
                        <a:t>Year</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Revenue (in millions USD)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 Revenue</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Cost of goods sold (in millions USD)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Operating Expenses (in millions USD)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Total expenses (in millions USD)</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 Expense</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2021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AF1"/>
                    </a:solidFill>
                  </a:tcPr>
                </a:tc>
                <a:tc>
                  <a:txBody>
                    <a:bodyPr/>
                    <a:lstStyle/>
                    <a:p>
                      <a:pPr indent="0" lvl="0" marL="0" rtl="0" algn="ctr">
                        <a:lnSpc>
                          <a:spcPct val="115000"/>
                        </a:lnSpc>
                        <a:spcBef>
                          <a:spcPts val="0"/>
                        </a:spcBef>
                        <a:spcAft>
                          <a:spcPts val="0"/>
                        </a:spcAft>
                        <a:buNone/>
                      </a:pPr>
                      <a:r>
                        <a:rPr lang="en-GB" sz="1000"/>
                        <a:t>559,151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6.715537709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420,315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116,288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536,603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6.596595921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2020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523,964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1.858263431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394,605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108,791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503,396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2.223178894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514,405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2.810472016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385,301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107,147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492,448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2.613428463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500,343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2.978144495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373,396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106,510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479,906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3.627007897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485,873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0.7763466285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361,256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101,853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463,109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1.10998308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482,130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-0.7250062288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360,984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97,041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458,025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-0.10447019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485,651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1.964542908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365,086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93,418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458,504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2.02081785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476,294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1.630851102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358,069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91,353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449,422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1.870480767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468,651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4.958914602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352,297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88,873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441,170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4.975990939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446,509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5.845693601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334,993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85,265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420,258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6.043547048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421,849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3.37282674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314,946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81,361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396,307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3.282140558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2010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408,085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0.9476715135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304,106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79,607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383,713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0.5903617932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2009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404,254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7.222636285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303,941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77,520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381,461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7.432316354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2008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377,023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8.225497175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284,137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70,934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355,071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8.259954875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2007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348,368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11.62027677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263,979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64,001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327,980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11.79052995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2006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312,101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9.774893602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237,649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55,739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293,388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9.879030748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2005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AF1"/>
                    </a:solidFill>
                  </a:tcPr>
                </a:tc>
                <a:tc>
                  <a:txBody>
                    <a:bodyPr/>
                    <a:lstStyle/>
                    <a:p>
                      <a:pPr indent="0" lvl="0" marL="0" rtl="0" algn="ctr">
                        <a:lnSpc>
                          <a:spcPct val="115000"/>
                        </a:lnSpc>
                        <a:spcBef>
                          <a:spcPts val="0"/>
                        </a:spcBef>
                        <a:spcAft>
                          <a:spcPts val="0"/>
                        </a:spcAft>
                        <a:buNone/>
                      </a:pPr>
                      <a:r>
                        <a:rPr lang="en-GB" sz="1000"/>
                        <a:t>284,310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9.907569555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216,832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50,178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267,010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-32.82665902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GB" sz="1000"/>
                        <a:t>2004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258,681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198,747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198747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397,494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