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65" r:id="rId5"/>
    <p:sldId id="347" r:id="rId6"/>
    <p:sldId id="267" r:id="rId7"/>
    <p:sldId id="348" r:id="rId8"/>
    <p:sldId id="346" r:id="rId9"/>
    <p:sldId id="345" r:id="rId10"/>
    <p:sldId id="344" r:id="rId11"/>
    <p:sldId id="33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FC882-8844-4CAD-BA48-F4F97BCF7744}" type="datetimeFigureOut">
              <a:rPr lang="en-IN" smtClean="0"/>
              <a:t>27-01-2016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1A813-9BB9-41E4-ADE5-7ABDA7EFA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30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7744-ED2B-407A-BEEF-E56250786E9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36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7744-ED2B-407A-BEEF-E56250786E9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84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7744-ED2B-407A-BEEF-E56250786E9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05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7744-ED2B-407A-BEEF-E56250786E9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07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7744-ED2B-407A-BEEF-E56250786E9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99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7744-ED2B-407A-BEEF-E56250786E9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26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7744-ED2B-407A-BEEF-E56250786E9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02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7744-ED2B-407A-BEEF-E56250786E9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31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" y="0"/>
            <a:ext cx="5943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ight Triangle 7"/>
          <p:cNvSpPr/>
          <p:nvPr userDrawn="1"/>
        </p:nvSpPr>
        <p:spPr>
          <a:xfrm rot="10800000" flipH="1">
            <a:off x="5715001" y="0"/>
            <a:ext cx="5715000" cy="73152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dist="190500" algn="tl" rotWithShape="0">
              <a:srgbClr val="3E3D4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57200" y="1828800"/>
            <a:ext cx="7315200" cy="2743200"/>
          </a:xfrm>
          <a:noFill/>
        </p:spPr>
        <p:txBody>
          <a:bodyPr lIns="228600" tIns="45720" rIns="45720" bIns="45720" anchor="t"/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57200" y="4572000"/>
            <a:ext cx="7315200" cy="457200"/>
          </a:xfrm>
        </p:spPr>
        <p:txBody>
          <a:bodyPr lIns="228600" tIns="45720" rIns="45720" bIns="45720"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4000" y="6197569"/>
            <a:ext cx="1983563" cy="2032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547" y="5658722"/>
            <a:ext cx="2103120" cy="56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7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#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0" y="1371600"/>
            <a:ext cx="45720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143000"/>
            <a:ext cx="12188952" cy="0"/>
          </a:xfrm>
          <a:prstGeom prst="line">
            <a:avLst/>
          </a:prstGeom>
          <a:ln w="3175" cap="flat" cmpd="sng">
            <a:solidFill>
              <a:srgbClr val="9C9E9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12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143000"/>
            <a:ext cx="12188952" cy="0"/>
          </a:xfrm>
          <a:prstGeom prst="line">
            <a:avLst/>
          </a:prstGeom>
          <a:ln w="3175" cap="flat" cmpd="sng">
            <a:solidFill>
              <a:srgbClr val="9C9E9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63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#1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5486400" cy="5029200"/>
          </a:xfrm>
        </p:spPr>
        <p:txBody>
          <a:bodyPr/>
          <a:lstStyle>
            <a:lvl1pPr>
              <a:spcBef>
                <a:spcPts val="1800"/>
              </a:spcBef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486400" cy="5029200"/>
          </a:xfrm>
        </p:spPr>
        <p:txBody>
          <a:bodyPr/>
          <a:lstStyle>
            <a:lvl1pPr>
              <a:spcBef>
                <a:spcPts val="1800"/>
              </a:spcBef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143000"/>
            <a:ext cx="12188952" cy="0"/>
          </a:xfrm>
          <a:prstGeom prst="line">
            <a:avLst/>
          </a:prstGeom>
          <a:ln w="3175" cap="flat" cmpd="sng">
            <a:solidFill>
              <a:srgbClr val="9C9E9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22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Single Corner Rectangle 6"/>
          <p:cNvSpPr/>
          <p:nvPr userDrawn="1"/>
        </p:nvSpPr>
        <p:spPr>
          <a:xfrm rot="10800000">
            <a:off x="603504" y="-137160"/>
            <a:ext cx="11731752" cy="6400800"/>
          </a:xfrm>
          <a:prstGeom prst="snip1Rect">
            <a:avLst>
              <a:gd name="adj" fmla="val 10514"/>
            </a:avLst>
          </a:prstGeom>
          <a:solidFill>
            <a:schemeClr val="bg1"/>
          </a:solidFill>
          <a:ln>
            <a:noFill/>
          </a:ln>
          <a:effectLst>
            <a:outerShdw dist="190500" dir="8100000" algn="tr" rotWithShape="0">
              <a:srgbClr val="3E3D4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972800" cy="1143000"/>
          </a:xfrm>
          <a:noFill/>
        </p:spPr>
        <p:txBody>
          <a:bodyPr lIns="22860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00" y="1371600"/>
            <a:ext cx="5257800" cy="4572000"/>
          </a:xfrm>
        </p:spPr>
        <p:txBody>
          <a:bodyPr lIns="228600"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94360" y="1143000"/>
            <a:ext cx="11731752" cy="0"/>
          </a:xfrm>
          <a:prstGeom prst="line">
            <a:avLst/>
          </a:prstGeom>
          <a:ln w="3175" cap="flat" cmpd="sng">
            <a:solidFill>
              <a:srgbClr val="9C9E9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nip Single Corner Rectangle 3"/>
          <p:cNvSpPr/>
          <p:nvPr userDrawn="1"/>
        </p:nvSpPr>
        <p:spPr>
          <a:xfrm rot="10800000">
            <a:off x="914400" y="1371598"/>
            <a:ext cx="5257800" cy="4572001"/>
          </a:xfrm>
          <a:prstGeom prst="snip1Rect">
            <a:avLst>
              <a:gd name="adj" fmla="val 12789"/>
            </a:avLst>
          </a:prstGeom>
          <a:solidFill>
            <a:srgbClr val="F8AE3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914400" y="1371600"/>
            <a:ext cx="5257800" cy="4572000"/>
          </a:xfrm>
        </p:spPr>
        <p:txBody>
          <a:bodyPr lIns="228600"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9719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286000"/>
            <a:ext cx="2743200" cy="1828800"/>
          </a:xfrm>
          <a:solidFill>
            <a:schemeClr val="bg1"/>
          </a:solidFill>
          <a:effectLst>
            <a:outerShdw dist="190500" dir="2700000" algn="tl" rotWithShape="0">
              <a:srgbClr val="3E3D4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rgbClr val="387BBA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0" y="2286000"/>
            <a:ext cx="2743200" cy="1828800"/>
          </a:xfrm>
          <a:solidFill>
            <a:schemeClr val="bg1"/>
          </a:solidFill>
          <a:effectLst>
            <a:outerShdw dist="190500" dir="2700000" algn="tl" rotWithShape="0">
              <a:srgbClr val="3E3D4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rgbClr val="387BBA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229600" y="2286000"/>
            <a:ext cx="2743200" cy="1828800"/>
          </a:xfrm>
          <a:solidFill>
            <a:schemeClr val="bg1"/>
          </a:solidFill>
          <a:effectLst>
            <a:outerShdw dist="190500" dir="2700000" algn="tl" rotWithShape="0">
              <a:srgbClr val="3E3D4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rgbClr val="387BBA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18584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 #1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-137160" y="2286000"/>
            <a:ext cx="2743200" cy="1828800"/>
          </a:xfrm>
          <a:solidFill>
            <a:schemeClr val="bg1"/>
          </a:solidFill>
          <a:effectLst>
            <a:outerShdw dist="190500" dir="2700000" algn="tl" rotWithShape="0">
              <a:srgbClr val="3E3D4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rgbClr val="387BBA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971800" y="2286000"/>
            <a:ext cx="8915400" cy="1828800"/>
          </a:xfrm>
          <a:noFill/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629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Single Corner Rectangle 6"/>
          <p:cNvSpPr/>
          <p:nvPr userDrawn="1"/>
        </p:nvSpPr>
        <p:spPr>
          <a:xfrm rot="10800000">
            <a:off x="603504" y="-137160"/>
            <a:ext cx="11731752" cy="6400800"/>
          </a:xfrm>
          <a:prstGeom prst="snip1Rect">
            <a:avLst>
              <a:gd name="adj" fmla="val 10514"/>
            </a:avLst>
          </a:prstGeom>
          <a:solidFill>
            <a:schemeClr val="bg1"/>
          </a:solidFill>
          <a:ln>
            <a:noFill/>
          </a:ln>
          <a:effectLst>
            <a:outerShdw dist="190500" dir="8100000" algn="tr" rotWithShape="0">
              <a:srgbClr val="3E3D4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972800" cy="1143000"/>
          </a:xfrm>
          <a:noFill/>
        </p:spPr>
        <p:txBody>
          <a:bodyPr lIns="22860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00" y="1371600"/>
            <a:ext cx="5257800" cy="4572000"/>
          </a:xfrm>
        </p:spPr>
        <p:txBody>
          <a:bodyPr lIns="228600"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94360" y="1143000"/>
            <a:ext cx="11731752" cy="0"/>
          </a:xfrm>
          <a:prstGeom prst="line">
            <a:avLst/>
          </a:prstGeom>
          <a:ln w="3175" cap="flat" cmpd="sng">
            <a:solidFill>
              <a:srgbClr val="9C9E9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nip Single Corner Rectangle 3"/>
          <p:cNvSpPr/>
          <p:nvPr userDrawn="1"/>
        </p:nvSpPr>
        <p:spPr>
          <a:xfrm rot="10800000">
            <a:off x="914400" y="3657600"/>
            <a:ext cx="2286000" cy="2286000"/>
          </a:xfrm>
          <a:prstGeom prst="snip1Rect">
            <a:avLst>
              <a:gd name="adj" fmla="val 24984"/>
            </a:avLst>
          </a:prstGeom>
          <a:solidFill>
            <a:srgbClr val="73A9D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511297" y="3657600"/>
            <a:ext cx="2286000" cy="2286000"/>
          </a:xfrm>
          <a:solidFill>
            <a:srgbClr val="F8AE3C">
              <a:alpha val="50196"/>
            </a:srgbClr>
          </a:solidFill>
          <a:effectLst/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rgbClr val="3E3D40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923545" y="1371600"/>
            <a:ext cx="2286000" cy="2057400"/>
          </a:xfrm>
          <a:solidFill>
            <a:srgbClr val="F8AE3C">
              <a:alpha val="50196"/>
            </a:srgbClr>
          </a:solidFill>
          <a:effectLst/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rgbClr val="3E3D40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511297" y="1417320"/>
            <a:ext cx="2286000" cy="2057400"/>
          </a:xfrm>
          <a:solidFill>
            <a:srgbClr val="73A9D7">
              <a:alpha val="50000"/>
            </a:srgbClr>
          </a:solidFill>
          <a:effectLst/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rgbClr val="3E3D40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913063" y="3657599"/>
            <a:ext cx="2286000" cy="2286000"/>
          </a:xfrm>
          <a:noFill/>
          <a:effectLst/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rgbClr val="3E3D40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2066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/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979676" y="1600200"/>
            <a:ext cx="8229600" cy="3657600"/>
          </a:xfrm>
          <a:solidFill>
            <a:schemeClr val="bg1"/>
          </a:solidFill>
          <a:effectLst>
            <a:outerShdw dist="190500" dir="2700000" algn="tl" rotWithShape="0">
              <a:srgbClr val="3E3D40">
                <a:alpha val="50000"/>
              </a:srgbClr>
            </a:outerShdw>
          </a:effectLst>
        </p:spPr>
        <p:txBody>
          <a:bodyPr rIns="228600" anchor="ctr">
            <a:noAutofit/>
          </a:bodyPr>
          <a:lstStyle>
            <a:lvl1pPr marL="0" indent="0" algn="ctr">
              <a:buFontTx/>
              <a:buNone/>
              <a:defRPr sz="4000">
                <a:solidFill>
                  <a:srgbClr val="387BBA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note</a:t>
            </a:r>
          </a:p>
        </p:txBody>
      </p:sp>
    </p:spTree>
    <p:extLst>
      <p:ext uri="{BB962C8B-B14F-4D97-AF65-F5344CB8AC3E}">
        <p14:creationId xmlns:p14="http://schemas.microsoft.com/office/powerpoint/2010/main" val="62614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ummar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331" y="0"/>
            <a:ext cx="25146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228600"/>
            <a:ext cx="9144000" cy="6172200"/>
          </a:xfrm>
        </p:spPr>
        <p:txBody>
          <a:bodyPr t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28600"/>
            <a:ext cx="2514600" cy="914400"/>
          </a:xfrm>
        </p:spPr>
        <p:txBody>
          <a:bodyPr lIns="182880" tIns="0" rIns="182880" bIns="0">
            <a:noAutofit/>
          </a:bodyPr>
          <a:lstStyle>
            <a:lvl1pPr marL="0" indent="0" algn="r">
              <a:buNone/>
              <a:defRPr sz="3200" baseline="0">
                <a:solidFill>
                  <a:srgbClr val="387BBA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-1820" y="2276707"/>
            <a:ext cx="2514600" cy="914400"/>
          </a:xfrm>
        </p:spPr>
        <p:txBody>
          <a:bodyPr lIns="182880" tIns="0" rIns="182880" bIns="0">
            <a:noAutofit/>
          </a:bodyPr>
          <a:lstStyle>
            <a:lvl1pPr marL="0" indent="0" algn="r">
              <a:buNone/>
              <a:defRPr sz="3200" baseline="0">
                <a:solidFill>
                  <a:srgbClr val="387BBA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9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" y="0"/>
            <a:ext cx="3200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ight Triangle 7"/>
          <p:cNvSpPr/>
          <p:nvPr userDrawn="1"/>
        </p:nvSpPr>
        <p:spPr>
          <a:xfrm rot="10800000" flipH="1">
            <a:off x="2971801" y="0"/>
            <a:ext cx="8458200" cy="73152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dist="190500" algn="tl" rotWithShape="0">
              <a:srgbClr val="3E3D4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57200" y="1828800"/>
            <a:ext cx="7315200" cy="2743200"/>
          </a:xfrm>
          <a:noFill/>
        </p:spPr>
        <p:txBody>
          <a:bodyPr lIns="228600" tIns="45720" rIns="45720" bIns="45720" anchor="t"/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57200" y="4572000"/>
            <a:ext cx="7315200" cy="457200"/>
          </a:xfrm>
        </p:spPr>
        <p:txBody>
          <a:bodyPr lIns="228600" tIns="45720" rIns="45720" bIns="45720"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800" y="1168368"/>
            <a:ext cx="1983563" cy="2032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7" y="667277"/>
            <a:ext cx="2103120" cy="56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0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914400" y="3200400"/>
            <a:ext cx="4572000" cy="2743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90500" dir="18900000" algn="tl" rotWithShape="0">
              <a:srgbClr val="3E3D4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914400" y="5714735"/>
            <a:ext cx="4572000" cy="2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 userDrawn="1"/>
        </p:nvSpPr>
        <p:spPr>
          <a:xfrm>
            <a:off x="914400" y="5714735"/>
            <a:ext cx="4572000" cy="2286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r"/>
            <a:r>
              <a:rPr lang="en-US" sz="1000" spc="-70" dirty="0">
                <a:solidFill>
                  <a:srgbClr val="707173"/>
                </a:solidFill>
              </a:rPr>
              <a:t>AN ALLGEIER DIVISION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3886200"/>
            <a:ext cx="3657600" cy="365760"/>
          </a:xfrm>
        </p:spPr>
        <p:txBody>
          <a:bodyPr lIns="91440" tIns="45720" rIns="91440" bIns="45720" anchor="t">
            <a:noAutofit/>
          </a:bodyPr>
          <a:lstStyle>
            <a:lvl1pPr marL="0" indent="0">
              <a:buFontTx/>
              <a:buNone/>
              <a:defRPr sz="2000" b="0">
                <a:solidFill>
                  <a:srgbClr val="387BBA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Enter Name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143000" y="4206240"/>
            <a:ext cx="3657600" cy="274320"/>
          </a:xfrm>
        </p:spPr>
        <p:txBody>
          <a:bodyPr lIns="91440" tIns="0" rIns="91440" bIns="0" anchor="t">
            <a:noAutofit/>
          </a:bodyPr>
          <a:lstStyle>
            <a:lvl1pPr marL="0" indent="0">
              <a:buFontTx/>
              <a:buNone/>
              <a:defRPr sz="1600" b="0">
                <a:solidFill>
                  <a:srgbClr val="3E3D40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Enter Title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4572000"/>
            <a:ext cx="3657600" cy="914400"/>
          </a:xfr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400" b="0">
                <a:solidFill>
                  <a:srgbClr val="707173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Enter Contact Info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10" y="3345757"/>
            <a:ext cx="1645920" cy="43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3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914400" y="2286000"/>
            <a:ext cx="4572000" cy="3657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90500" dir="18900000" algn="tl" rotWithShape="0">
              <a:srgbClr val="3E3D4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914400" y="5714735"/>
            <a:ext cx="4572000" cy="2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 userDrawn="1"/>
        </p:nvSpPr>
        <p:spPr>
          <a:xfrm>
            <a:off x="914400" y="5714735"/>
            <a:ext cx="4572000" cy="2286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r"/>
            <a:r>
              <a:rPr lang="en-US" sz="1000" spc="-70" dirty="0">
                <a:solidFill>
                  <a:srgbClr val="707173"/>
                </a:solidFill>
              </a:rPr>
              <a:t>AN ALLGEIER DIVISION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4343400"/>
            <a:ext cx="3657600" cy="365760"/>
          </a:xfrm>
        </p:spPr>
        <p:txBody>
          <a:bodyPr lIns="91440" tIns="45720" rIns="91440" bIns="45720" anchor="t">
            <a:noAutofit/>
          </a:bodyPr>
          <a:lstStyle>
            <a:lvl1pPr marL="0" indent="0">
              <a:buFontTx/>
              <a:buNone/>
              <a:defRPr sz="2000" b="0">
                <a:solidFill>
                  <a:srgbClr val="387BBA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Enter Name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143000" y="4663440"/>
            <a:ext cx="3657600" cy="274320"/>
          </a:xfrm>
        </p:spPr>
        <p:txBody>
          <a:bodyPr lIns="91440" tIns="0" rIns="91440" bIns="0" anchor="t">
            <a:noAutofit/>
          </a:bodyPr>
          <a:lstStyle>
            <a:lvl1pPr marL="0" indent="0">
              <a:buFontTx/>
              <a:buNone/>
              <a:defRPr sz="1600" b="0">
                <a:solidFill>
                  <a:srgbClr val="3E3D40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Enter Title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2971800"/>
            <a:ext cx="3657600" cy="365760"/>
          </a:xfrm>
        </p:spPr>
        <p:txBody>
          <a:bodyPr lIns="91440" tIns="45720" rIns="91440" bIns="45720" anchor="t">
            <a:noAutofit/>
          </a:bodyPr>
          <a:lstStyle>
            <a:lvl1pPr marL="0" indent="0">
              <a:buFontTx/>
              <a:buNone/>
              <a:defRPr sz="2000" b="0">
                <a:solidFill>
                  <a:srgbClr val="387BBA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Enter Name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3291840"/>
            <a:ext cx="3657600" cy="274320"/>
          </a:xfrm>
        </p:spPr>
        <p:txBody>
          <a:bodyPr lIns="91440" tIns="0" rIns="91440" bIns="0" anchor="t">
            <a:noAutofit/>
          </a:bodyPr>
          <a:lstStyle>
            <a:lvl1pPr marL="0" indent="0">
              <a:buFontTx/>
              <a:buNone/>
              <a:defRPr sz="1600" b="0">
                <a:solidFill>
                  <a:srgbClr val="3E3D40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Enter Title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3657600"/>
            <a:ext cx="3657600" cy="365760"/>
          </a:xfrm>
        </p:spPr>
        <p:txBody>
          <a:bodyPr lIns="91440" tIns="45720" rIns="91440" bIns="45720" anchor="t">
            <a:noAutofit/>
          </a:bodyPr>
          <a:lstStyle>
            <a:lvl1pPr marL="0" indent="0">
              <a:buFontTx/>
              <a:buNone/>
              <a:defRPr sz="2000" b="0">
                <a:solidFill>
                  <a:srgbClr val="387BBA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Enter Name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" y="3977640"/>
            <a:ext cx="3657600" cy="274320"/>
          </a:xfrm>
        </p:spPr>
        <p:txBody>
          <a:bodyPr lIns="91440" tIns="0" rIns="91440" bIns="0" anchor="t">
            <a:noAutofit/>
          </a:bodyPr>
          <a:lstStyle>
            <a:lvl1pPr marL="0" indent="0">
              <a:buFontTx/>
              <a:buNone/>
              <a:defRPr sz="1600" b="0">
                <a:solidFill>
                  <a:srgbClr val="3E3D40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Enter Title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5029200"/>
            <a:ext cx="3657600" cy="365760"/>
          </a:xfrm>
        </p:spPr>
        <p:txBody>
          <a:bodyPr lIns="91440" tIns="45720" rIns="91440" bIns="45720" anchor="t">
            <a:noAutofit/>
          </a:bodyPr>
          <a:lstStyle>
            <a:lvl1pPr marL="0" indent="0">
              <a:buFontTx/>
              <a:buNone/>
              <a:defRPr sz="2000" b="0">
                <a:solidFill>
                  <a:srgbClr val="387BBA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Enter Name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143000" y="5349240"/>
            <a:ext cx="3657600" cy="274320"/>
          </a:xfrm>
        </p:spPr>
        <p:txBody>
          <a:bodyPr lIns="91440" tIns="0" rIns="91440" bIns="0" anchor="t">
            <a:noAutofit/>
          </a:bodyPr>
          <a:lstStyle>
            <a:lvl1pPr marL="0" indent="0">
              <a:buFontTx/>
              <a:buNone/>
              <a:defRPr sz="1600" b="0">
                <a:solidFill>
                  <a:srgbClr val="3E3D40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Enter Title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10" y="2432304"/>
            <a:ext cx="1645920" cy="43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9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572000" y="0"/>
            <a:ext cx="762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ight Triangle 7"/>
          <p:cNvSpPr/>
          <p:nvPr userDrawn="1"/>
        </p:nvSpPr>
        <p:spPr>
          <a:xfrm rot="10800000">
            <a:off x="1371600" y="0"/>
            <a:ext cx="3200400" cy="73152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dist="190500" dir="10800000" algn="tl" rotWithShape="0">
              <a:srgbClr val="3E3D4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5029200" y="457200"/>
            <a:ext cx="6172200" cy="1371600"/>
          </a:xfrm>
          <a:noFill/>
        </p:spPr>
        <p:txBody>
          <a:bodyPr lIns="228600"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 userDrawn="1">
            <p:ph type="body" sz="quarter" idx="13"/>
          </p:nvPr>
        </p:nvSpPr>
        <p:spPr>
          <a:xfrm>
            <a:off x="5029200" y="2057400"/>
            <a:ext cx="61722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538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72000" y="0"/>
            <a:ext cx="762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ight Triangle 7"/>
          <p:cNvSpPr/>
          <p:nvPr userDrawn="1"/>
        </p:nvSpPr>
        <p:spPr>
          <a:xfrm rot="10800000">
            <a:off x="1371600" y="0"/>
            <a:ext cx="3200400" cy="73152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dist="190500" dir="10800000" algn="tl" rotWithShape="0">
              <a:srgbClr val="3E3D4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5029200" y="2286000"/>
            <a:ext cx="6172200" cy="2743200"/>
          </a:xfrm>
          <a:noFill/>
        </p:spPr>
        <p:txBody>
          <a:bodyPr lIns="228600"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42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#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143000"/>
            <a:ext cx="12188952" cy="0"/>
          </a:xfrm>
          <a:prstGeom prst="line">
            <a:avLst/>
          </a:prstGeom>
          <a:ln w="3175" cap="flat" cmpd="sng">
            <a:solidFill>
              <a:srgbClr val="9C9E9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5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#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Single Corner Rectangle 6"/>
          <p:cNvSpPr/>
          <p:nvPr userDrawn="1"/>
        </p:nvSpPr>
        <p:spPr>
          <a:xfrm rot="10800000">
            <a:off x="603504" y="-137160"/>
            <a:ext cx="11731752" cy="6400800"/>
          </a:xfrm>
          <a:prstGeom prst="snip1Rect">
            <a:avLst>
              <a:gd name="adj" fmla="val 10514"/>
            </a:avLst>
          </a:prstGeom>
          <a:solidFill>
            <a:schemeClr val="bg1"/>
          </a:solidFill>
          <a:ln>
            <a:noFill/>
          </a:ln>
          <a:effectLst>
            <a:outerShdw dist="190500" dir="8100000" algn="tr" rotWithShape="0">
              <a:srgbClr val="3E3D4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972800" cy="1143000"/>
          </a:xfrm>
          <a:noFill/>
        </p:spPr>
        <p:txBody>
          <a:bodyPr lIns="22860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10972800" cy="4572000"/>
          </a:xfrm>
        </p:spPr>
        <p:txBody>
          <a:bodyPr lIns="22860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94360" y="1143000"/>
            <a:ext cx="11731752" cy="0"/>
          </a:xfrm>
          <a:prstGeom prst="line">
            <a:avLst/>
          </a:prstGeom>
          <a:ln w="3175" cap="flat" cmpd="sng">
            <a:solidFill>
              <a:srgbClr val="9C9E9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39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Single Corner Rectangle 6"/>
          <p:cNvSpPr/>
          <p:nvPr userDrawn="1"/>
        </p:nvSpPr>
        <p:spPr>
          <a:xfrm rot="10800000">
            <a:off x="603504" y="-137160"/>
            <a:ext cx="11731752" cy="6400800"/>
          </a:xfrm>
          <a:prstGeom prst="snip1Rect">
            <a:avLst>
              <a:gd name="adj" fmla="val 10514"/>
            </a:avLst>
          </a:prstGeom>
          <a:solidFill>
            <a:schemeClr val="bg1"/>
          </a:solidFill>
          <a:ln>
            <a:noFill/>
          </a:ln>
          <a:effectLst>
            <a:outerShdw dist="190500" dir="8100000" algn="tr" rotWithShape="0">
              <a:srgbClr val="3E3D4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972800" cy="1143000"/>
          </a:xfrm>
          <a:noFill/>
        </p:spPr>
        <p:txBody>
          <a:bodyPr lIns="22860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10972800" cy="4572000"/>
          </a:xfrm>
        </p:spPr>
        <p:txBody>
          <a:bodyPr lIns="22860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94360" y="1143000"/>
            <a:ext cx="11731752" cy="0"/>
          </a:xfrm>
          <a:prstGeom prst="line">
            <a:avLst/>
          </a:prstGeom>
          <a:ln w="3175" cap="flat" cmpd="sng">
            <a:solidFill>
              <a:srgbClr val="9C9E9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14400" y="822960"/>
            <a:ext cx="10972800" cy="365760"/>
          </a:xfrm>
        </p:spPr>
        <p:txBody>
          <a:bodyPr lIns="228600" tIns="0" rIns="301752" bIns="0" anchor="t">
            <a:noAutofit/>
          </a:bodyPr>
          <a:lstStyle>
            <a:lvl1pPr marL="0" indent="0">
              <a:buFontTx/>
              <a:buNone/>
              <a:defRPr sz="2400" b="1">
                <a:solidFill>
                  <a:srgbClr val="F8AE3C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882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32004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3200400" cy="4572000"/>
          </a:xfrm>
          <a:noFill/>
        </p:spPr>
        <p:txBody>
          <a:bodyPr lIns="228600" tIns="457200" rIns="228600" anchor="t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914400"/>
            <a:ext cx="8458200" cy="5486400"/>
          </a:xfrm>
        </p:spPr>
        <p:txBody>
          <a:bodyPr t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3200400" y="0"/>
            <a:ext cx="0" cy="6858000"/>
          </a:xfrm>
          <a:prstGeom prst="line">
            <a:avLst/>
          </a:prstGeom>
          <a:ln w="3175" cap="flat" cmpd="sng">
            <a:solidFill>
              <a:srgbClr val="9C9E9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2743200"/>
            <a:ext cx="3200400" cy="1828800"/>
          </a:xfrm>
        </p:spPr>
        <p:txBody>
          <a:bodyPr lIns="228600" tIns="45720" rIns="228600" bIns="45720" anchor="t">
            <a:noAutofit/>
          </a:bodyPr>
          <a:lstStyle>
            <a:lvl1pPr marL="0" indent="0" algn="r">
              <a:buFontTx/>
              <a:buNone/>
              <a:defRPr sz="2400" b="0">
                <a:solidFill>
                  <a:srgbClr val="707173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523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95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1600"/>
            <a:ext cx="7315200" cy="5029200"/>
          </a:xfrm>
        </p:spPr>
        <p:txBody>
          <a:bodyPr vert="horz" lIns="228600" tIns="45720" rIns="4572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>
              <a:spcBef>
                <a:spcPts val="1800"/>
              </a:spcBef>
            </a:pPr>
            <a:r>
              <a:rPr lang="en-US" smtClean="0"/>
              <a:t>Click to edit Master text styles</a:t>
            </a:r>
          </a:p>
          <a:p>
            <a:pPr lvl="1">
              <a:spcBef>
                <a:spcPts val="1800"/>
              </a:spcBef>
            </a:pPr>
            <a:r>
              <a:rPr lang="en-US" smtClean="0"/>
              <a:t>Second level</a:t>
            </a:r>
          </a:p>
          <a:p>
            <a:pPr lvl="2">
              <a:spcBef>
                <a:spcPts val="1800"/>
              </a:spcBef>
            </a:pPr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1371600"/>
            <a:ext cx="3657600" cy="6858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tIns="45720" rIns="45720" bIns="45720"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2057400"/>
            <a:ext cx="3657600" cy="4343400"/>
          </a:xfrm>
          <a:ln>
            <a:solidFill>
              <a:schemeClr val="bg1">
                <a:lumMod val="85000"/>
              </a:schemeClr>
            </a:solidFill>
          </a:ln>
        </p:spPr>
        <p:txBody>
          <a:bodyPr tIns="228600" rIns="45720" bIns="45720">
            <a:normAutofit/>
          </a:bodyPr>
          <a:lstStyle>
            <a:lvl1pPr>
              <a:spcBef>
                <a:spcPts val="1200"/>
              </a:spcBef>
              <a:defRPr sz="2000"/>
            </a:lvl1pPr>
            <a:lvl2pPr>
              <a:defRPr sz="1600"/>
            </a:lvl2pPr>
            <a:lvl3pPr>
              <a:defRPr sz="12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1143000"/>
            <a:ext cx="12188952" cy="0"/>
          </a:xfrm>
          <a:prstGeom prst="line">
            <a:avLst/>
          </a:prstGeom>
          <a:ln w="3175" cap="flat" cmpd="sng">
            <a:solidFill>
              <a:srgbClr val="9C9E9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7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88952" cy="114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457200" tIns="320040" rIns="301752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71600"/>
            <a:ext cx="11658600" cy="5029200"/>
          </a:xfrm>
          <a:prstGeom prst="rect">
            <a:avLst/>
          </a:prstGeom>
        </p:spPr>
        <p:txBody>
          <a:bodyPr vert="horz" lIns="228600" tIns="45720" rIns="4572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6629400"/>
            <a:ext cx="533095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6294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06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387BB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2400"/>
        </a:spcBef>
        <a:buClr>
          <a:srgbClr val="3E3D40"/>
        </a:buClr>
        <a:buSzPct val="80000"/>
        <a:buFont typeface="Wingdings" panose="05000000000000000000" pitchFamily="2" charset="2"/>
        <a:buChar char="§"/>
        <a:defRPr sz="2400" kern="1200">
          <a:solidFill>
            <a:srgbClr val="3E3D40"/>
          </a:solidFill>
          <a:latin typeface="Calibri Light" panose="020F0302020204030204" pitchFamily="34" charset="0"/>
          <a:ea typeface="+mn-ea"/>
          <a:cs typeface="Segoe UI Semilight" panose="020B04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Clr>
          <a:srgbClr val="9C9E9F"/>
        </a:buClr>
        <a:buSzPct val="80000"/>
        <a:buFont typeface="Wingdings" panose="05000000000000000000" pitchFamily="2" charset="2"/>
        <a:buChar char="§"/>
        <a:defRPr sz="2000" kern="1200">
          <a:solidFill>
            <a:srgbClr val="9C9E9F"/>
          </a:solidFill>
          <a:latin typeface="+mn-lt"/>
          <a:ea typeface="+mn-ea"/>
          <a:cs typeface="Segoe UI Semilight" panose="020B04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Clr>
          <a:srgbClr val="3E3D40"/>
        </a:buClr>
        <a:buSzPct val="80000"/>
        <a:buFont typeface="Wingdings" panose="05000000000000000000" pitchFamily="2" charset="2"/>
        <a:buChar char="§"/>
        <a:defRPr sz="1600" kern="1200">
          <a:solidFill>
            <a:srgbClr val="3E3D40"/>
          </a:solidFill>
          <a:latin typeface="Calibri Light" panose="020F0302020204030204" pitchFamily="34" charset="0"/>
          <a:ea typeface="+mn-ea"/>
          <a:cs typeface="Segoe UI Semilight" panose="020B04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E3D40"/>
        </a:buClr>
        <a:buSzPct val="80000"/>
        <a:buFont typeface="Wingdings" panose="05000000000000000000" pitchFamily="2" charset="2"/>
        <a:buChar char="§"/>
        <a:defRPr sz="1800" kern="1200">
          <a:solidFill>
            <a:srgbClr val="3E3D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E3D40"/>
        </a:buClr>
        <a:buSzPct val="80000"/>
        <a:buFont typeface="Wingdings" panose="05000000000000000000" pitchFamily="2" charset="2"/>
        <a:buChar char="§"/>
        <a:defRPr sz="1800" kern="1200">
          <a:solidFill>
            <a:srgbClr val="3E3D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api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expressjs.com/4x/api.html" TargetMode="External"/><Relationship Id="rId4" Type="http://schemas.openxmlformats.org/officeDocument/2006/relationships/hyperlink" Target="http://www.nodebeginner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debugger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078" y="1725105"/>
            <a:ext cx="7315200" cy="2743200"/>
          </a:xfrm>
        </p:spPr>
        <p:txBody>
          <a:bodyPr/>
          <a:lstStyle/>
          <a:p>
            <a:r>
              <a:rPr lang="en-US" dirty="0" smtClean="0"/>
              <a:t>Curiosity Booster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Application development using Node.js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2050" name="Picture 4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738" y="3895725"/>
            <a:ext cx="28670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720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Why Node.js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You won’t be surprized when I say “There has been a sudden boom of several client side frameworks(Angular, Backbone, knockout, ember etc. ) in recent past”. Reason being the business logic is being shifted from </a:t>
            </a:r>
            <a:r>
              <a:rPr lang="en-IN" sz="2000" dirty="0" smtClean="0"/>
              <a:t>server </a:t>
            </a:r>
            <a:r>
              <a:rPr lang="en-IN" sz="2000" dirty="0"/>
              <a:t>to the client side(even the complex logic). We are saving all your server side round trips for trivial purposes. 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/>
          </a:p>
          <a:p>
            <a:r>
              <a:rPr lang="en-IN" sz="2000" dirty="0"/>
              <a:t>Now that we have everything well settled on client side we will just need a basic light weight API with high throughput and performance on server side to support our client side framework. Node.js is a perfect fit for this role</a:t>
            </a:r>
            <a:r>
              <a:rPr lang="en-IN" sz="2000" dirty="0" smtClean="0"/>
              <a:t>.</a:t>
            </a:r>
            <a:br>
              <a:rPr lang="en-IN" sz="2000" dirty="0" smtClean="0"/>
            </a:br>
            <a:endParaRPr lang="en-US" sz="2000" dirty="0"/>
          </a:p>
          <a:p>
            <a:r>
              <a:rPr lang="en-IN" sz="2000" dirty="0"/>
              <a:t>Node.js operates on a single </a:t>
            </a:r>
            <a:r>
              <a:rPr lang="en-IN" sz="2000" dirty="0" smtClean="0"/>
              <a:t>thread. All I/O </a:t>
            </a:r>
            <a:r>
              <a:rPr lang="en-IN" sz="2000" dirty="0" smtClean="0"/>
              <a:t>calls </a:t>
            </a:r>
            <a:r>
              <a:rPr lang="en-IN" sz="2000" dirty="0" smtClean="0"/>
              <a:t>are addressed using non-blocking events that </a:t>
            </a:r>
            <a:r>
              <a:rPr lang="en-IN" sz="2000" dirty="0"/>
              <a:t>makes it lightweight and </a:t>
            </a:r>
            <a:r>
              <a:rPr lang="en-IN" sz="2000" dirty="0" smtClean="0"/>
              <a:t>efficient. Hence it is </a:t>
            </a:r>
            <a:r>
              <a:rPr lang="en-IN" sz="2000" dirty="0"/>
              <a:t>perfect for data-intensive real-time </a:t>
            </a:r>
            <a:r>
              <a:rPr lang="en-IN" sz="2000" dirty="0" smtClean="0"/>
              <a:t>applications.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1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Introduction to Node.js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2000" dirty="0" smtClean="0"/>
              <a:t>As </a:t>
            </a:r>
            <a:r>
              <a:rPr lang="en-IN" sz="2000" dirty="0"/>
              <a:t>per node.js website “</a:t>
            </a:r>
            <a:r>
              <a:rPr lang="en-IN" sz="2000" b="1" dirty="0"/>
              <a:t>Node.js is a platform built on Chrome's JavaScript runtime for easily building fast, scalable network applications</a:t>
            </a:r>
            <a:r>
              <a:rPr lang="en-IN" sz="2000" dirty="0"/>
              <a:t>. 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/>
          </a:p>
          <a:p>
            <a:r>
              <a:rPr lang="en-IN" sz="2000" dirty="0" smtClean="0"/>
              <a:t>Node.js </a:t>
            </a:r>
            <a:r>
              <a:rPr lang="en-IN" sz="2000" dirty="0"/>
              <a:t>has emerged as a technology which not only puts JavaScript on the server, but also promotes idea of high performance </a:t>
            </a:r>
            <a:r>
              <a:rPr lang="en-IN" sz="2000" dirty="0" smtClean="0"/>
              <a:t>programming </a:t>
            </a:r>
            <a:r>
              <a:rPr lang="en-IN" sz="2000" dirty="0"/>
              <a:t>using Google’s V8 JavaScript Engine</a:t>
            </a:r>
            <a:r>
              <a:rPr lang="en-IN" sz="2000" dirty="0" smtClean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678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NPM and other important terms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NPM</a:t>
            </a:r>
            <a:r>
              <a:rPr lang="en-IN" sz="2000" dirty="0"/>
              <a:t>: (Node Packaged Modules) is the official package manager for Node.js. As of Node.js version 0.6.3, </a:t>
            </a:r>
            <a:r>
              <a:rPr lang="en-IN" sz="2000" dirty="0" err="1"/>
              <a:t>npm</a:t>
            </a:r>
            <a:r>
              <a:rPr lang="en-IN" sz="2000" dirty="0"/>
              <a:t> is bundled and installed automatically with the environment</a:t>
            </a:r>
            <a:r>
              <a:rPr lang="en-IN" sz="2000" dirty="0" smtClean="0"/>
              <a:t>.</a:t>
            </a:r>
            <a:br>
              <a:rPr lang="en-IN" sz="2000" dirty="0" smtClean="0"/>
            </a:br>
            <a:endParaRPr lang="en-IN" sz="2000" dirty="0"/>
          </a:p>
          <a:p>
            <a:r>
              <a:rPr lang="en-IN" sz="2000" dirty="0" err="1"/>
              <a:t>npm</a:t>
            </a:r>
            <a:r>
              <a:rPr lang="en-IN" sz="2000" dirty="0"/>
              <a:t> runs through the command line and manages dependencies for an application. It also allows users to install Node.js applications that are available on the </a:t>
            </a:r>
            <a:r>
              <a:rPr lang="en-IN" sz="2000" dirty="0" err="1"/>
              <a:t>npm</a:t>
            </a:r>
            <a:r>
              <a:rPr lang="en-IN" sz="2000" dirty="0"/>
              <a:t> registry</a:t>
            </a:r>
            <a:r>
              <a:rPr lang="en-IN" sz="2000" dirty="0" smtClean="0"/>
              <a:t>.</a:t>
            </a:r>
            <a:br>
              <a:rPr lang="en-IN" sz="2000" dirty="0" smtClean="0"/>
            </a:br>
            <a:endParaRPr lang="en-IN" sz="2000" dirty="0"/>
          </a:p>
          <a:p>
            <a:r>
              <a:rPr lang="en-IN" sz="2000" dirty="0"/>
              <a:t>Sharing is encouraged, one can install and use any </a:t>
            </a:r>
            <a:r>
              <a:rPr lang="en-IN" sz="2000" dirty="0" err="1"/>
              <a:t>npm</a:t>
            </a:r>
            <a:r>
              <a:rPr lang="en-IN" sz="2000" dirty="0"/>
              <a:t> module and even create his own module and upload to </a:t>
            </a:r>
            <a:r>
              <a:rPr lang="en-IN" sz="2000" dirty="0" err="1"/>
              <a:t>npm</a:t>
            </a:r>
            <a:r>
              <a:rPr lang="en-IN" sz="2000" dirty="0"/>
              <a:t> registry.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3691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Setup and Practical Demo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Node.js introduction </a:t>
            </a:r>
            <a:r>
              <a:rPr lang="en-US" sz="1800" dirty="0"/>
              <a:t>and overview with “Hello World” </a:t>
            </a:r>
            <a:r>
              <a:rPr lang="en-US" sz="1800" dirty="0" smtClean="0"/>
              <a:t>program</a:t>
            </a:r>
          </a:p>
          <a:p>
            <a:r>
              <a:rPr lang="en-US" sz="1800" dirty="0" smtClean="0"/>
              <a:t>For installation visit 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://nodejs.org</a:t>
            </a:r>
            <a:r>
              <a:rPr lang="en-US" sz="1800" dirty="0" smtClean="0">
                <a:hlinkClick r:id="rId3"/>
              </a:rPr>
              <a:t>/</a:t>
            </a:r>
            <a:r>
              <a:rPr lang="en-US" sz="1800" dirty="0"/>
              <a:t> </a:t>
            </a:r>
            <a:endParaRPr lang="en-US" sz="1800" dirty="0" smtClean="0"/>
          </a:p>
          <a:p>
            <a:r>
              <a:rPr lang="en-US" sz="1800" dirty="0" smtClean="0"/>
              <a:t>IDE required: notepad++, Sublime Text, Visual Studio</a:t>
            </a:r>
          </a:p>
          <a:p>
            <a:r>
              <a:rPr lang="en-US" sz="1800" dirty="0" smtClean="0"/>
              <a:t>Example:</a:t>
            </a:r>
          </a:p>
          <a:p>
            <a:pPr lvl="1"/>
            <a:r>
              <a:rPr lang="en-US" sz="1400" dirty="0" smtClean="0"/>
              <a:t>Basic operations</a:t>
            </a:r>
          </a:p>
          <a:p>
            <a:pPr lvl="1"/>
            <a:r>
              <a:rPr lang="en-US" sz="1400" smtClean="0"/>
              <a:t>http </a:t>
            </a:r>
            <a:r>
              <a:rPr lang="en-US" sz="1400" smtClean="0"/>
              <a:t>server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993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References: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u="sng" dirty="0" smtClean="0">
                <a:hlinkClick r:id="rId3"/>
              </a:rPr>
              <a:t>http</a:t>
            </a:r>
            <a:r>
              <a:rPr lang="en-US" sz="2000" u="sng" dirty="0">
                <a:hlinkClick r:id="rId3"/>
              </a:rPr>
              <a:t>://nodejs.org/api</a:t>
            </a:r>
            <a:r>
              <a:rPr lang="en-US" sz="2000" u="sng" dirty="0" smtClean="0">
                <a:hlinkClick r:id="rId3"/>
              </a:rPr>
              <a:t>/</a:t>
            </a:r>
            <a:endParaRPr lang="en-US" sz="2000" u="sng" dirty="0" smtClean="0"/>
          </a:p>
          <a:p>
            <a:r>
              <a:rPr lang="en-US" sz="2000" u="sng" dirty="0">
                <a:hlinkClick r:id="rId4"/>
              </a:rPr>
              <a:t>http://www.nodebeginner.org/</a:t>
            </a:r>
            <a:endParaRPr lang="en-IN" sz="2000" dirty="0"/>
          </a:p>
          <a:p>
            <a:pPr lvl="0"/>
            <a:r>
              <a:rPr lang="en-US" sz="2000" u="sng" dirty="0" smtClean="0">
                <a:hlinkClick r:id="rId5"/>
              </a:rPr>
              <a:t>http</a:t>
            </a:r>
            <a:r>
              <a:rPr lang="en-US" sz="2000" u="sng" dirty="0">
                <a:hlinkClick r:id="rId5"/>
              </a:rPr>
              <a:t>://</a:t>
            </a:r>
            <a:r>
              <a:rPr lang="en-US" sz="2000" u="sng" dirty="0" smtClean="0">
                <a:hlinkClick r:id="rId5"/>
              </a:rPr>
              <a:t>expressjs.com/4x/api.html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3494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Advanced topics for self-study.</a:t>
            </a:r>
            <a:r>
              <a:rPr lang="en-IN" sz="3200" dirty="0"/>
              <a:t/>
            </a:r>
            <a:br>
              <a:rPr lang="en-IN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Creating </a:t>
            </a:r>
            <a:r>
              <a:rPr lang="en-US" sz="2000" dirty="0" smtClean="0"/>
              <a:t>Node.js </a:t>
            </a:r>
            <a:r>
              <a:rPr lang="en-US" sz="2000" dirty="0"/>
              <a:t>http server, understanding Request/ </a:t>
            </a:r>
            <a:r>
              <a:rPr lang="en-IN" sz="2000" dirty="0"/>
              <a:t>Response cycle with HTML </a:t>
            </a:r>
            <a:r>
              <a:rPr lang="en-IN" sz="2000" dirty="0" smtClean="0"/>
              <a:t>verbs</a:t>
            </a:r>
          </a:p>
          <a:p>
            <a:r>
              <a:rPr lang="en-IN" sz="2000" dirty="0" smtClean="0"/>
              <a:t>Debugging </a:t>
            </a:r>
            <a:r>
              <a:rPr lang="en-IN" sz="2000" dirty="0"/>
              <a:t>Node.js (</a:t>
            </a:r>
            <a:r>
              <a:rPr lang="en-IN" sz="2000" dirty="0">
                <a:hlinkClick r:id="rId3"/>
              </a:rPr>
              <a:t>https://</a:t>
            </a:r>
            <a:r>
              <a:rPr lang="en-IN" sz="2000" dirty="0" smtClean="0">
                <a:hlinkClick r:id="rId3"/>
              </a:rPr>
              <a:t>nodejs.org/api/debugger.html</a:t>
            </a:r>
            <a:r>
              <a:rPr lang="en-IN" sz="2000" dirty="0" smtClean="0"/>
              <a:t>)</a:t>
            </a:r>
            <a:endParaRPr lang="en-IN" sz="2000" dirty="0"/>
          </a:p>
          <a:p>
            <a:r>
              <a:rPr lang="en-US" sz="2000" dirty="0"/>
              <a:t>Understanding Express framework.</a:t>
            </a:r>
          </a:p>
          <a:p>
            <a:r>
              <a:rPr lang="en-IN" sz="2000" dirty="0" smtClean="0"/>
              <a:t>Express Middleware's and Authentication </a:t>
            </a:r>
            <a:r>
              <a:rPr lang="en-IN" sz="2000" dirty="0"/>
              <a:t>mechanisms</a:t>
            </a:r>
          </a:p>
          <a:p>
            <a:r>
              <a:rPr lang="en-IN" sz="2000" dirty="0"/>
              <a:t>Design patterns and best practices of Node.js</a:t>
            </a:r>
          </a:p>
          <a:p>
            <a:r>
              <a:rPr lang="en-IN" sz="2000" dirty="0"/>
              <a:t>Deployment </a:t>
            </a:r>
            <a:r>
              <a:rPr lang="en-IN" sz="2000" dirty="0" smtClean="0"/>
              <a:t>techniques of Node.js applications.</a:t>
            </a:r>
            <a:endParaRPr lang="en-IN" sz="2000" dirty="0"/>
          </a:p>
          <a:p>
            <a:r>
              <a:rPr lang="en-IN" sz="2000" dirty="0" smtClean="0"/>
              <a:t>Creating Real-time </a:t>
            </a:r>
            <a:r>
              <a:rPr lang="en-IN" sz="2000" dirty="0"/>
              <a:t>application </a:t>
            </a:r>
            <a:r>
              <a:rPr lang="en-IN" sz="2000" dirty="0" smtClean="0"/>
              <a:t>using socket.io</a:t>
            </a:r>
            <a:endParaRPr lang="en-IN" sz="2000" dirty="0"/>
          </a:p>
          <a:p>
            <a:r>
              <a:rPr lang="en-US" sz="2000" dirty="0"/>
              <a:t>Integration with Visual Studio.</a:t>
            </a:r>
          </a:p>
        </p:txBody>
      </p:sp>
    </p:spTree>
    <p:extLst>
      <p:ext uri="{BB962C8B-B14F-4D97-AF65-F5344CB8AC3E}">
        <p14:creationId xmlns:p14="http://schemas.microsoft.com/office/powerpoint/2010/main" val="198245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Thank you!!</a:t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1600" dirty="0" smtClean="0"/>
              <a:t>Ankit Arora</a:t>
            </a:r>
            <a:r>
              <a:rPr lang="en-US" sz="8000" dirty="0"/>
              <a:t/>
            </a:r>
            <a:br>
              <a:rPr lang="en-US" sz="8000" dirty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9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-Template" id="{9D76C8E6-9649-432A-9F55-B0BFAA22EE28}" vid="{DFCC52BE-F38D-43F0-BF42-C31309CAF9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63668E2D240141A7F1EEA934532210" ma:contentTypeVersion="0" ma:contentTypeDescription="Create a new document." ma:contentTypeScope="" ma:versionID="00ee8ef5012fcecce42dc2c3b5da06f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60B8F9-6575-4B83-A04A-2B9D6322C6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D8BE8AA-487F-4154-BCFA-72B37E80033A}">
  <ds:schemaRefs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DC50E78-8C87-41A7-B6A1-63F7C6F638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3477</TotalTime>
  <Words>247</Words>
  <Application>Microsoft Office PowerPoint</Application>
  <PresentationFormat>Widescreen</PresentationFormat>
  <Paragraphs>43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 Semilight</vt:lpstr>
      <vt:lpstr>Wingdings</vt:lpstr>
      <vt:lpstr>PPT -Template</vt:lpstr>
      <vt:lpstr>Curiosity Booster  Application development using Node.js  </vt:lpstr>
      <vt:lpstr>Why Node.js</vt:lpstr>
      <vt:lpstr>Introduction to Node.js</vt:lpstr>
      <vt:lpstr>NPM and other important terms</vt:lpstr>
      <vt:lpstr>Setup and Practical Demo</vt:lpstr>
      <vt:lpstr>References:  </vt:lpstr>
      <vt:lpstr>Advanced topics for self-study. </vt:lpstr>
      <vt:lpstr>Thank you!!  Ankit Arora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</dc:title>
  <dc:creator>Mohit Jain</dc:creator>
  <cp:lastModifiedBy>Ankit Arora</cp:lastModifiedBy>
  <cp:revision>393</cp:revision>
  <dcterms:created xsi:type="dcterms:W3CDTF">2015-01-07T09:49:44Z</dcterms:created>
  <dcterms:modified xsi:type="dcterms:W3CDTF">2016-01-27T04:19:09Z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0x0101005B63668E2D240141A7F1EEA934532210</vt:lpwstr>
  </property>
</Properties>
</file>