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65" r:id="rId5"/>
    <p:sldId id="267" r:id="rId6"/>
    <p:sldId id="348" r:id="rId7"/>
    <p:sldId id="349" r:id="rId8"/>
    <p:sldId id="345" r:id="rId9"/>
    <p:sldId id="353" r:id="rId10"/>
    <p:sldId id="354" r:id="rId11"/>
    <p:sldId id="355" r:id="rId12"/>
    <p:sldId id="347" r:id="rId13"/>
    <p:sldId id="346" r:id="rId14"/>
    <p:sldId id="3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FC882-8844-4CAD-BA48-F4F97BCF7744}" type="datetimeFigureOut">
              <a:rPr lang="en-IN" smtClean="0"/>
              <a:t>16-09-2015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1A813-9BB9-41E4-ADE5-7ABDA7EFA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30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36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10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0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7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95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1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45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94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22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37744-ED2B-407A-BEEF-E56250786E9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2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0"/>
            <a:ext cx="5943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 rot="10800000" flipH="1">
            <a:off x="5715001" y="0"/>
            <a:ext cx="5715000" cy="73152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90500" algn="tl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57200" y="1828800"/>
            <a:ext cx="7315200" cy="2743200"/>
          </a:xfrm>
          <a:noFill/>
        </p:spPr>
        <p:txBody>
          <a:bodyPr lIns="228600" tIns="45720" rIns="45720" bIns="45720" anchor="t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4572000"/>
            <a:ext cx="7315200" cy="457200"/>
          </a:xfrm>
        </p:spPr>
        <p:txBody>
          <a:bodyPr lIns="228600" tIns="45720" rIns="45720" bIns="45720"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0" y="6197569"/>
            <a:ext cx="1983563" cy="2032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47" y="5658722"/>
            <a:ext cx="2103120" cy="5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7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#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0" y="1371600"/>
            <a:ext cx="4572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121889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12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143000"/>
            <a:ext cx="121889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#1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5486400" cy="5029200"/>
          </a:xfrm>
        </p:spPr>
        <p:txBody>
          <a:bodyPr/>
          <a:lstStyle>
            <a:lvl1pPr>
              <a:spcBef>
                <a:spcPts val="1800"/>
              </a:spcBef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486400" cy="5029200"/>
          </a:xfrm>
        </p:spPr>
        <p:txBody>
          <a:bodyPr/>
          <a:lstStyle>
            <a:lvl1pPr>
              <a:spcBef>
                <a:spcPts val="1800"/>
              </a:spcBef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121889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22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 userDrawn="1"/>
        </p:nvSpPr>
        <p:spPr>
          <a:xfrm rot="10800000">
            <a:off x="603504" y="-137160"/>
            <a:ext cx="11731752" cy="6400800"/>
          </a:xfrm>
          <a:prstGeom prst="snip1Rect">
            <a:avLst>
              <a:gd name="adj" fmla="val 10514"/>
            </a:avLst>
          </a:prstGeom>
          <a:solidFill>
            <a:schemeClr val="bg1"/>
          </a:solidFill>
          <a:ln>
            <a:noFill/>
          </a:ln>
          <a:effectLst>
            <a:outerShdw dist="190500" dir="8100000" algn="tr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972800" cy="1143000"/>
          </a:xfrm>
          <a:noFill/>
        </p:spPr>
        <p:txBody>
          <a:bodyPr lIns="22860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371600"/>
            <a:ext cx="5257800" cy="4572000"/>
          </a:xfrm>
        </p:spPr>
        <p:txBody>
          <a:bodyPr lIns="228600"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94360" y="1143000"/>
            <a:ext cx="117317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nip Single Corner Rectangle 3"/>
          <p:cNvSpPr/>
          <p:nvPr userDrawn="1"/>
        </p:nvSpPr>
        <p:spPr>
          <a:xfrm rot="10800000">
            <a:off x="914400" y="1371598"/>
            <a:ext cx="5257800" cy="4572001"/>
          </a:xfrm>
          <a:prstGeom prst="snip1Rect">
            <a:avLst>
              <a:gd name="adj" fmla="val 12789"/>
            </a:avLst>
          </a:prstGeom>
          <a:solidFill>
            <a:srgbClr val="F8AE3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914400" y="1371600"/>
            <a:ext cx="5257800" cy="4572000"/>
          </a:xfrm>
        </p:spPr>
        <p:txBody>
          <a:bodyPr lIns="228600"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719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286000"/>
            <a:ext cx="2743200" cy="1828800"/>
          </a:xfrm>
          <a:solidFill>
            <a:schemeClr val="bg1"/>
          </a:solidFill>
          <a:effectLst>
            <a:outerShdw dist="190500" dir="2700000" algn="tl" rotWithShape="0">
              <a:srgbClr val="3E3D4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rgbClr val="387BBA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2286000"/>
            <a:ext cx="2743200" cy="1828800"/>
          </a:xfrm>
          <a:solidFill>
            <a:schemeClr val="bg1"/>
          </a:solidFill>
          <a:effectLst>
            <a:outerShdw dist="190500" dir="2700000" algn="tl" rotWithShape="0">
              <a:srgbClr val="3E3D4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rgbClr val="387BBA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229600" y="2286000"/>
            <a:ext cx="2743200" cy="1828800"/>
          </a:xfrm>
          <a:solidFill>
            <a:schemeClr val="bg1"/>
          </a:solidFill>
          <a:effectLst>
            <a:outerShdw dist="190500" dir="2700000" algn="tl" rotWithShape="0">
              <a:srgbClr val="3E3D4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rgbClr val="387BBA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18584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#1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-137160" y="2286000"/>
            <a:ext cx="2743200" cy="1828800"/>
          </a:xfrm>
          <a:solidFill>
            <a:schemeClr val="bg1"/>
          </a:solidFill>
          <a:effectLst>
            <a:outerShdw dist="190500" dir="2700000" algn="tl" rotWithShape="0">
              <a:srgbClr val="3E3D4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rgbClr val="387BBA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971800" y="2286000"/>
            <a:ext cx="8915400" cy="1828800"/>
          </a:xfrm>
          <a:noFill/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629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 userDrawn="1"/>
        </p:nvSpPr>
        <p:spPr>
          <a:xfrm rot="10800000">
            <a:off x="603504" y="-137160"/>
            <a:ext cx="11731752" cy="6400800"/>
          </a:xfrm>
          <a:prstGeom prst="snip1Rect">
            <a:avLst>
              <a:gd name="adj" fmla="val 10514"/>
            </a:avLst>
          </a:prstGeom>
          <a:solidFill>
            <a:schemeClr val="bg1"/>
          </a:solidFill>
          <a:ln>
            <a:noFill/>
          </a:ln>
          <a:effectLst>
            <a:outerShdw dist="190500" dir="8100000" algn="tr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972800" cy="1143000"/>
          </a:xfrm>
          <a:noFill/>
        </p:spPr>
        <p:txBody>
          <a:bodyPr lIns="22860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1371600"/>
            <a:ext cx="5257800" cy="4572000"/>
          </a:xfrm>
        </p:spPr>
        <p:txBody>
          <a:bodyPr lIns="228600"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94360" y="1143000"/>
            <a:ext cx="117317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nip Single Corner Rectangle 3"/>
          <p:cNvSpPr/>
          <p:nvPr userDrawn="1"/>
        </p:nvSpPr>
        <p:spPr>
          <a:xfrm rot="10800000">
            <a:off x="914400" y="3657600"/>
            <a:ext cx="2286000" cy="2286000"/>
          </a:xfrm>
          <a:prstGeom prst="snip1Rect">
            <a:avLst>
              <a:gd name="adj" fmla="val 24984"/>
            </a:avLst>
          </a:prstGeom>
          <a:solidFill>
            <a:srgbClr val="73A9D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511297" y="3657600"/>
            <a:ext cx="2286000" cy="2286000"/>
          </a:xfrm>
          <a:solidFill>
            <a:srgbClr val="F8AE3C">
              <a:alpha val="50196"/>
            </a:srgbClr>
          </a:solidFill>
          <a:effectLst/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rgbClr val="3E3D4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923545" y="1371600"/>
            <a:ext cx="2286000" cy="2057400"/>
          </a:xfrm>
          <a:solidFill>
            <a:srgbClr val="F8AE3C">
              <a:alpha val="50196"/>
            </a:srgbClr>
          </a:solidFill>
          <a:effectLst/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rgbClr val="3E3D4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11297" y="1417320"/>
            <a:ext cx="2286000" cy="2057400"/>
          </a:xfrm>
          <a:solidFill>
            <a:srgbClr val="73A9D7">
              <a:alpha val="50000"/>
            </a:srgbClr>
          </a:solidFill>
          <a:effectLst/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rgbClr val="3E3D4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913063" y="3657599"/>
            <a:ext cx="2286000" cy="2286000"/>
          </a:xfrm>
          <a:noFill/>
          <a:effectLst/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rgbClr val="3E3D4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066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/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79676" y="1600200"/>
            <a:ext cx="8229600" cy="3657600"/>
          </a:xfrm>
          <a:solidFill>
            <a:schemeClr val="bg1"/>
          </a:solidFill>
          <a:effectLst>
            <a:outerShdw dist="190500" dir="2700000" algn="tl" rotWithShape="0">
              <a:srgbClr val="3E3D40">
                <a:alpha val="50000"/>
              </a:srgbClr>
            </a:outerShdw>
          </a:effectLst>
        </p:spPr>
        <p:txBody>
          <a:bodyPr rIns="228600" anchor="ctr">
            <a:noAutofit/>
          </a:bodyPr>
          <a:lstStyle>
            <a:lvl1pPr marL="0" indent="0" algn="ctr">
              <a:buFontTx/>
              <a:buNone/>
              <a:defRPr sz="4000">
                <a:solidFill>
                  <a:srgbClr val="387BBA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note</a:t>
            </a:r>
          </a:p>
        </p:txBody>
      </p:sp>
    </p:spTree>
    <p:extLst>
      <p:ext uri="{BB962C8B-B14F-4D97-AF65-F5344CB8AC3E}">
        <p14:creationId xmlns:p14="http://schemas.microsoft.com/office/powerpoint/2010/main" val="62614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umma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331" y="0"/>
            <a:ext cx="25146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28600"/>
            <a:ext cx="9144000" cy="6172200"/>
          </a:xfrm>
        </p:spPr>
        <p:txBody>
          <a:bodyPr t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28600"/>
            <a:ext cx="2514600" cy="914400"/>
          </a:xfrm>
        </p:spPr>
        <p:txBody>
          <a:bodyPr lIns="182880" tIns="0" rIns="182880" bIns="0">
            <a:noAutofit/>
          </a:bodyPr>
          <a:lstStyle>
            <a:lvl1pPr marL="0" indent="0" algn="r">
              <a:buNone/>
              <a:defRPr sz="3200" baseline="0">
                <a:solidFill>
                  <a:srgbClr val="387BBA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-1820" y="2276707"/>
            <a:ext cx="2514600" cy="914400"/>
          </a:xfrm>
        </p:spPr>
        <p:txBody>
          <a:bodyPr lIns="182880" tIns="0" rIns="182880" bIns="0">
            <a:noAutofit/>
          </a:bodyPr>
          <a:lstStyle>
            <a:lvl1pPr marL="0" indent="0" algn="r">
              <a:buNone/>
              <a:defRPr sz="3200" baseline="0">
                <a:solidFill>
                  <a:srgbClr val="387BBA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0"/>
            <a:ext cx="3200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 rot="10800000" flipH="1">
            <a:off x="2971801" y="0"/>
            <a:ext cx="8458200" cy="73152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90500" algn="tl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57200" y="1828800"/>
            <a:ext cx="7315200" cy="2743200"/>
          </a:xfrm>
          <a:noFill/>
        </p:spPr>
        <p:txBody>
          <a:bodyPr lIns="228600" tIns="45720" rIns="45720" bIns="45720" anchor="t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4572000"/>
            <a:ext cx="7315200" cy="457200"/>
          </a:xfrm>
        </p:spPr>
        <p:txBody>
          <a:bodyPr lIns="228600" tIns="45720" rIns="45720" bIns="45720"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0" y="1168368"/>
            <a:ext cx="1983563" cy="2032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7" y="667277"/>
            <a:ext cx="2103120" cy="5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0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914400" y="3200400"/>
            <a:ext cx="45720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90500" dir="18900000" algn="tl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14400" y="5714735"/>
            <a:ext cx="4572000" cy="2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914400" y="5714735"/>
            <a:ext cx="4572000" cy="228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r"/>
            <a:r>
              <a:rPr lang="en-US" sz="1000" spc="-70" dirty="0">
                <a:solidFill>
                  <a:srgbClr val="707173"/>
                </a:solidFill>
              </a:rPr>
              <a:t>AN ALLGEIER DIVISION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3886200"/>
            <a:ext cx="3657600" cy="365760"/>
          </a:xfrm>
        </p:spPr>
        <p:txBody>
          <a:bodyPr lIns="91440" tIns="45720" rIns="91440" bIns="45720" anchor="t">
            <a:noAutofit/>
          </a:bodyPr>
          <a:lstStyle>
            <a:lvl1pPr marL="0" indent="0">
              <a:buFontTx/>
              <a:buNone/>
              <a:defRPr sz="2000" b="0">
                <a:solidFill>
                  <a:srgbClr val="387BBA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Name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4206240"/>
            <a:ext cx="3657600" cy="274320"/>
          </a:xfrm>
        </p:spPr>
        <p:txBody>
          <a:bodyPr lIns="91440" tIns="0" rIns="91440" bIns="0" anchor="t">
            <a:noAutofit/>
          </a:bodyPr>
          <a:lstStyle>
            <a:lvl1pPr marL="0" indent="0">
              <a:buFontTx/>
              <a:buNone/>
              <a:defRPr sz="1600" b="0">
                <a:solidFill>
                  <a:srgbClr val="3E3D40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Title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4572000"/>
            <a:ext cx="3657600" cy="914400"/>
          </a:xfr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 b="0">
                <a:solidFill>
                  <a:srgbClr val="707173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Contact Info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10" y="3345757"/>
            <a:ext cx="1645920" cy="4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3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914400" y="2286000"/>
            <a:ext cx="45720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90500" dir="18900000" algn="tl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14400" y="5714735"/>
            <a:ext cx="4572000" cy="2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914400" y="5714735"/>
            <a:ext cx="4572000" cy="228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r"/>
            <a:r>
              <a:rPr lang="en-US" sz="1000" spc="-70" dirty="0">
                <a:solidFill>
                  <a:srgbClr val="707173"/>
                </a:solidFill>
              </a:rPr>
              <a:t>AN ALLGEIER DIVISION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4343400"/>
            <a:ext cx="3657600" cy="365760"/>
          </a:xfrm>
        </p:spPr>
        <p:txBody>
          <a:bodyPr lIns="91440" tIns="45720" rIns="91440" bIns="45720" anchor="t">
            <a:noAutofit/>
          </a:bodyPr>
          <a:lstStyle>
            <a:lvl1pPr marL="0" indent="0">
              <a:buFontTx/>
              <a:buNone/>
              <a:defRPr sz="2000" b="0">
                <a:solidFill>
                  <a:srgbClr val="387BBA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Name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4663440"/>
            <a:ext cx="3657600" cy="274320"/>
          </a:xfrm>
        </p:spPr>
        <p:txBody>
          <a:bodyPr lIns="91440" tIns="0" rIns="91440" bIns="0" anchor="t">
            <a:noAutofit/>
          </a:bodyPr>
          <a:lstStyle>
            <a:lvl1pPr marL="0" indent="0">
              <a:buFontTx/>
              <a:buNone/>
              <a:defRPr sz="1600" b="0">
                <a:solidFill>
                  <a:srgbClr val="3E3D40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2971800"/>
            <a:ext cx="3657600" cy="365760"/>
          </a:xfrm>
        </p:spPr>
        <p:txBody>
          <a:bodyPr lIns="91440" tIns="45720" rIns="91440" bIns="45720" anchor="t">
            <a:noAutofit/>
          </a:bodyPr>
          <a:lstStyle>
            <a:lvl1pPr marL="0" indent="0">
              <a:buFontTx/>
              <a:buNone/>
              <a:defRPr sz="2000" b="0">
                <a:solidFill>
                  <a:srgbClr val="387BBA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Name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3291840"/>
            <a:ext cx="3657600" cy="274320"/>
          </a:xfrm>
        </p:spPr>
        <p:txBody>
          <a:bodyPr lIns="91440" tIns="0" rIns="91440" bIns="0" anchor="t">
            <a:noAutofit/>
          </a:bodyPr>
          <a:lstStyle>
            <a:lvl1pPr marL="0" indent="0">
              <a:buFontTx/>
              <a:buNone/>
              <a:defRPr sz="1600" b="0">
                <a:solidFill>
                  <a:srgbClr val="3E3D40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3657600"/>
            <a:ext cx="3657600" cy="365760"/>
          </a:xfrm>
        </p:spPr>
        <p:txBody>
          <a:bodyPr lIns="91440" tIns="45720" rIns="91440" bIns="45720" anchor="t">
            <a:noAutofit/>
          </a:bodyPr>
          <a:lstStyle>
            <a:lvl1pPr marL="0" indent="0">
              <a:buFontTx/>
              <a:buNone/>
              <a:defRPr sz="2000" b="0">
                <a:solidFill>
                  <a:srgbClr val="387BBA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3977640"/>
            <a:ext cx="3657600" cy="274320"/>
          </a:xfrm>
        </p:spPr>
        <p:txBody>
          <a:bodyPr lIns="91440" tIns="0" rIns="91440" bIns="0" anchor="t">
            <a:noAutofit/>
          </a:bodyPr>
          <a:lstStyle>
            <a:lvl1pPr marL="0" indent="0">
              <a:buFontTx/>
              <a:buNone/>
              <a:defRPr sz="1600" b="0">
                <a:solidFill>
                  <a:srgbClr val="3E3D40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Title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5029200"/>
            <a:ext cx="3657600" cy="365760"/>
          </a:xfrm>
        </p:spPr>
        <p:txBody>
          <a:bodyPr lIns="91440" tIns="45720" rIns="91440" bIns="45720" anchor="t">
            <a:noAutofit/>
          </a:bodyPr>
          <a:lstStyle>
            <a:lvl1pPr marL="0" indent="0">
              <a:buFontTx/>
              <a:buNone/>
              <a:defRPr sz="2000" b="0">
                <a:solidFill>
                  <a:srgbClr val="387BBA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Name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5349240"/>
            <a:ext cx="3657600" cy="274320"/>
          </a:xfrm>
        </p:spPr>
        <p:txBody>
          <a:bodyPr lIns="91440" tIns="0" rIns="91440" bIns="0" anchor="t">
            <a:noAutofit/>
          </a:bodyPr>
          <a:lstStyle>
            <a:lvl1pPr marL="0" indent="0">
              <a:buFontTx/>
              <a:buNone/>
              <a:defRPr sz="1600" b="0">
                <a:solidFill>
                  <a:srgbClr val="3E3D40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Enter Title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10" y="2432304"/>
            <a:ext cx="1645920" cy="4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9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572000" y="0"/>
            <a:ext cx="762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1371600" y="0"/>
            <a:ext cx="3200400" cy="73152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90500" dir="10800000" algn="tl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5029200" y="457200"/>
            <a:ext cx="6172200" cy="1371600"/>
          </a:xfrm>
          <a:noFill/>
        </p:spPr>
        <p:txBody>
          <a:bodyPr lIns="228600"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3"/>
          </p:nvPr>
        </p:nvSpPr>
        <p:spPr>
          <a:xfrm>
            <a:off x="5029200" y="2057400"/>
            <a:ext cx="61722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538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0" y="0"/>
            <a:ext cx="762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1371600" y="0"/>
            <a:ext cx="3200400" cy="73152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90500" dir="10800000" algn="tl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5029200" y="2286000"/>
            <a:ext cx="6172200" cy="2743200"/>
          </a:xfrm>
          <a:noFill/>
        </p:spPr>
        <p:txBody>
          <a:bodyPr lIns="228600"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42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121889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#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 userDrawn="1"/>
        </p:nvSpPr>
        <p:spPr>
          <a:xfrm rot="10800000">
            <a:off x="603504" y="-137160"/>
            <a:ext cx="11731752" cy="6400800"/>
          </a:xfrm>
          <a:prstGeom prst="snip1Rect">
            <a:avLst>
              <a:gd name="adj" fmla="val 10514"/>
            </a:avLst>
          </a:prstGeom>
          <a:solidFill>
            <a:schemeClr val="bg1"/>
          </a:solidFill>
          <a:ln>
            <a:noFill/>
          </a:ln>
          <a:effectLst>
            <a:outerShdw dist="190500" dir="8100000" algn="tr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972800" cy="1143000"/>
          </a:xfrm>
          <a:noFill/>
        </p:spPr>
        <p:txBody>
          <a:bodyPr lIns="22860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10972800" cy="4572000"/>
          </a:xfrm>
        </p:spPr>
        <p:txBody>
          <a:bodyPr lIns="2286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94360" y="1143000"/>
            <a:ext cx="117317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39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 userDrawn="1"/>
        </p:nvSpPr>
        <p:spPr>
          <a:xfrm rot="10800000">
            <a:off x="603504" y="-137160"/>
            <a:ext cx="11731752" cy="6400800"/>
          </a:xfrm>
          <a:prstGeom prst="snip1Rect">
            <a:avLst>
              <a:gd name="adj" fmla="val 10514"/>
            </a:avLst>
          </a:prstGeom>
          <a:solidFill>
            <a:schemeClr val="bg1"/>
          </a:solidFill>
          <a:ln>
            <a:noFill/>
          </a:ln>
          <a:effectLst>
            <a:outerShdw dist="190500" dir="8100000" algn="tr" rotWithShape="0">
              <a:srgbClr val="3E3D4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972800" cy="1143000"/>
          </a:xfrm>
          <a:noFill/>
        </p:spPr>
        <p:txBody>
          <a:bodyPr lIns="22860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10972800" cy="4572000"/>
          </a:xfrm>
        </p:spPr>
        <p:txBody>
          <a:bodyPr lIns="2286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94360" y="1143000"/>
            <a:ext cx="117317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14400" y="822960"/>
            <a:ext cx="10972800" cy="365760"/>
          </a:xfrm>
        </p:spPr>
        <p:txBody>
          <a:bodyPr lIns="228600" tIns="0" rIns="301752" bIns="0" anchor="t">
            <a:noAutofit/>
          </a:bodyPr>
          <a:lstStyle>
            <a:lvl1pPr marL="0" indent="0">
              <a:buFontTx/>
              <a:buNone/>
              <a:defRPr sz="2400" b="1">
                <a:solidFill>
                  <a:srgbClr val="F8AE3C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88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32004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3200400" cy="4572000"/>
          </a:xfrm>
          <a:noFill/>
        </p:spPr>
        <p:txBody>
          <a:bodyPr lIns="228600" tIns="457200" rIns="228600" anchor="t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914400"/>
            <a:ext cx="8458200" cy="5486400"/>
          </a:xfrm>
        </p:spPr>
        <p:txBody>
          <a:bodyPr t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200400" y="0"/>
            <a:ext cx="0" cy="685800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2743200"/>
            <a:ext cx="3200400" cy="1828800"/>
          </a:xfrm>
        </p:spPr>
        <p:txBody>
          <a:bodyPr lIns="228600" tIns="45720" rIns="228600" bIns="45720" anchor="t">
            <a:noAutofit/>
          </a:bodyPr>
          <a:lstStyle>
            <a:lvl1pPr marL="0" indent="0" algn="r">
              <a:buFontTx/>
              <a:buNone/>
              <a:defRPr sz="2400" b="0">
                <a:solidFill>
                  <a:srgbClr val="707173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523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95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7315200" cy="5029200"/>
          </a:xfrm>
        </p:spPr>
        <p:txBody>
          <a:bodyPr vert="horz" lIns="228600" tIns="45720" rIns="4572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>
              <a:spcBef>
                <a:spcPts val="18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8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800"/>
              </a:spcBef>
            </a:pPr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1371600"/>
            <a:ext cx="3657600" cy="6858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tIns="45720" rIns="45720" bIns="45720"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2057400"/>
            <a:ext cx="3657600" cy="4343400"/>
          </a:xfrm>
          <a:ln>
            <a:solidFill>
              <a:schemeClr val="bg1">
                <a:lumMod val="85000"/>
              </a:schemeClr>
            </a:solidFill>
          </a:ln>
        </p:spPr>
        <p:txBody>
          <a:bodyPr tIns="228600" rIns="45720" bIns="45720"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defRPr sz="1600"/>
            </a:lvl2pPr>
            <a:lvl3pPr>
              <a:defRPr sz="12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1143000"/>
            <a:ext cx="12188952" cy="0"/>
          </a:xfrm>
          <a:prstGeom prst="line">
            <a:avLst/>
          </a:prstGeom>
          <a:ln w="3175" cap="flat" cmpd="sng">
            <a:solidFill>
              <a:srgbClr val="9C9E9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88952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457200" tIns="320040" rIns="301752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11658600" cy="5029200"/>
          </a:xfrm>
          <a:prstGeom prst="rect">
            <a:avLst/>
          </a:prstGeom>
        </p:spPr>
        <p:txBody>
          <a:bodyPr vert="horz" lIns="228600" tIns="45720" rIns="4572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629400"/>
            <a:ext cx="533095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629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5482-9FBC-4E28-B32E-39682F9F91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06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387BB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2400"/>
        </a:spcBef>
        <a:buClr>
          <a:srgbClr val="3E3D40"/>
        </a:buClr>
        <a:buSzPct val="80000"/>
        <a:buFont typeface="Wingdings" panose="05000000000000000000" pitchFamily="2" charset="2"/>
        <a:buChar char="§"/>
        <a:defRPr sz="2400" kern="1200">
          <a:solidFill>
            <a:srgbClr val="3E3D40"/>
          </a:solidFill>
          <a:latin typeface="Calibri Light" panose="020F0302020204030204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9C9E9F"/>
        </a:buClr>
        <a:buSzPct val="80000"/>
        <a:buFont typeface="Wingdings" panose="05000000000000000000" pitchFamily="2" charset="2"/>
        <a:buChar char="§"/>
        <a:defRPr sz="2000" kern="1200">
          <a:solidFill>
            <a:srgbClr val="9C9E9F"/>
          </a:solidFill>
          <a:latin typeface="+mn-lt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3E3D40"/>
        </a:buClr>
        <a:buSzPct val="80000"/>
        <a:buFont typeface="Wingdings" panose="05000000000000000000" pitchFamily="2" charset="2"/>
        <a:buChar char="§"/>
        <a:defRPr sz="1600" kern="1200">
          <a:solidFill>
            <a:srgbClr val="3E3D40"/>
          </a:solidFill>
          <a:latin typeface="Calibri Light" panose="020F0302020204030204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E3D40"/>
        </a:buClr>
        <a:buSzPct val="80000"/>
        <a:buFont typeface="Wingdings" panose="05000000000000000000" pitchFamily="2" charset="2"/>
        <a:buChar char="§"/>
        <a:defRPr sz="1800" kern="1200">
          <a:solidFill>
            <a:srgbClr val="3E3D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E3D40"/>
        </a:buClr>
        <a:buSzPct val="80000"/>
        <a:buFont typeface="Wingdings" panose="05000000000000000000" pitchFamily="2" charset="2"/>
        <a:buChar char="§"/>
        <a:defRPr sz="1800" kern="1200">
          <a:solidFill>
            <a:srgbClr val="3E3D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core/introductio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ode.tutsplus.com/tutorials/getting-started-with-mongodb-part-1--net-22879" TargetMode="External"/><Relationship Id="rId4" Type="http://schemas.openxmlformats.org/officeDocument/2006/relationships/hyperlink" Target="http://en.wikipedia.org/wiki/NoSQ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org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docs.mongodb.org/manual/tutorial/install-mongodb-on-window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v3.0/tutorial/getting-started-with-the-mongo-shell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mongoosejs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mongodb.org/manual/core/indexes-introduction/" TargetMode="External"/><Relationship Id="rId3" Type="http://schemas.openxmlformats.org/officeDocument/2006/relationships/hyperlink" Target="http://docs.mongodb.org/ecosystem/tools/administration-interfaces/" TargetMode="External"/><Relationship Id="rId7" Type="http://schemas.openxmlformats.org/officeDocument/2006/relationships/hyperlink" Target="http://docs.mongodb.org/manual/core/security-introductio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docs.mongodb.org/manual/administration/monitoring/" TargetMode="External"/><Relationship Id="rId5" Type="http://schemas.openxmlformats.org/officeDocument/2006/relationships/hyperlink" Target="https://blog.serverdensity.com/notes-from-a-production-mongodb-deployment/" TargetMode="External"/><Relationship Id="rId4" Type="http://schemas.openxmlformats.org/officeDocument/2006/relationships/hyperlink" Target="http://en.wikipedia.org/wiki/Big_data" TargetMode="External"/><Relationship Id="rId9" Type="http://schemas.openxmlformats.org/officeDocument/2006/relationships/hyperlink" Target="http://docs.mongodb.org/manual/core/replication-introduc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078" y="1725105"/>
            <a:ext cx="7315200" cy="2743200"/>
          </a:xfrm>
        </p:spPr>
        <p:txBody>
          <a:bodyPr/>
          <a:lstStyle/>
          <a:p>
            <a:r>
              <a:rPr lang="en-US" dirty="0" smtClean="0"/>
              <a:t>Curiosity Booster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Overview of NoSQL </a:t>
            </a:r>
            <a:r>
              <a:rPr lang="en-US" sz="3600" smtClean="0"/>
              <a:t>and MongoDB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0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References: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000" u="sng" dirty="0">
                <a:hlinkClick r:id="rId3"/>
              </a:rPr>
              <a:t>http://docs.mongodb.org/manual/core/introduction</a:t>
            </a:r>
            <a:r>
              <a:rPr lang="en-IN" sz="2000" u="sng" dirty="0" smtClean="0">
                <a:hlinkClick r:id="rId3"/>
              </a:rPr>
              <a:t>/</a:t>
            </a:r>
            <a:endParaRPr lang="en-IN" sz="2000" u="sng" dirty="0" smtClean="0"/>
          </a:p>
          <a:p>
            <a:pPr lvl="0"/>
            <a:r>
              <a:rPr lang="en-IN" sz="2000" u="sng" dirty="0">
                <a:hlinkClick r:id="rId4"/>
              </a:rPr>
              <a:t>http://</a:t>
            </a:r>
            <a:r>
              <a:rPr lang="en-IN" sz="2000" u="sng" dirty="0" smtClean="0">
                <a:hlinkClick r:id="rId4"/>
              </a:rPr>
              <a:t>en.wikipedia.org/wiki/NoSQL</a:t>
            </a:r>
            <a:endParaRPr lang="en-IN" sz="2000" u="sng" dirty="0" smtClean="0"/>
          </a:p>
          <a:p>
            <a:pPr lvl="0"/>
            <a:r>
              <a:rPr lang="en-IN" sz="2000" u="sng" dirty="0">
                <a:hlinkClick r:id="rId5"/>
              </a:rPr>
              <a:t>http://</a:t>
            </a:r>
            <a:r>
              <a:rPr lang="en-IN" sz="2000" u="sng" dirty="0" smtClean="0">
                <a:hlinkClick r:id="rId5"/>
              </a:rPr>
              <a:t>code.tutsplus.com</a:t>
            </a:r>
            <a:endParaRPr lang="en-IN" sz="2000" u="sng" dirty="0" smtClean="0"/>
          </a:p>
          <a:p>
            <a:pPr lvl="0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9954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Thank you!!</a:t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1600" dirty="0" smtClean="0"/>
              <a:t>Ankit Arora</a:t>
            </a:r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9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What is NoSQL Database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13" y="1828800"/>
            <a:ext cx="11658600" cy="5029200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Not </a:t>
            </a:r>
            <a:r>
              <a:rPr lang="en-IN" sz="2000" b="1" dirty="0"/>
              <a:t>only </a:t>
            </a:r>
            <a:r>
              <a:rPr lang="en-IN" sz="2000" b="1" dirty="0" smtClean="0"/>
              <a:t>SQL</a:t>
            </a:r>
            <a:r>
              <a:rPr lang="en-IN" sz="2000" dirty="0" smtClean="0"/>
              <a:t> database.</a:t>
            </a:r>
          </a:p>
          <a:p>
            <a:r>
              <a:rPr lang="en-IN" sz="2000" dirty="0" smtClean="0"/>
              <a:t>Provides a mechanism for storage and retrieval of data that is modelled in means other than the tabular relations. </a:t>
            </a:r>
            <a:r>
              <a:rPr lang="en-IN" sz="2000" b="1" dirty="0" smtClean="0"/>
              <a:t>(e.g. key-value, graph, or document)</a:t>
            </a:r>
            <a:r>
              <a:rPr lang="en-IN" sz="2000" dirty="0" smtClean="0"/>
              <a:t> </a:t>
            </a:r>
          </a:p>
          <a:p>
            <a:r>
              <a:rPr lang="en-IN" sz="2000" dirty="0" smtClean="0"/>
              <a:t>NoSQL </a:t>
            </a:r>
            <a:r>
              <a:rPr lang="en-IN" sz="2000" dirty="0"/>
              <a:t>is </a:t>
            </a:r>
            <a:r>
              <a:rPr lang="en-IN" sz="2000" dirty="0" smtClean="0"/>
              <a:t>also about being open and aware of alternative, existing and additional patterns and tools for managing your </a:t>
            </a:r>
            <a:r>
              <a:rPr lang="en-IN" sz="2000" dirty="0" smtClean="0"/>
              <a:t>data(Hadoop </a:t>
            </a:r>
            <a:r>
              <a:rPr lang="en-IN" sz="2000" dirty="0" smtClean="0"/>
              <a:t>for data processing and </a:t>
            </a:r>
            <a:r>
              <a:rPr lang="en-IN" sz="2000" dirty="0" err="1" smtClean="0"/>
              <a:t>Redis</a:t>
            </a:r>
            <a:r>
              <a:rPr lang="en-IN" sz="2000" dirty="0" smtClean="0"/>
              <a:t> for persistence lookup). 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Increasingly </a:t>
            </a:r>
            <a:r>
              <a:rPr lang="en-IN" sz="2000" dirty="0" smtClean="0"/>
              <a:t>used in big data and real time web applications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Motivations for this approach include simplicity of design, horizontal scaling and finer control over availability; Making some operations faster in NoSQL and others faster in relational databases</a:t>
            </a:r>
            <a:endParaRPr lang="en-IN" sz="2000" dirty="0" smtClean="0"/>
          </a:p>
          <a:p>
            <a:r>
              <a:rPr lang="en-IN" sz="2000" b="1" dirty="0" smtClean="0"/>
              <a:t>Where does MongoDB fits into </a:t>
            </a:r>
            <a:r>
              <a:rPr lang="en-IN" sz="2000" b="1" dirty="0"/>
              <a:t>all of </a:t>
            </a:r>
            <a:r>
              <a:rPr lang="en-IN" sz="2000" b="1" dirty="0" smtClean="0"/>
              <a:t>this</a:t>
            </a:r>
            <a:r>
              <a:rPr lang="en-IN" sz="2000" dirty="0" smtClean="0"/>
              <a:t>: </a:t>
            </a:r>
            <a:r>
              <a:rPr lang="en-IN" sz="2000" dirty="0"/>
              <a:t>MongoDB is </a:t>
            </a:r>
            <a:r>
              <a:rPr lang="en-IN" sz="2000" dirty="0" smtClean="0"/>
              <a:t>an open source document-oriented </a:t>
            </a:r>
            <a:r>
              <a:rPr lang="en-IN" sz="2000" dirty="0"/>
              <a:t>NoSQL </a:t>
            </a:r>
            <a:r>
              <a:rPr lang="en-IN" sz="2000" dirty="0" smtClean="0"/>
              <a:t>solution.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Other alternatives for NoSQL solution are </a:t>
            </a:r>
            <a:r>
              <a:rPr lang="fr-FR" sz="2000" dirty="0"/>
              <a:t>Cassandra, </a:t>
            </a:r>
            <a:r>
              <a:rPr lang="fr-FR" sz="2000" dirty="0" err="1"/>
              <a:t>CouchDB</a:t>
            </a:r>
            <a:r>
              <a:rPr lang="fr-FR" sz="2000" dirty="0" smtClean="0"/>
              <a:t>, </a:t>
            </a:r>
            <a:r>
              <a:rPr lang="fr-FR" sz="2000" dirty="0" err="1"/>
              <a:t>Riak</a:t>
            </a:r>
            <a:r>
              <a:rPr lang="fr-FR" sz="2000" dirty="0"/>
              <a:t>, </a:t>
            </a:r>
            <a:r>
              <a:rPr lang="fr-FR" sz="2000" dirty="0" err="1"/>
              <a:t>Hbase</a:t>
            </a:r>
            <a:r>
              <a:rPr lang="fr-FR" sz="2000" dirty="0"/>
              <a:t> etc.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36678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Introduction to MongoDB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1800" dirty="0"/>
              <a:t>A record in MongoDB is a </a:t>
            </a:r>
            <a:r>
              <a:rPr lang="en-IN" sz="1800" b="1" dirty="0" smtClean="0"/>
              <a:t>document</a:t>
            </a:r>
            <a:r>
              <a:rPr lang="en-IN" sz="1800" dirty="0" smtClean="0"/>
              <a:t>, </a:t>
            </a:r>
            <a:r>
              <a:rPr lang="en-IN" sz="1800" dirty="0"/>
              <a:t>which is a data structure composed of </a:t>
            </a:r>
            <a:r>
              <a:rPr lang="en-IN" sz="1800" dirty="0" smtClean="0"/>
              <a:t>key and </a:t>
            </a:r>
            <a:r>
              <a:rPr lang="en-IN" sz="1800" dirty="0"/>
              <a:t>value </a:t>
            </a:r>
            <a:r>
              <a:rPr lang="en-IN" sz="1800" dirty="0" smtClean="0"/>
              <a:t>pairs. It is basic unit of data in MongoDB.</a:t>
            </a:r>
          </a:p>
          <a:p>
            <a:pPr lvl="0"/>
            <a:endParaRPr lang="en-IN" sz="1800" dirty="0" smtClean="0"/>
          </a:p>
          <a:p>
            <a:pPr lvl="0"/>
            <a:endParaRPr lang="en-IN" sz="1800" dirty="0" smtClean="0"/>
          </a:p>
          <a:p>
            <a:pPr lvl="0"/>
            <a:endParaRPr lang="en-IN" sz="1800" dirty="0"/>
          </a:p>
          <a:p>
            <a:pPr lvl="0"/>
            <a:endParaRPr lang="en-IN" sz="1800" dirty="0" smtClean="0"/>
          </a:p>
          <a:p>
            <a:pPr lvl="0"/>
            <a:r>
              <a:rPr lang="en-IN" sz="1800" dirty="0" smtClean="0"/>
              <a:t>A collection is </a:t>
            </a:r>
            <a:r>
              <a:rPr lang="en-IN" sz="1800" dirty="0"/>
              <a:t>a </a:t>
            </a:r>
            <a:r>
              <a:rPr lang="en-IN" sz="1800" dirty="0" smtClean="0"/>
              <a:t>grouping </a:t>
            </a:r>
            <a:r>
              <a:rPr lang="en-IN" sz="1800" dirty="0"/>
              <a:t>of MongoDB documents. </a:t>
            </a:r>
            <a:r>
              <a:rPr lang="en-IN" sz="1800" b="1" dirty="0"/>
              <a:t>A collection is the equivalent of an RDBMS table</a:t>
            </a:r>
            <a:r>
              <a:rPr lang="en-IN" sz="1800" dirty="0"/>
              <a:t>. 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Collections </a:t>
            </a:r>
            <a:r>
              <a:rPr lang="en-IN" sz="1800" dirty="0"/>
              <a:t>do not enforce a schema. </a:t>
            </a:r>
            <a:endParaRPr lang="en-IN" sz="1800" dirty="0" smtClean="0"/>
          </a:p>
          <a:p>
            <a:pPr lvl="0"/>
            <a:r>
              <a:rPr lang="en-IN" sz="1800" dirty="0" smtClean="0"/>
              <a:t>A database </a:t>
            </a:r>
            <a:r>
              <a:rPr lang="en-IN" sz="1800" dirty="0"/>
              <a:t>is </a:t>
            </a:r>
            <a:r>
              <a:rPr lang="en-IN" sz="1800" dirty="0" smtClean="0"/>
              <a:t>a physical </a:t>
            </a:r>
            <a:r>
              <a:rPr lang="en-IN" sz="1800" dirty="0"/>
              <a:t>container for collections. Each database gets its own set of files on the file system. </a:t>
            </a:r>
          </a:p>
        </p:txBody>
      </p:sp>
      <p:pic>
        <p:nvPicPr>
          <p:cNvPr id="1026" name="Picture 2" descr="A MongoDB documen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343984"/>
            <a:ext cx="542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49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z="3200" dirty="0"/>
              <a:t>Mongo Data </a:t>
            </a:r>
            <a:r>
              <a:rPr lang="en-IN" sz="3200" dirty="0" smtClean="0"/>
              <a:t>Modelling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Data in MongoDB has a flexible schema. Unlike SQL databases, where you must determine and declare a table’s schema before inserting </a:t>
            </a:r>
            <a:r>
              <a:rPr lang="en-IN" sz="1800" dirty="0" smtClean="0">
                <a:solidFill>
                  <a:schemeClr val="tx1"/>
                </a:solidFill>
              </a:rPr>
              <a:t>data</a:t>
            </a:r>
            <a:r>
              <a:rPr lang="en-IN" sz="1800" dirty="0">
                <a:solidFill>
                  <a:schemeClr val="tx1"/>
                </a:solidFill>
              </a:rPr>
              <a:t>, MongoDB’s collections do not enforce document structure</a:t>
            </a:r>
            <a:r>
              <a:rPr lang="en-IN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Key parameters for decision making of Data Modelling: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Data </a:t>
            </a:r>
            <a:r>
              <a:rPr lang="en-US" sz="1400" dirty="0">
                <a:solidFill>
                  <a:schemeClr val="tx1"/>
                </a:solidFill>
              </a:rPr>
              <a:t>retrieval </a:t>
            </a:r>
            <a:r>
              <a:rPr lang="en-US" sz="1400" dirty="0" smtClean="0">
                <a:solidFill>
                  <a:schemeClr val="tx1"/>
                </a:solidFill>
              </a:rPr>
              <a:t>patterns </a:t>
            </a:r>
            <a:r>
              <a:rPr lang="en-IN" sz="1400" dirty="0" smtClean="0">
                <a:solidFill>
                  <a:schemeClr val="tx1"/>
                </a:solidFill>
              </a:rPr>
              <a:t>(</a:t>
            </a:r>
            <a:r>
              <a:rPr lang="en-IN" sz="1400" dirty="0">
                <a:solidFill>
                  <a:schemeClr val="tx1"/>
                </a:solidFill>
              </a:rPr>
              <a:t>i.e. queries, updates, and processing of the data</a:t>
            </a:r>
            <a:r>
              <a:rPr lang="en-IN" sz="14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IN" sz="1400" dirty="0">
                <a:solidFill>
                  <a:schemeClr val="tx1"/>
                </a:solidFill>
              </a:rPr>
              <a:t>inherent structure of the </a:t>
            </a:r>
            <a:r>
              <a:rPr lang="en-IN" sz="1400" dirty="0" smtClean="0">
                <a:solidFill>
                  <a:schemeClr val="tx1"/>
                </a:solidFill>
              </a:rPr>
              <a:t>data (document)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Document Structure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Data model using references to link documents. Both the ``contact`` document and the ``access`` document contain a reference to the ``user`` documen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97" y="3886200"/>
            <a:ext cx="3915594" cy="238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 model with embedded fields that contain all related information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886200"/>
            <a:ext cx="4324285" cy="243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76098"/>
              </p:ext>
            </p:extLst>
          </p:nvPr>
        </p:nvGraphicFramePr>
        <p:xfrm>
          <a:off x="721674" y="3611880"/>
          <a:ext cx="103171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798"/>
                <a:gridCol w="5175316"/>
              </a:tblGrid>
              <a:tr h="26735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Referenced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Embedded document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03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Setup and Practical Demo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For download visit 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www.mongodb.org/downloads</a:t>
            </a:r>
            <a:endParaRPr lang="en-US" sz="1800" dirty="0" smtClean="0"/>
          </a:p>
          <a:p>
            <a:r>
              <a:rPr lang="en-US" sz="1800" dirty="0" smtClean="0"/>
              <a:t>Guide </a:t>
            </a:r>
            <a:r>
              <a:rPr lang="en-US" sz="1800" dirty="0"/>
              <a:t>for installation : </a:t>
            </a:r>
            <a:r>
              <a:rPr lang="en-US" sz="1800" dirty="0">
                <a:hlinkClick r:id="rId4"/>
              </a:rPr>
              <a:t>http://docs.mongodb.org/manual/tutorial/install-mongodb-on-windows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r>
              <a:rPr lang="en-IN" sz="1800" b="1" dirty="0"/>
              <a:t>Set up the MongoDB </a:t>
            </a:r>
            <a:r>
              <a:rPr lang="en-IN" sz="1800" b="1" dirty="0" smtClean="0"/>
              <a:t>environment: </a:t>
            </a:r>
            <a:r>
              <a:rPr lang="en-IN" sz="1800" dirty="0" smtClean="0"/>
              <a:t>MongoDB </a:t>
            </a:r>
            <a:r>
              <a:rPr lang="en-IN" sz="1800" dirty="0"/>
              <a:t>requires a data directory to store all data. MongoDB’s default data directory path is </a:t>
            </a:r>
            <a:r>
              <a:rPr lang="en-IN" sz="1800" b="1" dirty="0"/>
              <a:t>\data\db</a:t>
            </a:r>
            <a:r>
              <a:rPr lang="en-IN" sz="1800" dirty="0" smtClean="0"/>
              <a:t>. </a:t>
            </a:r>
            <a:endParaRPr lang="en-US" sz="1800" dirty="0" smtClean="0"/>
          </a:p>
          <a:p>
            <a:r>
              <a:rPr lang="en-US" sz="1800" dirty="0" smtClean="0"/>
              <a:t>Start MongoDB</a:t>
            </a:r>
            <a:r>
              <a:rPr lang="en-US" sz="1800" dirty="0"/>
              <a:t>, run </a:t>
            </a:r>
            <a:r>
              <a:rPr lang="en-US" sz="1800" b="1" dirty="0" smtClean="0"/>
              <a:t>mongod.exe </a:t>
            </a:r>
            <a:r>
              <a:rPr lang="en-US" sz="1800" dirty="0" smtClean="0"/>
              <a:t>from command prompt. (This can also be started as Windows service)</a:t>
            </a:r>
          </a:p>
          <a:p>
            <a:r>
              <a:rPr lang="en-IN" sz="1800" dirty="0" smtClean="0"/>
              <a:t>Open </a:t>
            </a:r>
            <a:r>
              <a:rPr lang="en-IN" sz="1800" dirty="0"/>
              <a:t>another Command </a:t>
            </a:r>
            <a:r>
              <a:rPr lang="en-IN" sz="1800" dirty="0" smtClean="0"/>
              <a:t>Prompt,</a:t>
            </a:r>
            <a:r>
              <a:rPr lang="en-IN" sz="1800" b="1" dirty="0" smtClean="0"/>
              <a:t> </a:t>
            </a:r>
            <a:r>
              <a:rPr lang="en-IN" sz="1800" dirty="0" smtClean="0"/>
              <a:t>To </a:t>
            </a:r>
            <a:r>
              <a:rPr lang="en-IN" sz="1800" dirty="0"/>
              <a:t>connect to MongoDB </a:t>
            </a:r>
            <a:r>
              <a:rPr lang="en-IN" sz="1800" dirty="0" smtClean="0"/>
              <a:t>as client through </a:t>
            </a:r>
            <a:r>
              <a:rPr lang="en-IN" sz="1800" dirty="0"/>
              <a:t>the </a:t>
            </a:r>
            <a:r>
              <a:rPr lang="en-IN" sz="1800" b="1" dirty="0"/>
              <a:t>mongo.exe </a:t>
            </a:r>
            <a:r>
              <a:rPr lang="en-IN" sz="1800" dirty="0" smtClean="0"/>
              <a:t>shell.</a:t>
            </a:r>
          </a:p>
          <a:p>
            <a:pPr lvl="0"/>
            <a:r>
              <a:rPr lang="en-IN" sz="1800" b="1" dirty="0"/>
              <a:t>Mongo.exe vs mongod.exe </a:t>
            </a:r>
            <a:r>
              <a:rPr lang="en-IN" sz="1800" dirty="0"/>
              <a:t>:Both the </a:t>
            </a:r>
            <a:r>
              <a:rPr lang="en-IN" sz="1800" dirty="0" err="1"/>
              <a:t>mongod</a:t>
            </a:r>
            <a:r>
              <a:rPr lang="en-IN" sz="1800" dirty="0"/>
              <a:t> (database server) and mongo (database client shell) programs are command line programs and each expects to be run in its own command line </a:t>
            </a:r>
            <a:r>
              <a:rPr lang="en-IN" sz="1800" dirty="0" smtClean="0"/>
              <a:t>session.</a:t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	</a:t>
            </a:r>
            <a:r>
              <a:rPr lang="en-IN" sz="1800" b="1" dirty="0" smtClean="0"/>
              <a:t>mongod.exe </a:t>
            </a:r>
            <a:r>
              <a:rPr lang="en-IN" sz="1800" dirty="0" smtClean="0"/>
              <a:t>is the build of the MongoDB daemon (i.e. </a:t>
            </a:r>
            <a:r>
              <a:rPr lang="en-IN" sz="1800" dirty="0" err="1" smtClean="0"/>
              <a:t>mongod</a:t>
            </a:r>
            <a:r>
              <a:rPr lang="en-IN" sz="1800" dirty="0" smtClean="0"/>
              <a:t>) for the Windows platform.</a:t>
            </a:r>
            <a:br>
              <a:rPr lang="en-IN" sz="1800" dirty="0" smtClean="0"/>
            </a:br>
            <a:r>
              <a:rPr lang="en-IN" sz="1800" dirty="0" smtClean="0"/>
              <a:t>	</a:t>
            </a:r>
            <a:r>
              <a:rPr lang="en-IN" sz="1800" b="1" dirty="0" smtClean="0"/>
              <a:t>mongo.exe</a:t>
            </a:r>
            <a:r>
              <a:rPr lang="en-IN" sz="1800" dirty="0" smtClean="0"/>
              <a:t> is the shell which is used to write </a:t>
            </a:r>
            <a:r>
              <a:rPr lang="en-IN" sz="1800" dirty="0" err="1" smtClean="0"/>
              <a:t>mongoDB</a:t>
            </a:r>
            <a:r>
              <a:rPr lang="en-IN" sz="1800" dirty="0" smtClean="0"/>
              <a:t> queries in console based format.</a:t>
            </a:r>
            <a:endParaRPr lang="en-IN" sz="1800" dirty="0"/>
          </a:p>
          <a:p>
            <a:endParaRPr lang="en-US" sz="1800" b="1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234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Setup and Practical </a:t>
            </a:r>
            <a:r>
              <a:rPr lang="en-IN" sz="3200" dirty="0" smtClean="0"/>
              <a:t>Demo 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Example</a:t>
            </a:r>
            <a:r>
              <a:rPr lang="en-US" sz="1800" dirty="0"/>
              <a:t>:</a:t>
            </a:r>
          </a:p>
          <a:p>
            <a:pPr lvl="1"/>
            <a:r>
              <a:rPr lang="en-US" sz="1400" dirty="0" smtClean="0"/>
              <a:t>Basic CRUD operations</a:t>
            </a:r>
            <a:r>
              <a:rPr lang="en-US" sz="1400" dirty="0"/>
              <a:t>	(</a:t>
            </a:r>
            <a:r>
              <a:rPr lang="en-US" sz="1400" dirty="0">
                <a:hlinkClick r:id="rId3"/>
              </a:rPr>
              <a:t>http://docs.mongodb.org/v3.0/tutorial/getting-started-with-the-mongo-shell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)</a:t>
            </a:r>
            <a:endParaRPr lang="en-US" sz="1000" dirty="0" smtClean="0"/>
          </a:p>
          <a:p>
            <a:pPr lvl="1"/>
            <a:r>
              <a:rPr lang="en-US" sz="1400" dirty="0" err="1" smtClean="0"/>
              <a:t>DataTypes</a:t>
            </a:r>
            <a:r>
              <a:rPr lang="en-US" sz="1400" dirty="0"/>
              <a:t> </a:t>
            </a:r>
            <a:r>
              <a:rPr lang="en-US" sz="1400" dirty="0" smtClean="0"/>
              <a:t>and Queries (Searching and Sorting)</a:t>
            </a:r>
          </a:p>
          <a:p>
            <a:pPr lvl="1"/>
            <a:r>
              <a:rPr lang="en-US" sz="1400" dirty="0"/>
              <a:t>Aggregation (Computed </a:t>
            </a:r>
            <a:r>
              <a:rPr lang="en-US" sz="1400" dirty="0" smtClean="0"/>
              <a:t>queries)</a:t>
            </a:r>
          </a:p>
          <a:p>
            <a:pPr lvl="1"/>
            <a:r>
              <a:rPr lang="en-US" sz="1400" dirty="0" smtClean="0"/>
              <a:t>Mongoose : </a:t>
            </a:r>
            <a:r>
              <a:rPr lang="en-IN" sz="1400" dirty="0" err="1" smtClean="0"/>
              <a:t>mongodb</a:t>
            </a:r>
            <a:r>
              <a:rPr lang="en-IN" sz="1400" dirty="0" smtClean="0"/>
              <a:t> </a:t>
            </a:r>
            <a:r>
              <a:rPr lang="en-IN" sz="1400" dirty="0"/>
              <a:t>object </a:t>
            </a:r>
            <a:r>
              <a:rPr lang="en-IN" sz="1400" dirty="0" err="1"/>
              <a:t>modeling</a:t>
            </a:r>
            <a:r>
              <a:rPr lang="en-IN" sz="1400" dirty="0"/>
              <a:t> for </a:t>
            </a:r>
            <a:r>
              <a:rPr lang="en-IN" sz="1400" dirty="0" smtClean="0"/>
              <a:t>node.js</a:t>
            </a:r>
            <a:r>
              <a:rPr lang="en-US" sz="1400" dirty="0"/>
              <a:t>  (</a:t>
            </a:r>
            <a:r>
              <a:rPr lang="en-US" sz="1400" dirty="0">
                <a:hlinkClick r:id="rId4"/>
              </a:rPr>
              <a:t>http://mongoosejs.com</a:t>
            </a:r>
            <a:r>
              <a:rPr lang="en-US" sz="1400" dirty="0" smtClean="0">
                <a:hlinkClick r:id="rId4"/>
              </a:rPr>
              <a:t>/</a:t>
            </a:r>
            <a:r>
              <a:rPr lang="en-US" sz="1400" dirty="0" smtClean="0"/>
              <a:t>)</a:t>
            </a:r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577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z="3200" dirty="0"/>
              <a:t>Comparison of various MongoDB related </a:t>
            </a:r>
            <a:r>
              <a:rPr lang="en-IN" sz="3200" dirty="0" smtClean="0"/>
              <a:t>tools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Mongo Management </a:t>
            </a:r>
            <a:r>
              <a:rPr lang="en-IN" sz="2800" dirty="0" smtClean="0"/>
              <a:t>Studio</a:t>
            </a:r>
            <a:r>
              <a:rPr lang="en-IN" dirty="0" smtClean="0"/>
              <a:t>: </a:t>
            </a:r>
            <a:r>
              <a:rPr lang="en-IN" sz="1600" dirty="0"/>
              <a:t>Professional/Enterprise Edition (Also comes in community edition which is free</a:t>
            </a:r>
            <a:r>
              <a:rPr lang="en-IN" sz="1600" b="1" dirty="0"/>
              <a:t>. </a:t>
            </a:r>
            <a:r>
              <a:rPr lang="en-IN" sz="1600" dirty="0" smtClean="0"/>
              <a:t>Mongo </a:t>
            </a:r>
            <a:r>
              <a:rPr lang="en-IN" sz="1600" dirty="0"/>
              <a:t>Management Studio is a management console for MongoDB. With a clean and lightweight user interface, you can execute the typical MongoDB commands, without using the MongoDB shell. It cant assists your local development and test </a:t>
            </a:r>
            <a:r>
              <a:rPr lang="en-IN" sz="1600" dirty="0" smtClean="0"/>
              <a:t>processes. </a:t>
            </a:r>
            <a:r>
              <a:rPr lang="en-IN" sz="1600" dirty="0"/>
              <a:t>With a basic but strict user and rights management you can control of the access rights of all users</a:t>
            </a:r>
            <a:r>
              <a:rPr lang="en-IN" sz="1600" dirty="0" smtClean="0"/>
              <a:t>.</a:t>
            </a:r>
          </a:p>
          <a:p>
            <a:endParaRPr lang="en-IN" sz="1600" dirty="0" smtClean="0"/>
          </a:p>
          <a:p>
            <a:r>
              <a:rPr lang="en-IN" sz="2800" dirty="0" err="1" smtClean="0">
                <a:solidFill>
                  <a:srgbClr val="3E3D40"/>
                </a:solidFill>
                <a:latin typeface="Calibri Light" panose="020F0302020204030204" pitchFamily="34" charset="0"/>
              </a:rPr>
              <a:t>Robo</a:t>
            </a:r>
            <a:r>
              <a:rPr lang="en-IN" sz="2800" dirty="0" smtClean="0">
                <a:solidFill>
                  <a:srgbClr val="3E3D40"/>
                </a:solidFill>
                <a:latin typeface="Calibri Light" panose="020F0302020204030204" pitchFamily="34" charset="0"/>
              </a:rPr>
              <a:t> </a:t>
            </a:r>
            <a:r>
              <a:rPr lang="en-IN" sz="2800" dirty="0">
                <a:solidFill>
                  <a:srgbClr val="3E3D40"/>
                </a:solidFill>
                <a:latin typeface="Calibri Light" panose="020F0302020204030204" pitchFamily="34" charset="0"/>
              </a:rPr>
              <a:t>Mongo: </a:t>
            </a:r>
            <a:r>
              <a:rPr lang="en-IN" sz="1600" dirty="0" smtClean="0">
                <a:solidFill>
                  <a:srgbClr val="3E3D40"/>
                </a:solidFill>
                <a:latin typeface="Calibri Light" panose="020F0302020204030204" pitchFamily="34" charset="0"/>
              </a:rPr>
              <a:t>is </a:t>
            </a:r>
            <a:r>
              <a:rPr lang="en-IN" sz="1600" dirty="0">
                <a:solidFill>
                  <a:srgbClr val="3E3D40"/>
                </a:solidFill>
                <a:latin typeface="Calibri Light" panose="020F0302020204030204" pitchFamily="34" charset="0"/>
              </a:rPr>
              <a:t>a shell-centric cross-platform open source MongoDB management tool (i.e. Admin GUI). </a:t>
            </a:r>
            <a:r>
              <a:rPr lang="en-IN" sz="1600" dirty="0" err="1">
                <a:solidFill>
                  <a:srgbClr val="3E3D40"/>
                </a:solidFill>
                <a:latin typeface="Calibri Light" panose="020F0302020204030204" pitchFamily="34" charset="0"/>
              </a:rPr>
              <a:t>Robomongo</a:t>
            </a:r>
            <a:r>
              <a:rPr lang="en-IN" sz="1600" dirty="0">
                <a:solidFill>
                  <a:srgbClr val="3E3D40"/>
                </a:solidFill>
                <a:latin typeface="Calibri Light" panose="020F0302020204030204" pitchFamily="34" charset="0"/>
              </a:rPr>
              <a:t> embeds the same JavaScript engine that powers MongoDB’s mongo shell. Everything you can write in mongo shell you can write in </a:t>
            </a:r>
            <a:r>
              <a:rPr lang="en-IN" sz="1600" dirty="0" err="1" smtClean="0">
                <a:solidFill>
                  <a:srgbClr val="3E3D40"/>
                </a:solidFill>
                <a:latin typeface="Calibri Light" panose="020F0302020204030204" pitchFamily="34" charset="0"/>
              </a:rPr>
              <a:t>Robomongo</a:t>
            </a:r>
            <a:r>
              <a:rPr lang="en-IN" sz="1600" dirty="0" smtClean="0">
                <a:solidFill>
                  <a:srgbClr val="3E3D40"/>
                </a:solidFill>
                <a:latin typeface="Calibri Light" panose="020F0302020204030204" pitchFamily="34" charset="0"/>
              </a:rPr>
              <a:t>!</a:t>
            </a:r>
          </a:p>
          <a:p>
            <a:pPr marL="0" indent="0">
              <a:buNone/>
            </a:pPr>
            <a:endParaRPr lang="en-IN" sz="1600" dirty="0" smtClean="0">
              <a:solidFill>
                <a:srgbClr val="3E3D40"/>
              </a:solidFill>
              <a:latin typeface="Calibri Light" panose="020F0302020204030204" pitchFamily="34" charset="0"/>
            </a:endParaRPr>
          </a:p>
          <a:p>
            <a:r>
              <a:rPr lang="en-IN" sz="2800" dirty="0" err="1" smtClean="0"/>
              <a:t>MongoVUE</a:t>
            </a:r>
            <a:r>
              <a:rPr lang="en-IN" sz="2800" dirty="0" smtClean="0"/>
              <a:t>: </a:t>
            </a:r>
            <a:r>
              <a:rPr lang="en-IN" sz="1600" dirty="0" smtClean="0"/>
              <a:t>is </a:t>
            </a:r>
            <a:r>
              <a:rPr lang="en-IN" sz="1600" dirty="0"/>
              <a:t>an innovative MongoDB desktop application for Windows OS that gives you an elegant and highly usable GUI interface to work with </a:t>
            </a:r>
            <a:r>
              <a:rPr lang="en-IN" sz="1600" dirty="0" smtClean="0"/>
              <a:t>MongoDB. </a:t>
            </a:r>
            <a:r>
              <a:rPr lang="en-IN" sz="1600" dirty="0" err="1"/>
              <a:t>Mongovue</a:t>
            </a:r>
            <a:r>
              <a:rPr lang="en-IN" sz="1600" dirty="0"/>
              <a:t> has been around for a while and is solid and affordable. The best feature is that for a given database we can see just how much space everything is using and how your data is growing.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2671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MongoVUE</a:t>
            </a:r>
            <a:endParaRPr lang="en-IN" dirty="0"/>
          </a:p>
        </p:txBody>
      </p:sp>
      <p:pic>
        <p:nvPicPr>
          <p:cNvPr id="2050" name="Picture 2" descr="https://michaelckennedy.files.wordpress.com/2013/04/mongovu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682" y="1371600"/>
            <a:ext cx="672443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37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Advanced topics for self-study.</a:t>
            </a:r>
            <a:r>
              <a:rPr lang="en-IN" sz="3200" dirty="0"/>
              <a:t/>
            </a:r>
            <a:br>
              <a:rPr lang="en-IN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MongoDB related tools : </a:t>
            </a:r>
            <a:r>
              <a:rPr lang="en-IN" sz="2000" u="sng" dirty="0">
                <a:hlinkClick r:id="rId3"/>
              </a:rPr>
              <a:t>http://docs.mongodb.org/ecosystem/tools/administration-interfaces</a:t>
            </a:r>
            <a:r>
              <a:rPr lang="en-IN" sz="2000" u="sng" dirty="0" smtClean="0">
                <a:hlinkClick r:id="rId3"/>
              </a:rPr>
              <a:t>/</a:t>
            </a:r>
            <a:endParaRPr lang="en-IN" sz="2000" u="sng" dirty="0" smtClean="0"/>
          </a:p>
          <a:p>
            <a:r>
              <a:rPr lang="en-IN" sz="2000" dirty="0" smtClean="0"/>
              <a:t>Is </a:t>
            </a:r>
            <a:r>
              <a:rPr lang="en-IN" sz="2000" dirty="0"/>
              <a:t>MongoDB  Candidate for Big Data/ Its relation with IOT: </a:t>
            </a:r>
            <a:r>
              <a:rPr lang="en-IN" sz="2000" u="sng" dirty="0">
                <a:hlinkClick r:id="rId4"/>
              </a:rPr>
              <a:t>http://en.wikipedia.org/wiki/Big_data</a:t>
            </a:r>
            <a:endParaRPr lang="en-IN" sz="2000" dirty="0"/>
          </a:p>
          <a:p>
            <a:pPr lvl="0"/>
            <a:r>
              <a:rPr lang="en-IN" sz="2000" dirty="0" smtClean="0"/>
              <a:t>Deployment </a:t>
            </a:r>
            <a:r>
              <a:rPr lang="en-IN" sz="2000" dirty="0"/>
              <a:t>notes: </a:t>
            </a:r>
            <a:r>
              <a:rPr lang="en-IN" sz="2000" u="sng" dirty="0">
                <a:hlinkClick r:id="rId5"/>
              </a:rPr>
              <a:t>https://blog.serverdensity.com/notes-from-a-production-mongodb-deployment</a:t>
            </a:r>
            <a:r>
              <a:rPr lang="en-IN" sz="2000" u="sng" dirty="0" smtClean="0">
                <a:hlinkClick r:id="rId5"/>
              </a:rPr>
              <a:t>/</a:t>
            </a:r>
            <a:endParaRPr lang="en-IN" sz="2000" u="sng" dirty="0" smtClean="0"/>
          </a:p>
          <a:p>
            <a:pPr lvl="0"/>
            <a:r>
              <a:rPr lang="en-IN" sz="2000" dirty="0"/>
              <a:t>Administration (Monitoring and Diagnostics</a:t>
            </a:r>
            <a:r>
              <a:rPr lang="en-IN" sz="2000" dirty="0" smtClean="0"/>
              <a:t>): </a:t>
            </a:r>
            <a:r>
              <a:rPr lang="en-IN" sz="2000" u="sng" dirty="0">
                <a:hlinkClick r:id="rId6"/>
              </a:rPr>
              <a:t>http://docs.mongodb.org/manual/administration/monitoring/</a:t>
            </a:r>
            <a:r>
              <a:rPr lang="en-IN" sz="2000" dirty="0"/>
              <a:t> </a:t>
            </a:r>
          </a:p>
          <a:p>
            <a:pPr lvl="0"/>
            <a:r>
              <a:rPr lang="en-IN" sz="2000" dirty="0"/>
              <a:t>Security and </a:t>
            </a:r>
            <a:r>
              <a:rPr lang="en-IN" sz="2000" dirty="0" smtClean="0"/>
              <a:t>Authentication: </a:t>
            </a:r>
            <a:r>
              <a:rPr lang="en-IN" sz="2000" u="sng" dirty="0">
                <a:hlinkClick r:id="rId7"/>
              </a:rPr>
              <a:t>http://docs.mongodb.org/manual/core/security-introduction/</a:t>
            </a:r>
            <a:r>
              <a:rPr lang="en-IN" sz="2000" dirty="0"/>
              <a:t> </a:t>
            </a:r>
          </a:p>
          <a:p>
            <a:pPr lvl="0"/>
            <a:r>
              <a:rPr lang="en-IN" sz="2000" dirty="0" smtClean="0"/>
              <a:t>Indexes : </a:t>
            </a:r>
            <a:r>
              <a:rPr lang="en-IN" sz="2000" u="sng" dirty="0">
                <a:hlinkClick r:id="rId8"/>
              </a:rPr>
              <a:t>http://docs.mongodb.org/manual/core/indexes-introduction/</a:t>
            </a:r>
            <a:r>
              <a:rPr lang="en-IN" sz="2000" dirty="0"/>
              <a:t> </a:t>
            </a:r>
          </a:p>
          <a:p>
            <a:pPr lvl="0"/>
            <a:r>
              <a:rPr lang="en-IN" sz="2000" dirty="0"/>
              <a:t>Replication and </a:t>
            </a:r>
            <a:r>
              <a:rPr lang="en-IN" sz="2000" dirty="0" smtClean="0"/>
              <a:t>Sharding : </a:t>
            </a:r>
            <a:r>
              <a:rPr lang="en-IN" sz="2000" dirty="0">
                <a:hlinkClick r:id="rId9"/>
              </a:rPr>
              <a:t>http://docs.mongodb.org/manual/core/replication-introduction</a:t>
            </a:r>
            <a:r>
              <a:rPr lang="en-IN" sz="2000" dirty="0" smtClean="0">
                <a:hlinkClick r:id="rId9"/>
              </a:rPr>
              <a:t>/</a:t>
            </a:r>
            <a:endParaRPr lang="en-IN" sz="2000" dirty="0" smtClean="0"/>
          </a:p>
          <a:p>
            <a:pPr lvl="0"/>
            <a:r>
              <a:rPr lang="en-IN" sz="2000" dirty="0" smtClean="0"/>
              <a:t>Scaling</a:t>
            </a:r>
            <a:r>
              <a:rPr lang="en-IN" sz="2000" dirty="0"/>
              <a:t>/ Partitioning/ </a:t>
            </a:r>
            <a:r>
              <a:rPr lang="en-IN" sz="2000" dirty="0" smtClean="0"/>
              <a:t>Clustering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5687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-Template" id="{9D76C8E6-9649-432A-9F55-B0BFAA22EE28}" vid="{DFCC52BE-F38D-43F0-BF42-C31309CAF9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63668E2D240141A7F1EEA934532210" ma:contentTypeVersion="0" ma:contentTypeDescription="Create a new document." ma:contentTypeScope="" ma:versionID="00ee8ef5012fcecce42dc2c3b5da06f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60B8F9-6575-4B83-A04A-2B9D6322C6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DC50E78-8C87-41A7-B6A1-63F7C6F638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8BE8AA-487F-4154-BCFA-72B37E80033A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558</Words>
  <Application>Microsoft Office PowerPoint</Application>
  <PresentationFormat>Widescreen</PresentationFormat>
  <Paragraphs>71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 Semilight</vt:lpstr>
      <vt:lpstr>Wingdings</vt:lpstr>
      <vt:lpstr>PPT -Template</vt:lpstr>
      <vt:lpstr>Curiosity Booster  Overview of NoSQL and MongoDB  </vt:lpstr>
      <vt:lpstr>What is NoSQL Database ?</vt:lpstr>
      <vt:lpstr>Introduction to MongoDB</vt:lpstr>
      <vt:lpstr>Mongo Data Modelling</vt:lpstr>
      <vt:lpstr>Setup and Practical Demo</vt:lpstr>
      <vt:lpstr>Setup and Practical Demo (cont.)</vt:lpstr>
      <vt:lpstr>Comparison of various MongoDB related tools</vt:lpstr>
      <vt:lpstr>MongoVUE</vt:lpstr>
      <vt:lpstr>Advanced topics for self-study. </vt:lpstr>
      <vt:lpstr>References:  </vt:lpstr>
      <vt:lpstr>Thank you!!  Ankit Arora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</dc:title>
  <dc:creator>Mohit Jain</dc:creator>
  <cp:lastModifiedBy>Ankit Arora</cp:lastModifiedBy>
  <cp:revision>498</cp:revision>
  <dcterms:created xsi:type="dcterms:W3CDTF">2015-01-07T09:49:44Z</dcterms:created>
  <dcterms:modified xsi:type="dcterms:W3CDTF">2015-09-16T07:29:00Z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0x0101005B63668E2D240141A7F1EEA934532210</vt:lpwstr>
  </property>
</Properties>
</file>