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58" r:id="rId6"/>
    <p:sldId id="260" r:id="rId7"/>
    <p:sldId id="266" r:id="rId8"/>
    <p:sldId id="267" r:id="rId9"/>
    <p:sldId id="268" r:id="rId10"/>
    <p:sldId id="269" r:id="rId11"/>
    <p:sldId id="261" r:id="rId12"/>
    <p:sldId id="263" r:id="rId13"/>
    <p:sldId id="262"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F47C-60BF-47EF-A126-97C9E93B2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7CD131-B2F5-48AB-AA3A-8D3750D91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DB365D-CA8A-44CD-8268-CAFAF19A5DDE}"/>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5" name="Footer Placeholder 4">
            <a:extLst>
              <a:ext uri="{FF2B5EF4-FFF2-40B4-BE49-F238E27FC236}">
                <a16:creationId xmlns:a16="http://schemas.microsoft.com/office/drawing/2014/main" id="{10C84263-5F8F-44A2-9AA6-860B6DDE25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50884-D372-4C23-B07D-F19EDEEC224C}"/>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282848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6F47-0622-4D7C-B26E-25870E7B0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A330D3-D39B-44C8-A74F-DBCBFE32D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CD339-CE35-405F-A025-205658757FD1}"/>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5" name="Footer Placeholder 4">
            <a:extLst>
              <a:ext uri="{FF2B5EF4-FFF2-40B4-BE49-F238E27FC236}">
                <a16:creationId xmlns:a16="http://schemas.microsoft.com/office/drawing/2014/main" id="{E04BC1C8-E43F-42D2-AB46-AF8FFC514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CC46A3-C36A-4BD4-A36B-C4D50B87A5F6}"/>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259527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D6EF5-16A8-4C13-911E-A01D390FAE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7CBC18-ADCA-46D2-9AB5-6E9548AB6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5AB73-384B-435D-A609-80A766A0E48E}"/>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5" name="Footer Placeholder 4">
            <a:extLst>
              <a:ext uri="{FF2B5EF4-FFF2-40B4-BE49-F238E27FC236}">
                <a16:creationId xmlns:a16="http://schemas.microsoft.com/office/drawing/2014/main" id="{6ED4CD8E-E010-4ED4-BC6C-AD9AE3A78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D0A2B-00AF-4FD4-BF4D-EBC0B9F360A9}"/>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39659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1AD4-C327-471A-80A1-EBE3DE686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2001F9-09B6-4710-A6A2-6B8D7C9C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83ACE-28A3-4A8D-AAC4-6D96618BB713}"/>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5" name="Footer Placeholder 4">
            <a:extLst>
              <a:ext uri="{FF2B5EF4-FFF2-40B4-BE49-F238E27FC236}">
                <a16:creationId xmlns:a16="http://schemas.microsoft.com/office/drawing/2014/main" id="{AE8B0BE5-5C3E-4940-A94B-B16D091A48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DD525-B427-42F7-A530-C44C50658387}"/>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242017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FC8F-4586-496D-995B-869608B73D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A00696-D881-4C1A-B80D-F09F99937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EB49C1-D911-4CC1-983F-C74FF3C01F7C}"/>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5" name="Footer Placeholder 4">
            <a:extLst>
              <a:ext uri="{FF2B5EF4-FFF2-40B4-BE49-F238E27FC236}">
                <a16:creationId xmlns:a16="http://schemas.microsoft.com/office/drawing/2014/main" id="{B6A25CCB-F9A1-43DD-B59C-C332FC935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6169F5-A4BF-403E-A977-4C4C586D2E38}"/>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341000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92F7-B7D4-43CC-82E4-4F0A5602EF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B30810-E600-47D0-BDAD-5A20C9016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A9A5BD-2B25-4624-AD3C-15A4B32B2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1796D-84B7-4DD2-A3AA-11B3660F0B51}"/>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6" name="Footer Placeholder 5">
            <a:extLst>
              <a:ext uri="{FF2B5EF4-FFF2-40B4-BE49-F238E27FC236}">
                <a16:creationId xmlns:a16="http://schemas.microsoft.com/office/drawing/2014/main" id="{CA6E12C7-AF3C-4ED1-9ABC-04AC3FC207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90BEBD-ED91-4DFC-9C9F-0D57C59CB5F3}"/>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404291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2AFC-C4C5-4DD5-BAEC-60054083AB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E8751D-8D1C-4F2C-B89D-AC0BFACD9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73D6A-08A5-40C4-B3A9-75BB1055E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3B349D-4E7D-4E7B-A239-5FA45C0B6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183B7-C372-4099-8E33-FBE9C718C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1BC02E-E82D-488A-8F82-0F068B1F3C1F}"/>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8" name="Footer Placeholder 7">
            <a:extLst>
              <a:ext uri="{FF2B5EF4-FFF2-40B4-BE49-F238E27FC236}">
                <a16:creationId xmlns:a16="http://schemas.microsoft.com/office/drawing/2014/main" id="{2612C8E6-9822-4C93-8C6D-A5C04D4768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AC65F5-061A-4BF1-AC77-430AFEF08A87}"/>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240556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6630-F2D4-4021-BC05-417F7A267F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326013-11F0-4320-905C-F74C119E4389}"/>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4" name="Footer Placeholder 3">
            <a:extLst>
              <a:ext uri="{FF2B5EF4-FFF2-40B4-BE49-F238E27FC236}">
                <a16:creationId xmlns:a16="http://schemas.microsoft.com/office/drawing/2014/main" id="{C17F1630-F75B-4974-B882-8C4AED8433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739572-0E23-45B6-AD56-AC279892ADD4}"/>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341803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90A8F-0668-4C87-9F23-138A6B3D15E5}"/>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3" name="Footer Placeholder 2">
            <a:extLst>
              <a:ext uri="{FF2B5EF4-FFF2-40B4-BE49-F238E27FC236}">
                <a16:creationId xmlns:a16="http://schemas.microsoft.com/office/drawing/2014/main" id="{7FBF8E00-117D-474A-98C3-224A8FEEED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4934CC-5EC4-46B8-9DAD-0505C9813110}"/>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212350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1B2E-E47A-45DA-8EAD-9CC750513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F2DCCC-3F76-4959-B283-49D52149D9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0195D1-F138-4E8B-A0A2-CA24A4C20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930E3-259E-4C76-AE68-EF46A9CEC5E1}"/>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6" name="Footer Placeholder 5">
            <a:extLst>
              <a:ext uri="{FF2B5EF4-FFF2-40B4-BE49-F238E27FC236}">
                <a16:creationId xmlns:a16="http://schemas.microsoft.com/office/drawing/2014/main" id="{EBE20BB3-6F1F-4DE4-9EC0-73260E257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1D9F0-9A8F-4576-B823-31A6084C6492}"/>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20448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D4F9-4E1D-4BE0-B413-5C867B363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6F0F52-E43F-4C61-A43A-D28DA4179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110310-838F-4EB1-AEE5-ACC0AE6AC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59A52-4F2A-4C93-AEDB-41F2ECC0D9BC}"/>
              </a:ext>
            </a:extLst>
          </p:cNvPr>
          <p:cNvSpPr>
            <a:spLocks noGrp="1"/>
          </p:cNvSpPr>
          <p:nvPr>
            <p:ph type="dt" sz="half" idx="10"/>
          </p:nvPr>
        </p:nvSpPr>
        <p:spPr/>
        <p:txBody>
          <a:bodyPr/>
          <a:lstStyle/>
          <a:p>
            <a:fld id="{2AF9DA51-5290-4CF3-812D-2B98DAC9DA74}" type="datetimeFigureOut">
              <a:rPr lang="en-IN" smtClean="0"/>
              <a:t>31-03-2020</a:t>
            </a:fld>
            <a:endParaRPr lang="en-IN"/>
          </a:p>
        </p:txBody>
      </p:sp>
      <p:sp>
        <p:nvSpPr>
          <p:cNvPr id="6" name="Footer Placeholder 5">
            <a:extLst>
              <a:ext uri="{FF2B5EF4-FFF2-40B4-BE49-F238E27FC236}">
                <a16:creationId xmlns:a16="http://schemas.microsoft.com/office/drawing/2014/main" id="{6BCFCAF1-AAFB-450D-B269-9585E76B8D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8B2F4B-6E13-467D-99DB-715421D0C58C}"/>
              </a:ext>
            </a:extLst>
          </p:cNvPr>
          <p:cNvSpPr>
            <a:spLocks noGrp="1"/>
          </p:cNvSpPr>
          <p:nvPr>
            <p:ph type="sldNum" sz="quarter" idx="12"/>
          </p:nvPr>
        </p:nvSpPr>
        <p:spPr/>
        <p:txBody>
          <a:bodyPr/>
          <a:lstStyle/>
          <a:p>
            <a:fld id="{88A4FAC5-82B6-41C9-A5A4-87378431BD48}" type="slidenum">
              <a:rPr lang="en-IN" smtClean="0"/>
              <a:t>‹#›</a:t>
            </a:fld>
            <a:endParaRPr lang="en-IN"/>
          </a:p>
        </p:txBody>
      </p:sp>
    </p:spTree>
    <p:extLst>
      <p:ext uri="{BB962C8B-B14F-4D97-AF65-F5344CB8AC3E}">
        <p14:creationId xmlns:p14="http://schemas.microsoft.com/office/powerpoint/2010/main" val="299397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E089C-AA43-4E52-B4CC-309875A0E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855CC8-06BE-4EEF-A491-9D5332575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DECA7-FACD-4671-958B-89A993CEF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9DA51-5290-4CF3-812D-2B98DAC9DA74}" type="datetimeFigureOut">
              <a:rPr lang="en-IN" smtClean="0"/>
              <a:t>31-03-2020</a:t>
            </a:fld>
            <a:endParaRPr lang="en-IN"/>
          </a:p>
        </p:txBody>
      </p:sp>
      <p:sp>
        <p:nvSpPr>
          <p:cNvPr id="5" name="Footer Placeholder 4">
            <a:extLst>
              <a:ext uri="{FF2B5EF4-FFF2-40B4-BE49-F238E27FC236}">
                <a16:creationId xmlns:a16="http://schemas.microsoft.com/office/drawing/2014/main" id="{23309BF2-67D4-4062-8F01-BE2BF6E92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908617-B314-4FEE-80D0-17B8014B0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4FAC5-82B6-41C9-A5A4-87378431BD48}" type="slidenum">
              <a:rPr lang="en-IN" smtClean="0"/>
              <a:t>‹#›</a:t>
            </a:fld>
            <a:endParaRPr lang="en-IN"/>
          </a:p>
        </p:txBody>
      </p:sp>
    </p:spTree>
    <p:extLst>
      <p:ext uri="{BB962C8B-B14F-4D97-AF65-F5344CB8AC3E}">
        <p14:creationId xmlns:p14="http://schemas.microsoft.com/office/powerpoint/2010/main" val="302982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ackoverflow.com/questions/1939403/mvvm-viewmodel-vs-mvc-viewmode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cid:image003.jpg@01D208FE.5FFCBCC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C0C5-7008-4709-AD23-6754CD4E394C}"/>
              </a:ext>
            </a:extLst>
          </p:cNvPr>
          <p:cNvSpPr>
            <a:spLocks noGrp="1"/>
          </p:cNvSpPr>
          <p:nvPr>
            <p:ph type="ctrTitle"/>
          </p:nvPr>
        </p:nvSpPr>
        <p:spPr/>
        <p:txBody>
          <a:bodyPr/>
          <a:lstStyle/>
          <a:p>
            <a:r>
              <a:rPr lang="en-US" dirty="0"/>
              <a:t>Breaking Backbone.js myths </a:t>
            </a:r>
            <a:r>
              <a:rPr lang="en-US" dirty="0" err="1"/>
              <a:t>w.r.t.</a:t>
            </a:r>
            <a:r>
              <a:rPr lang="en-US" dirty="0"/>
              <a:t> </a:t>
            </a:r>
            <a:r>
              <a:rPr lang="en-US" dirty="0" err="1"/>
              <a:t>myProjects</a:t>
            </a:r>
            <a:r>
              <a:rPr lang="en-US" dirty="0"/>
              <a:t>/</a:t>
            </a:r>
            <a:r>
              <a:rPr lang="en-US" dirty="0" err="1"/>
              <a:t>myOrder</a:t>
            </a:r>
            <a:endParaRPr lang="en-IN" dirty="0"/>
          </a:p>
        </p:txBody>
      </p:sp>
      <p:sp>
        <p:nvSpPr>
          <p:cNvPr id="3" name="Subtitle 2">
            <a:extLst>
              <a:ext uri="{FF2B5EF4-FFF2-40B4-BE49-F238E27FC236}">
                <a16:creationId xmlns:a16="http://schemas.microsoft.com/office/drawing/2014/main" id="{9D58B165-0961-44C9-99B3-D11CE2EF272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6527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5D03-9107-4528-B593-43E92377911B}"/>
              </a:ext>
            </a:extLst>
          </p:cNvPr>
          <p:cNvSpPr>
            <a:spLocks noGrp="1"/>
          </p:cNvSpPr>
          <p:nvPr>
            <p:ph type="title"/>
          </p:nvPr>
        </p:nvSpPr>
        <p:spPr/>
        <p:txBody>
          <a:bodyPr/>
          <a:lstStyle/>
          <a:p>
            <a:r>
              <a:rPr lang="en-US" dirty="0"/>
              <a:t>Best Practices (Do’s and </a:t>
            </a:r>
            <a:r>
              <a:rPr lang="en-US" dirty="0" err="1"/>
              <a:t>Dont’s</a:t>
            </a:r>
            <a:r>
              <a:rPr lang="en-US" dirty="0"/>
              <a:t>)</a:t>
            </a:r>
            <a:endParaRPr lang="en-IN" dirty="0"/>
          </a:p>
        </p:txBody>
      </p:sp>
      <p:sp>
        <p:nvSpPr>
          <p:cNvPr id="3" name="Content Placeholder 2">
            <a:extLst>
              <a:ext uri="{FF2B5EF4-FFF2-40B4-BE49-F238E27FC236}">
                <a16:creationId xmlns:a16="http://schemas.microsoft.com/office/drawing/2014/main" id="{6C399D75-57D1-4145-B9E9-0DC736477861}"/>
              </a:ext>
            </a:extLst>
          </p:cNvPr>
          <p:cNvSpPr>
            <a:spLocks noGrp="1"/>
          </p:cNvSpPr>
          <p:nvPr>
            <p:ph idx="1"/>
          </p:nvPr>
        </p:nvSpPr>
        <p:spPr/>
        <p:txBody>
          <a:bodyPr>
            <a:normAutofit fontScale="32500" lnSpcReduction="20000"/>
          </a:bodyPr>
          <a:lstStyle/>
          <a:p>
            <a:pPr lvl="0"/>
            <a:r>
              <a:rPr lang="en-US" b="1" dirty="0"/>
              <a:t>Model vs </a:t>
            </a:r>
            <a:r>
              <a:rPr lang="en-US" b="1" dirty="0" err="1"/>
              <a:t>ViewModel</a:t>
            </a:r>
            <a:r>
              <a:rPr lang="en-US" dirty="0"/>
              <a:t> </a:t>
            </a:r>
            <a:endParaRPr lang="en-IN" dirty="0"/>
          </a:p>
          <a:p>
            <a:r>
              <a:rPr lang="en-US" dirty="0"/>
              <a:t>v  A </a:t>
            </a:r>
            <a:r>
              <a:rPr lang="en-US" b="1" dirty="0"/>
              <a:t>Model</a:t>
            </a:r>
            <a:r>
              <a:rPr lang="en-US" dirty="0"/>
              <a:t> manages the </a:t>
            </a:r>
            <a:r>
              <a:rPr lang="en-US" dirty="0" err="1"/>
              <a:t>behaviour</a:t>
            </a:r>
            <a:r>
              <a:rPr lang="en-US" dirty="0"/>
              <a:t> and data of the application domain.</a:t>
            </a:r>
            <a:endParaRPr lang="en-IN" dirty="0"/>
          </a:p>
          <a:p>
            <a:r>
              <a:rPr lang="en-US" dirty="0"/>
              <a:t>v  A </a:t>
            </a:r>
            <a:r>
              <a:rPr lang="en-US" b="1" dirty="0" err="1"/>
              <a:t>ViewModel</a:t>
            </a:r>
            <a:r>
              <a:rPr lang="en-US" dirty="0"/>
              <a:t> provides all the information necessary for a View to be rendered. The data it contains is created using data defined in the Model. The View reads the </a:t>
            </a:r>
            <a:r>
              <a:rPr lang="en-US" dirty="0" err="1"/>
              <a:t>ViewModel</a:t>
            </a:r>
            <a:r>
              <a:rPr lang="en-US" dirty="0"/>
              <a:t> and renders the output.</a:t>
            </a:r>
            <a:endParaRPr lang="en-IN" dirty="0"/>
          </a:p>
          <a:p>
            <a:r>
              <a:rPr lang="en-US" dirty="0"/>
              <a:t>If a view is to be rendered using multiple models, then </a:t>
            </a:r>
            <a:r>
              <a:rPr lang="en-US" dirty="0" err="1"/>
              <a:t>ViewModel</a:t>
            </a:r>
            <a:r>
              <a:rPr lang="en-US" dirty="0"/>
              <a:t> provides a way to aggregate the information required for a View into a single object.</a:t>
            </a:r>
            <a:endParaRPr lang="en-IN" dirty="0"/>
          </a:p>
          <a:p>
            <a:r>
              <a:rPr lang="en-US" dirty="0"/>
              <a:t> </a:t>
            </a:r>
            <a:endParaRPr lang="en-IN" dirty="0"/>
          </a:p>
          <a:p>
            <a:r>
              <a:rPr lang="en-US" dirty="0"/>
              <a:t>In reality, </a:t>
            </a:r>
            <a:r>
              <a:rPr lang="en-US" dirty="0" err="1"/>
              <a:t>ViewModels</a:t>
            </a:r>
            <a:r>
              <a:rPr lang="en-US" dirty="0"/>
              <a:t> are nothing more than a simple wrapper for your domain objects. A simple mapper can be used to go back and forth between </a:t>
            </a:r>
            <a:r>
              <a:rPr lang="en-US" dirty="0" err="1"/>
              <a:t>ViewModels</a:t>
            </a:r>
            <a:r>
              <a:rPr lang="en-US" dirty="0"/>
              <a:t> and domain models with ease.</a:t>
            </a:r>
            <a:endParaRPr lang="en-IN" dirty="0"/>
          </a:p>
          <a:p>
            <a:r>
              <a:rPr lang="en-US" dirty="0"/>
              <a:t>Ideally we should always bind View to </a:t>
            </a:r>
            <a:r>
              <a:rPr lang="en-US" dirty="0" err="1"/>
              <a:t>ViewModel</a:t>
            </a:r>
            <a:r>
              <a:rPr lang="en-US" dirty="0"/>
              <a:t> and never to the domain models, even if it's a single object. Because it gives us flexibility to decorate </a:t>
            </a:r>
            <a:r>
              <a:rPr lang="en-US" dirty="0" err="1"/>
              <a:t>ViewModels</a:t>
            </a:r>
            <a:r>
              <a:rPr lang="en-US" dirty="0"/>
              <a:t> with </a:t>
            </a:r>
            <a:r>
              <a:rPr lang="en-US" dirty="0" err="1"/>
              <a:t>UIHints</a:t>
            </a:r>
            <a:r>
              <a:rPr lang="en-US" dirty="0"/>
              <a:t> and validations. </a:t>
            </a:r>
            <a:endParaRPr lang="en-IN" dirty="0"/>
          </a:p>
          <a:p>
            <a:r>
              <a:rPr lang="en-US" dirty="0"/>
              <a:t>Just the same way your domain models are enriched with domain-specific rules and business logic, so should your </a:t>
            </a:r>
            <a:r>
              <a:rPr lang="en-US" dirty="0" err="1"/>
              <a:t>ViewModels</a:t>
            </a:r>
            <a:r>
              <a:rPr lang="en-US" dirty="0"/>
              <a:t> be enriched with UI-specific logic.</a:t>
            </a:r>
            <a:endParaRPr lang="en-IN" dirty="0"/>
          </a:p>
          <a:p>
            <a:r>
              <a:rPr lang="en-US" dirty="0"/>
              <a:t> </a:t>
            </a:r>
            <a:endParaRPr lang="en-IN" dirty="0"/>
          </a:p>
          <a:p>
            <a:r>
              <a:rPr lang="en-US" dirty="0"/>
              <a:t>Reasons why sometimes there can be cases where we need </a:t>
            </a:r>
            <a:r>
              <a:rPr lang="en-US" dirty="0" err="1"/>
              <a:t>ViewModel</a:t>
            </a:r>
            <a:r>
              <a:rPr lang="en-US" dirty="0"/>
              <a:t> in Backbone:</a:t>
            </a:r>
            <a:endParaRPr lang="en-IN" dirty="0"/>
          </a:p>
          <a:p>
            <a:r>
              <a:rPr lang="en-US" dirty="0"/>
              <a:t>1.       Separation of concerns, thus leading to Loose coupling.</a:t>
            </a:r>
            <a:endParaRPr lang="en-IN" dirty="0"/>
          </a:p>
          <a:p>
            <a:r>
              <a:rPr lang="en-US" dirty="0"/>
              <a:t>2.       Security : One of the biggest advantages with View Models is removing security risks. Domain objects will most likely contain properties that the user should not be able to change. (e.g. property called </a:t>
            </a:r>
            <a:r>
              <a:rPr lang="en-US" dirty="0" err="1"/>
              <a:t>IsAdmin</a:t>
            </a:r>
            <a:r>
              <a:rPr lang="en-US" dirty="0"/>
              <a:t>)</a:t>
            </a:r>
            <a:endParaRPr lang="en-IN" dirty="0"/>
          </a:p>
          <a:p>
            <a:r>
              <a:rPr lang="en-US" dirty="0"/>
              <a:t>3.       </a:t>
            </a:r>
            <a:r>
              <a:rPr lang="en-US" dirty="0" err="1"/>
              <a:t>Backbone.Model's</a:t>
            </a:r>
            <a:r>
              <a:rPr lang="en-US" dirty="0"/>
              <a:t> are great for storing the state of your objects and persisting them back to your server. But as your </a:t>
            </a:r>
            <a:r>
              <a:rPr lang="en-US" dirty="0" err="1"/>
              <a:t>Backbone.View's</a:t>
            </a:r>
            <a:r>
              <a:rPr lang="en-US" dirty="0"/>
              <a:t> become more complex, it's useful to have a model to store all view related attributes.</a:t>
            </a:r>
            <a:br>
              <a:rPr lang="en-US" dirty="0"/>
            </a:br>
            <a:r>
              <a:rPr lang="en-US" dirty="0"/>
              <a:t>If you store view attributes on the same model as your persistence model, when you call .save() on that model, the view attributes will be sent to the server too.</a:t>
            </a:r>
            <a:endParaRPr lang="en-IN" dirty="0"/>
          </a:p>
          <a:p>
            <a:r>
              <a:rPr lang="en-US" dirty="0"/>
              <a:t> </a:t>
            </a:r>
            <a:endParaRPr lang="en-IN" dirty="0"/>
          </a:p>
          <a:p>
            <a:r>
              <a:rPr lang="en-US" dirty="0"/>
              <a:t>Further reading: </a:t>
            </a:r>
            <a:endParaRPr lang="en-IN" dirty="0"/>
          </a:p>
          <a:p>
            <a:r>
              <a:rPr lang="en-US" dirty="0"/>
              <a:t>-          </a:t>
            </a:r>
            <a:r>
              <a:rPr lang="en-US" u="sng" dirty="0">
                <a:hlinkClick r:id="rId2"/>
              </a:rPr>
              <a:t>http://stackoverflow.com/questions/1939403/mvvm-viewmodel-vs-mvc-viewmodel</a:t>
            </a:r>
            <a:endParaRPr lang="en-IN"/>
          </a:p>
          <a:p>
            <a:endParaRPr lang="en-IN" dirty="0"/>
          </a:p>
        </p:txBody>
      </p:sp>
    </p:spTree>
    <p:extLst>
      <p:ext uri="{BB962C8B-B14F-4D97-AF65-F5344CB8AC3E}">
        <p14:creationId xmlns:p14="http://schemas.microsoft.com/office/powerpoint/2010/main" val="90837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EBB4-AB9A-44FA-9A8A-CA34349C1376}"/>
              </a:ext>
            </a:extLst>
          </p:cNvPr>
          <p:cNvSpPr>
            <a:spLocks noGrp="1"/>
          </p:cNvSpPr>
          <p:nvPr>
            <p:ph type="title"/>
          </p:nvPr>
        </p:nvSpPr>
        <p:spPr/>
        <p:txBody>
          <a:bodyPr/>
          <a:lstStyle/>
          <a:p>
            <a:r>
              <a:rPr lang="en-US" dirty="0"/>
              <a:t>Architecture diagram (Component)</a:t>
            </a:r>
            <a:endParaRPr lang="en-IN" dirty="0"/>
          </a:p>
        </p:txBody>
      </p:sp>
      <p:sp>
        <p:nvSpPr>
          <p:cNvPr id="3" name="Content Placeholder 2">
            <a:extLst>
              <a:ext uri="{FF2B5EF4-FFF2-40B4-BE49-F238E27FC236}">
                <a16:creationId xmlns:a16="http://schemas.microsoft.com/office/drawing/2014/main" id="{C5E43371-5D67-47BA-A238-B12153E892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956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EBB4-AB9A-44FA-9A8A-CA34349C1376}"/>
              </a:ext>
            </a:extLst>
          </p:cNvPr>
          <p:cNvSpPr>
            <a:spLocks noGrp="1"/>
          </p:cNvSpPr>
          <p:nvPr>
            <p:ph type="title"/>
          </p:nvPr>
        </p:nvSpPr>
        <p:spPr/>
        <p:txBody>
          <a:bodyPr/>
          <a:lstStyle/>
          <a:p>
            <a:r>
              <a:rPr lang="en-US" dirty="0"/>
              <a:t>Thoughts</a:t>
            </a:r>
            <a:endParaRPr lang="en-IN" dirty="0"/>
          </a:p>
        </p:txBody>
      </p:sp>
      <p:sp>
        <p:nvSpPr>
          <p:cNvPr id="3" name="Content Placeholder 2">
            <a:extLst>
              <a:ext uri="{FF2B5EF4-FFF2-40B4-BE49-F238E27FC236}">
                <a16:creationId xmlns:a16="http://schemas.microsoft.com/office/drawing/2014/main" id="{C5E43371-5D67-47BA-A238-B12153E89239}"/>
              </a:ext>
            </a:extLst>
          </p:cNvPr>
          <p:cNvSpPr>
            <a:spLocks noGrp="1"/>
          </p:cNvSpPr>
          <p:nvPr>
            <p:ph idx="1"/>
          </p:nvPr>
        </p:nvSpPr>
        <p:spPr/>
        <p:txBody>
          <a:bodyPr/>
          <a:lstStyle/>
          <a:p>
            <a:r>
              <a:rPr lang="en-US" dirty="0"/>
              <a:t>For now we have an ecosystem running in backbone.js framework.</a:t>
            </a:r>
          </a:p>
          <a:p>
            <a:r>
              <a:rPr lang="en-US" dirty="0"/>
              <a:t>Yes new work in being planned in ReactJS, but this work will require enhancement and maintenance.</a:t>
            </a:r>
          </a:p>
          <a:p>
            <a:r>
              <a:rPr lang="en-US" dirty="0"/>
              <a:t>So knowing these concepts is important.</a:t>
            </a:r>
            <a:endParaRPr lang="en-IN" dirty="0"/>
          </a:p>
        </p:txBody>
      </p:sp>
    </p:spTree>
    <p:extLst>
      <p:ext uri="{BB962C8B-B14F-4D97-AF65-F5344CB8AC3E}">
        <p14:creationId xmlns:p14="http://schemas.microsoft.com/office/powerpoint/2010/main" val="153485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EBB4-AB9A-44FA-9A8A-CA34349C1376}"/>
              </a:ext>
            </a:extLst>
          </p:cNvPr>
          <p:cNvSpPr>
            <a:spLocks noGrp="1"/>
          </p:cNvSpPr>
          <p:nvPr>
            <p:ph type="title"/>
          </p:nvPr>
        </p:nvSpPr>
        <p:spPr/>
        <p:txBody>
          <a:bodyPr/>
          <a:lstStyle/>
          <a:p>
            <a:r>
              <a:rPr lang="en-US" dirty="0"/>
              <a:t>Grunt workflow</a:t>
            </a:r>
            <a:endParaRPr lang="en-IN" dirty="0"/>
          </a:p>
        </p:txBody>
      </p:sp>
      <p:sp>
        <p:nvSpPr>
          <p:cNvPr id="3" name="Content Placeholder 2">
            <a:extLst>
              <a:ext uri="{FF2B5EF4-FFF2-40B4-BE49-F238E27FC236}">
                <a16:creationId xmlns:a16="http://schemas.microsoft.com/office/drawing/2014/main" id="{C5E43371-5D67-47BA-A238-B12153E8923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7540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EBB4-AB9A-44FA-9A8A-CA34349C1376}"/>
              </a:ext>
            </a:extLst>
          </p:cNvPr>
          <p:cNvSpPr>
            <a:spLocks noGrp="1"/>
          </p:cNvSpPr>
          <p:nvPr>
            <p:ph type="title"/>
          </p:nvPr>
        </p:nvSpPr>
        <p:spPr/>
        <p:txBody>
          <a:bodyPr/>
          <a:lstStyle/>
          <a:p>
            <a:r>
              <a:rPr lang="en-US" dirty="0"/>
              <a:t>Bonus – </a:t>
            </a:r>
            <a:r>
              <a:rPr lang="en-US" dirty="0" err="1"/>
              <a:t>Javascript</a:t>
            </a:r>
            <a:endParaRPr lang="en-IN" dirty="0"/>
          </a:p>
        </p:txBody>
      </p:sp>
      <p:sp>
        <p:nvSpPr>
          <p:cNvPr id="3" name="Content Placeholder 2">
            <a:extLst>
              <a:ext uri="{FF2B5EF4-FFF2-40B4-BE49-F238E27FC236}">
                <a16:creationId xmlns:a16="http://schemas.microsoft.com/office/drawing/2014/main" id="{C5E43371-5D67-47BA-A238-B12153E89239}"/>
              </a:ext>
            </a:extLst>
          </p:cNvPr>
          <p:cNvSpPr>
            <a:spLocks noGrp="1"/>
          </p:cNvSpPr>
          <p:nvPr>
            <p:ph idx="1"/>
          </p:nvPr>
        </p:nvSpPr>
        <p:spPr/>
        <p:txBody>
          <a:bodyPr/>
          <a:lstStyle/>
          <a:p>
            <a:r>
              <a:rPr lang="en-US" dirty="0"/>
              <a:t>Calculations</a:t>
            </a:r>
          </a:p>
          <a:p>
            <a:r>
              <a:rPr lang="en-IN" dirty="0"/>
              <a:t>0.2 * 0.1</a:t>
            </a:r>
          </a:p>
          <a:p>
            <a:r>
              <a:rPr lang="en-IN" dirty="0"/>
              <a:t>4.9 * 0.1</a:t>
            </a:r>
          </a:p>
          <a:p>
            <a:pPr lvl="1"/>
            <a:endParaRPr lang="en-IN" dirty="0"/>
          </a:p>
        </p:txBody>
      </p:sp>
    </p:spTree>
    <p:extLst>
      <p:ext uri="{BB962C8B-B14F-4D97-AF65-F5344CB8AC3E}">
        <p14:creationId xmlns:p14="http://schemas.microsoft.com/office/powerpoint/2010/main" val="71189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D329-7599-42FE-80D0-0324BA024BA2}"/>
              </a:ext>
            </a:extLst>
          </p:cNvPr>
          <p:cNvSpPr>
            <a:spLocks noGrp="1"/>
          </p:cNvSpPr>
          <p:nvPr>
            <p:ph type="title"/>
          </p:nvPr>
        </p:nvSpPr>
        <p:spPr/>
        <p:txBody>
          <a:bodyPr/>
          <a:lstStyle/>
          <a:p>
            <a:r>
              <a:rPr lang="en-US" dirty="0"/>
              <a:t>Front-end development facts</a:t>
            </a:r>
            <a:endParaRPr lang="en-IN" dirty="0"/>
          </a:p>
        </p:txBody>
      </p:sp>
      <p:sp>
        <p:nvSpPr>
          <p:cNvPr id="3" name="Content Placeholder 2">
            <a:extLst>
              <a:ext uri="{FF2B5EF4-FFF2-40B4-BE49-F238E27FC236}">
                <a16:creationId xmlns:a16="http://schemas.microsoft.com/office/drawing/2014/main" id="{361F3DCA-6E70-4122-BF93-929D05D1432A}"/>
              </a:ext>
            </a:extLst>
          </p:cNvPr>
          <p:cNvSpPr>
            <a:spLocks noGrp="1"/>
          </p:cNvSpPr>
          <p:nvPr>
            <p:ph idx="1"/>
          </p:nvPr>
        </p:nvSpPr>
        <p:spPr/>
        <p:txBody>
          <a:bodyPr/>
          <a:lstStyle/>
          <a:p>
            <a:r>
              <a:rPr lang="en-US" dirty="0"/>
              <a:t>Backbone facts and trends</a:t>
            </a:r>
          </a:p>
          <a:p>
            <a:r>
              <a:rPr lang="en-US" dirty="0"/>
              <a:t>Saltmarsh repo loc</a:t>
            </a:r>
            <a:endParaRPr lang="en-IN" dirty="0"/>
          </a:p>
        </p:txBody>
      </p:sp>
    </p:spTree>
    <p:extLst>
      <p:ext uri="{BB962C8B-B14F-4D97-AF65-F5344CB8AC3E}">
        <p14:creationId xmlns:p14="http://schemas.microsoft.com/office/powerpoint/2010/main" val="254979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C0C5-7008-4709-AD23-6754CD4E394C}"/>
              </a:ext>
            </a:extLst>
          </p:cNvPr>
          <p:cNvSpPr>
            <a:spLocks noGrp="1"/>
          </p:cNvSpPr>
          <p:nvPr>
            <p:ph type="ctrTitle"/>
          </p:nvPr>
        </p:nvSpPr>
        <p:spPr/>
        <p:txBody>
          <a:bodyPr/>
          <a:lstStyle/>
          <a:p>
            <a:r>
              <a:rPr lang="en-US" dirty="0"/>
              <a:t>Backbone basic concepts</a:t>
            </a:r>
            <a:endParaRPr lang="en-IN" dirty="0"/>
          </a:p>
        </p:txBody>
      </p:sp>
      <p:sp>
        <p:nvSpPr>
          <p:cNvPr id="3" name="Subtitle 2">
            <a:extLst>
              <a:ext uri="{FF2B5EF4-FFF2-40B4-BE49-F238E27FC236}">
                <a16:creationId xmlns:a16="http://schemas.microsoft.com/office/drawing/2014/main" id="{9D58B165-0961-44C9-99B3-D11CE2EF272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3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EBB4-AB9A-44FA-9A8A-CA34349C1376}"/>
              </a:ext>
            </a:extLst>
          </p:cNvPr>
          <p:cNvSpPr>
            <a:spLocks noGrp="1"/>
          </p:cNvSpPr>
          <p:nvPr>
            <p:ph type="title"/>
          </p:nvPr>
        </p:nvSpPr>
        <p:spPr/>
        <p:txBody>
          <a:bodyPr/>
          <a:lstStyle/>
          <a:p>
            <a:r>
              <a:rPr lang="en-US" dirty="0"/>
              <a:t>MVC</a:t>
            </a:r>
            <a:r>
              <a:rPr lang="en-IN" dirty="0"/>
              <a:t> and Events</a:t>
            </a:r>
          </a:p>
        </p:txBody>
      </p:sp>
      <p:sp>
        <p:nvSpPr>
          <p:cNvPr id="3" name="Content Placeholder 2">
            <a:extLst>
              <a:ext uri="{FF2B5EF4-FFF2-40B4-BE49-F238E27FC236}">
                <a16:creationId xmlns:a16="http://schemas.microsoft.com/office/drawing/2014/main" id="{C5E43371-5D67-47BA-A238-B12153E892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9089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C0C5-7008-4709-AD23-6754CD4E394C}"/>
              </a:ext>
            </a:extLst>
          </p:cNvPr>
          <p:cNvSpPr>
            <a:spLocks noGrp="1"/>
          </p:cNvSpPr>
          <p:nvPr>
            <p:ph type="ctrTitle"/>
          </p:nvPr>
        </p:nvSpPr>
        <p:spPr/>
        <p:txBody>
          <a:bodyPr/>
          <a:lstStyle/>
          <a:p>
            <a:r>
              <a:rPr lang="en-US" dirty="0"/>
              <a:t>Backbone page rendering lifecycle</a:t>
            </a:r>
            <a:endParaRPr lang="en-IN" dirty="0"/>
          </a:p>
        </p:txBody>
      </p:sp>
      <p:sp>
        <p:nvSpPr>
          <p:cNvPr id="3" name="Subtitle 2">
            <a:extLst>
              <a:ext uri="{FF2B5EF4-FFF2-40B4-BE49-F238E27FC236}">
                <a16:creationId xmlns:a16="http://schemas.microsoft.com/office/drawing/2014/main" id="{9D58B165-0961-44C9-99B3-D11CE2EF272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6257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EBB4-AB9A-44FA-9A8A-CA34349C1376}"/>
              </a:ext>
            </a:extLst>
          </p:cNvPr>
          <p:cNvSpPr>
            <a:spLocks noGrp="1"/>
          </p:cNvSpPr>
          <p:nvPr>
            <p:ph type="title"/>
          </p:nvPr>
        </p:nvSpPr>
        <p:spPr/>
        <p:txBody>
          <a:bodyPr/>
          <a:lstStyle/>
          <a:p>
            <a:r>
              <a:rPr lang="en-US" dirty="0"/>
              <a:t>Backbone </a:t>
            </a:r>
            <a:r>
              <a:rPr lang="en-US" dirty="0" err="1"/>
              <a:t>LayoutManager</a:t>
            </a:r>
            <a:r>
              <a:rPr lang="en-US" dirty="0"/>
              <a:t> and more</a:t>
            </a:r>
            <a:endParaRPr lang="en-IN" dirty="0"/>
          </a:p>
        </p:txBody>
      </p:sp>
      <p:sp>
        <p:nvSpPr>
          <p:cNvPr id="3" name="Content Placeholder 2">
            <a:extLst>
              <a:ext uri="{FF2B5EF4-FFF2-40B4-BE49-F238E27FC236}">
                <a16:creationId xmlns:a16="http://schemas.microsoft.com/office/drawing/2014/main" id="{C5E43371-5D67-47BA-A238-B12153E892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6447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EBB4-AB9A-44FA-9A8A-CA34349C1376}"/>
              </a:ext>
            </a:extLst>
          </p:cNvPr>
          <p:cNvSpPr>
            <a:spLocks noGrp="1"/>
          </p:cNvSpPr>
          <p:nvPr>
            <p:ph type="title"/>
          </p:nvPr>
        </p:nvSpPr>
        <p:spPr/>
        <p:txBody>
          <a:bodyPr/>
          <a:lstStyle/>
          <a:p>
            <a:r>
              <a:rPr lang="en-US" dirty="0"/>
              <a:t>Best Practices (Do’s and </a:t>
            </a:r>
            <a:r>
              <a:rPr lang="en-US" dirty="0" err="1"/>
              <a:t>Dont’s</a:t>
            </a:r>
            <a:r>
              <a:rPr lang="en-US" dirty="0"/>
              <a:t>)</a:t>
            </a:r>
            <a:endParaRPr lang="en-IN" dirty="0"/>
          </a:p>
        </p:txBody>
      </p:sp>
      <p:sp>
        <p:nvSpPr>
          <p:cNvPr id="3" name="Content Placeholder 2">
            <a:extLst>
              <a:ext uri="{FF2B5EF4-FFF2-40B4-BE49-F238E27FC236}">
                <a16:creationId xmlns:a16="http://schemas.microsoft.com/office/drawing/2014/main" id="{C5E43371-5D67-47BA-A238-B12153E89239}"/>
              </a:ext>
            </a:extLst>
          </p:cNvPr>
          <p:cNvSpPr>
            <a:spLocks noGrp="1"/>
          </p:cNvSpPr>
          <p:nvPr>
            <p:ph idx="1"/>
          </p:nvPr>
        </p:nvSpPr>
        <p:spPr/>
        <p:txBody>
          <a:bodyPr>
            <a:normAutofit fontScale="55000" lnSpcReduction="20000"/>
          </a:bodyPr>
          <a:lstStyle/>
          <a:p>
            <a:r>
              <a:rPr lang="en-IN" dirty="0"/>
              <a:t>The practise we follow is to </a:t>
            </a:r>
          </a:p>
          <a:p>
            <a:r>
              <a:rPr lang="en-IN" dirty="0"/>
              <a:t> </a:t>
            </a:r>
          </a:p>
          <a:p>
            <a:r>
              <a:rPr lang="en-IN" dirty="0"/>
              <a:t>initialize the models/collection at initialization,</a:t>
            </a:r>
          </a:p>
          <a:p>
            <a:r>
              <a:rPr lang="en-IN" dirty="0"/>
              <a:t>Fetch the data </a:t>
            </a:r>
            <a:r>
              <a:rPr lang="en-IN" dirty="0" err="1"/>
              <a:t>beforeRender</a:t>
            </a:r>
            <a:r>
              <a:rPr lang="en-IN" dirty="0"/>
              <a:t>, </a:t>
            </a:r>
          </a:p>
          <a:p>
            <a:r>
              <a:rPr lang="en-IN" dirty="0"/>
              <a:t>and render the child-views </a:t>
            </a:r>
            <a:r>
              <a:rPr lang="en-IN" dirty="0" err="1"/>
              <a:t>afterRender</a:t>
            </a:r>
            <a:r>
              <a:rPr lang="en-IN" dirty="0"/>
              <a:t>. </a:t>
            </a:r>
          </a:p>
          <a:p>
            <a:r>
              <a:rPr lang="en-IN" dirty="0"/>
              <a:t> </a:t>
            </a:r>
          </a:p>
          <a:p>
            <a:pPr lvl="0"/>
            <a:r>
              <a:rPr lang="en-IN" dirty="0"/>
              <a:t>Firstly we can not render in initialize, as the DOM i.e. $el of parent View will not be loaded at that time.</a:t>
            </a:r>
          </a:p>
          <a:p>
            <a:pPr lvl="0"/>
            <a:r>
              <a:rPr lang="en-IN" dirty="0"/>
              <a:t>Then at Render, it should not be as if it is a chain i.e. to render a chain of child view within a child view then the top view’s rendering will take longer time till all its internal child views are not rendered.</a:t>
            </a:r>
          </a:p>
          <a:p>
            <a:pPr lvl="0"/>
            <a:r>
              <a:rPr lang="en-IN" dirty="0"/>
              <a:t>So </a:t>
            </a:r>
            <a:r>
              <a:rPr lang="en-IN" dirty="0" err="1"/>
              <a:t>afterRender</a:t>
            </a:r>
            <a:r>
              <a:rPr lang="en-IN" dirty="0"/>
              <a:t> is a better option as this helps in keeping the UI more interactive, as rendering the complete view </a:t>
            </a:r>
            <a:r>
              <a:rPr lang="en-IN" dirty="0" err="1"/>
              <a:t>afterRender</a:t>
            </a:r>
            <a:r>
              <a:rPr lang="en-IN" dirty="0"/>
              <a:t> when data is completely fetched looks better to the User, rather than the scattered bits and pieces without data.</a:t>
            </a:r>
          </a:p>
          <a:p>
            <a:r>
              <a:rPr lang="en-IN" dirty="0"/>
              <a:t>And it has advantages like we can display Loading screen on </a:t>
            </a:r>
            <a:r>
              <a:rPr lang="en-IN" dirty="0" err="1"/>
              <a:t>beforeRender</a:t>
            </a:r>
            <a:r>
              <a:rPr lang="en-IN" dirty="0"/>
              <a:t> till the data is not fetched and render the child view by removing the loading screen. And also gives us the advantage to animate the child view while rendering.</a:t>
            </a:r>
          </a:p>
          <a:p>
            <a:r>
              <a:rPr lang="en-IN" dirty="0"/>
              <a:t> </a:t>
            </a:r>
          </a:p>
          <a:p>
            <a:r>
              <a:rPr lang="en-IN" dirty="0"/>
              <a:t>But, sometime is depends on the requirement as well, like you want to display the parent view only when child view is ready because it is the only view or it has dependency or access rights checking depending on which parent view has to update the DOM elements, then we will render the child view before rendering the parent view.</a:t>
            </a:r>
          </a:p>
          <a:p>
            <a:endParaRPr lang="en-IN" dirty="0"/>
          </a:p>
        </p:txBody>
      </p:sp>
    </p:spTree>
    <p:extLst>
      <p:ext uri="{BB962C8B-B14F-4D97-AF65-F5344CB8AC3E}">
        <p14:creationId xmlns:p14="http://schemas.microsoft.com/office/powerpoint/2010/main" val="165112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5D03-9107-4528-B593-43E92377911B}"/>
              </a:ext>
            </a:extLst>
          </p:cNvPr>
          <p:cNvSpPr>
            <a:spLocks noGrp="1"/>
          </p:cNvSpPr>
          <p:nvPr>
            <p:ph type="title"/>
          </p:nvPr>
        </p:nvSpPr>
        <p:spPr/>
        <p:txBody>
          <a:bodyPr/>
          <a:lstStyle/>
          <a:p>
            <a:r>
              <a:rPr lang="en-US" dirty="0"/>
              <a:t>Best Practices (Do’s and </a:t>
            </a:r>
            <a:r>
              <a:rPr lang="en-US" dirty="0" err="1"/>
              <a:t>Dont’s</a:t>
            </a:r>
            <a:r>
              <a:rPr lang="en-US" dirty="0"/>
              <a:t>)</a:t>
            </a:r>
            <a:endParaRPr lang="en-IN" dirty="0"/>
          </a:p>
        </p:txBody>
      </p:sp>
      <p:sp>
        <p:nvSpPr>
          <p:cNvPr id="3" name="Content Placeholder 2">
            <a:extLst>
              <a:ext uri="{FF2B5EF4-FFF2-40B4-BE49-F238E27FC236}">
                <a16:creationId xmlns:a16="http://schemas.microsoft.com/office/drawing/2014/main" id="{6C399D75-57D1-4145-B9E9-0DC736477861}"/>
              </a:ext>
            </a:extLst>
          </p:cNvPr>
          <p:cNvSpPr>
            <a:spLocks noGrp="1"/>
          </p:cNvSpPr>
          <p:nvPr>
            <p:ph idx="1"/>
          </p:nvPr>
        </p:nvSpPr>
        <p:spPr/>
        <p:txBody>
          <a:bodyPr/>
          <a:lstStyle/>
          <a:p>
            <a:endParaRPr lang="en-IN" dirty="0"/>
          </a:p>
        </p:txBody>
      </p:sp>
      <p:sp>
        <p:nvSpPr>
          <p:cNvPr id="7" name="Rectangle 7">
            <a:extLst>
              <a:ext uri="{FF2B5EF4-FFF2-40B4-BE49-F238E27FC236}">
                <a16:creationId xmlns:a16="http://schemas.microsoft.com/office/drawing/2014/main" id="{BD38EBF9-D17C-40C6-92E9-DC7F27743533}"/>
              </a:ext>
            </a:extLst>
          </p:cNvPr>
          <p:cNvSpPr>
            <a:spLocks noChangeArrowheads="1"/>
          </p:cNvSpPr>
          <p:nvPr/>
        </p:nvSpPr>
        <p:spPr bwMode="auto">
          <a:xfrm>
            <a:off x="681827" y="2554744"/>
            <a:ext cx="862287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Proper structuring while creating new views in the application. There is no Impact on functionality but it is helpful in code maintainability.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class Name -  name of the parent class of the view</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events – view level events defined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initialize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serialize – if applicable place serialize in between initialize and </a:t>
            </a:r>
            <a:r>
              <a:rPr kumimoji="0" lang="en-US" altLang="en-US"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rPr>
              <a:t>afterRender</a:t>
            </a: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rPr>
              <a:t>afterRender</a:t>
            </a:r>
            <a:endPar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&lt;</a:t>
            </a:r>
            <a:r>
              <a:rPr kumimoji="0" lang="en-US" altLang="en-US" sz="1100" b="0" i="1" u="none" strike="noStrike" cap="none" normalizeH="0" baseline="0" dirty="0">
                <a:ln>
                  <a:noFill/>
                </a:ln>
                <a:solidFill>
                  <a:schemeClr val="tx1"/>
                </a:solidFill>
                <a:effectLst/>
                <a:latin typeface="Arial" panose="020B0604020202020204" pitchFamily="34" charset="0"/>
                <a:ea typeface="Calibri" panose="020F0502020204030204" pitchFamily="34" charset="0"/>
              </a:rPr>
              <a:t>Other functions</a:t>
            </a: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&gt; - All other methods should place between </a:t>
            </a:r>
            <a:r>
              <a:rPr kumimoji="0" lang="en-US" altLang="en-US"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rPr>
              <a:t>afterRender</a:t>
            </a: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and cleanup</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cleanup – Cleanup should be always placed at the bottom of the file (if applicable)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E9D0D746-DBD2-448B-84FA-43E5AE756E0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105525" y="2864643"/>
            <a:ext cx="60864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0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5D03-9107-4528-B593-43E92377911B}"/>
              </a:ext>
            </a:extLst>
          </p:cNvPr>
          <p:cNvSpPr>
            <a:spLocks noGrp="1"/>
          </p:cNvSpPr>
          <p:nvPr>
            <p:ph type="title"/>
          </p:nvPr>
        </p:nvSpPr>
        <p:spPr/>
        <p:txBody>
          <a:bodyPr/>
          <a:lstStyle/>
          <a:p>
            <a:r>
              <a:rPr lang="en-US" dirty="0"/>
              <a:t>Best Practices (Do’s and </a:t>
            </a:r>
            <a:r>
              <a:rPr lang="en-US" dirty="0" err="1"/>
              <a:t>Dont’s</a:t>
            </a:r>
            <a:r>
              <a:rPr lang="en-US" dirty="0"/>
              <a:t>)</a:t>
            </a:r>
            <a:endParaRPr lang="en-IN" dirty="0"/>
          </a:p>
        </p:txBody>
      </p:sp>
      <p:sp>
        <p:nvSpPr>
          <p:cNvPr id="3" name="Content Placeholder 2">
            <a:extLst>
              <a:ext uri="{FF2B5EF4-FFF2-40B4-BE49-F238E27FC236}">
                <a16:creationId xmlns:a16="http://schemas.microsoft.com/office/drawing/2014/main" id="{6C399D75-57D1-4145-B9E9-0DC736477861}"/>
              </a:ext>
            </a:extLst>
          </p:cNvPr>
          <p:cNvSpPr>
            <a:spLocks noGrp="1"/>
          </p:cNvSpPr>
          <p:nvPr>
            <p:ph idx="1"/>
          </p:nvPr>
        </p:nvSpPr>
        <p:spPr/>
        <p:txBody>
          <a:bodyPr>
            <a:normAutofit fontScale="25000" lnSpcReduction="20000"/>
          </a:bodyPr>
          <a:lstStyle/>
          <a:p>
            <a:pPr lvl="0"/>
            <a:r>
              <a:rPr lang="en-US" dirty="0"/>
              <a:t>Ideal practice : initialize the models/collection at </a:t>
            </a:r>
            <a:r>
              <a:rPr lang="en-US" b="1" dirty="0"/>
              <a:t>initialization</a:t>
            </a:r>
            <a:r>
              <a:rPr lang="en-US" dirty="0"/>
              <a:t>, Fetch the data </a:t>
            </a:r>
            <a:r>
              <a:rPr lang="en-US" b="1" dirty="0" err="1"/>
              <a:t>beforeRender</a:t>
            </a:r>
            <a:r>
              <a:rPr lang="en-US" dirty="0"/>
              <a:t>,  and render the child-views in </a:t>
            </a:r>
            <a:r>
              <a:rPr lang="en-US" b="1" dirty="0" err="1"/>
              <a:t>afterRender</a:t>
            </a:r>
            <a:r>
              <a:rPr lang="en-US" b="1" dirty="0"/>
              <a:t>.</a:t>
            </a:r>
            <a:endParaRPr lang="en-IN" dirty="0"/>
          </a:p>
          <a:p>
            <a:pPr lvl="0"/>
            <a:r>
              <a:rPr lang="en-US" dirty="0"/>
              <a:t>Use </a:t>
            </a:r>
            <a:r>
              <a:rPr lang="en-US" dirty="0" err="1"/>
              <a:t>this.$el</a:t>
            </a:r>
            <a:r>
              <a:rPr lang="en-US" dirty="0"/>
              <a:t> to access the DOM elements of your view.</a:t>
            </a:r>
            <a:endParaRPr lang="en-IN" dirty="0"/>
          </a:p>
          <a:p>
            <a:pPr lvl="0"/>
            <a:r>
              <a:rPr lang="en-US" dirty="0" err="1"/>
              <a:t>afterRender</a:t>
            </a:r>
            <a:r>
              <a:rPr lang="en-US" dirty="0"/>
              <a:t> is a the best place to render </a:t>
            </a:r>
            <a:r>
              <a:rPr lang="en-US" dirty="0" err="1"/>
              <a:t>childViews</a:t>
            </a:r>
            <a:r>
              <a:rPr lang="en-US" dirty="0"/>
              <a:t> as this helps in keeping the UI more interactive.</a:t>
            </a:r>
            <a:endParaRPr lang="en-IN" dirty="0"/>
          </a:p>
          <a:p>
            <a:r>
              <a:rPr lang="en-US" dirty="0"/>
              <a:t>But, sometime is depends on the requirement as well, like you want to display the parent view only when child view is ready because it is the only view or it has dependency or access rights checking depending on which parent view has to update the DOM elements, then we will render the child view before rendering the parent view.</a:t>
            </a:r>
            <a:endParaRPr lang="en-IN" dirty="0"/>
          </a:p>
          <a:p>
            <a:r>
              <a:rPr lang="en-US" dirty="0"/>
              <a:t> </a:t>
            </a:r>
            <a:endParaRPr lang="en-IN" dirty="0"/>
          </a:p>
          <a:p>
            <a:pPr lvl="0"/>
            <a:r>
              <a:rPr lang="en-US" b="1" dirty="0"/>
              <a:t>Issues faced by Leads in review related to Backbone, which must be avoided.</a:t>
            </a:r>
            <a:endParaRPr lang="en-IN" dirty="0"/>
          </a:p>
          <a:p>
            <a:r>
              <a:rPr lang="en-US" dirty="0"/>
              <a:t> </a:t>
            </a:r>
            <a:endParaRPr lang="en-IN" dirty="0"/>
          </a:p>
          <a:p>
            <a:r>
              <a:rPr lang="en-US" dirty="0"/>
              <a:t>1.       Tightly coupled views</a:t>
            </a:r>
            <a:endParaRPr lang="en-IN" dirty="0"/>
          </a:p>
          <a:p>
            <a:r>
              <a:rPr lang="en-US" dirty="0"/>
              <a:t>a.       Parent can directly access immediate child view, but vice versa should be done by raising events.</a:t>
            </a:r>
            <a:endParaRPr lang="en-IN" dirty="0"/>
          </a:p>
          <a:p>
            <a:r>
              <a:rPr lang="en-US" dirty="0"/>
              <a:t>b.      Child view cannot access html of parent view.</a:t>
            </a:r>
            <a:endParaRPr lang="en-IN" dirty="0"/>
          </a:p>
          <a:p>
            <a:r>
              <a:rPr lang="en-US" dirty="0"/>
              <a:t> </a:t>
            </a:r>
            <a:endParaRPr lang="en-IN" dirty="0"/>
          </a:p>
          <a:p>
            <a:r>
              <a:rPr lang="en-US" dirty="0"/>
              <a:t>2.       Clean API/Interface with respect to Backbone. (Only required members should be visible to the outside world, else they should be private)</a:t>
            </a:r>
            <a:endParaRPr lang="en-IN" dirty="0"/>
          </a:p>
          <a:p>
            <a:r>
              <a:rPr lang="en-US" dirty="0"/>
              <a:t> </a:t>
            </a:r>
            <a:endParaRPr lang="en-IN" dirty="0"/>
          </a:p>
          <a:p>
            <a:r>
              <a:rPr lang="en-US" dirty="0"/>
              <a:t>3.       No CSS/html the in backbone view.</a:t>
            </a:r>
            <a:endParaRPr lang="en-IN" dirty="0"/>
          </a:p>
          <a:p>
            <a:r>
              <a:rPr lang="en-US" dirty="0"/>
              <a:t> </a:t>
            </a:r>
            <a:endParaRPr lang="en-IN" dirty="0"/>
          </a:p>
          <a:p>
            <a:r>
              <a:rPr lang="en-US" dirty="0"/>
              <a:t>4.       Respect the Folder/File structure.</a:t>
            </a:r>
            <a:endParaRPr lang="en-IN" dirty="0"/>
          </a:p>
          <a:p>
            <a:r>
              <a:rPr lang="en-US" dirty="0"/>
              <a:t> </a:t>
            </a:r>
            <a:endParaRPr lang="en-IN" dirty="0"/>
          </a:p>
          <a:p>
            <a:r>
              <a:rPr lang="en-US" dirty="0"/>
              <a:t>5.        No direct styling in html</a:t>
            </a:r>
            <a:endParaRPr lang="en-IN" dirty="0"/>
          </a:p>
          <a:p>
            <a:r>
              <a:rPr lang="en-US" dirty="0"/>
              <a:t> </a:t>
            </a:r>
            <a:endParaRPr lang="en-IN" dirty="0"/>
          </a:p>
          <a:p>
            <a:r>
              <a:rPr lang="en-US" dirty="0"/>
              <a:t>6.       Naming, should be consistent. Sounds trivial, but due to many developers working on same codebase requires second thought before naming anything.</a:t>
            </a:r>
            <a:endParaRPr lang="en-IN" dirty="0"/>
          </a:p>
          <a:p>
            <a:r>
              <a:rPr lang="en-US" dirty="0"/>
              <a:t> </a:t>
            </a:r>
            <a:endParaRPr lang="en-IN" dirty="0"/>
          </a:p>
          <a:p>
            <a:r>
              <a:rPr lang="en-US" dirty="0"/>
              <a:t>7.   Common Functionalities should be in utility</a:t>
            </a:r>
            <a:endParaRPr lang="en-IN"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3309602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1080</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Breaking Backbone.js myths w.r.t. myProjects/myOrder</vt:lpstr>
      <vt:lpstr>Front-end development facts</vt:lpstr>
      <vt:lpstr>Backbone basic concepts</vt:lpstr>
      <vt:lpstr>MVC and Events</vt:lpstr>
      <vt:lpstr>Backbone page rendering lifecycle</vt:lpstr>
      <vt:lpstr>Backbone LayoutManager and more</vt:lpstr>
      <vt:lpstr>Best Practices (Do’s and Dont’s)</vt:lpstr>
      <vt:lpstr>Best Practices (Do’s and Dont’s)</vt:lpstr>
      <vt:lpstr>Best Practices (Do’s and Dont’s)</vt:lpstr>
      <vt:lpstr>Best Practices (Do’s and Dont’s)</vt:lpstr>
      <vt:lpstr>Architecture diagram (Component)</vt:lpstr>
      <vt:lpstr>Thoughts</vt:lpstr>
      <vt:lpstr>Grunt workflow</vt:lpstr>
      <vt:lpstr>Bonus –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Backbone.js myths w.r.t. myProjects/myOrder</dc:title>
  <dc:creator>Ankit Arora</dc:creator>
  <cp:lastModifiedBy>Ankit Arora</cp:lastModifiedBy>
  <cp:revision>6</cp:revision>
  <dcterms:created xsi:type="dcterms:W3CDTF">2020-04-01T02:09:36Z</dcterms:created>
  <dcterms:modified xsi:type="dcterms:W3CDTF">2020-04-02T03:57:32Z</dcterms:modified>
</cp:coreProperties>
</file>