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1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311" r:id="rId20"/>
    <p:sldId id="279" r:id="rId21"/>
    <p:sldId id="280" r:id="rId22"/>
    <p:sldId id="282" r:id="rId23"/>
    <p:sldId id="283" r:id="rId24"/>
    <p:sldId id="303" r:id="rId25"/>
    <p:sldId id="309" r:id="rId26"/>
    <p:sldId id="310" r:id="rId27"/>
    <p:sldId id="289" r:id="rId28"/>
    <p:sldId id="290" r:id="rId29"/>
    <p:sldId id="291" r:id="rId30"/>
    <p:sldId id="292" r:id="rId31"/>
    <p:sldId id="293" r:id="rId32"/>
    <p:sldId id="296" r:id="rId33"/>
    <p:sldId id="297" r:id="rId34"/>
    <p:sldId id="298" r:id="rId35"/>
    <p:sldId id="299" r:id="rId36"/>
    <p:sldId id="304" r:id="rId37"/>
    <p:sldId id="305" r:id="rId38"/>
    <p:sldId id="30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9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5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FBA48D-4BB3-479C-9B77-E31B92EDC0C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12E51E7-BE05-49DA-A05A-8A11F682BD1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/>
            <a:t>1. We have used KNN and logistic regression model to predict heart strokes.</a:t>
          </a:r>
          <a:endParaRPr lang="en-US" sz="1800" dirty="0"/>
        </a:p>
      </dgm:t>
    </dgm:pt>
    <dgm:pt modelId="{7EF42A08-504C-424A-8F9B-F108CE2E08C7}" type="parTrans" cxnId="{C64BAE76-69D5-4F11-A18B-462B256B2D7A}">
      <dgm:prSet/>
      <dgm:spPr/>
      <dgm:t>
        <a:bodyPr/>
        <a:lstStyle/>
        <a:p>
          <a:endParaRPr lang="en-US"/>
        </a:p>
      </dgm:t>
    </dgm:pt>
    <dgm:pt modelId="{01E2593E-AF09-4FED-9811-42D9DFC21F2E}" type="sibTrans" cxnId="{C64BAE76-69D5-4F11-A18B-462B256B2D7A}">
      <dgm:prSet/>
      <dgm:spPr/>
      <dgm:t>
        <a:bodyPr/>
        <a:lstStyle/>
        <a:p>
          <a:endParaRPr lang="en-US"/>
        </a:p>
      </dgm:t>
    </dgm:pt>
    <dgm:pt modelId="{2E007647-4D4D-463F-951F-46B8FF025AE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/>
            <a:t>2. The accuracy of KNN is 99% whereas, Logistic model shows 72% accuracy</a:t>
          </a:r>
          <a:r>
            <a:rPr lang="en-US" sz="1600"/>
            <a:t>. </a:t>
          </a:r>
          <a:endParaRPr lang="en-US" sz="1600" dirty="0"/>
        </a:p>
      </dgm:t>
    </dgm:pt>
    <dgm:pt modelId="{1677010A-1141-4DD8-9FF6-5C6B1860AFA3}" type="parTrans" cxnId="{F1462A82-6A0D-42E7-BC59-0983873617B8}">
      <dgm:prSet/>
      <dgm:spPr/>
      <dgm:t>
        <a:bodyPr/>
        <a:lstStyle/>
        <a:p>
          <a:endParaRPr lang="en-US"/>
        </a:p>
      </dgm:t>
    </dgm:pt>
    <dgm:pt modelId="{0EDDE70B-F4AE-4D56-8FB5-6BE7BB8A0790}" type="sibTrans" cxnId="{F1462A82-6A0D-42E7-BC59-0983873617B8}">
      <dgm:prSet/>
      <dgm:spPr/>
      <dgm:t>
        <a:bodyPr/>
        <a:lstStyle/>
        <a:p>
          <a:endParaRPr lang="en-US"/>
        </a:p>
      </dgm:t>
    </dgm:pt>
    <dgm:pt modelId="{E71A8B48-3950-483E-A03D-21634C5F257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3. Therefore, KNN model is better in predicting heart strokes.</a:t>
          </a:r>
        </a:p>
      </dgm:t>
    </dgm:pt>
    <dgm:pt modelId="{E5FF17F4-D32E-4105-9CA0-A3B373C15F6D}" type="parTrans" cxnId="{B2A4D13C-6CA6-42AC-8216-BB2B8C2A52EE}">
      <dgm:prSet/>
      <dgm:spPr/>
      <dgm:t>
        <a:bodyPr/>
        <a:lstStyle/>
        <a:p>
          <a:endParaRPr lang="en-US"/>
        </a:p>
      </dgm:t>
    </dgm:pt>
    <dgm:pt modelId="{186BD7ED-8ED3-47C1-B37E-EA388D53EE88}" type="sibTrans" cxnId="{B2A4D13C-6CA6-42AC-8216-BB2B8C2A52EE}">
      <dgm:prSet/>
      <dgm:spPr/>
      <dgm:t>
        <a:bodyPr/>
        <a:lstStyle/>
        <a:p>
          <a:endParaRPr lang="en-US"/>
        </a:p>
      </dgm:t>
    </dgm:pt>
    <dgm:pt modelId="{378D2461-2D1C-4F5F-B42F-DF7FBB95AEA9}" type="pres">
      <dgm:prSet presAssocID="{BDFBA48D-4BB3-479C-9B77-E31B92EDC0C4}" presName="root" presStyleCnt="0">
        <dgm:presLayoutVars>
          <dgm:dir/>
          <dgm:resizeHandles val="exact"/>
        </dgm:presLayoutVars>
      </dgm:prSet>
      <dgm:spPr/>
    </dgm:pt>
    <dgm:pt modelId="{308ABAE3-D0A3-412E-B453-05A857DB543F}" type="pres">
      <dgm:prSet presAssocID="{012E51E7-BE05-49DA-A05A-8A11F682BD14}" presName="compNode" presStyleCnt="0"/>
      <dgm:spPr/>
    </dgm:pt>
    <dgm:pt modelId="{ABC6CCD0-0CA1-470C-A525-D844999032B7}" type="pres">
      <dgm:prSet presAssocID="{012E51E7-BE05-49DA-A05A-8A11F682BD1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7B5C7F9-FDC3-4345-8FEB-6A164F32BA50}" type="pres">
      <dgm:prSet presAssocID="{012E51E7-BE05-49DA-A05A-8A11F682BD1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C2DD5D5-E5C3-49F7-8F08-3BCB797CFC64}" type="pres">
      <dgm:prSet presAssocID="{012E51E7-BE05-49DA-A05A-8A11F682BD14}" presName="spaceRect" presStyleCnt="0"/>
      <dgm:spPr/>
    </dgm:pt>
    <dgm:pt modelId="{7402FA4E-B197-4846-BF26-BCC35D79F977}" type="pres">
      <dgm:prSet presAssocID="{012E51E7-BE05-49DA-A05A-8A11F682BD14}" presName="textRect" presStyleLbl="revTx" presStyleIdx="0" presStyleCnt="3">
        <dgm:presLayoutVars>
          <dgm:chMax val="1"/>
          <dgm:chPref val="1"/>
        </dgm:presLayoutVars>
      </dgm:prSet>
      <dgm:spPr/>
    </dgm:pt>
    <dgm:pt modelId="{61921291-1189-4193-BE33-FBF8414F9ED6}" type="pres">
      <dgm:prSet presAssocID="{01E2593E-AF09-4FED-9811-42D9DFC21F2E}" presName="sibTrans" presStyleCnt="0"/>
      <dgm:spPr/>
    </dgm:pt>
    <dgm:pt modelId="{0780F3FB-6ADA-4BA1-8EF6-BFE2B3DA56BB}" type="pres">
      <dgm:prSet presAssocID="{2E007647-4D4D-463F-951F-46B8FF025AEF}" presName="compNode" presStyleCnt="0"/>
      <dgm:spPr/>
    </dgm:pt>
    <dgm:pt modelId="{6D17821E-D87F-4505-ACB2-A728EB22A85E}" type="pres">
      <dgm:prSet presAssocID="{2E007647-4D4D-463F-951F-46B8FF025AE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B3D27B3-1B9A-4069-B7D8-F0681E0D92D5}" type="pres">
      <dgm:prSet presAssocID="{2E007647-4D4D-463F-951F-46B8FF025AE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15648A8D-B571-4CE7-8392-238400A46E42}" type="pres">
      <dgm:prSet presAssocID="{2E007647-4D4D-463F-951F-46B8FF025AEF}" presName="spaceRect" presStyleCnt="0"/>
      <dgm:spPr/>
    </dgm:pt>
    <dgm:pt modelId="{D3C135B6-1E50-43CF-A968-4F9619878B53}" type="pres">
      <dgm:prSet presAssocID="{2E007647-4D4D-463F-951F-46B8FF025AEF}" presName="textRect" presStyleLbl="revTx" presStyleIdx="1" presStyleCnt="3">
        <dgm:presLayoutVars>
          <dgm:chMax val="1"/>
          <dgm:chPref val="1"/>
        </dgm:presLayoutVars>
      </dgm:prSet>
      <dgm:spPr/>
    </dgm:pt>
    <dgm:pt modelId="{E23BDED8-23A8-4AB7-9577-A0971F663611}" type="pres">
      <dgm:prSet presAssocID="{0EDDE70B-F4AE-4D56-8FB5-6BE7BB8A0790}" presName="sibTrans" presStyleCnt="0"/>
      <dgm:spPr/>
    </dgm:pt>
    <dgm:pt modelId="{4A80D8EE-D6CA-4950-97D2-9BAAEF2DA13E}" type="pres">
      <dgm:prSet presAssocID="{E71A8B48-3950-483E-A03D-21634C5F257A}" presName="compNode" presStyleCnt="0"/>
      <dgm:spPr/>
    </dgm:pt>
    <dgm:pt modelId="{356BF540-0A8E-4D30-9309-A09AA7C7880E}" type="pres">
      <dgm:prSet presAssocID="{E71A8B48-3950-483E-A03D-21634C5F257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90108B6-0AFC-4534-ACDB-F6D71D09D151}" type="pres">
      <dgm:prSet presAssocID="{E71A8B48-3950-483E-A03D-21634C5F25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8F3BFA41-971D-4A58-9A8C-4987F59E5A9B}" type="pres">
      <dgm:prSet presAssocID="{E71A8B48-3950-483E-A03D-21634C5F257A}" presName="spaceRect" presStyleCnt="0"/>
      <dgm:spPr/>
    </dgm:pt>
    <dgm:pt modelId="{FA1F2D25-7035-4893-A2F0-4B089282513E}" type="pres">
      <dgm:prSet presAssocID="{E71A8B48-3950-483E-A03D-21634C5F257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9C01A29-A7CF-4701-AAC2-B199A3391F5A}" type="presOf" srcId="{E71A8B48-3950-483E-A03D-21634C5F257A}" destId="{FA1F2D25-7035-4893-A2F0-4B089282513E}" srcOrd="0" destOrd="0" presId="urn:microsoft.com/office/officeart/2018/5/layout/IconLeafLabelList"/>
    <dgm:cxn modelId="{B2A4D13C-6CA6-42AC-8216-BB2B8C2A52EE}" srcId="{BDFBA48D-4BB3-479C-9B77-E31B92EDC0C4}" destId="{E71A8B48-3950-483E-A03D-21634C5F257A}" srcOrd="2" destOrd="0" parTransId="{E5FF17F4-D32E-4105-9CA0-A3B373C15F6D}" sibTransId="{186BD7ED-8ED3-47C1-B37E-EA388D53EE88}"/>
    <dgm:cxn modelId="{1D3BD96F-E3AD-4D2B-88F5-4E5F36A873B6}" type="presOf" srcId="{BDFBA48D-4BB3-479C-9B77-E31B92EDC0C4}" destId="{378D2461-2D1C-4F5F-B42F-DF7FBB95AEA9}" srcOrd="0" destOrd="0" presId="urn:microsoft.com/office/officeart/2018/5/layout/IconLeafLabelList"/>
    <dgm:cxn modelId="{C64BAE76-69D5-4F11-A18B-462B256B2D7A}" srcId="{BDFBA48D-4BB3-479C-9B77-E31B92EDC0C4}" destId="{012E51E7-BE05-49DA-A05A-8A11F682BD14}" srcOrd="0" destOrd="0" parTransId="{7EF42A08-504C-424A-8F9B-F108CE2E08C7}" sibTransId="{01E2593E-AF09-4FED-9811-42D9DFC21F2E}"/>
    <dgm:cxn modelId="{F1462A82-6A0D-42E7-BC59-0983873617B8}" srcId="{BDFBA48D-4BB3-479C-9B77-E31B92EDC0C4}" destId="{2E007647-4D4D-463F-951F-46B8FF025AEF}" srcOrd="1" destOrd="0" parTransId="{1677010A-1141-4DD8-9FF6-5C6B1860AFA3}" sibTransId="{0EDDE70B-F4AE-4D56-8FB5-6BE7BB8A0790}"/>
    <dgm:cxn modelId="{D3943982-6A5E-4D72-A1ED-49E3EE239222}" type="presOf" srcId="{012E51E7-BE05-49DA-A05A-8A11F682BD14}" destId="{7402FA4E-B197-4846-BF26-BCC35D79F977}" srcOrd="0" destOrd="0" presId="urn:microsoft.com/office/officeart/2018/5/layout/IconLeafLabelList"/>
    <dgm:cxn modelId="{5C1422FC-0758-41B4-9FBA-6566F0E18CDD}" type="presOf" srcId="{2E007647-4D4D-463F-951F-46B8FF025AEF}" destId="{D3C135B6-1E50-43CF-A968-4F9619878B53}" srcOrd="0" destOrd="0" presId="urn:microsoft.com/office/officeart/2018/5/layout/IconLeafLabelList"/>
    <dgm:cxn modelId="{F3DF1559-E069-445F-B6EF-625D6045A0F5}" type="presParOf" srcId="{378D2461-2D1C-4F5F-B42F-DF7FBB95AEA9}" destId="{308ABAE3-D0A3-412E-B453-05A857DB543F}" srcOrd="0" destOrd="0" presId="urn:microsoft.com/office/officeart/2018/5/layout/IconLeafLabelList"/>
    <dgm:cxn modelId="{E89E4858-B70A-4545-9952-1D36079A9E86}" type="presParOf" srcId="{308ABAE3-D0A3-412E-B453-05A857DB543F}" destId="{ABC6CCD0-0CA1-470C-A525-D844999032B7}" srcOrd="0" destOrd="0" presId="urn:microsoft.com/office/officeart/2018/5/layout/IconLeafLabelList"/>
    <dgm:cxn modelId="{3B2DDD45-6386-423B-8CF3-08580F053BA3}" type="presParOf" srcId="{308ABAE3-D0A3-412E-B453-05A857DB543F}" destId="{D7B5C7F9-FDC3-4345-8FEB-6A164F32BA50}" srcOrd="1" destOrd="0" presId="urn:microsoft.com/office/officeart/2018/5/layout/IconLeafLabelList"/>
    <dgm:cxn modelId="{070D3EB6-0D6B-4F2A-B2F0-5D3689B63470}" type="presParOf" srcId="{308ABAE3-D0A3-412E-B453-05A857DB543F}" destId="{4C2DD5D5-E5C3-49F7-8F08-3BCB797CFC64}" srcOrd="2" destOrd="0" presId="urn:microsoft.com/office/officeart/2018/5/layout/IconLeafLabelList"/>
    <dgm:cxn modelId="{B5B4B59A-C448-4C2F-A934-CB750A3B5A52}" type="presParOf" srcId="{308ABAE3-D0A3-412E-B453-05A857DB543F}" destId="{7402FA4E-B197-4846-BF26-BCC35D79F977}" srcOrd="3" destOrd="0" presId="urn:microsoft.com/office/officeart/2018/5/layout/IconLeafLabelList"/>
    <dgm:cxn modelId="{D2C81234-1FF5-4A1F-8B41-A10D090149F7}" type="presParOf" srcId="{378D2461-2D1C-4F5F-B42F-DF7FBB95AEA9}" destId="{61921291-1189-4193-BE33-FBF8414F9ED6}" srcOrd="1" destOrd="0" presId="urn:microsoft.com/office/officeart/2018/5/layout/IconLeafLabelList"/>
    <dgm:cxn modelId="{F06657E1-1518-426F-8D10-D045A5E28D19}" type="presParOf" srcId="{378D2461-2D1C-4F5F-B42F-DF7FBB95AEA9}" destId="{0780F3FB-6ADA-4BA1-8EF6-BFE2B3DA56BB}" srcOrd="2" destOrd="0" presId="urn:microsoft.com/office/officeart/2018/5/layout/IconLeafLabelList"/>
    <dgm:cxn modelId="{25FA77F1-8768-4333-90A2-0C031FCCD7C6}" type="presParOf" srcId="{0780F3FB-6ADA-4BA1-8EF6-BFE2B3DA56BB}" destId="{6D17821E-D87F-4505-ACB2-A728EB22A85E}" srcOrd="0" destOrd="0" presId="urn:microsoft.com/office/officeart/2018/5/layout/IconLeafLabelList"/>
    <dgm:cxn modelId="{230088F2-C1DC-4BE9-8F93-A26D5960CBB4}" type="presParOf" srcId="{0780F3FB-6ADA-4BA1-8EF6-BFE2B3DA56BB}" destId="{DB3D27B3-1B9A-4069-B7D8-F0681E0D92D5}" srcOrd="1" destOrd="0" presId="urn:microsoft.com/office/officeart/2018/5/layout/IconLeafLabelList"/>
    <dgm:cxn modelId="{3C939C71-824C-4203-AC53-AD6DB402F660}" type="presParOf" srcId="{0780F3FB-6ADA-4BA1-8EF6-BFE2B3DA56BB}" destId="{15648A8D-B571-4CE7-8392-238400A46E42}" srcOrd="2" destOrd="0" presId="urn:microsoft.com/office/officeart/2018/5/layout/IconLeafLabelList"/>
    <dgm:cxn modelId="{85DEAD95-48C7-43F5-B191-F4B557D8B004}" type="presParOf" srcId="{0780F3FB-6ADA-4BA1-8EF6-BFE2B3DA56BB}" destId="{D3C135B6-1E50-43CF-A968-4F9619878B53}" srcOrd="3" destOrd="0" presId="urn:microsoft.com/office/officeart/2018/5/layout/IconLeafLabelList"/>
    <dgm:cxn modelId="{5F60F0BA-C545-4AB1-9DAC-9817B09A98E8}" type="presParOf" srcId="{378D2461-2D1C-4F5F-B42F-DF7FBB95AEA9}" destId="{E23BDED8-23A8-4AB7-9577-A0971F663611}" srcOrd="3" destOrd="0" presId="urn:microsoft.com/office/officeart/2018/5/layout/IconLeafLabelList"/>
    <dgm:cxn modelId="{8F5315C6-51A2-47CE-AA90-956E3FB96872}" type="presParOf" srcId="{378D2461-2D1C-4F5F-B42F-DF7FBB95AEA9}" destId="{4A80D8EE-D6CA-4950-97D2-9BAAEF2DA13E}" srcOrd="4" destOrd="0" presId="urn:microsoft.com/office/officeart/2018/5/layout/IconLeafLabelList"/>
    <dgm:cxn modelId="{6364587E-F3A3-43A9-9EBD-DC8E76B37BD4}" type="presParOf" srcId="{4A80D8EE-D6CA-4950-97D2-9BAAEF2DA13E}" destId="{356BF540-0A8E-4D30-9309-A09AA7C7880E}" srcOrd="0" destOrd="0" presId="urn:microsoft.com/office/officeart/2018/5/layout/IconLeafLabelList"/>
    <dgm:cxn modelId="{4EB6328E-E2C4-4F47-840C-BC2575C075F7}" type="presParOf" srcId="{4A80D8EE-D6CA-4950-97D2-9BAAEF2DA13E}" destId="{590108B6-0AFC-4534-ACDB-F6D71D09D151}" srcOrd="1" destOrd="0" presId="urn:microsoft.com/office/officeart/2018/5/layout/IconLeafLabelList"/>
    <dgm:cxn modelId="{6D93F98E-04E1-4BD3-BA75-2943E5E00FB4}" type="presParOf" srcId="{4A80D8EE-D6CA-4950-97D2-9BAAEF2DA13E}" destId="{8F3BFA41-971D-4A58-9A8C-4987F59E5A9B}" srcOrd="2" destOrd="0" presId="urn:microsoft.com/office/officeart/2018/5/layout/IconLeafLabelList"/>
    <dgm:cxn modelId="{FEDE8A7E-3C92-4C4A-98DA-3BA0ACE9F31F}" type="presParOf" srcId="{4A80D8EE-D6CA-4950-97D2-9BAAEF2DA13E}" destId="{FA1F2D25-7035-4893-A2F0-4B089282513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9C945B-8296-4809-87F0-2B56896A076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4A9EE20-6F60-46B1-A73E-9017453D2157}">
      <dgm:prSet custT="1"/>
      <dgm:spPr/>
      <dgm:t>
        <a:bodyPr/>
        <a:lstStyle/>
        <a:p>
          <a:r>
            <a:rPr lang="en-US" sz="2000" dirty="0"/>
            <a:t>1. We can analyze the data using different models such as Naïve Bayes and Trees to predict our data outcomes, also to test the accuracy of each model.</a:t>
          </a:r>
        </a:p>
      </dgm:t>
    </dgm:pt>
    <dgm:pt modelId="{560FB971-1A05-4104-B29C-C464D7DDA5FB}" type="parTrans" cxnId="{030D0B47-96AF-427E-94F6-5A19ECE78754}">
      <dgm:prSet/>
      <dgm:spPr/>
      <dgm:t>
        <a:bodyPr/>
        <a:lstStyle/>
        <a:p>
          <a:endParaRPr lang="en-US"/>
        </a:p>
      </dgm:t>
    </dgm:pt>
    <dgm:pt modelId="{27C654CE-9122-4FA1-8A3B-13BF89CFCCD0}" type="sibTrans" cxnId="{030D0B47-96AF-427E-94F6-5A19ECE78754}">
      <dgm:prSet/>
      <dgm:spPr/>
      <dgm:t>
        <a:bodyPr/>
        <a:lstStyle/>
        <a:p>
          <a:endParaRPr lang="en-US"/>
        </a:p>
      </dgm:t>
    </dgm:pt>
    <dgm:pt modelId="{59E473F7-367E-407D-9FDC-8AD644F790CB}">
      <dgm:prSet custT="1"/>
      <dgm:spPr/>
      <dgm:t>
        <a:bodyPr/>
        <a:lstStyle/>
        <a:p>
          <a:r>
            <a:rPr lang="en-US" sz="2000" dirty="0"/>
            <a:t>2. We can consider more parameters like family history of strokes, alcohol consumption, etc. to predict heart strokes.</a:t>
          </a:r>
        </a:p>
      </dgm:t>
    </dgm:pt>
    <dgm:pt modelId="{07EBE07F-9FD0-44EF-9F1B-16BBF49CFB4F}" type="parTrans" cxnId="{C4FEBEC0-CD76-468C-91A2-B3C1270DF819}">
      <dgm:prSet/>
      <dgm:spPr/>
      <dgm:t>
        <a:bodyPr/>
        <a:lstStyle/>
        <a:p>
          <a:endParaRPr lang="en-US"/>
        </a:p>
      </dgm:t>
    </dgm:pt>
    <dgm:pt modelId="{D15272D2-C5FB-4DF9-9FC6-80F4D0A14B45}" type="sibTrans" cxnId="{C4FEBEC0-CD76-468C-91A2-B3C1270DF819}">
      <dgm:prSet/>
      <dgm:spPr/>
      <dgm:t>
        <a:bodyPr/>
        <a:lstStyle/>
        <a:p>
          <a:endParaRPr lang="en-US"/>
        </a:p>
      </dgm:t>
    </dgm:pt>
    <dgm:pt modelId="{62C2FE6B-787A-4703-A89B-6F62A0B23C31}" type="pres">
      <dgm:prSet presAssocID="{9F9C945B-8296-4809-87F0-2B56896A0761}" presName="root" presStyleCnt="0">
        <dgm:presLayoutVars>
          <dgm:dir/>
          <dgm:resizeHandles val="exact"/>
        </dgm:presLayoutVars>
      </dgm:prSet>
      <dgm:spPr/>
    </dgm:pt>
    <dgm:pt modelId="{015DC7B5-9F00-4CA0-B367-6F30EC5E313C}" type="pres">
      <dgm:prSet presAssocID="{9F9C945B-8296-4809-87F0-2B56896A0761}" presName="container" presStyleCnt="0">
        <dgm:presLayoutVars>
          <dgm:dir/>
          <dgm:resizeHandles val="exact"/>
        </dgm:presLayoutVars>
      </dgm:prSet>
      <dgm:spPr/>
    </dgm:pt>
    <dgm:pt modelId="{C0C8FE41-6CE5-4EE0-851A-BA93A420EA3B}" type="pres">
      <dgm:prSet presAssocID="{84A9EE20-6F60-46B1-A73E-9017453D2157}" presName="compNode" presStyleCnt="0"/>
      <dgm:spPr/>
    </dgm:pt>
    <dgm:pt modelId="{31FF563A-8663-40B4-A919-5251333251E8}" type="pres">
      <dgm:prSet presAssocID="{84A9EE20-6F60-46B1-A73E-9017453D2157}" presName="iconBgRect" presStyleLbl="bgShp" presStyleIdx="0" presStyleCnt="2"/>
      <dgm:spPr/>
    </dgm:pt>
    <dgm:pt modelId="{75D1E1FB-EF2B-40D7-A82A-C68CE1F5C563}" type="pres">
      <dgm:prSet presAssocID="{84A9EE20-6F60-46B1-A73E-9017453D2157}" presName="iconRect" presStyleLbl="node1" presStyleIdx="0" presStyleCnt="2" custLinFactNeighborX="6129" custLinFactNeighborY="735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C93A388-5B4A-48DC-86D7-0CA910737696}" type="pres">
      <dgm:prSet presAssocID="{84A9EE20-6F60-46B1-A73E-9017453D2157}" presName="spaceRect" presStyleCnt="0"/>
      <dgm:spPr/>
    </dgm:pt>
    <dgm:pt modelId="{697D5C57-341D-4DD2-AC7A-B5D44D5D1E4A}" type="pres">
      <dgm:prSet presAssocID="{84A9EE20-6F60-46B1-A73E-9017453D2157}" presName="textRect" presStyleLbl="revTx" presStyleIdx="0" presStyleCnt="2" custScaleX="118071">
        <dgm:presLayoutVars>
          <dgm:chMax val="1"/>
          <dgm:chPref val="1"/>
        </dgm:presLayoutVars>
      </dgm:prSet>
      <dgm:spPr/>
    </dgm:pt>
    <dgm:pt modelId="{72CA5976-3286-4535-9FBA-FEA442DA87A1}" type="pres">
      <dgm:prSet presAssocID="{27C654CE-9122-4FA1-8A3B-13BF89CFCCD0}" presName="sibTrans" presStyleLbl="sibTrans2D1" presStyleIdx="0" presStyleCnt="0"/>
      <dgm:spPr/>
    </dgm:pt>
    <dgm:pt modelId="{E80AD87C-11B7-41D8-B496-7A45EB79658C}" type="pres">
      <dgm:prSet presAssocID="{59E473F7-367E-407D-9FDC-8AD644F790CB}" presName="compNode" presStyleCnt="0"/>
      <dgm:spPr/>
    </dgm:pt>
    <dgm:pt modelId="{0B8E4276-12E1-4C68-A04E-DAAFC9397A4D}" type="pres">
      <dgm:prSet presAssocID="{59E473F7-367E-407D-9FDC-8AD644F790CB}" presName="iconBgRect" presStyleLbl="bgShp" presStyleIdx="1" presStyleCnt="2"/>
      <dgm:spPr/>
    </dgm:pt>
    <dgm:pt modelId="{1AD6AF20-3385-42FE-A9C3-601E70BA5C1C}" type="pres">
      <dgm:prSet presAssocID="{59E473F7-367E-407D-9FDC-8AD644F790C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ve Letter"/>
        </a:ext>
      </dgm:extLst>
    </dgm:pt>
    <dgm:pt modelId="{B3FF9CA5-25AC-4421-96B9-72308CBA744A}" type="pres">
      <dgm:prSet presAssocID="{59E473F7-367E-407D-9FDC-8AD644F790CB}" presName="spaceRect" presStyleCnt="0"/>
      <dgm:spPr/>
    </dgm:pt>
    <dgm:pt modelId="{5714E925-E21A-40D5-A07C-43861A451238}" type="pres">
      <dgm:prSet presAssocID="{59E473F7-367E-407D-9FDC-8AD644F790CB}" presName="textRect" presStyleLbl="revTx" presStyleIdx="1" presStyleCnt="2" custScaleX="107024">
        <dgm:presLayoutVars>
          <dgm:chMax val="1"/>
          <dgm:chPref val="1"/>
        </dgm:presLayoutVars>
      </dgm:prSet>
      <dgm:spPr/>
    </dgm:pt>
  </dgm:ptLst>
  <dgm:cxnLst>
    <dgm:cxn modelId="{E89B0602-C93D-4471-B078-2B91C30AAADF}" type="presOf" srcId="{59E473F7-367E-407D-9FDC-8AD644F790CB}" destId="{5714E925-E21A-40D5-A07C-43861A451238}" srcOrd="0" destOrd="0" presId="urn:microsoft.com/office/officeart/2018/2/layout/IconCircleList"/>
    <dgm:cxn modelId="{030D0B47-96AF-427E-94F6-5A19ECE78754}" srcId="{9F9C945B-8296-4809-87F0-2B56896A0761}" destId="{84A9EE20-6F60-46B1-A73E-9017453D2157}" srcOrd="0" destOrd="0" parTransId="{560FB971-1A05-4104-B29C-C464D7DDA5FB}" sibTransId="{27C654CE-9122-4FA1-8A3B-13BF89CFCCD0}"/>
    <dgm:cxn modelId="{44F88B83-962B-49E2-AF89-C90D5E510CB8}" type="presOf" srcId="{9F9C945B-8296-4809-87F0-2B56896A0761}" destId="{62C2FE6B-787A-4703-A89B-6F62A0B23C31}" srcOrd="0" destOrd="0" presId="urn:microsoft.com/office/officeart/2018/2/layout/IconCircleList"/>
    <dgm:cxn modelId="{C4FEBEC0-CD76-468C-91A2-B3C1270DF819}" srcId="{9F9C945B-8296-4809-87F0-2B56896A0761}" destId="{59E473F7-367E-407D-9FDC-8AD644F790CB}" srcOrd="1" destOrd="0" parTransId="{07EBE07F-9FD0-44EF-9F1B-16BBF49CFB4F}" sibTransId="{D15272D2-C5FB-4DF9-9FC6-80F4D0A14B45}"/>
    <dgm:cxn modelId="{CD60AEC3-8A66-4679-81CA-D470A1F9CE70}" type="presOf" srcId="{84A9EE20-6F60-46B1-A73E-9017453D2157}" destId="{697D5C57-341D-4DD2-AC7A-B5D44D5D1E4A}" srcOrd="0" destOrd="0" presId="urn:microsoft.com/office/officeart/2018/2/layout/IconCircleList"/>
    <dgm:cxn modelId="{C1980DF6-E1B0-43C8-BB55-ABE1834E7094}" type="presOf" srcId="{27C654CE-9122-4FA1-8A3B-13BF89CFCCD0}" destId="{72CA5976-3286-4535-9FBA-FEA442DA87A1}" srcOrd="0" destOrd="0" presId="urn:microsoft.com/office/officeart/2018/2/layout/IconCircleList"/>
    <dgm:cxn modelId="{89859F68-ADF0-452D-9317-1591D954131A}" type="presParOf" srcId="{62C2FE6B-787A-4703-A89B-6F62A0B23C31}" destId="{015DC7B5-9F00-4CA0-B367-6F30EC5E313C}" srcOrd="0" destOrd="0" presId="urn:microsoft.com/office/officeart/2018/2/layout/IconCircleList"/>
    <dgm:cxn modelId="{EFB83EE3-EC4B-43DD-8ECD-8C632FD4FD34}" type="presParOf" srcId="{015DC7B5-9F00-4CA0-B367-6F30EC5E313C}" destId="{C0C8FE41-6CE5-4EE0-851A-BA93A420EA3B}" srcOrd="0" destOrd="0" presId="urn:microsoft.com/office/officeart/2018/2/layout/IconCircleList"/>
    <dgm:cxn modelId="{9B295107-9127-4796-8EED-96C645E0BE79}" type="presParOf" srcId="{C0C8FE41-6CE5-4EE0-851A-BA93A420EA3B}" destId="{31FF563A-8663-40B4-A919-5251333251E8}" srcOrd="0" destOrd="0" presId="urn:microsoft.com/office/officeart/2018/2/layout/IconCircleList"/>
    <dgm:cxn modelId="{004C1FF0-9D9A-40A0-B584-75AE1A392481}" type="presParOf" srcId="{C0C8FE41-6CE5-4EE0-851A-BA93A420EA3B}" destId="{75D1E1FB-EF2B-40D7-A82A-C68CE1F5C563}" srcOrd="1" destOrd="0" presId="urn:microsoft.com/office/officeart/2018/2/layout/IconCircleList"/>
    <dgm:cxn modelId="{49EB6B20-7E7B-42BF-A2BD-9D65E16581D2}" type="presParOf" srcId="{C0C8FE41-6CE5-4EE0-851A-BA93A420EA3B}" destId="{BC93A388-5B4A-48DC-86D7-0CA910737696}" srcOrd="2" destOrd="0" presId="urn:microsoft.com/office/officeart/2018/2/layout/IconCircleList"/>
    <dgm:cxn modelId="{92827517-806B-41ED-B41C-AB120335E9BD}" type="presParOf" srcId="{C0C8FE41-6CE5-4EE0-851A-BA93A420EA3B}" destId="{697D5C57-341D-4DD2-AC7A-B5D44D5D1E4A}" srcOrd="3" destOrd="0" presId="urn:microsoft.com/office/officeart/2018/2/layout/IconCircleList"/>
    <dgm:cxn modelId="{11D70455-238C-4337-9545-473CC73BDADD}" type="presParOf" srcId="{015DC7B5-9F00-4CA0-B367-6F30EC5E313C}" destId="{72CA5976-3286-4535-9FBA-FEA442DA87A1}" srcOrd="1" destOrd="0" presId="urn:microsoft.com/office/officeart/2018/2/layout/IconCircleList"/>
    <dgm:cxn modelId="{6CD141C5-133D-4270-886F-324A96D50E1E}" type="presParOf" srcId="{015DC7B5-9F00-4CA0-B367-6F30EC5E313C}" destId="{E80AD87C-11B7-41D8-B496-7A45EB79658C}" srcOrd="2" destOrd="0" presId="urn:microsoft.com/office/officeart/2018/2/layout/IconCircleList"/>
    <dgm:cxn modelId="{3B320AB7-CD13-491B-8BF9-91C7698E754F}" type="presParOf" srcId="{E80AD87C-11B7-41D8-B496-7A45EB79658C}" destId="{0B8E4276-12E1-4C68-A04E-DAAFC9397A4D}" srcOrd="0" destOrd="0" presId="urn:microsoft.com/office/officeart/2018/2/layout/IconCircleList"/>
    <dgm:cxn modelId="{5B43B1D8-CDE9-414C-BFC8-C5D6D8533B8A}" type="presParOf" srcId="{E80AD87C-11B7-41D8-B496-7A45EB79658C}" destId="{1AD6AF20-3385-42FE-A9C3-601E70BA5C1C}" srcOrd="1" destOrd="0" presId="urn:microsoft.com/office/officeart/2018/2/layout/IconCircleList"/>
    <dgm:cxn modelId="{FC229013-4245-40D0-91A2-8F73C25CB399}" type="presParOf" srcId="{E80AD87C-11B7-41D8-B496-7A45EB79658C}" destId="{B3FF9CA5-25AC-4421-96B9-72308CBA744A}" srcOrd="2" destOrd="0" presId="urn:microsoft.com/office/officeart/2018/2/layout/IconCircleList"/>
    <dgm:cxn modelId="{2CED3D21-B016-4A65-B8B2-A5A7CF22ED0E}" type="presParOf" srcId="{E80AD87C-11B7-41D8-B496-7A45EB79658C}" destId="{5714E925-E21A-40D5-A07C-43861A45123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6CCD0-0CA1-470C-A525-D844999032B7}">
      <dsp:nvSpPr>
        <dsp:cNvPr id="0" name=""/>
        <dsp:cNvSpPr/>
      </dsp:nvSpPr>
      <dsp:spPr>
        <a:xfrm>
          <a:off x="638099" y="13695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5C7F9-FDC3-4345-8FEB-6A164F32BA50}">
      <dsp:nvSpPr>
        <dsp:cNvPr id="0" name=""/>
        <dsp:cNvSpPr/>
      </dsp:nvSpPr>
      <dsp:spPr>
        <a:xfrm>
          <a:off x="1003724" y="502575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2FA4E-B197-4846-BF26-BCC35D79F977}">
      <dsp:nvSpPr>
        <dsp:cNvPr id="0" name=""/>
        <dsp:cNvSpPr/>
      </dsp:nvSpPr>
      <dsp:spPr>
        <a:xfrm>
          <a:off x="89662" y="2386950"/>
          <a:ext cx="281250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1. We have used KNN and logistic regression model to predict heart strokes.</a:t>
          </a:r>
          <a:endParaRPr lang="en-US" sz="1800" kern="1200" dirty="0"/>
        </a:p>
      </dsp:txBody>
      <dsp:txXfrm>
        <a:off x="89662" y="2386950"/>
        <a:ext cx="2812500" cy="1057500"/>
      </dsp:txXfrm>
    </dsp:sp>
    <dsp:sp modelId="{6D17821E-D87F-4505-ACB2-A728EB22A85E}">
      <dsp:nvSpPr>
        <dsp:cNvPr id="0" name=""/>
        <dsp:cNvSpPr/>
      </dsp:nvSpPr>
      <dsp:spPr>
        <a:xfrm>
          <a:off x="3942787" y="13695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D27B3-1B9A-4069-B7D8-F0681E0D92D5}">
      <dsp:nvSpPr>
        <dsp:cNvPr id="0" name=""/>
        <dsp:cNvSpPr/>
      </dsp:nvSpPr>
      <dsp:spPr>
        <a:xfrm>
          <a:off x="4308412" y="502575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135B6-1E50-43CF-A968-4F9619878B53}">
      <dsp:nvSpPr>
        <dsp:cNvPr id="0" name=""/>
        <dsp:cNvSpPr/>
      </dsp:nvSpPr>
      <dsp:spPr>
        <a:xfrm>
          <a:off x="3394350" y="2386950"/>
          <a:ext cx="281250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2. The accuracy of KNN is 99% whereas, Logistic model shows 72% accuracy</a:t>
          </a:r>
          <a:r>
            <a:rPr lang="en-US" sz="1600" kern="1200"/>
            <a:t>. </a:t>
          </a:r>
          <a:endParaRPr lang="en-US" sz="1600" kern="1200" dirty="0"/>
        </a:p>
      </dsp:txBody>
      <dsp:txXfrm>
        <a:off x="3394350" y="2386950"/>
        <a:ext cx="2812500" cy="1057500"/>
      </dsp:txXfrm>
    </dsp:sp>
    <dsp:sp modelId="{356BF540-0A8E-4D30-9309-A09AA7C7880E}">
      <dsp:nvSpPr>
        <dsp:cNvPr id="0" name=""/>
        <dsp:cNvSpPr/>
      </dsp:nvSpPr>
      <dsp:spPr>
        <a:xfrm>
          <a:off x="7247475" y="13695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0108B6-0AFC-4534-ACDB-F6D71D09D151}">
      <dsp:nvSpPr>
        <dsp:cNvPr id="0" name=""/>
        <dsp:cNvSpPr/>
      </dsp:nvSpPr>
      <dsp:spPr>
        <a:xfrm>
          <a:off x="7613100" y="502575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F2D25-7035-4893-A2F0-4B089282513E}">
      <dsp:nvSpPr>
        <dsp:cNvPr id="0" name=""/>
        <dsp:cNvSpPr/>
      </dsp:nvSpPr>
      <dsp:spPr>
        <a:xfrm>
          <a:off x="6699037" y="2386950"/>
          <a:ext cx="281250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3. Therefore, KNN model is better in predicting heart strokes.</a:t>
          </a:r>
        </a:p>
      </dsp:txBody>
      <dsp:txXfrm>
        <a:off x="6699037" y="2386950"/>
        <a:ext cx="2812500" cy="105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F563A-8663-40B4-A919-5251333251E8}">
      <dsp:nvSpPr>
        <dsp:cNvPr id="0" name=""/>
        <dsp:cNvSpPr/>
      </dsp:nvSpPr>
      <dsp:spPr>
        <a:xfrm>
          <a:off x="127128" y="1195302"/>
          <a:ext cx="1190794" cy="11907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D1E1FB-EF2B-40D7-A82A-C68CE1F5C563}">
      <dsp:nvSpPr>
        <dsp:cNvPr id="0" name=""/>
        <dsp:cNvSpPr/>
      </dsp:nvSpPr>
      <dsp:spPr>
        <a:xfrm>
          <a:off x="419525" y="1496167"/>
          <a:ext cx="690660" cy="690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D5C57-341D-4DD2-AC7A-B5D44D5D1E4A}">
      <dsp:nvSpPr>
        <dsp:cNvPr id="0" name=""/>
        <dsp:cNvSpPr/>
      </dsp:nvSpPr>
      <dsp:spPr>
        <a:xfrm>
          <a:off x="1319477" y="1195302"/>
          <a:ext cx="3314102" cy="119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We can analyze the data using different models such as Naïve Bayes and Trees to predict our data outcomes, also to test the accuracy of each model.</a:t>
          </a:r>
        </a:p>
      </dsp:txBody>
      <dsp:txXfrm>
        <a:off x="1319477" y="1195302"/>
        <a:ext cx="3314102" cy="1190794"/>
      </dsp:txXfrm>
    </dsp:sp>
    <dsp:sp modelId="{0B8E4276-12E1-4C68-A04E-DAAFC9397A4D}">
      <dsp:nvSpPr>
        <dsp:cNvPr id="0" name=""/>
        <dsp:cNvSpPr/>
      </dsp:nvSpPr>
      <dsp:spPr>
        <a:xfrm>
          <a:off x="5122656" y="1195302"/>
          <a:ext cx="1190794" cy="11907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6AF20-3385-42FE-A9C3-601E70BA5C1C}">
      <dsp:nvSpPr>
        <dsp:cNvPr id="0" name=""/>
        <dsp:cNvSpPr/>
      </dsp:nvSpPr>
      <dsp:spPr>
        <a:xfrm>
          <a:off x="5372723" y="1445369"/>
          <a:ext cx="690660" cy="690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4E925-E21A-40D5-A07C-43861A451238}">
      <dsp:nvSpPr>
        <dsp:cNvPr id="0" name=""/>
        <dsp:cNvSpPr/>
      </dsp:nvSpPr>
      <dsp:spPr>
        <a:xfrm>
          <a:off x="6470044" y="1195302"/>
          <a:ext cx="3004027" cy="119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We can consider more parameters like family history of strokes, alcohol consumption, etc. to predict heart strokes.</a:t>
          </a:r>
        </a:p>
      </dsp:txBody>
      <dsp:txXfrm>
        <a:off x="6470044" y="1195302"/>
        <a:ext cx="3004027" cy="1190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 descr="Image result for healthcare images for background">
            <a:extLst>
              <a:ext uri="{FF2B5EF4-FFF2-40B4-BE49-F238E27FC236}">
                <a16:creationId xmlns:a16="http://schemas.microsoft.com/office/drawing/2014/main" id="{0E6DD9ED-3FCB-4E95-A07E-B0BF55268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49"/>
            <a:ext cx="12191999" cy="682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C4932-5996-4D7C-BA24-1DAA3A230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4597" y="2728912"/>
            <a:ext cx="6271315" cy="871538"/>
          </a:xfrm>
        </p:spPr>
        <p:txBody>
          <a:bodyPr>
            <a:normAutofit fontScale="90000"/>
          </a:bodyPr>
          <a:lstStyle/>
          <a:p>
            <a:pPr algn="l"/>
            <a:r>
              <a:rPr lang="en-US" sz="7000" b="1" dirty="0"/>
              <a:t>HEALTHCARE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FFF5F-8E41-4047-BCA5-E21002769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4595" y="3790885"/>
            <a:ext cx="6271315" cy="509653"/>
          </a:xfrm>
        </p:spPr>
        <p:txBody>
          <a:bodyPr>
            <a:normAutofit lnSpcReduction="10000"/>
          </a:bodyPr>
          <a:lstStyle/>
          <a:p>
            <a:pPr algn="l">
              <a:spcAft>
                <a:spcPts val="600"/>
              </a:spcAft>
            </a:pPr>
            <a:r>
              <a:rPr lang="en-US" sz="2800" b="1" dirty="0"/>
              <a:t>STROKE PREDICTION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Medical">
            <a:extLst>
              <a:ext uri="{FF2B5EF4-FFF2-40B4-BE49-F238E27FC236}">
                <a16:creationId xmlns:a16="http://schemas.microsoft.com/office/drawing/2014/main" id="{1A2FB7D8-2D39-4C68-B9FE-CE922DA81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7348" y="2247417"/>
            <a:ext cx="2706065" cy="270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04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Picture 22" descr="Image result for light color background">
            <a:extLst>
              <a:ext uri="{FF2B5EF4-FFF2-40B4-BE49-F238E27FC236}">
                <a16:creationId xmlns:a16="http://schemas.microsoft.com/office/drawing/2014/main" id="{5BF085BF-AA7D-497D-B5C5-20415E42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19451"/>
            <a:ext cx="12487275" cy="778256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C70455-252D-433B-9906-65F32840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978" y="714720"/>
            <a:ext cx="10586719" cy="1117663"/>
          </a:xfrm>
          <a:noFill/>
        </p:spPr>
        <p:txBody>
          <a:bodyPr/>
          <a:lstStyle/>
          <a:p>
            <a:r>
              <a:rPr lang="en-US" dirty="0"/>
              <a:t>           Missing value &amp; Blank Column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D798AE-6D57-43AF-8937-8EFFF1EC0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4412" y="2285999"/>
            <a:ext cx="5629275" cy="3581401"/>
          </a:xfrm>
        </p:spPr>
        <p:txBody>
          <a:bodyPr/>
          <a:lstStyle/>
          <a:p>
            <a:r>
              <a:rPr lang="en-US" sz="2800" dirty="0"/>
              <a:t>Function To check missing value in the column</a:t>
            </a:r>
          </a:p>
          <a:p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697EB6BC-6058-4121-89F1-FE4156376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10" y="3213954"/>
            <a:ext cx="5310577" cy="110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E949FBAB-8F60-439A-A7D1-EF6262454A8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2285999"/>
            <a:ext cx="3157537" cy="358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202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DE57AE-06AD-4DD9-9499-92D54872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 DATA PREPROCESSING</a:t>
            </a:r>
            <a:endParaRPr lang="en-US" sz="7200" cap="all" dirty="0"/>
          </a:p>
        </p:txBody>
      </p:sp>
    </p:spTree>
    <p:extLst>
      <p:ext uri="{BB962C8B-B14F-4D97-AF65-F5344CB8AC3E}">
        <p14:creationId xmlns:p14="http://schemas.microsoft.com/office/powerpoint/2010/main" val="1791317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CEB6-E439-426D-8000-B780DE28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799"/>
            <a:ext cx="9601200" cy="1728788"/>
          </a:xfrm>
        </p:spPr>
        <p:txBody>
          <a:bodyPr/>
          <a:lstStyle/>
          <a:p>
            <a:r>
              <a:rPr lang="en-US" dirty="0"/>
              <a:t>      </a:t>
            </a:r>
            <a:r>
              <a:rPr lang="en-US" b="1" dirty="0"/>
              <a:t>Replacing Missing Value with Mean</a:t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5EECD77-171E-41B9-87EE-76AE9D3990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1" y="3651007"/>
            <a:ext cx="8172451" cy="290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C47B45-70D9-4218-9E36-646B73CE8EE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53152" y="1550193"/>
            <a:ext cx="8438091" cy="864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8CFDE3-B725-4201-B3CD-92CCC685E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583" y="2761151"/>
            <a:ext cx="3550834" cy="51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1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8" name="Picture 16" descr="Image result for background dark hd">
            <a:extLst>
              <a:ext uri="{FF2B5EF4-FFF2-40B4-BE49-F238E27FC236}">
                <a16:creationId xmlns:a16="http://schemas.microsoft.com/office/drawing/2014/main" id="{63F7A993-B89D-491F-B8DF-66A2D8945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767FDC-1225-4873-AA48-F5A4A9C7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15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  </a:t>
            </a:r>
            <a:r>
              <a:rPr lang="en-US" dirty="0">
                <a:solidFill>
                  <a:srgbClr val="00B050"/>
                </a:solidFill>
              </a:rPr>
              <a:t>Eliminating ID Column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26F37139-1E38-4C55-9AD2-5FB46F79ED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41" y="2104712"/>
            <a:ext cx="633412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96AB6EFD-A3B4-4FFB-9BB1-E1D4DC0B2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79" y="3616327"/>
            <a:ext cx="6763044" cy="180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034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3" name="Group 191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3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94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0254" name="Rectangle 194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Image result for visualization">
            <a:extLst>
              <a:ext uri="{FF2B5EF4-FFF2-40B4-BE49-F238E27FC236}">
                <a16:creationId xmlns:a16="http://schemas.microsoft.com/office/drawing/2014/main" id="{A2D97F86-29DA-44D2-846B-434F9D6C0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62" b="31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C0207A-B216-4120-8861-3A4EDB45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cap="all" dirty="0"/>
              <a:t>For Visualization Converting</a:t>
            </a:r>
            <a:br>
              <a:rPr lang="en-US" sz="3400" cap="all" dirty="0"/>
            </a:br>
            <a:r>
              <a:rPr lang="en-US" sz="3400" cap="all" dirty="0"/>
              <a:t>IT INTO</a:t>
            </a:r>
            <a:br>
              <a:rPr lang="en-US" sz="3400" cap="all" dirty="0"/>
            </a:br>
            <a:br>
              <a:rPr lang="en-US" sz="3400" cap="all" dirty="0"/>
            </a:br>
            <a:r>
              <a:rPr lang="en-US" sz="3400" cap="all" dirty="0"/>
              <a:t> </a:t>
            </a:r>
            <a:r>
              <a:rPr lang="en-US" sz="3400" b="1" cap="all" dirty="0"/>
              <a:t>YES/NO</a:t>
            </a:r>
          </a:p>
        </p:txBody>
      </p:sp>
    </p:spTree>
    <p:extLst>
      <p:ext uri="{BB962C8B-B14F-4D97-AF65-F5344CB8AC3E}">
        <p14:creationId xmlns:p14="http://schemas.microsoft.com/office/powerpoint/2010/main" val="970918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2" name="Picture 18" descr="Image result for BLACK BACKGROUND">
            <a:extLst>
              <a:ext uri="{FF2B5EF4-FFF2-40B4-BE49-F238E27FC236}">
                <a16:creationId xmlns:a16="http://schemas.microsoft.com/office/drawing/2014/main" id="{5DEDA01C-2EDC-42C9-8221-EFD6AA308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5D4890-4452-41C7-ABF3-30C967BD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7282"/>
            <a:ext cx="9958388" cy="28817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D6E0FE9-6A4D-453E-8ECB-C66F24067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47281"/>
            <a:ext cx="10008394" cy="288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CB18D081-E0F6-4647-8BBD-C4AE727965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197" y="4114801"/>
            <a:ext cx="9601200" cy="162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348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roup 70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26" name="Picture 2" descr="Image result for numerical">
            <a:extLst>
              <a:ext uri="{FF2B5EF4-FFF2-40B4-BE49-F238E27FC236}">
                <a16:creationId xmlns:a16="http://schemas.microsoft.com/office/drawing/2014/main" id="{D8E4604B-ACFC-4868-980F-5E29AAC5D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0" b="37288"/>
          <a:stretch/>
        </p:blipFill>
        <p:spPr bwMode="auto">
          <a:xfrm>
            <a:off x="20" y="10"/>
            <a:ext cx="12191980" cy="68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74">
            <a:extLst>
              <a:ext uri="{FF2B5EF4-FFF2-40B4-BE49-F238E27FC236}">
                <a16:creationId xmlns:a16="http://schemas.microsoft.com/office/drawing/2014/main" id="{EF1A96B9-F717-4812-9DB0-C99D99462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60" y="1137137"/>
            <a:ext cx="9867482" cy="457032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226038F9-8CE0-4A41-9EF0-3A27023DE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BB5C5996-5C1E-4768-90AE-87BED835C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3790D-7691-4C67-AD4F-CCB3CAA3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700" b="1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Dealing with Numerical Variable</a:t>
            </a:r>
          </a:p>
        </p:txBody>
      </p:sp>
    </p:spTree>
    <p:extLst>
      <p:ext uri="{BB962C8B-B14F-4D97-AF65-F5344CB8AC3E}">
        <p14:creationId xmlns:p14="http://schemas.microsoft.com/office/powerpoint/2010/main" val="3622496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numerical data background">
            <a:extLst>
              <a:ext uri="{FF2B5EF4-FFF2-40B4-BE49-F238E27FC236}">
                <a16:creationId xmlns:a16="http://schemas.microsoft.com/office/drawing/2014/main" id="{2453ED53-0AB9-40E3-BEAD-316BB52E8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46" y="-143837"/>
            <a:ext cx="122028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94CF04-A4C3-4907-8D73-66966EF6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62510"/>
            <a:ext cx="9601200" cy="2725220"/>
          </a:xfrm>
        </p:spPr>
        <p:txBody>
          <a:bodyPr/>
          <a:lstStyle/>
          <a:p>
            <a:r>
              <a:rPr lang="en-US" dirty="0"/>
              <a:t>        Normalizing Numerical Data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FFE5A4-9335-4042-A70E-428B6C27E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938" y="763480"/>
            <a:ext cx="6842589" cy="231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5A8B153-1017-476F-8A15-014244250D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4" y="3144442"/>
            <a:ext cx="6327917" cy="2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143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Image result for colored pie chart">
            <a:extLst>
              <a:ext uri="{FF2B5EF4-FFF2-40B4-BE49-F238E27FC236}">
                <a16:creationId xmlns:a16="http://schemas.microsoft.com/office/drawing/2014/main" id="{14C1AB14-BD13-4EF4-BF8B-2105784F5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533" y="640080"/>
            <a:ext cx="6431863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85AE3-7D18-4693-A857-99AC70071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cap="all" dirty="0"/>
              <a:t>                  </a:t>
            </a:r>
            <a:r>
              <a:rPr lang="en-US" sz="4000" b="1" cap="all" dirty="0"/>
              <a:t>CATEGORICAL DATA</a:t>
            </a:r>
          </a:p>
        </p:txBody>
      </p:sp>
      <p:sp>
        <p:nvSpPr>
          <p:cNvPr id="3" name="AutoShape 2" descr="Image result for colored pie chart">
            <a:extLst>
              <a:ext uri="{FF2B5EF4-FFF2-40B4-BE49-F238E27FC236}">
                <a16:creationId xmlns:a16="http://schemas.microsoft.com/office/drawing/2014/main" id="{C291D5BB-E66A-4CE2-BFCF-AD5832BA54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1715" y="3174715"/>
            <a:ext cx="406685" cy="40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67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Image result for BLACK BACKGROUND">
            <a:extLst>
              <a:ext uri="{FF2B5EF4-FFF2-40B4-BE49-F238E27FC236}">
                <a16:creationId xmlns:a16="http://schemas.microsoft.com/office/drawing/2014/main" id="{7B62EC20-866C-4149-B447-882DA2DA3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80433"/>
            <a:ext cx="11573632" cy="648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329A9-EDE0-4590-AF04-800F3DE3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981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901CBBA-CCA7-40A1-811B-35EF4002C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592667"/>
            <a:ext cx="9601199" cy="20743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2520FD-6A9E-44DE-8B33-C6442A222A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67" y="3429000"/>
            <a:ext cx="9601200" cy="20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2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Image result for light blue background">
            <a:extLst>
              <a:ext uri="{FF2B5EF4-FFF2-40B4-BE49-F238E27FC236}">
                <a16:creationId xmlns:a16="http://schemas.microsoft.com/office/drawing/2014/main" id="{41140227-F208-4322-9778-03F9CBC6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9109" y="-560674"/>
            <a:ext cx="30003217" cy="804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 descr="Image result for BLACK BACKGROUND">
            <a:extLst>
              <a:ext uri="{FF2B5EF4-FFF2-40B4-BE49-F238E27FC236}">
                <a16:creationId xmlns:a16="http://schemas.microsoft.com/office/drawing/2014/main" id="{7905C3F8-E4D6-4ABE-B009-1ABDEBC2A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9733" y="-346362"/>
            <a:ext cx="20912665" cy="754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D68658-E56F-48B1-8959-B7F609718F1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INSTRUCTOR</a:t>
            </a:r>
            <a:br>
              <a:rPr lang="en-US" b="1" dirty="0"/>
            </a:br>
            <a:r>
              <a:rPr lang="en-US" b="1" dirty="0"/>
              <a:t>             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YONG ZHENG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7309B-E5CF-4905-83E4-E3403C37E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868327"/>
            <a:ext cx="9601200" cy="2252313"/>
          </a:xfrm>
          <a:noFill/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MEMBERS</a:t>
            </a:r>
          </a:p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ANKIT PATIL						        A20451742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</a:t>
            </a:r>
            <a:endParaRPr lang="en-US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47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A7648-41C3-4610-9867-DC585909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101372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cap="all" dirty="0"/>
              <a:t>BINDING WHOLE DATA</a:t>
            </a:r>
          </a:p>
        </p:txBody>
      </p:sp>
      <p:sp>
        <p:nvSpPr>
          <p:cNvPr id="145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BE3148A-F748-49C1-9FFA-CBED9459E6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7279" y="3264743"/>
            <a:ext cx="10059627" cy="239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30893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40FD1-04F4-4FA8-B030-3C2DAEE7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2"/>
            <a:ext cx="9969910" cy="34653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cap="all"/>
              <a:t>                        BAR PLOTS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315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0CF12-DF44-4AA8-ABF9-9C070098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sz="3400"/>
              <a:t> </a:t>
            </a:r>
            <a:r>
              <a:rPr lang="en-US" sz="3400" b="1"/>
              <a:t>HYPERTENSION VS STROKE</a:t>
            </a:r>
            <a:br>
              <a:rPr lang="en-US" sz="3400"/>
            </a:br>
            <a:endParaRPr lang="en-US" sz="34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762CB2F-2B56-42D5-B4AC-9F22F843D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 dirty="0"/>
              <a:t>The graph here shows that the number of patients suffering or not suffering from hypertension may or may not have heart strokes.</a:t>
            </a: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BFD9E55-976A-4E0D-9EF8-5CD2ABBEFCB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1482" r="1" b="6799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64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17C3E-D21B-4E46-9BCD-910D917F8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HEART DISEASES VS STROKE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7BD2BF-0923-48EC-B6D0-DE1F4F39C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 dirty="0"/>
              <a:t>The graph here shows that the number of patients suffering or not suffering from heart disease may or may not have heart strokes.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F76532-E526-40DF-A003-B017835B219B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3094" b="6683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61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0AA2-E00E-4C29-81ED-383DFDEE6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2067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en-US" b="1" dirty="0"/>
              <a:t>ANOVA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6AF2A-1360-4CB6-83EB-C242E3470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67933"/>
            <a:ext cx="4447786" cy="4199467"/>
          </a:xfrm>
        </p:spPr>
        <p:txBody>
          <a:bodyPr/>
          <a:lstStyle/>
          <a:p>
            <a:r>
              <a:rPr lang="en-US" sz="2400" b="1" dirty="0"/>
              <a:t>We draw box plot to show the difference between group means.</a:t>
            </a:r>
          </a:p>
          <a:p>
            <a:r>
              <a:rPr lang="en-US" sz="2400" b="1" dirty="0"/>
              <a:t>ANOVA F-test </a:t>
            </a:r>
          </a:p>
          <a:p>
            <a:r>
              <a:rPr lang="en-US" sz="2400" b="1" dirty="0"/>
              <a:t>H0: µ1 = µ2= µ3= … µk all the means are equal. </a:t>
            </a:r>
          </a:p>
          <a:p>
            <a:r>
              <a:rPr lang="en-US" sz="2400" b="1" dirty="0"/>
              <a:t>H1: not all the means are equal. </a:t>
            </a:r>
          </a:p>
          <a:p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B5E457-6CF5-48FA-B864-EE1446C6468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"/>
          <a:stretch/>
        </p:blipFill>
        <p:spPr bwMode="auto">
          <a:xfrm>
            <a:off x="6502399" y="685801"/>
            <a:ext cx="3945467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2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A1AB4DF-9728-423A-97C6-EBCEED7DB1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75" y="1461262"/>
            <a:ext cx="6900380" cy="393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79607-9995-4F83-B889-C851CE9D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cap="all"/>
              <a:t>           ANOVA Hypothesis</a:t>
            </a:r>
          </a:p>
        </p:txBody>
      </p:sp>
    </p:spTree>
    <p:extLst>
      <p:ext uri="{BB962C8B-B14F-4D97-AF65-F5344CB8AC3E}">
        <p14:creationId xmlns:p14="http://schemas.microsoft.com/office/powerpoint/2010/main" val="2392390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1B4919-2E08-4A1C-87C7-74A02222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1" cap="all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417397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34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6" name="Rectangle 38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45048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8" name="Rectangle 42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671D0-BF8A-4D62-915D-5BAFA64F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22" y="1653731"/>
            <a:ext cx="8779579" cy="3935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 b="1" cap="all"/>
              <a:t>                   KNN   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997647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170E-F13C-4559-8756-9768C835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</a:t>
            </a:r>
            <a:r>
              <a:rPr lang="en-US" b="1" dirty="0">
                <a:solidFill>
                  <a:schemeClr val="tx1"/>
                </a:solidFill>
              </a:rPr>
              <a:t>KNN Model</a:t>
            </a:r>
            <a:br>
              <a:rPr lang="en-US" dirty="0"/>
            </a:br>
            <a:endParaRPr 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68F6814-9C61-46E6-8215-BD58F5994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626" y="1302886"/>
            <a:ext cx="7421076" cy="9882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8EC07-3923-4FCB-AC96-016F666A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0" y="2411328"/>
            <a:ext cx="5732991" cy="279567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A4731-C653-409B-AD12-4ACC385E79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94541" y="2411328"/>
            <a:ext cx="5632450" cy="279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02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6FB95C64-50F2-48A1-BFF5-914399022C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6332" y="640080"/>
            <a:ext cx="5296266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CE1C6-1146-4E81-A658-172E0DD2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cap="all"/>
              <a:t>                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405620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5F095-B6A8-4DDF-8C1D-9ABA65E8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en-US" dirty="0"/>
              <a:t>                   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9F3B-0812-4775-ABF5-D02EDFAF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123" y="1327356"/>
            <a:ext cx="4872677" cy="448256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RESEACH MOTIVE</a:t>
            </a:r>
          </a:p>
          <a:p>
            <a:r>
              <a:rPr lang="en-US" dirty="0"/>
              <a:t>ALL ABOUT OUR DATA</a:t>
            </a:r>
          </a:p>
          <a:p>
            <a:r>
              <a:rPr lang="en-US" dirty="0"/>
              <a:t>PROBLEMS WE CRAKED</a:t>
            </a:r>
          </a:p>
          <a:p>
            <a:r>
              <a:rPr lang="en-US" dirty="0"/>
              <a:t>SOLUTION WE PERFORMED</a:t>
            </a:r>
          </a:p>
          <a:p>
            <a:r>
              <a:rPr lang="en-US" dirty="0"/>
              <a:t>MODELS USED</a:t>
            </a:r>
          </a:p>
          <a:p>
            <a:r>
              <a:rPr lang="en-US" dirty="0"/>
              <a:t>OUR FINDINGS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IMPROVEMENT SCOPE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36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1ACDD3-1DBC-4B9F-AD87-BCBD9B99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802548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B79D-58DE-4500-B285-91684BE9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</a:t>
            </a:r>
            <a:r>
              <a:rPr lang="en-US" b="1" dirty="0"/>
              <a:t>Hold out evaluation</a:t>
            </a:r>
            <a:br>
              <a:rPr lang="en-US" b="1" dirty="0"/>
            </a:br>
            <a:r>
              <a:rPr lang="en-US" b="1" dirty="0"/>
              <a:t>          Split the data in Training &amp; Test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AC4C26D4-3323-4D73-8557-352920AC34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935" y="2842250"/>
            <a:ext cx="7416657" cy="184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342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8" name="Group 72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8439" name="Rectangle 76">
            <a:extLst>
              <a:ext uri="{FF2B5EF4-FFF2-40B4-BE49-F238E27FC236}">
                <a16:creationId xmlns:a16="http://schemas.microsoft.com/office/drawing/2014/main" id="{78511CAE-6AAD-4026-90B0-6917258C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C1810-AD8B-49A8-B0C9-C59AD562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/>
              <a:t>            Logistic Regression Model</a:t>
            </a:r>
            <a:br>
              <a:rPr lang="en-US" sz="4200" cap="all"/>
            </a:br>
            <a:endParaRPr lang="en-US" sz="4200" cap="all"/>
          </a:p>
        </p:txBody>
      </p:sp>
      <p:sp>
        <p:nvSpPr>
          <p:cNvPr id="18440" name="Freeform 6">
            <a:extLst>
              <a:ext uri="{FF2B5EF4-FFF2-40B4-BE49-F238E27FC236}">
                <a16:creationId xmlns:a16="http://schemas.microsoft.com/office/drawing/2014/main" id="{7388763A-4025-4433-A72C-457FC3763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294B9A8C-582C-4D9A-BC10-85E10E4AEF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279" y="2141701"/>
            <a:ext cx="4300721" cy="37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46BAD39A-3931-436C-AFEC-F30CAF991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602" y="1590252"/>
            <a:ext cx="5937578" cy="47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reeform 6">
            <a:extLst>
              <a:ext uri="{FF2B5EF4-FFF2-40B4-BE49-F238E27FC236}">
                <a16:creationId xmlns:a16="http://schemas.microsoft.com/office/drawing/2014/main" id="{8A2DFE20-1EAE-45A9-AD16-D4DBD0ABB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02680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2AC67-615E-4BF4-9CED-3FC2C184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101372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/>
              <a:t>                   </a:t>
            </a:r>
            <a:r>
              <a:rPr lang="en-US" sz="6100" b="1" cap="all"/>
              <a:t>Predicting Stroke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53FA31-766B-411A-B8C8-9DF44023F9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593" y="3056705"/>
            <a:ext cx="10000999" cy="2812781"/>
          </a:xfrm>
          <a:prstGeom prst="rect">
            <a:avLst/>
          </a:prstGeom>
        </p:spPr>
      </p:pic>
      <p:sp>
        <p:nvSpPr>
          <p:cNvPr id="19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60778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04CD-6932-4262-B35F-632DC731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519" y="195262"/>
            <a:ext cx="9601200" cy="1485900"/>
          </a:xfrm>
        </p:spPr>
        <p:txBody>
          <a:bodyPr/>
          <a:lstStyle/>
          <a:p>
            <a:r>
              <a:rPr lang="en-US" dirty="0"/>
              <a:t>                              </a:t>
            </a:r>
            <a:r>
              <a:rPr lang="en-US" sz="4800" b="1" dirty="0"/>
              <a:t>ROC</a:t>
            </a:r>
            <a:br>
              <a:rPr lang="en-US" dirty="0"/>
            </a:br>
            <a:endParaRPr lang="en-US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3C164C3D-A977-40AF-BA25-8EC1DE130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56" y="938212"/>
            <a:ext cx="8615523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EC6BA567-4A4D-4754-96A5-AB8226F2E8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811" y="2313588"/>
            <a:ext cx="5044612" cy="372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975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3C07-BB12-4595-A539-B6C187C4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</a:t>
            </a:r>
            <a:r>
              <a:rPr lang="en-US" b="1" dirty="0"/>
              <a:t>CONFUSION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9EE897-8C39-4AC5-BC23-511FFE0F85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132" y="2032324"/>
            <a:ext cx="7011719" cy="424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73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F4E9-3199-46ED-9F0A-053DF9EF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                      CONCLUSION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D55430-27CD-4045-AF26-CF77B8503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621781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734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04AA-5E02-4278-AC4E-6B7C6A09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            </a:t>
            </a:r>
            <a:r>
              <a:rPr lang="en-US"/>
              <a:t>INPROVEMENT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88BA1B-19EC-409D-BD6D-157691A8FC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92375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28647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A298-F06D-4217-BD35-7A0598D3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/>
              <a:t>                   </a:t>
            </a:r>
          </a:p>
        </p:txBody>
      </p:sp>
      <p:pic>
        <p:nvPicPr>
          <p:cNvPr id="10" name="Picture 2" descr="Image result for THANK YOU">
            <a:extLst>
              <a:ext uri="{FF2B5EF4-FFF2-40B4-BE49-F238E27FC236}">
                <a16:creationId xmlns:a16="http://schemas.microsoft.com/office/drawing/2014/main" id="{4F873BB0-E81A-4768-BA16-E12761C68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480" y="1490132"/>
            <a:ext cx="5744519" cy="432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54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26" name="Picture 2" descr="Image result for SELF design images related to healthcare">
            <a:extLst>
              <a:ext uri="{FF2B5EF4-FFF2-40B4-BE49-F238E27FC236}">
                <a16:creationId xmlns:a16="http://schemas.microsoft.com/office/drawing/2014/main" id="{B178B931-DE4E-464E-B3A4-ABB864B99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2"/>
          <a:stretch/>
        </p:blipFill>
        <p:spPr bwMode="auto">
          <a:xfrm>
            <a:off x="20" y="10"/>
            <a:ext cx="12191980" cy="68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6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0AD9C-ECEB-460C-B934-36B93CE74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>
                <a:solidFill>
                  <a:schemeClr val="bg2"/>
                </a:solidFill>
              </a:rPr>
              <a:t>                    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2220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2774-3B2C-4764-8A39-4BA8877A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856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HEALTHCARE STROKE DATASET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6689F-3A2E-48FF-AB05-AE263587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1484"/>
            <a:ext cx="9601200" cy="4660490"/>
          </a:xfrm>
        </p:spPr>
        <p:txBody>
          <a:bodyPr/>
          <a:lstStyle/>
          <a:p>
            <a:r>
              <a:rPr lang="en-US" dirty="0"/>
              <a:t>We have considered symptoms like</a:t>
            </a:r>
            <a:r>
              <a:rPr lang="en-US" b="1" dirty="0"/>
              <a:t> Hypertension, Heart Diseases, Ever experienced stroke</a:t>
            </a:r>
            <a:r>
              <a:rPr lang="en-US" dirty="0"/>
              <a:t> and few parameters like: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Age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Gender</a:t>
            </a:r>
          </a:p>
          <a:p>
            <a:pPr marL="0" indent="0">
              <a:buNone/>
            </a:pPr>
            <a:r>
              <a:rPr lang="en-US" dirty="0"/>
              <a:t>			            Marital Status</a:t>
            </a:r>
          </a:p>
          <a:p>
            <a:pPr marL="0" indent="0">
              <a:buNone/>
            </a:pPr>
            <a:r>
              <a:rPr lang="en-US" dirty="0"/>
              <a:t>			            Work Type</a:t>
            </a:r>
          </a:p>
          <a:p>
            <a:pPr marL="0" indent="0">
              <a:buNone/>
            </a:pPr>
            <a:r>
              <a:rPr lang="en-US" dirty="0"/>
              <a:t>			            BMI</a:t>
            </a:r>
          </a:p>
          <a:p>
            <a:pPr marL="3273552" lvl="7" indent="0">
              <a:buNone/>
            </a:pPr>
            <a:r>
              <a:rPr lang="en-US" dirty="0"/>
              <a:t>     </a:t>
            </a:r>
            <a:r>
              <a:rPr lang="en-US" sz="2000" dirty="0"/>
              <a:t>Smoking Status</a:t>
            </a:r>
          </a:p>
          <a:p>
            <a:pPr marL="3273552" lvl="7" indent="0">
              <a:buNone/>
            </a:pPr>
            <a:r>
              <a:rPr lang="en-US" sz="2000" dirty="0"/>
              <a:t>    Glucose Level</a:t>
            </a:r>
          </a:p>
          <a:p>
            <a:pPr marL="3273552" lvl="7" indent="0">
              <a:buNone/>
            </a:pPr>
            <a:r>
              <a:rPr lang="en-US" sz="2000" dirty="0"/>
              <a:t>    Residence Type</a:t>
            </a:r>
          </a:p>
          <a:p>
            <a:pPr marL="3273552" lvl="7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750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technology">
            <a:extLst>
              <a:ext uri="{FF2B5EF4-FFF2-40B4-BE49-F238E27FC236}">
                <a16:creationId xmlns:a16="http://schemas.microsoft.com/office/drawing/2014/main" id="{C4943104-4B08-45FD-8732-0A3842873B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5708"/>
          <a:stretch/>
        </p:blipFill>
        <p:spPr bwMode="auto">
          <a:xfrm>
            <a:off x="0" y="10"/>
            <a:ext cx="121886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E327E-C73A-4F90-B00C-30DCD40E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cap="all" dirty="0">
                <a:solidFill>
                  <a:schemeClr val="bg2"/>
                </a:solidFill>
              </a:rPr>
              <a:t>                         </a:t>
            </a:r>
            <a:r>
              <a:rPr lang="en-US" b="1" cap="all" dirty="0">
                <a:solidFill>
                  <a:schemeClr val="bg2"/>
                </a:solidFill>
              </a:rPr>
              <a:t>SOFTWARE</a:t>
            </a:r>
            <a:br>
              <a:rPr lang="en-US" cap="all" dirty="0">
                <a:solidFill>
                  <a:schemeClr val="bg2"/>
                </a:solidFill>
              </a:rPr>
            </a:br>
            <a:r>
              <a:rPr lang="en-US" cap="all" dirty="0">
                <a:solidFill>
                  <a:schemeClr val="bg2"/>
                </a:solidFill>
              </a:rPr>
              <a:t> </a:t>
            </a:r>
            <a:r>
              <a:rPr lang="en-US" sz="3600" cap="all" dirty="0">
                <a:solidFill>
                  <a:schemeClr val="bg2"/>
                </a:solidFill>
              </a:rPr>
              <a:t> </a:t>
            </a:r>
            <a:r>
              <a:rPr lang="en-US" sz="3600" b="1" cap="all" dirty="0">
                <a:solidFill>
                  <a:schemeClr val="bg1">
                    <a:lumMod val="95000"/>
                  </a:schemeClr>
                </a:solidFill>
              </a:rPr>
              <a:t>R Studio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Content Placeholder 148">
            <a:extLst>
              <a:ext uri="{FF2B5EF4-FFF2-40B4-BE49-F238E27FC236}">
                <a16:creationId xmlns:a16="http://schemas.microsoft.com/office/drawing/2014/main" id="{B6C0C898-E568-4071-85E4-8F393CF7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16836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                                                        </a:t>
            </a:r>
            <a:r>
              <a:rPr lang="en-US" sz="3600" b="1" dirty="0">
                <a:solidFill>
                  <a:schemeClr val="bg2"/>
                </a:solidFill>
              </a:rPr>
              <a:t>LIBRARIES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library(class)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library(caret)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library(dummies)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library(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plyr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070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7C04FA5E-9397-403D-8733-45505DDB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55EBC-37EA-4926-BFE3-7D5074D3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29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0" cap="all"/>
              <a:t>               RESEARCH MOTIVE</a:t>
            </a:r>
          </a:p>
        </p:txBody>
      </p:sp>
      <p:sp>
        <p:nvSpPr>
          <p:cNvPr id="94" name="Freeform 6">
            <a:extLst>
              <a:ext uri="{FF2B5EF4-FFF2-40B4-BE49-F238E27FC236}">
                <a16:creationId xmlns:a16="http://schemas.microsoft.com/office/drawing/2014/main" id="{09E1F823-C239-4ACC-923A-5C958E00E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3" name="Freeform 6">
            <a:extLst>
              <a:ext uri="{FF2B5EF4-FFF2-40B4-BE49-F238E27FC236}">
                <a16:creationId xmlns:a16="http://schemas.microsoft.com/office/drawing/2014/main" id="{0817DDF7-06E9-4C7C-84DF-2240A6536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Picture 6" descr="Related image">
            <a:extLst>
              <a:ext uri="{FF2B5EF4-FFF2-40B4-BE49-F238E27FC236}">
                <a16:creationId xmlns:a16="http://schemas.microsoft.com/office/drawing/2014/main" id="{F2BF5641-A08A-4CFF-9240-5808A032CF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5" r="7843" b="-2"/>
          <a:stretch/>
        </p:blipFill>
        <p:spPr bwMode="auto">
          <a:xfrm>
            <a:off x="1155560" y="1129353"/>
            <a:ext cx="3914583" cy="458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69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9" name="Group 13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5130" name="Rectangle 143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8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FF665-CD3C-4D07-AE59-057C7BB9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>
                <a:solidFill>
                  <a:schemeClr val="bg2"/>
                </a:solidFill>
              </a:rPr>
              <a:t>               ALL ABOUT OUR DATA</a:t>
            </a:r>
          </a:p>
        </p:txBody>
      </p:sp>
    </p:spTree>
    <p:extLst>
      <p:ext uri="{BB962C8B-B14F-4D97-AF65-F5344CB8AC3E}">
        <p14:creationId xmlns:p14="http://schemas.microsoft.com/office/powerpoint/2010/main" val="186200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0190-BD3B-4AE3-AFC8-1D4C83A85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9557"/>
            <a:ext cx="10271688" cy="2123767"/>
          </a:xfrm>
        </p:spPr>
        <p:txBody>
          <a:bodyPr/>
          <a:lstStyle/>
          <a:p>
            <a:r>
              <a:rPr lang="en-US" sz="3600" dirty="0"/>
              <a:t>                                  DATA SET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2250-E562-49AA-A3A4-3B8DA0DFE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749347"/>
            <a:ext cx="4447786" cy="3454807"/>
          </a:xfrm>
        </p:spPr>
        <p:txBody>
          <a:bodyPr>
            <a:normAutofit/>
          </a:bodyPr>
          <a:lstStyle/>
          <a:p>
            <a:r>
              <a:rPr lang="en-US" b="1" u="sng" dirty="0"/>
              <a:t>NUMERICAL</a:t>
            </a:r>
          </a:p>
          <a:p>
            <a:r>
              <a:rPr lang="en-US" b="1" dirty="0"/>
              <a:t>Id</a:t>
            </a:r>
          </a:p>
          <a:p>
            <a:r>
              <a:rPr lang="en-US" b="1" dirty="0"/>
              <a:t>Age</a:t>
            </a:r>
          </a:p>
          <a:p>
            <a:r>
              <a:rPr lang="en-US" b="1" dirty="0"/>
              <a:t>Hypertension</a:t>
            </a:r>
          </a:p>
          <a:p>
            <a:r>
              <a:rPr lang="en-US" b="1" dirty="0"/>
              <a:t>Heart Diseases</a:t>
            </a:r>
          </a:p>
          <a:p>
            <a:r>
              <a:rPr lang="en-US" b="1" dirty="0"/>
              <a:t>Avg Glucose Level</a:t>
            </a:r>
          </a:p>
          <a:p>
            <a:r>
              <a:rPr lang="en-US" b="1" dirty="0"/>
              <a:t>BMI</a:t>
            </a:r>
          </a:p>
          <a:p>
            <a:r>
              <a:rPr lang="en-US" b="1" dirty="0"/>
              <a:t>Stroke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2077-5AB4-40BC-9B72-EC3788A81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2749347"/>
            <a:ext cx="4447786" cy="3454807"/>
          </a:xfrm>
        </p:spPr>
        <p:txBody>
          <a:bodyPr>
            <a:normAutofit/>
          </a:bodyPr>
          <a:lstStyle/>
          <a:p>
            <a:r>
              <a:rPr lang="en-US" b="1" u="sng" dirty="0"/>
              <a:t>CATEGORIAL</a:t>
            </a:r>
          </a:p>
          <a:p>
            <a:r>
              <a:rPr lang="en-US" b="1" dirty="0"/>
              <a:t>Gender</a:t>
            </a:r>
          </a:p>
          <a:p>
            <a:r>
              <a:rPr lang="en-US" b="1" dirty="0"/>
              <a:t>Ever married</a:t>
            </a:r>
          </a:p>
          <a:p>
            <a:r>
              <a:rPr lang="en-US" b="1" dirty="0"/>
              <a:t>Work Type</a:t>
            </a:r>
          </a:p>
          <a:p>
            <a:r>
              <a:rPr lang="en-US" b="1" dirty="0"/>
              <a:t>Residence Type</a:t>
            </a:r>
          </a:p>
          <a:p>
            <a:r>
              <a:rPr lang="en-US" b="1" dirty="0"/>
              <a:t>Smoking Status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F383EC-01A0-40A4-9272-867DC23C81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90043" y="827546"/>
            <a:ext cx="7411914" cy="174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54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462</Words>
  <Application>Microsoft Office PowerPoint</Application>
  <PresentationFormat>Widescreen</PresentationFormat>
  <Paragraphs>94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Franklin Gothic Book</vt:lpstr>
      <vt:lpstr>Wingdings</vt:lpstr>
      <vt:lpstr>Crop</vt:lpstr>
      <vt:lpstr>HEALTHCARE</vt:lpstr>
      <vt:lpstr>INSTRUCTOR               YONG ZHENG</vt:lpstr>
      <vt:lpstr>                    AGENDA</vt:lpstr>
      <vt:lpstr>                     INTRODUCTION</vt:lpstr>
      <vt:lpstr>HEALTHCARE STROKE DATASET </vt:lpstr>
      <vt:lpstr>                         SOFTWARE   R Studio</vt:lpstr>
      <vt:lpstr>               RESEARCH MOTIVE</vt:lpstr>
      <vt:lpstr>               ALL ABOUT OUR DATA</vt:lpstr>
      <vt:lpstr>                                  DATA SET  </vt:lpstr>
      <vt:lpstr>           Missing value &amp; Blank Column</vt:lpstr>
      <vt:lpstr> DATA PREPROCESSING</vt:lpstr>
      <vt:lpstr>      Replacing Missing Value with Mean </vt:lpstr>
      <vt:lpstr>             Eliminating ID Column</vt:lpstr>
      <vt:lpstr>For Visualization Converting IT INTO   YES/NO</vt:lpstr>
      <vt:lpstr>PowerPoint Presentation</vt:lpstr>
      <vt:lpstr>Dealing with Numerical Variable</vt:lpstr>
      <vt:lpstr>        Normalizing Numerical Data </vt:lpstr>
      <vt:lpstr>                  CATEGORICAL DATA</vt:lpstr>
      <vt:lpstr>PowerPoint Presentation</vt:lpstr>
      <vt:lpstr>BINDING WHOLE DATA</vt:lpstr>
      <vt:lpstr>                        BAR PLOTS</vt:lpstr>
      <vt:lpstr> HYPERTENSION VS STROKE </vt:lpstr>
      <vt:lpstr>HEART DISEASES VS STROKE</vt:lpstr>
      <vt:lpstr>   ANOVA PLOT</vt:lpstr>
      <vt:lpstr>           ANOVA Hypothesis</vt:lpstr>
      <vt:lpstr>MODELS</vt:lpstr>
      <vt:lpstr>                   KNN    Classification</vt:lpstr>
      <vt:lpstr>                       KNN Model </vt:lpstr>
      <vt:lpstr>                 CONFUSION MATRIX</vt:lpstr>
      <vt:lpstr>LOGISTIC Regression</vt:lpstr>
      <vt:lpstr>                    Hold out evaluation           Split the data in Training &amp; Test  </vt:lpstr>
      <vt:lpstr>            Logistic Regression Model </vt:lpstr>
      <vt:lpstr>                   Predicting Stroke</vt:lpstr>
      <vt:lpstr>                              ROC </vt:lpstr>
      <vt:lpstr>                 CONFUSION MATRIX</vt:lpstr>
      <vt:lpstr>                      CONCLUSION</vt:lpstr>
      <vt:lpstr>            INPROVEMENT SCOPE</vt:lpstr>
      <vt:lpstr>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</dc:title>
  <dc:creator>Ankit Patil</dc:creator>
  <cp:lastModifiedBy>Ankit Patil</cp:lastModifiedBy>
  <cp:revision>2</cp:revision>
  <dcterms:created xsi:type="dcterms:W3CDTF">2019-11-29T20:55:35Z</dcterms:created>
  <dcterms:modified xsi:type="dcterms:W3CDTF">2020-02-24T18:01:00Z</dcterms:modified>
</cp:coreProperties>
</file>