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03" r:id="rId2"/>
    <p:sldId id="304" r:id="rId3"/>
    <p:sldId id="305" r:id="rId4"/>
    <p:sldId id="306" r:id="rId5"/>
    <p:sldId id="307" r:id="rId6"/>
    <p:sldId id="330" r:id="rId7"/>
    <p:sldId id="331" r:id="rId8"/>
    <p:sldId id="332" r:id="rId9"/>
    <p:sldId id="333" r:id="rId10"/>
    <p:sldId id="334" r:id="rId11"/>
    <p:sldId id="335" r:id="rId12"/>
    <p:sldId id="336" r:id="rId13"/>
    <p:sldId id="338" r:id="rId14"/>
    <p:sldId id="339" r:id="rId15"/>
    <p:sldId id="340" r:id="rId16"/>
    <p:sldId id="319" r:id="rId17"/>
    <p:sldId id="320" r:id="rId18"/>
    <p:sldId id="321" r:id="rId19"/>
    <p:sldId id="323" r:id="rId20"/>
    <p:sldId id="324" r:id="rId21"/>
    <p:sldId id="325" r:id="rId22"/>
    <p:sldId id="326" r:id="rId23"/>
    <p:sldId id="327" r:id="rId24"/>
    <p:sldId id="328" r:id="rId25"/>
    <p:sldId id="329" r:id="rId26"/>
    <p:sldId id="308" r:id="rId27"/>
    <p:sldId id="309" r:id="rId28"/>
    <p:sldId id="310" r:id="rId29"/>
    <p:sldId id="341" r:id="rId30"/>
    <p:sldId id="342" r:id="rId31"/>
    <p:sldId id="343" r:id="rId32"/>
    <p:sldId id="344" r:id="rId33"/>
    <p:sldId id="350" r:id="rId34"/>
    <p:sldId id="352" r:id="rId35"/>
    <p:sldId id="345" r:id="rId36"/>
    <p:sldId id="346" r:id="rId37"/>
    <p:sldId id="347" r:id="rId38"/>
    <p:sldId id="348" r:id="rId39"/>
    <p:sldId id="353" r:id="rId40"/>
    <p:sldId id="312" r:id="rId41"/>
    <p:sldId id="313" r:id="rId42"/>
    <p:sldId id="314" r:id="rId43"/>
    <p:sldId id="315" r:id="rId44"/>
    <p:sldId id="316" r:id="rId45"/>
    <p:sldId id="317" r:id="rId46"/>
    <p:sldId id="318" r:id="rId47"/>
    <p:sldId id="355" r:id="rId48"/>
    <p:sldId id="35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295627-5155-46AE-BE97-9EE057191A90}" v="81" dt="2025-04-10T06:09:27.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6C787-47EA-4DBE-8501-D58A95E2CA83}" type="datetimeFigureOut">
              <a:rPr lang="en-IN" smtClean="0"/>
              <a:t>21-04-2025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B020D-F008-4773-A02E-28DF995435AC}" type="slidenum">
              <a:rPr lang="en-IN" smtClean="0"/>
              <a:t>‹#›</a:t>
            </a:fld>
            <a:endParaRPr lang="en-IN"/>
          </a:p>
        </p:txBody>
      </p:sp>
    </p:spTree>
    <p:extLst>
      <p:ext uri="{BB962C8B-B14F-4D97-AF65-F5344CB8AC3E}">
        <p14:creationId xmlns:p14="http://schemas.microsoft.com/office/powerpoint/2010/main" val="4199236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3484a9708a5_5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165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097E3700-56E4-176A-E921-36DA636D0A99}"/>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F572A499-AEE6-5689-1E4A-4FCC092554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998971DB-935E-E52C-5626-D3339201E9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72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0B8D9E13-1CEB-9C85-2C6A-EF976F2D0B72}"/>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240ACA94-DB80-CC2A-DC28-C18F5640EF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6BC29647-BE62-39AE-CB1F-93C412E686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2986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6A8002AE-B6E6-9E13-9198-CF820907D419}"/>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2FA91F82-6F7D-B9A6-443E-B928CFD04C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F2FFA400-8EA4-39B9-9DB0-9BA77CA10B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2278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EA1A734A-6314-D287-0388-A3FE14CAC59A}"/>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0EF8BFBF-6C4C-DCF8-4B01-9B7468EDB3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729A4028-9113-81F9-3EC8-15F13FEC33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9344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9BFE02F4-F3E5-24C6-91CE-259895ECB175}"/>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F457B05A-09D7-0B0A-2261-68E42A91F9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D64D52F7-3CDC-C287-CA88-88409F5C9A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235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760E34F9-FC95-95F4-1838-6C712612B76B}"/>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784A6D27-8370-D9E1-D3EA-C88854A0AA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4232EBEA-4D64-9450-BB2A-6B431125C6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8534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3484a9708a5_5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5511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3484a9708a5_5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576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3484a9708a5_5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8811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789CED0C-69D9-3B50-9C29-6630F91F9C1A}"/>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6CE68014-1DAE-6233-71C3-A66113D45D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D32075E1-F693-6C72-2850-C074DB50E5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26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1590E9FC-94DF-FE8E-3328-15056EAEE0A6}"/>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EE5D9BAD-DF83-C5A9-3866-A412B5D451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79" name="Google Shape;2179;g3484a9708a5_5_95:notes">
            <a:extLst>
              <a:ext uri="{FF2B5EF4-FFF2-40B4-BE49-F238E27FC236}">
                <a16:creationId xmlns:a16="http://schemas.microsoft.com/office/drawing/2014/main" id="{94024C5D-CE15-4455-1ABB-FE8D145FE3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925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8118BA7D-C89A-D7B7-72F8-4A115614C932}"/>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4335AFC9-1699-FBDD-4D62-ED05BE0965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C818DBF2-6A6A-59CD-6F10-1C438BEA50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343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EBA98F35-3857-3DE6-9CED-7FB869429BD7}"/>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292B537A-213F-5868-6C85-AE6834ED98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77E13FBF-7755-AB4F-E171-CD4BFD82B2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752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772C1C47-6027-BAC5-1294-551515217173}"/>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A60F980F-E7D0-59A8-0D0F-DE2A8081A5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A82B5A90-81C5-2674-C761-154A4A6CA9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5130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086BD7F4-67C5-465F-83CD-63DFCFAF5703}"/>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EA77B66B-41DA-E74E-E992-6BE2B87C70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EC0D8B4F-F32D-C99A-D37C-11883C00B4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4526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66F1D845-65D1-AEAB-6C02-1B7A845D455A}"/>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61C6C79A-DB19-2BE2-A612-6950001E0B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79" name="Google Shape;2179;g3484a9708a5_5_95:notes">
            <a:extLst>
              <a:ext uri="{FF2B5EF4-FFF2-40B4-BE49-F238E27FC236}">
                <a16:creationId xmlns:a16="http://schemas.microsoft.com/office/drawing/2014/main" id="{6EBEAFE5-78FA-BE92-54DD-21901C9AC6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7756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607AFD44-0B86-F6D7-D9D1-DC31E20DD14D}"/>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AD3ABC19-A77E-088F-3EF2-AC6CAB3E02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79" name="Google Shape;2179;g3484a9708a5_5_95:notes">
            <a:extLst>
              <a:ext uri="{FF2B5EF4-FFF2-40B4-BE49-F238E27FC236}">
                <a16:creationId xmlns:a16="http://schemas.microsoft.com/office/drawing/2014/main" id="{24F981FF-7634-DD73-FBA8-F79562256D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440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FEED3782-E319-1996-7F9E-10A45F99ACCA}"/>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E374C78F-7685-4018-EE6B-06A8A02899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79" name="Google Shape;2179;g3484a9708a5_5_95:notes">
            <a:extLst>
              <a:ext uri="{FF2B5EF4-FFF2-40B4-BE49-F238E27FC236}">
                <a16:creationId xmlns:a16="http://schemas.microsoft.com/office/drawing/2014/main" id="{B35DCAFD-3928-00D0-5EC3-9AF7A160FA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0047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3B4A6A2F-5931-D34E-6EB5-3806B920929D}"/>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6FFD8376-1961-3E28-8114-6B07E121DA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79" name="Google Shape;2179;g3484a9708a5_5_95:notes">
            <a:extLst>
              <a:ext uri="{FF2B5EF4-FFF2-40B4-BE49-F238E27FC236}">
                <a16:creationId xmlns:a16="http://schemas.microsoft.com/office/drawing/2014/main" id="{A1EA305E-CA0C-9266-6E78-7725ECECED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580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AAD391C8-5C5F-6923-0EC0-949954BE0D29}"/>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4E0C8D1F-B1D4-BFE2-1E26-6CCDE28F16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932452E1-85B3-C81C-D82A-73EA1B187D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7603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0D6610CE-7F25-F03F-F309-62512C91BEAC}"/>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E6F6F7D7-6DC6-78BC-FB42-AE6E193E66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BAA6C317-CB2A-27D9-4FB0-ECC2FDC68D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36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39EC6E52-886A-7947-D748-38D0970B1E35}"/>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74DCBFC2-9C76-2066-D04F-CB51B4C552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79" name="Google Shape;2179;g3484a9708a5_5_95:notes">
            <a:extLst>
              <a:ext uri="{FF2B5EF4-FFF2-40B4-BE49-F238E27FC236}">
                <a16:creationId xmlns:a16="http://schemas.microsoft.com/office/drawing/2014/main" id="{15260E15-5C61-288A-B93E-65FEC8C823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2658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E463C097-2BA9-28F5-1B07-9BE3399E529B}"/>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7EE396B1-6633-131F-7038-3A9955F7A4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328E5C3A-21D0-2F09-3C33-BE086C1FFE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1195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E0C4E22E-3C2D-BBB4-1025-A5F23AEE01BC}"/>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D7BFB9BC-38D7-4C20-41C9-3BE1B836DC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55BA204E-1F05-2C7D-AEFF-4F0DBC42DD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6129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F668FFF6-48B7-FBAA-A6CC-C604F3FA0852}"/>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145E1E7D-041E-966D-77A1-1633680585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E6487F2F-9A7A-2EC4-ACA4-74887A4D6A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0220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CC5EF40B-4346-DE53-BA19-FE4C2E01E5B2}"/>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13CF6946-280C-6774-5377-5FE47BB8FE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5535BA59-C53E-1492-0371-A61756B20D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2986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55D6FB46-7CC6-A453-8CBB-0B1C20CC91B8}"/>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0E5BA728-27B1-299B-7BC3-7C9FE25177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E0E4E674-637A-6B1D-429B-A40B4D7816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4733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ABC71BFF-AD7A-4551-2E41-A64FFB00A32E}"/>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B86B7B8D-9752-C4CC-59A3-E5FAFCD10F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3D514EBE-6294-A033-CE56-EE98490252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435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9450B64E-7FC0-CF04-D6C2-60D69FCD4CD2}"/>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07A4DE73-1896-38D1-988B-E04538F432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E5EBEA65-2668-5915-04AD-7B790EB774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30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8AFD45D8-D864-2DCD-E338-65DA250A393C}"/>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A237492D-B7C6-49A3-0504-0EDB5ABB00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1F0A7078-663F-2F61-338C-0F11EF58FC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849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3998FAA5-AF10-D529-038B-44F9B4FEE5A9}"/>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B0F3E414-3484-1BEA-6BF3-EA00C6D768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7138CB47-B234-9C1D-B70A-9AB363F074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14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419A89CE-7317-8B52-C225-4D614A1A2B47}"/>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0C8A7650-B998-35B3-E29A-FA6FF0267D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7A09DA5E-19A8-E181-6F37-3AE7F359E2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7263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a:extLst>
            <a:ext uri="{FF2B5EF4-FFF2-40B4-BE49-F238E27FC236}">
              <a16:creationId xmlns:a16="http://schemas.microsoft.com/office/drawing/2014/main" id="{2A192612-F9FF-63E9-1331-E5BF63E7BF0B}"/>
            </a:ext>
          </a:extLst>
        </p:cNvPr>
        <p:cNvGrpSpPr/>
        <p:nvPr/>
      </p:nvGrpSpPr>
      <p:grpSpPr>
        <a:xfrm>
          <a:off x="0" y="0"/>
          <a:ext cx="0" cy="0"/>
          <a:chOff x="0" y="0"/>
          <a:chExt cx="0" cy="0"/>
        </a:xfrm>
      </p:grpSpPr>
      <p:sp>
        <p:nvSpPr>
          <p:cNvPr id="2178" name="Google Shape;2178;g3484a9708a5_5_95:notes">
            <a:extLst>
              <a:ext uri="{FF2B5EF4-FFF2-40B4-BE49-F238E27FC236}">
                <a16:creationId xmlns:a16="http://schemas.microsoft.com/office/drawing/2014/main" id="{BDB067CF-2659-A067-B519-BE1A71ADDD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9" name="Google Shape;2179;g3484a9708a5_5_95:notes">
            <a:extLst>
              <a:ext uri="{FF2B5EF4-FFF2-40B4-BE49-F238E27FC236}">
                <a16:creationId xmlns:a16="http://schemas.microsoft.com/office/drawing/2014/main" id="{4B1F4BFD-EB40-5583-0F4A-0C7923F07B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1149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7CD9-A546-8016-C7A1-64A12AB95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C3EAC5-2779-BF07-3247-BBE44C345B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12F559-8BAE-8293-4059-A2CBC2C0AA26}"/>
              </a:ext>
            </a:extLst>
          </p:cNvPr>
          <p:cNvSpPr>
            <a:spLocks noGrp="1"/>
          </p:cNvSpPr>
          <p:nvPr>
            <p:ph type="dt" sz="half" idx="10"/>
          </p:nvPr>
        </p:nvSpPr>
        <p:spPr/>
        <p:txBody>
          <a:bodyPr/>
          <a:lstStyle/>
          <a:p>
            <a:fld id="{69F5C5E6-3E07-4477-8147-65942D51ADCA}" type="datetimeFigureOut">
              <a:rPr lang="en-IN" smtClean="0"/>
              <a:t>21-04-2025</a:t>
            </a:fld>
            <a:endParaRPr lang="en-IN"/>
          </a:p>
        </p:txBody>
      </p:sp>
      <p:sp>
        <p:nvSpPr>
          <p:cNvPr id="5" name="Footer Placeholder 4">
            <a:extLst>
              <a:ext uri="{FF2B5EF4-FFF2-40B4-BE49-F238E27FC236}">
                <a16:creationId xmlns:a16="http://schemas.microsoft.com/office/drawing/2014/main" id="{5E909B20-6D9C-F662-5B53-F2E1F73043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198A0-E367-2472-ABEB-CC9C26557C40}"/>
              </a:ext>
            </a:extLst>
          </p:cNvPr>
          <p:cNvSpPr>
            <a:spLocks noGrp="1"/>
          </p:cNvSpPr>
          <p:nvPr>
            <p:ph type="sldNum" sz="quarter" idx="12"/>
          </p:nvPr>
        </p:nvSpPr>
        <p:spPr/>
        <p:txBody>
          <a:bodyPr/>
          <a:lstStyle/>
          <a:p>
            <a:fld id="{A81C4E14-3A5D-4F61-9F9F-04192610AE50}" type="slidenum">
              <a:rPr lang="en-IN" smtClean="0"/>
              <a:t>‹#›</a:t>
            </a:fld>
            <a:endParaRPr lang="en-IN"/>
          </a:p>
        </p:txBody>
      </p:sp>
    </p:spTree>
    <p:extLst>
      <p:ext uri="{BB962C8B-B14F-4D97-AF65-F5344CB8AC3E}">
        <p14:creationId xmlns:p14="http://schemas.microsoft.com/office/powerpoint/2010/main" val="356912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8CFD-A810-C2D4-EBAB-E394C1B852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0800FA-24AD-29E5-5E81-47463A98D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FBC12F-516E-EFD2-B6B3-F32ED4BD4102}"/>
              </a:ext>
            </a:extLst>
          </p:cNvPr>
          <p:cNvSpPr>
            <a:spLocks noGrp="1"/>
          </p:cNvSpPr>
          <p:nvPr>
            <p:ph type="dt" sz="half" idx="10"/>
          </p:nvPr>
        </p:nvSpPr>
        <p:spPr/>
        <p:txBody>
          <a:bodyPr/>
          <a:lstStyle/>
          <a:p>
            <a:fld id="{69F5C5E6-3E07-4477-8147-65942D51ADCA}" type="datetimeFigureOut">
              <a:rPr lang="en-IN" smtClean="0"/>
              <a:t>21-04-2025</a:t>
            </a:fld>
            <a:endParaRPr lang="en-IN"/>
          </a:p>
        </p:txBody>
      </p:sp>
      <p:sp>
        <p:nvSpPr>
          <p:cNvPr id="5" name="Footer Placeholder 4">
            <a:extLst>
              <a:ext uri="{FF2B5EF4-FFF2-40B4-BE49-F238E27FC236}">
                <a16:creationId xmlns:a16="http://schemas.microsoft.com/office/drawing/2014/main" id="{3E311BEE-1EBE-8CBE-922F-698AFD78C6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1110A0-3DE0-5AB4-E583-030CFF5176C8}"/>
              </a:ext>
            </a:extLst>
          </p:cNvPr>
          <p:cNvSpPr>
            <a:spLocks noGrp="1"/>
          </p:cNvSpPr>
          <p:nvPr>
            <p:ph type="sldNum" sz="quarter" idx="12"/>
          </p:nvPr>
        </p:nvSpPr>
        <p:spPr/>
        <p:txBody>
          <a:bodyPr/>
          <a:lstStyle/>
          <a:p>
            <a:fld id="{A81C4E14-3A5D-4F61-9F9F-04192610AE50}" type="slidenum">
              <a:rPr lang="en-IN" smtClean="0"/>
              <a:t>‹#›</a:t>
            </a:fld>
            <a:endParaRPr lang="en-IN"/>
          </a:p>
        </p:txBody>
      </p:sp>
    </p:spTree>
    <p:extLst>
      <p:ext uri="{BB962C8B-B14F-4D97-AF65-F5344CB8AC3E}">
        <p14:creationId xmlns:p14="http://schemas.microsoft.com/office/powerpoint/2010/main" val="3303337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3A0CC4-1166-44AC-1C8B-3060CB8DD6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C8628E-49DC-8ADD-865B-720B907779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005F3B-1587-AB45-9AEB-FFF66B83BFE0}"/>
              </a:ext>
            </a:extLst>
          </p:cNvPr>
          <p:cNvSpPr>
            <a:spLocks noGrp="1"/>
          </p:cNvSpPr>
          <p:nvPr>
            <p:ph type="dt" sz="half" idx="10"/>
          </p:nvPr>
        </p:nvSpPr>
        <p:spPr/>
        <p:txBody>
          <a:bodyPr/>
          <a:lstStyle/>
          <a:p>
            <a:fld id="{69F5C5E6-3E07-4477-8147-65942D51ADCA}" type="datetimeFigureOut">
              <a:rPr lang="en-IN" smtClean="0"/>
              <a:t>21-04-2025</a:t>
            </a:fld>
            <a:endParaRPr lang="en-IN"/>
          </a:p>
        </p:txBody>
      </p:sp>
      <p:sp>
        <p:nvSpPr>
          <p:cNvPr id="5" name="Footer Placeholder 4">
            <a:extLst>
              <a:ext uri="{FF2B5EF4-FFF2-40B4-BE49-F238E27FC236}">
                <a16:creationId xmlns:a16="http://schemas.microsoft.com/office/drawing/2014/main" id="{17F4400D-32EF-DC30-B78B-5A93149D86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F24B3E-DF9F-0CF8-793C-16B621007C8E}"/>
              </a:ext>
            </a:extLst>
          </p:cNvPr>
          <p:cNvSpPr>
            <a:spLocks noGrp="1"/>
          </p:cNvSpPr>
          <p:nvPr>
            <p:ph type="sldNum" sz="quarter" idx="12"/>
          </p:nvPr>
        </p:nvSpPr>
        <p:spPr/>
        <p:txBody>
          <a:bodyPr/>
          <a:lstStyle/>
          <a:p>
            <a:fld id="{A81C4E14-3A5D-4F61-9F9F-04192610AE50}" type="slidenum">
              <a:rPr lang="en-IN" smtClean="0"/>
              <a:t>‹#›</a:t>
            </a:fld>
            <a:endParaRPr lang="en-IN"/>
          </a:p>
        </p:txBody>
      </p:sp>
    </p:spTree>
    <p:extLst>
      <p:ext uri="{BB962C8B-B14F-4D97-AF65-F5344CB8AC3E}">
        <p14:creationId xmlns:p14="http://schemas.microsoft.com/office/powerpoint/2010/main" val="112059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6124-7845-6745-F2CB-27985BA9AA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11529B-4E7B-995A-8707-696824B658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5C836-EDBB-77CA-4477-B6581CB8E1F3}"/>
              </a:ext>
            </a:extLst>
          </p:cNvPr>
          <p:cNvSpPr>
            <a:spLocks noGrp="1"/>
          </p:cNvSpPr>
          <p:nvPr>
            <p:ph type="dt" sz="half" idx="10"/>
          </p:nvPr>
        </p:nvSpPr>
        <p:spPr/>
        <p:txBody>
          <a:bodyPr/>
          <a:lstStyle/>
          <a:p>
            <a:fld id="{69F5C5E6-3E07-4477-8147-65942D51ADCA}" type="datetimeFigureOut">
              <a:rPr lang="en-IN" smtClean="0"/>
              <a:t>21-04-2025</a:t>
            </a:fld>
            <a:endParaRPr lang="en-IN"/>
          </a:p>
        </p:txBody>
      </p:sp>
      <p:sp>
        <p:nvSpPr>
          <p:cNvPr id="5" name="Footer Placeholder 4">
            <a:extLst>
              <a:ext uri="{FF2B5EF4-FFF2-40B4-BE49-F238E27FC236}">
                <a16:creationId xmlns:a16="http://schemas.microsoft.com/office/drawing/2014/main" id="{A850614B-C322-49B8-9736-A79D00AD23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F927A-E121-EE78-603B-4121975ABC93}"/>
              </a:ext>
            </a:extLst>
          </p:cNvPr>
          <p:cNvSpPr>
            <a:spLocks noGrp="1"/>
          </p:cNvSpPr>
          <p:nvPr>
            <p:ph type="sldNum" sz="quarter" idx="12"/>
          </p:nvPr>
        </p:nvSpPr>
        <p:spPr/>
        <p:txBody>
          <a:bodyPr/>
          <a:lstStyle/>
          <a:p>
            <a:fld id="{A81C4E14-3A5D-4F61-9F9F-04192610AE50}" type="slidenum">
              <a:rPr lang="en-IN" smtClean="0"/>
              <a:t>‹#›</a:t>
            </a:fld>
            <a:endParaRPr lang="en-IN"/>
          </a:p>
        </p:txBody>
      </p:sp>
    </p:spTree>
    <p:extLst>
      <p:ext uri="{BB962C8B-B14F-4D97-AF65-F5344CB8AC3E}">
        <p14:creationId xmlns:p14="http://schemas.microsoft.com/office/powerpoint/2010/main" val="245106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EAC3-47E0-D848-6B28-AA6B57BCB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3E2A8F-FE29-999A-D243-1BEA523A67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F54C3A-2F88-2FCD-F61E-568A1A27C5DC}"/>
              </a:ext>
            </a:extLst>
          </p:cNvPr>
          <p:cNvSpPr>
            <a:spLocks noGrp="1"/>
          </p:cNvSpPr>
          <p:nvPr>
            <p:ph type="dt" sz="half" idx="10"/>
          </p:nvPr>
        </p:nvSpPr>
        <p:spPr/>
        <p:txBody>
          <a:bodyPr/>
          <a:lstStyle/>
          <a:p>
            <a:fld id="{69F5C5E6-3E07-4477-8147-65942D51ADCA}" type="datetimeFigureOut">
              <a:rPr lang="en-IN" smtClean="0"/>
              <a:t>21-04-2025</a:t>
            </a:fld>
            <a:endParaRPr lang="en-IN"/>
          </a:p>
        </p:txBody>
      </p:sp>
      <p:sp>
        <p:nvSpPr>
          <p:cNvPr id="5" name="Footer Placeholder 4">
            <a:extLst>
              <a:ext uri="{FF2B5EF4-FFF2-40B4-BE49-F238E27FC236}">
                <a16:creationId xmlns:a16="http://schemas.microsoft.com/office/drawing/2014/main" id="{297BD807-A3B0-F60C-B726-4DFAD526A2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326E0-331C-1876-2F12-46A2DBB2CC79}"/>
              </a:ext>
            </a:extLst>
          </p:cNvPr>
          <p:cNvSpPr>
            <a:spLocks noGrp="1"/>
          </p:cNvSpPr>
          <p:nvPr>
            <p:ph type="sldNum" sz="quarter" idx="12"/>
          </p:nvPr>
        </p:nvSpPr>
        <p:spPr/>
        <p:txBody>
          <a:bodyPr/>
          <a:lstStyle/>
          <a:p>
            <a:fld id="{A81C4E14-3A5D-4F61-9F9F-04192610AE50}" type="slidenum">
              <a:rPr lang="en-IN" smtClean="0"/>
              <a:t>‹#›</a:t>
            </a:fld>
            <a:endParaRPr lang="en-IN"/>
          </a:p>
        </p:txBody>
      </p:sp>
    </p:spTree>
    <p:extLst>
      <p:ext uri="{BB962C8B-B14F-4D97-AF65-F5344CB8AC3E}">
        <p14:creationId xmlns:p14="http://schemas.microsoft.com/office/powerpoint/2010/main" val="383650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8492-0E5E-5B8E-9F67-3A8624E7D7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91F65F-9C6E-CFF8-5050-B2A3B516C0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AE1985-A132-2E17-BEB7-7428900095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248BF6-0AD4-8C5A-09D1-F60E0299C37B}"/>
              </a:ext>
            </a:extLst>
          </p:cNvPr>
          <p:cNvSpPr>
            <a:spLocks noGrp="1"/>
          </p:cNvSpPr>
          <p:nvPr>
            <p:ph type="dt" sz="half" idx="10"/>
          </p:nvPr>
        </p:nvSpPr>
        <p:spPr/>
        <p:txBody>
          <a:bodyPr/>
          <a:lstStyle/>
          <a:p>
            <a:fld id="{69F5C5E6-3E07-4477-8147-65942D51ADCA}" type="datetimeFigureOut">
              <a:rPr lang="en-IN" smtClean="0"/>
              <a:t>21-04-2025</a:t>
            </a:fld>
            <a:endParaRPr lang="en-IN"/>
          </a:p>
        </p:txBody>
      </p:sp>
      <p:sp>
        <p:nvSpPr>
          <p:cNvPr id="6" name="Footer Placeholder 5">
            <a:extLst>
              <a:ext uri="{FF2B5EF4-FFF2-40B4-BE49-F238E27FC236}">
                <a16:creationId xmlns:a16="http://schemas.microsoft.com/office/drawing/2014/main" id="{9DADF207-27ED-AB18-623E-7452F784D7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27E561-A114-3898-7412-F9337688827B}"/>
              </a:ext>
            </a:extLst>
          </p:cNvPr>
          <p:cNvSpPr>
            <a:spLocks noGrp="1"/>
          </p:cNvSpPr>
          <p:nvPr>
            <p:ph type="sldNum" sz="quarter" idx="12"/>
          </p:nvPr>
        </p:nvSpPr>
        <p:spPr/>
        <p:txBody>
          <a:bodyPr/>
          <a:lstStyle/>
          <a:p>
            <a:fld id="{A81C4E14-3A5D-4F61-9F9F-04192610AE50}" type="slidenum">
              <a:rPr lang="en-IN" smtClean="0"/>
              <a:t>‹#›</a:t>
            </a:fld>
            <a:endParaRPr lang="en-IN"/>
          </a:p>
        </p:txBody>
      </p:sp>
    </p:spTree>
    <p:extLst>
      <p:ext uri="{BB962C8B-B14F-4D97-AF65-F5344CB8AC3E}">
        <p14:creationId xmlns:p14="http://schemas.microsoft.com/office/powerpoint/2010/main" val="249144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AF0F-55DC-19BF-682B-56E5A60039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6754F0-5DFF-6867-FBB8-5C836F39B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0631FB-95AF-3EE6-3E4D-F2F0D46570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C11DA7-F95A-811B-AAC9-93D0084BA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E18688-C54A-A18D-4ED0-3FEBAE6D7E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923828-15F1-B1F0-693D-BCE543D02181}"/>
              </a:ext>
            </a:extLst>
          </p:cNvPr>
          <p:cNvSpPr>
            <a:spLocks noGrp="1"/>
          </p:cNvSpPr>
          <p:nvPr>
            <p:ph type="dt" sz="half" idx="10"/>
          </p:nvPr>
        </p:nvSpPr>
        <p:spPr/>
        <p:txBody>
          <a:bodyPr/>
          <a:lstStyle/>
          <a:p>
            <a:fld id="{69F5C5E6-3E07-4477-8147-65942D51ADCA}" type="datetimeFigureOut">
              <a:rPr lang="en-IN" smtClean="0"/>
              <a:t>21-04-2025</a:t>
            </a:fld>
            <a:endParaRPr lang="en-IN"/>
          </a:p>
        </p:txBody>
      </p:sp>
      <p:sp>
        <p:nvSpPr>
          <p:cNvPr id="8" name="Footer Placeholder 7">
            <a:extLst>
              <a:ext uri="{FF2B5EF4-FFF2-40B4-BE49-F238E27FC236}">
                <a16:creationId xmlns:a16="http://schemas.microsoft.com/office/drawing/2014/main" id="{577C3F77-7415-F4F3-98CE-7B5D0A6F46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F2868F-E7FF-6FCF-9765-346C7020FB60}"/>
              </a:ext>
            </a:extLst>
          </p:cNvPr>
          <p:cNvSpPr>
            <a:spLocks noGrp="1"/>
          </p:cNvSpPr>
          <p:nvPr>
            <p:ph type="sldNum" sz="quarter" idx="12"/>
          </p:nvPr>
        </p:nvSpPr>
        <p:spPr/>
        <p:txBody>
          <a:bodyPr/>
          <a:lstStyle/>
          <a:p>
            <a:fld id="{A81C4E14-3A5D-4F61-9F9F-04192610AE50}" type="slidenum">
              <a:rPr lang="en-IN" smtClean="0"/>
              <a:t>‹#›</a:t>
            </a:fld>
            <a:endParaRPr lang="en-IN"/>
          </a:p>
        </p:txBody>
      </p:sp>
    </p:spTree>
    <p:extLst>
      <p:ext uri="{BB962C8B-B14F-4D97-AF65-F5344CB8AC3E}">
        <p14:creationId xmlns:p14="http://schemas.microsoft.com/office/powerpoint/2010/main" val="83918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3409-40EB-A3DE-345D-0AC4FE01C5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8E7AA7-EF59-627D-51AF-22D8B8EAE067}"/>
              </a:ext>
            </a:extLst>
          </p:cNvPr>
          <p:cNvSpPr>
            <a:spLocks noGrp="1"/>
          </p:cNvSpPr>
          <p:nvPr>
            <p:ph type="dt" sz="half" idx="10"/>
          </p:nvPr>
        </p:nvSpPr>
        <p:spPr/>
        <p:txBody>
          <a:bodyPr/>
          <a:lstStyle/>
          <a:p>
            <a:fld id="{69F5C5E6-3E07-4477-8147-65942D51ADCA}" type="datetimeFigureOut">
              <a:rPr lang="en-IN" smtClean="0"/>
              <a:t>21-04-2025</a:t>
            </a:fld>
            <a:endParaRPr lang="en-IN"/>
          </a:p>
        </p:txBody>
      </p:sp>
      <p:sp>
        <p:nvSpPr>
          <p:cNvPr id="4" name="Footer Placeholder 3">
            <a:extLst>
              <a:ext uri="{FF2B5EF4-FFF2-40B4-BE49-F238E27FC236}">
                <a16:creationId xmlns:a16="http://schemas.microsoft.com/office/drawing/2014/main" id="{4AE4802E-C8BC-2104-4E1B-079256BCA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172484-0C60-AF6A-DBA9-F6DC3DDF922E}"/>
              </a:ext>
            </a:extLst>
          </p:cNvPr>
          <p:cNvSpPr>
            <a:spLocks noGrp="1"/>
          </p:cNvSpPr>
          <p:nvPr>
            <p:ph type="sldNum" sz="quarter" idx="12"/>
          </p:nvPr>
        </p:nvSpPr>
        <p:spPr/>
        <p:txBody>
          <a:bodyPr/>
          <a:lstStyle/>
          <a:p>
            <a:fld id="{A81C4E14-3A5D-4F61-9F9F-04192610AE50}" type="slidenum">
              <a:rPr lang="en-IN" smtClean="0"/>
              <a:t>‹#›</a:t>
            </a:fld>
            <a:endParaRPr lang="en-IN"/>
          </a:p>
        </p:txBody>
      </p:sp>
    </p:spTree>
    <p:extLst>
      <p:ext uri="{BB962C8B-B14F-4D97-AF65-F5344CB8AC3E}">
        <p14:creationId xmlns:p14="http://schemas.microsoft.com/office/powerpoint/2010/main" val="419557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2B80C6-619D-2A31-07A7-E619CB556C36}"/>
              </a:ext>
            </a:extLst>
          </p:cNvPr>
          <p:cNvSpPr>
            <a:spLocks noGrp="1"/>
          </p:cNvSpPr>
          <p:nvPr>
            <p:ph type="dt" sz="half" idx="10"/>
          </p:nvPr>
        </p:nvSpPr>
        <p:spPr/>
        <p:txBody>
          <a:bodyPr/>
          <a:lstStyle/>
          <a:p>
            <a:fld id="{69F5C5E6-3E07-4477-8147-65942D51ADCA}" type="datetimeFigureOut">
              <a:rPr lang="en-IN" smtClean="0"/>
              <a:t>21-04-2025</a:t>
            </a:fld>
            <a:endParaRPr lang="en-IN"/>
          </a:p>
        </p:txBody>
      </p:sp>
      <p:sp>
        <p:nvSpPr>
          <p:cNvPr id="3" name="Footer Placeholder 2">
            <a:extLst>
              <a:ext uri="{FF2B5EF4-FFF2-40B4-BE49-F238E27FC236}">
                <a16:creationId xmlns:a16="http://schemas.microsoft.com/office/drawing/2014/main" id="{3CB2F107-9769-EFA3-31F3-890CE6EA92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B86052-57BC-00B4-F14C-47075D196212}"/>
              </a:ext>
            </a:extLst>
          </p:cNvPr>
          <p:cNvSpPr>
            <a:spLocks noGrp="1"/>
          </p:cNvSpPr>
          <p:nvPr>
            <p:ph type="sldNum" sz="quarter" idx="12"/>
          </p:nvPr>
        </p:nvSpPr>
        <p:spPr/>
        <p:txBody>
          <a:bodyPr/>
          <a:lstStyle/>
          <a:p>
            <a:fld id="{A81C4E14-3A5D-4F61-9F9F-04192610AE50}" type="slidenum">
              <a:rPr lang="en-IN" smtClean="0"/>
              <a:t>‹#›</a:t>
            </a:fld>
            <a:endParaRPr lang="en-IN"/>
          </a:p>
        </p:txBody>
      </p:sp>
    </p:spTree>
    <p:extLst>
      <p:ext uri="{BB962C8B-B14F-4D97-AF65-F5344CB8AC3E}">
        <p14:creationId xmlns:p14="http://schemas.microsoft.com/office/powerpoint/2010/main" val="3056471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A64D-B301-E1AD-1994-9493C02CC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5EA7FA-13A7-682F-A5E5-6DEDC27BF0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B91437-6AB3-7677-8177-2BAC38A7E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5D5084-2BFB-33C2-B4BD-59AA01A7E121}"/>
              </a:ext>
            </a:extLst>
          </p:cNvPr>
          <p:cNvSpPr>
            <a:spLocks noGrp="1"/>
          </p:cNvSpPr>
          <p:nvPr>
            <p:ph type="dt" sz="half" idx="10"/>
          </p:nvPr>
        </p:nvSpPr>
        <p:spPr/>
        <p:txBody>
          <a:bodyPr/>
          <a:lstStyle/>
          <a:p>
            <a:fld id="{69F5C5E6-3E07-4477-8147-65942D51ADCA}" type="datetimeFigureOut">
              <a:rPr lang="en-IN" smtClean="0"/>
              <a:t>21-04-2025</a:t>
            </a:fld>
            <a:endParaRPr lang="en-IN"/>
          </a:p>
        </p:txBody>
      </p:sp>
      <p:sp>
        <p:nvSpPr>
          <p:cNvPr id="6" name="Footer Placeholder 5">
            <a:extLst>
              <a:ext uri="{FF2B5EF4-FFF2-40B4-BE49-F238E27FC236}">
                <a16:creationId xmlns:a16="http://schemas.microsoft.com/office/drawing/2014/main" id="{9A29EFE5-14B3-4DC7-BB2D-3009135DAF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248F0C-5CFD-E30B-7CE5-B90B37ED2CDB}"/>
              </a:ext>
            </a:extLst>
          </p:cNvPr>
          <p:cNvSpPr>
            <a:spLocks noGrp="1"/>
          </p:cNvSpPr>
          <p:nvPr>
            <p:ph type="sldNum" sz="quarter" idx="12"/>
          </p:nvPr>
        </p:nvSpPr>
        <p:spPr/>
        <p:txBody>
          <a:bodyPr/>
          <a:lstStyle/>
          <a:p>
            <a:fld id="{A81C4E14-3A5D-4F61-9F9F-04192610AE50}" type="slidenum">
              <a:rPr lang="en-IN" smtClean="0"/>
              <a:t>‹#›</a:t>
            </a:fld>
            <a:endParaRPr lang="en-IN"/>
          </a:p>
        </p:txBody>
      </p:sp>
    </p:spTree>
    <p:extLst>
      <p:ext uri="{BB962C8B-B14F-4D97-AF65-F5344CB8AC3E}">
        <p14:creationId xmlns:p14="http://schemas.microsoft.com/office/powerpoint/2010/main" val="307265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06ED-4B69-5ACF-32FB-4D0237DDF0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8E44AD-546E-387E-F39B-671D6BB0C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719C71-7999-F15B-4405-4AE3DC794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BB2C5-C1EE-2B18-EEE4-EB503C90138E}"/>
              </a:ext>
            </a:extLst>
          </p:cNvPr>
          <p:cNvSpPr>
            <a:spLocks noGrp="1"/>
          </p:cNvSpPr>
          <p:nvPr>
            <p:ph type="dt" sz="half" idx="10"/>
          </p:nvPr>
        </p:nvSpPr>
        <p:spPr/>
        <p:txBody>
          <a:bodyPr/>
          <a:lstStyle/>
          <a:p>
            <a:fld id="{69F5C5E6-3E07-4477-8147-65942D51ADCA}" type="datetimeFigureOut">
              <a:rPr lang="en-IN" smtClean="0"/>
              <a:t>21-04-2025</a:t>
            </a:fld>
            <a:endParaRPr lang="en-IN"/>
          </a:p>
        </p:txBody>
      </p:sp>
      <p:sp>
        <p:nvSpPr>
          <p:cNvPr id="6" name="Footer Placeholder 5">
            <a:extLst>
              <a:ext uri="{FF2B5EF4-FFF2-40B4-BE49-F238E27FC236}">
                <a16:creationId xmlns:a16="http://schemas.microsoft.com/office/drawing/2014/main" id="{7F516D42-F08F-E832-0A5D-C4A5E32B80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45955B-A963-DF66-226A-13745C90CA4A}"/>
              </a:ext>
            </a:extLst>
          </p:cNvPr>
          <p:cNvSpPr>
            <a:spLocks noGrp="1"/>
          </p:cNvSpPr>
          <p:nvPr>
            <p:ph type="sldNum" sz="quarter" idx="12"/>
          </p:nvPr>
        </p:nvSpPr>
        <p:spPr/>
        <p:txBody>
          <a:bodyPr/>
          <a:lstStyle/>
          <a:p>
            <a:fld id="{A81C4E14-3A5D-4F61-9F9F-04192610AE50}" type="slidenum">
              <a:rPr lang="en-IN" smtClean="0"/>
              <a:t>‹#›</a:t>
            </a:fld>
            <a:endParaRPr lang="en-IN"/>
          </a:p>
        </p:txBody>
      </p:sp>
    </p:spTree>
    <p:extLst>
      <p:ext uri="{BB962C8B-B14F-4D97-AF65-F5344CB8AC3E}">
        <p14:creationId xmlns:p14="http://schemas.microsoft.com/office/powerpoint/2010/main" val="496598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0E9026-79DF-6DA4-BC4F-650EDDF547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0E88E9-4501-BA00-3D83-91C4FCE40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B15FAF-0322-9ACE-567B-9E1391C37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5C5E6-3E07-4477-8147-65942D51ADCA}" type="datetimeFigureOut">
              <a:rPr lang="en-IN" smtClean="0"/>
              <a:t>21-04-2025</a:t>
            </a:fld>
            <a:endParaRPr lang="en-IN"/>
          </a:p>
        </p:txBody>
      </p:sp>
      <p:sp>
        <p:nvSpPr>
          <p:cNvPr id="5" name="Footer Placeholder 4">
            <a:extLst>
              <a:ext uri="{FF2B5EF4-FFF2-40B4-BE49-F238E27FC236}">
                <a16:creationId xmlns:a16="http://schemas.microsoft.com/office/drawing/2014/main" id="{730B9717-6071-3AF7-CF35-6BD889D89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3C0208-BBB0-45F1-D237-BB987E064F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C4E14-3A5D-4F61-9F9F-04192610AE50}" type="slidenum">
              <a:rPr lang="en-IN" smtClean="0"/>
              <a:t>‹#›</a:t>
            </a:fld>
            <a:endParaRPr lang="en-IN"/>
          </a:p>
        </p:txBody>
      </p:sp>
    </p:spTree>
    <p:extLst>
      <p:ext uri="{BB962C8B-B14F-4D97-AF65-F5344CB8AC3E}">
        <p14:creationId xmlns:p14="http://schemas.microsoft.com/office/powerpoint/2010/main" val="620759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hyperlink" Target="https://en.wikipedia.org/wiki/Time_series"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png"/><Relationship Id="rId17" Type="http://schemas.openxmlformats.org/officeDocument/2006/relationships/hyperlink" Target="https://en.wikipedia.org/wiki/Rule_of_thumb" TargetMode="External"/><Relationship Id="rId2" Type="http://schemas.openxmlformats.org/officeDocument/2006/relationships/notesSlide" Target="../notesSlides/notesSlide10.xml"/><Relationship Id="rId16"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9.png"/><Relationship Id="rId19" Type="http://schemas.openxmlformats.org/officeDocument/2006/relationships/hyperlink" Target="https://en.wikipedia.org/wiki/Simple_moving_average" TargetMode="Externa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png"/><Relationship Id="rId2" Type="http://schemas.openxmlformats.org/officeDocument/2006/relationships/notesSlide" Target="../notesSlides/notesSlide11.xml"/><Relationship Id="rId16" Type="http://schemas.openxmlformats.org/officeDocument/2006/relationships/hyperlink" Target="https://en.wikipedia.org/wiki/Exponential_smoothing#%22Exponential%22_naming" TargetMode="Externa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hyperlink" Target="https://en.wikipedia.org/wiki/Autoregressive_integrated_moving_average"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png"/><Relationship Id="rId17" Type="http://schemas.openxmlformats.org/officeDocument/2006/relationships/hyperlink" Target="https://en.wikipedia.org/wiki/Moving_average#Exponential_moving_average" TargetMode="External"/><Relationship Id="rId2" Type="http://schemas.openxmlformats.org/officeDocument/2006/relationships/notesSlide" Target="../notesSlides/notesSlide12.xml"/><Relationship Id="rId16"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png"/><Relationship Id="rId17" Type="http://schemas.openxmlformats.org/officeDocument/2006/relationships/hyperlink" Target="https://en.wikipedia.org/wiki/Trend_estimation" TargetMode="External"/><Relationship Id="rId2" Type="http://schemas.openxmlformats.org/officeDocument/2006/relationships/notesSlide" Target="../notesSlides/notesSlide13.xml"/><Relationship Id="rId16" Type="http://schemas.openxmlformats.org/officeDocument/2006/relationships/image" Target="../media/image28.gif"/><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png"/><Relationship Id="rId2" Type="http://schemas.openxmlformats.org/officeDocument/2006/relationships/notesSlide" Target="../notesSlides/notesSlide15.xml"/><Relationship Id="rId16" Type="http://schemas.openxmlformats.org/officeDocument/2006/relationships/image" Target="../media/image29.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6.xml"/><Relationship Id="rId16" Type="http://schemas.openxmlformats.org/officeDocument/2006/relationships/image" Target="../media/image230.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hyperlink" Target="https://www.kaggle.com/datasets/amritharj/population-of-india-19502022" TargetMode="Externa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50.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2.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7.xml"/><Relationship Id="rId16" Type="http://schemas.openxmlformats.org/officeDocument/2006/relationships/image" Target="../media/image33.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8.xml"/><Relationship Id="rId16" Type="http://schemas.openxmlformats.org/officeDocument/2006/relationships/hyperlink" Target="https://www.data.gov.in/catalog/district-wise-season-wise-crop-production-statistics-0" TargetMode="Externa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35.jpeg"/><Relationship Id="rId2" Type="http://schemas.openxmlformats.org/officeDocument/2006/relationships/notesSlide" Target="../notesSlides/notesSlide19.xml"/><Relationship Id="rId16" Type="http://schemas.openxmlformats.org/officeDocument/2006/relationships/image" Target="../media/image34.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0.xml"/><Relationship Id="rId16"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0.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1.xml"/><Relationship Id="rId16"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2.xml"/><Relationship Id="rId16"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3.xml"/><Relationship Id="rId16"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40.png"/></Relationships>
</file>

<file path=ppt/slides/_rels/slide3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4.xml"/><Relationship Id="rId16"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5.xml"/><Relationship Id="rId16"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6.xml"/><Relationship Id="rId16"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7.xml"/><Relationship Id="rId16"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hyperlink" Target="https://blog.quantinsti.com/stationarity/" TargetMode="External"/><Relationship Id="rId2" Type="http://schemas.openxmlformats.org/officeDocument/2006/relationships/notesSlide" Target="../notesSlides/notesSlide4.xml"/><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8.xml"/><Relationship Id="rId16"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9.xml"/><Relationship Id="rId16"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0.xml"/><Relationship Id="rId16"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1.xml"/><Relationship Id="rId16"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49.png"/><Relationship Id="rId2" Type="http://schemas.openxmlformats.org/officeDocument/2006/relationships/notesSlide" Target="../notesSlides/notesSlide32.xml"/><Relationship Id="rId16"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3.xml"/><Relationship Id="rId16"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4.xml"/><Relationship Id="rId16"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5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21.png"/><Relationship Id="rId2" Type="http://schemas.openxmlformats.org/officeDocument/2006/relationships/notesSlide" Target="../notesSlides/notesSlide5.xml"/><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png"/><Relationship Id="rId2" Type="http://schemas.openxmlformats.org/officeDocument/2006/relationships/notesSlide" Target="../notesSlides/notesSlide6.xml"/><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png"/><Relationship Id="rId17" Type="http://schemas.openxmlformats.org/officeDocument/2006/relationships/image" Target="../media/image25.png"/><Relationship Id="rId2" Type="http://schemas.openxmlformats.org/officeDocument/2006/relationships/notesSlide" Target="../notesSlides/notesSlide9.xml"/><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72"/>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25BB7A14-EA53-549C-66CF-9C4A4A441B79}"/>
              </a:ext>
            </a:extLst>
          </p:cNvPr>
          <p:cNvSpPr txBox="1"/>
          <p:nvPr/>
        </p:nvSpPr>
        <p:spPr>
          <a:xfrm>
            <a:off x="1787793" y="2906018"/>
            <a:ext cx="8616411" cy="584775"/>
          </a:xfrm>
          <a:prstGeom prst="rect">
            <a:avLst/>
          </a:prstGeom>
          <a:noFill/>
        </p:spPr>
        <p:txBody>
          <a:bodyPr wrap="square" rtlCol="0">
            <a:spAutoFit/>
          </a:bodyPr>
          <a:lstStyle/>
          <a:p>
            <a:pPr algn="ctr"/>
            <a:r>
              <a:rPr lang="en-IN" sz="3200" b="1" dirty="0">
                <a:latin typeface="Georgia" panose="02040502050405020303" pitchFamily="18" charset="0"/>
              </a:rPr>
              <a:t>Time Series Analysis of Crop Data</a:t>
            </a:r>
          </a:p>
        </p:txBody>
      </p:sp>
      <p:pic>
        <p:nvPicPr>
          <p:cNvPr id="2050" name="Picture 2" descr="IDEAS-Technology Innovation Hub, ISI Kolkata (@IsiTih) / X">
            <a:extLst>
              <a:ext uri="{FF2B5EF4-FFF2-40B4-BE49-F238E27FC236}">
                <a16:creationId xmlns:a16="http://schemas.microsoft.com/office/drawing/2014/main" id="{EA2074FE-79A0-1186-2B1F-073BB33983B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97775" y="207028"/>
            <a:ext cx="1373355" cy="13733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1E8593-D48A-C9A7-B07E-E49C649E1729}"/>
              </a:ext>
            </a:extLst>
          </p:cNvPr>
          <p:cNvSpPr txBox="1"/>
          <p:nvPr/>
        </p:nvSpPr>
        <p:spPr>
          <a:xfrm>
            <a:off x="1915885" y="1626105"/>
            <a:ext cx="8360229" cy="523220"/>
          </a:xfrm>
          <a:prstGeom prst="rect">
            <a:avLst/>
          </a:prstGeom>
          <a:noFill/>
        </p:spPr>
        <p:txBody>
          <a:bodyPr wrap="square" rtlCol="0">
            <a:spAutoFit/>
          </a:bodyPr>
          <a:lstStyle/>
          <a:p>
            <a:pPr algn="ctr"/>
            <a:r>
              <a:rPr lang="en-IN" sz="2800" b="1" dirty="0">
                <a:latin typeface="Century" panose="02040604050505020304" pitchFamily="18" charset="0"/>
              </a:rPr>
              <a:t>IDEAS-TIH INTERNSHIP PRESENTATION</a:t>
            </a:r>
          </a:p>
        </p:txBody>
      </p:sp>
      <p:sp>
        <p:nvSpPr>
          <p:cNvPr id="4" name="TextBox 3">
            <a:extLst>
              <a:ext uri="{FF2B5EF4-FFF2-40B4-BE49-F238E27FC236}">
                <a16:creationId xmlns:a16="http://schemas.microsoft.com/office/drawing/2014/main" id="{3B719397-AACF-2D95-999F-AE13BE29CF1E}"/>
              </a:ext>
            </a:extLst>
          </p:cNvPr>
          <p:cNvSpPr txBox="1"/>
          <p:nvPr/>
        </p:nvSpPr>
        <p:spPr>
          <a:xfrm>
            <a:off x="2798061" y="3402941"/>
            <a:ext cx="6595874" cy="430887"/>
          </a:xfrm>
          <a:prstGeom prst="rect">
            <a:avLst/>
          </a:prstGeom>
          <a:noFill/>
        </p:spPr>
        <p:txBody>
          <a:bodyPr wrap="square" rtlCol="0">
            <a:spAutoFit/>
          </a:bodyPr>
          <a:lstStyle/>
          <a:p>
            <a:pPr algn="ctr"/>
            <a:r>
              <a:rPr lang="en-IN" sz="2200" dirty="0">
                <a:latin typeface="+mj-lt"/>
              </a:rPr>
              <a:t>UNDER THE GUIDANCE OF MS. KOULIKA PAUL</a:t>
            </a:r>
          </a:p>
        </p:txBody>
      </p:sp>
      <p:sp>
        <p:nvSpPr>
          <p:cNvPr id="5" name="TextBox 4">
            <a:extLst>
              <a:ext uri="{FF2B5EF4-FFF2-40B4-BE49-F238E27FC236}">
                <a16:creationId xmlns:a16="http://schemas.microsoft.com/office/drawing/2014/main" id="{4B55554C-BD44-708C-CACA-C0C791E64315}"/>
              </a:ext>
            </a:extLst>
          </p:cNvPr>
          <p:cNvSpPr txBox="1"/>
          <p:nvPr/>
        </p:nvSpPr>
        <p:spPr>
          <a:xfrm>
            <a:off x="2209345" y="4743349"/>
            <a:ext cx="7782452" cy="1785104"/>
          </a:xfrm>
          <a:prstGeom prst="rect">
            <a:avLst/>
          </a:prstGeom>
          <a:noFill/>
        </p:spPr>
        <p:txBody>
          <a:bodyPr wrap="square" rtlCol="0">
            <a:spAutoFit/>
          </a:bodyPr>
          <a:lstStyle/>
          <a:p>
            <a:pPr algn="ctr"/>
            <a:r>
              <a:rPr lang="en-IN" sz="2200" b="1" dirty="0">
                <a:latin typeface="+mj-lt"/>
              </a:rPr>
              <a:t>Presentation  by</a:t>
            </a:r>
          </a:p>
          <a:p>
            <a:pPr algn="ctr"/>
            <a:r>
              <a:rPr lang="en-IN" sz="2200" dirty="0">
                <a:latin typeface="+mj-lt"/>
              </a:rPr>
              <a:t>APARAJITA BASU</a:t>
            </a:r>
          </a:p>
          <a:p>
            <a:pPr algn="ctr"/>
            <a:r>
              <a:rPr lang="en-IN" sz="2200" dirty="0">
                <a:latin typeface="+mj-lt"/>
              </a:rPr>
              <a:t>ANCHAL BHATTACHARYA</a:t>
            </a:r>
            <a:br>
              <a:rPr lang="en-IN" sz="2200" dirty="0">
                <a:latin typeface="+mj-lt"/>
              </a:rPr>
            </a:br>
            <a:r>
              <a:rPr lang="en-IN" sz="2200" dirty="0">
                <a:latin typeface="+mj-lt"/>
              </a:rPr>
              <a:t>ANKITA SARKAR</a:t>
            </a:r>
          </a:p>
          <a:p>
            <a:pPr algn="ctr"/>
            <a:r>
              <a:rPr lang="en-IN" sz="2200" dirty="0">
                <a:latin typeface="+mj-lt"/>
              </a:rPr>
              <a:t>St. Xavier’s College (Autonomous), Kolkata</a:t>
            </a:r>
          </a:p>
        </p:txBody>
      </p:sp>
    </p:spTree>
    <p:extLst>
      <p:ext uri="{BB962C8B-B14F-4D97-AF65-F5344CB8AC3E}">
        <p14:creationId xmlns:p14="http://schemas.microsoft.com/office/powerpoint/2010/main" val="10810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4F4B1865-D95D-E661-761F-0A6BDEBA41A5}"/>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94F80AFE-E504-E021-7496-DFAE85365230}"/>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ED81F701-0239-51D2-7083-5A7E374BC768}"/>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9924BB0E-4B78-B29C-BD2A-1070574DA58E}"/>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892AA8FA-3DE3-625F-4DEB-DD134AE2A278}"/>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1F240E08-B1D9-7319-E52A-0BAA445855E3}"/>
              </a:ext>
            </a:extLst>
          </p:cNvPr>
          <p:cNvSpPr/>
          <p:nvPr/>
        </p:nvSpPr>
        <p:spPr>
          <a:xfrm>
            <a:off x="3920531" y="128870"/>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15DA9DF0-6D0B-0F9A-B076-EC9DF84320DB}"/>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E1FF38C6-5F71-10D7-92D8-C91A533DB036}"/>
              </a:ext>
            </a:extLst>
          </p:cNvPr>
          <p:cNvSpPr/>
          <p:nvPr/>
        </p:nvSpPr>
        <p:spPr>
          <a:xfrm>
            <a:off x="-446554" y="1261230"/>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5F540B09-70D5-85DC-2CB9-49B4C129A953}"/>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90" name="Google Shape;2190;p72">
            <a:extLst>
              <a:ext uri="{FF2B5EF4-FFF2-40B4-BE49-F238E27FC236}">
                <a16:creationId xmlns:a16="http://schemas.microsoft.com/office/drawing/2014/main" id="{89693D67-7B7F-4E65-0061-FE54D3A9C154}"/>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0">
              <a:alphaModFix amt="10000"/>
            </a:blip>
            <a:stretch>
              <a:fillRect/>
            </a:stretch>
          </a:blipFill>
          <a:ln>
            <a:noFill/>
          </a:ln>
        </p:spPr>
      </p:sp>
      <p:sp>
        <p:nvSpPr>
          <p:cNvPr id="2192" name="Google Shape;2192;p72">
            <a:extLst>
              <a:ext uri="{FF2B5EF4-FFF2-40B4-BE49-F238E27FC236}">
                <a16:creationId xmlns:a16="http://schemas.microsoft.com/office/drawing/2014/main" id="{ABE46D09-1B6F-4250-B061-7302C48AF461}"/>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2193" name="Google Shape;2193;p72">
            <a:extLst>
              <a:ext uri="{FF2B5EF4-FFF2-40B4-BE49-F238E27FC236}">
                <a16:creationId xmlns:a16="http://schemas.microsoft.com/office/drawing/2014/main" id="{2956EA0B-9102-AD20-C6C2-C5D67DA30D3F}"/>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0">
              <a:alphaModFix amt="10000"/>
            </a:blip>
            <a:stretch>
              <a:fillRect/>
            </a:stretch>
          </a:blipFill>
          <a:ln>
            <a:noFill/>
          </a:ln>
        </p:spPr>
      </p:sp>
      <p:sp>
        <p:nvSpPr>
          <p:cNvPr id="2194" name="Google Shape;2194;p72">
            <a:extLst>
              <a:ext uri="{FF2B5EF4-FFF2-40B4-BE49-F238E27FC236}">
                <a16:creationId xmlns:a16="http://schemas.microsoft.com/office/drawing/2014/main" id="{2B4CDC72-93B1-9B0A-CF75-4047702A2051}"/>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2195" name="Google Shape;2195;p72">
            <a:extLst>
              <a:ext uri="{FF2B5EF4-FFF2-40B4-BE49-F238E27FC236}">
                <a16:creationId xmlns:a16="http://schemas.microsoft.com/office/drawing/2014/main" id="{167D824A-14BF-F6FD-C7DB-82D5A21DCBA5}"/>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1316E86C-17CC-040E-79DF-0F821CDC21C0}"/>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2198" name="Google Shape;2198;p72">
            <a:extLst>
              <a:ext uri="{FF2B5EF4-FFF2-40B4-BE49-F238E27FC236}">
                <a16:creationId xmlns:a16="http://schemas.microsoft.com/office/drawing/2014/main" id="{DDFC87AE-43B4-FD04-2F4C-807D50D3AB8B}"/>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BF07E479-41D1-FCFC-E678-D8C39F8CE97A}"/>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200" name="Google Shape;2200;p72">
            <a:extLst>
              <a:ext uri="{FF2B5EF4-FFF2-40B4-BE49-F238E27FC236}">
                <a16:creationId xmlns:a16="http://schemas.microsoft.com/office/drawing/2014/main" id="{E1A3DDBD-7410-874D-006E-3F041632CAD9}"/>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B8F98D07-5FFE-3207-A6C7-B5263677B7FC}"/>
              </a:ext>
            </a:extLst>
          </p:cNvPr>
          <p:cNvSpPr/>
          <p:nvPr/>
        </p:nvSpPr>
        <p:spPr>
          <a:xfrm>
            <a:off x="2332192" y="4162894"/>
            <a:ext cx="1000509" cy="991109"/>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0">
              <a:alphaModFix amt="10000"/>
            </a:blip>
            <a:stretch>
              <a:fillRect/>
            </a:stretch>
          </a:blipFill>
          <a:ln>
            <a:noFill/>
          </a:ln>
        </p:spPr>
      </p:sp>
      <p:sp>
        <p:nvSpPr>
          <p:cNvPr id="2202" name="Google Shape;2202;p72">
            <a:extLst>
              <a:ext uri="{FF2B5EF4-FFF2-40B4-BE49-F238E27FC236}">
                <a16:creationId xmlns:a16="http://schemas.microsoft.com/office/drawing/2014/main" id="{F21FA0A2-ABE4-D401-5D9F-AD076550D36A}"/>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3">
              <a:alphaModFix amt="10000"/>
            </a:blip>
            <a:stretch>
              <a:fillRect/>
            </a:stretch>
          </a:blipFill>
          <a:ln>
            <a:noFill/>
          </a:ln>
        </p:spPr>
      </p:sp>
      <p:sp>
        <p:nvSpPr>
          <p:cNvPr id="2203" name="Google Shape;2203;p72">
            <a:extLst>
              <a:ext uri="{FF2B5EF4-FFF2-40B4-BE49-F238E27FC236}">
                <a16:creationId xmlns:a16="http://schemas.microsoft.com/office/drawing/2014/main" id="{ADE59917-B498-DB96-E8E3-20C2B23B7740}"/>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AD2E5CD1-D4D4-9228-255F-4D46F0FF1DAE}"/>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3762EEE0-4F74-4CF4-30FF-301682AA6D1B}"/>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4F764EAB-6B12-3C78-E642-8F72B6EBEAE2}"/>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4">
              <a:alphaModFix amt="10000"/>
            </a:blip>
            <a:stretch>
              <a:fillRect/>
            </a:stretch>
          </a:blipFill>
          <a:ln>
            <a:noFill/>
          </a:ln>
        </p:spPr>
      </p:sp>
      <p:sp>
        <p:nvSpPr>
          <p:cNvPr id="2207" name="Google Shape;2207;p72">
            <a:extLst>
              <a:ext uri="{FF2B5EF4-FFF2-40B4-BE49-F238E27FC236}">
                <a16:creationId xmlns:a16="http://schemas.microsoft.com/office/drawing/2014/main" id="{794C8BF6-6E7D-FBBF-0A0E-E10892A4B8D0}"/>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569B612F-61F2-E8EB-BDD2-65B97374B0EF}"/>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0">
              <a:alphaModFix amt="10000"/>
            </a:blip>
            <a:stretch>
              <a:fillRect/>
            </a:stretch>
          </a:blipFill>
          <a:ln>
            <a:noFill/>
          </a:ln>
        </p:spPr>
      </p:sp>
      <p:sp>
        <p:nvSpPr>
          <p:cNvPr id="2210" name="Google Shape;2210;p72">
            <a:extLst>
              <a:ext uri="{FF2B5EF4-FFF2-40B4-BE49-F238E27FC236}">
                <a16:creationId xmlns:a16="http://schemas.microsoft.com/office/drawing/2014/main" id="{5D92E747-556E-3EC8-CB0F-ADED9069DF7C}"/>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2211" name="Google Shape;2211;p72">
            <a:extLst>
              <a:ext uri="{FF2B5EF4-FFF2-40B4-BE49-F238E27FC236}">
                <a16:creationId xmlns:a16="http://schemas.microsoft.com/office/drawing/2014/main" id="{138B8D8D-E968-803E-05F9-6B9856142481}"/>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1D0151CF-1877-DCE1-ACDE-6D8DF4194592}"/>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4">
              <a:alphaModFix amt="10000"/>
            </a:blip>
            <a:stretch>
              <a:fillRect/>
            </a:stretch>
          </a:blipFill>
          <a:ln>
            <a:noFill/>
          </a:ln>
        </p:spPr>
      </p:sp>
      <p:sp>
        <p:nvSpPr>
          <p:cNvPr id="2213" name="Google Shape;2213;p72">
            <a:extLst>
              <a:ext uri="{FF2B5EF4-FFF2-40B4-BE49-F238E27FC236}">
                <a16:creationId xmlns:a16="http://schemas.microsoft.com/office/drawing/2014/main" id="{94C7501B-1C52-FCE0-5127-4F21FBC5D5FA}"/>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3">
              <a:alphaModFix amt="10000"/>
            </a:blip>
            <a:stretch>
              <a:fillRect/>
            </a:stretch>
          </a:blipFill>
          <a:ln>
            <a:noFill/>
          </a:ln>
        </p:spPr>
      </p:sp>
      <p:sp>
        <p:nvSpPr>
          <p:cNvPr id="2214" name="Google Shape;2214;p72">
            <a:extLst>
              <a:ext uri="{FF2B5EF4-FFF2-40B4-BE49-F238E27FC236}">
                <a16:creationId xmlns:a16="http://schemas.microsoft.com/office/drawing/2014/main" id="{58C2F1F7-175F-E473-E117-01FAE8F45512}"/>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AFE59F60-B325-3162-3625-46C1C242CE5D}"/>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E9F17FB4-7F23-3AEA-0804-5625E4942060}"/>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45C8DBA7-A9CF-3318-7825-523DA9BB5E3E}"/>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A9E309B6-A1BD-E68D-7EC6-88D243DC4EA7}"/>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4" name="TextBox 3">
            <a:extLst>
              <a:ext uri="{FF2B5EF4-FFF2-40B4-BE49-F238E27FC236}">
                <a16:creationId xmlns:a16="http://schemas.microsoft.com/office/drawing/2014/main" id="{2D93D9BF-C532-BF20-CE21-D7F319CFE587}"/>
              </a:ext>
            </a:extLst>
          </p:cNvPr>
          <p:cNvSpPr txBox="1"/>
          <p:nvPr/>
        </p:nvSpPr>
        <p:spPr>
          <a:xfrm>
            <a:off x="2415659" y="399707"/>
            <a:ext cx="6504038" cy="595932"/>
          </a:xfrm>
          <a:prstGeom prst="rect">
            <a:avLst/>
          </a:prstGeom>
          <a:noFill/>
        </p:spPr>
        <p:txBody>
          <a:bodyPr wrap="square">
            <a:spAutoFit/>
          </a:bodyPr>
          <a:lstStyle/>
          <a:p>
            <a:pPr algn="ctr">
              <a:lnSpc>
                <a:spcPct val="107000"/>
              </a:lnSpc>
              <a:spcAft>
                <a:spcPts val="800"/>
              </a:spcAft>
            </a:pPr>
            <a:r>
              <a:rPr lang="en-IN" sz="3200" b="1" kern="100" dirty="0">
                <a:effectLst/>
                <a:latin typeface="Georgia" panose="02040502050405020303" pitchFamily="18" charset="0"/>
                <a:ea typeface="Calibri" panose="020F0502020204030204" pitchFamily="34" charset="0"/>
                <a:cs typeface="Times New Roman" panose="02020603050405020304" pitchFamily="18" charset="0"/>
              </a:rPr>
              <a:t>Exponential Smoothing</a:t>
            </a:r>
            <a:endParaRPr lang="en-IN" sz="3200" kern="100" dirty="0">
              <a:effectLst/>
              <a:latin typeface="Georgia" panose="02040502050405020303" pitchFamily="18" charset="0"/>
              <a:ea typeface="Calibri" panose="020F0502020204030204" pitchFamily="34" charset="0"/>
              <a:cs typeface="Times New Roman" panose="02020603050405020304" pitchFamily="18" charset="0"/>
            </a:endParaRPr>
          </a:p>
        </p:txBody>
      </p:sp>
      <p:pic>
        <p:nvPicPr>
          <p:cNvPr id="3074" name="Picture 2" descr="Smoothing Techniques for time series data | by Sourav Dash | Medium">
            <a:extLst>
              <a:ext uri="{FF2B5EF4-FFF2-40B4-BE49-F238E27FC236}">
                <a16:creationId xmlns:a16="http://schemas.microsoft.com/office/drawing/2014/main" id="{AE64BF48-F099-082B-0FAF-AEC0D8F0573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909" y="3442984"/>
            <a:ext cx="12049471" cy="32080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C92B04-3988-BFCE-367F-76727E502548}"/>
              </a:ext>
            </a:extLst>
          </p:cNvPr>
          <p:cNvSpPr txBox="1"/>
          <p:nvPr/>
        </p:nvSpPr>
        <p:spPr>
          <a:xfrm>
            <a:off x="380993" y="1020786"/>
            <a:ext cx="11596382" cy="2445862"/>
          </a:xfrm>
          <a:prstGeom prst="rect">
            <a:avLst/>
          </a:prstGeom>
          <a:noFill/>
        </p:spPr>
        <p:txBody>
          <a:bodyPr wrap="square">
            <a:spAutoFit/>
          </a:bodyPr>
          <a:lstStyle/>
          <a:p>
            <a:pPr>
              <a:lnSpc>
                <a:spcPct val="107000"/>
              </a:lnSpc>
              <a:spcAft>
                <a:spcPts val="800"/>
              </a:spcAft>
            </a:pPr>
            <a:r>
              <a:rPr lang="en-IN" sz="2400" b="1" kern="100" dirty="0">
                <a:effectLst/>
                <a:latin typeface="+mj-lt"/>
                <a:ea typeface="Calibri" panose="020F0502020204030204" pitchFamily="34" charset="0"/>
                <a:cs typeface="Times New Roman" panose="02020603050405020304" pitchFamily="18" charset="0"/>
              </a:rPr>
              <a:t>Exponential smoothing</a:t>
            </a:r>
            <a:r>
              <a:rPr lang="en-IN" sz="2400" kern="100" dirty="0">
                <a:effectLst/>
                <a:latin typeface="+mj-lt"/>
                <a:ea typeface="Calibri" panose="020F0502020204030204" pitchFamily="34" charset="0"/>
                <a:cs typeface="Times New Roman" panose="02020603050405020304" pitchFamily="18" charset="0"/>
              </a:rPr>
              <a:t> or </a:t>
            </a:r>
            <a:r>
              <a:rPr lang="en-IN" sz="2400" b="1" kern="100" dirty="0">
                <a:effectLst/>
                <a:latin typeface="+mj-lt"/>
                <a:ea typeface="Calibri" panose="020F0502020204030204" pitchFamily="34" charset="0"/>
                <a:cs typeface="Times New Roman" panose="02020603050405020304" pitchFamily="18" charset="0"/>
              </a:rPr>
              <a:t>exponential moving average (EMA)</a:t>
            </a:r>
            <a:r>
              <a:rPr lang="en-IN" sz="2400" kern="100" dirty="0">
                <a:effectLst/>
                <a:latin typeface="+mj-lt"/>
                <a:ea typeface="Calibri" panose="020F0502020204030204" pitchFamily="34" charset="0"/>
                <a:cs typeface="Times New Roman" panose="02020603050405020304" pitchFamily="18" charset="0"/>
              </a:rPr>
              <a:t> is a </a:t>
            </a:r>
            <a:r>
              <a:rPr lang="en-IN" sz="2400" kern="100" dirty="0">
                <a:effectLst/>
                <a:latin typeface="+mj-lt"/>
                <a:ea typeface="Calibri" panose="020F0502020204030204" pitchFamily="34" charset="0"/>
                <a:cs typeface="Times New Roman" panose="02020603050405020304" pitchFamily="18" charset="0"/>
                <a:hlinkClick r:id="rId17" tooltip="Rule of thumb">
                  <a:extLst>
                    <a:ext uri="{A12FA001-AC4F-418D-AE19-62706E023703}">
                      <ahyp:hlinkClr xmlns:ahyp="http://schemas.microsoft.com/office/drawing/2018/hyperlinkcolor" val="tx"/>
                    </a:ext>
                  </a:extLst>
                </a:hlinkClick>
              </a:rPr>
              <a:t>rule of thumb</a:t>
            </a:r>
            <a:r>
              <a:rPr lang="en-IN" sz="2400" kern="100" dirty="0">
                <a:effectLst/>
                <a:latin typeface="+mj-lt"/>
                <a:ea typeface="Calibri" panose="020F0502020204030204" pitchFamily="34" charset="0"/>
                <a:cs typeface="Times New Roman" panose="02020603050405020304" pitchFamily="18" charset="0"/>
              </a:rPr>
              <a:t> technique for smoothing</a:t>
            </a:r>
            <a:r>
              <a:rPr lang="en-IN" sz="2400" kern="100" dirty="0">
                <a:solidFill>
                  <a:srgbClr val="000000"/>
                </a:solidFill>
                <a:effectLst/>
                <a:latin typeface="+mj-lt"/>
                <a:ea typeface="Calibri" panose="020F0502020204030204" pitchFamily="34" charset="0"/>
                <a:cs typeface="Times New Roman" panose="02020603050405020304" pitchFamily="18" charset="0"/>
              </a:rPr>
              <a:t> </a:t>
            </a:r>
            <a:r>
              <a:rPr lang="en-IN" sz="2400" kern="100" dirty="0">
                <a:effectLst/>
                <a:latin typeface="+mj-lt"/>
                <a:ea typeface="Calibri" panose="020F0502020204030204" pitchFamily="34" charset="0"/>
                <a:cs typeface="Times New Roman" panose="02020603050405020304" pitchFamily="18" charset="0"/>
                <a:hlinkClick r:id="rId18" tooltip="Time series">
                  <a:extLst>
                    <a:ext uri="{A12FA001-AC4F-418D-AE19-62706E023703}">
                      <ahyp:hlinkClr xmlns:ahyp="http://schemas.microsoft.com/office/drawing/2018/hyperlinkcolor" val="tx"/>
                    </a:ext>
                  </a:extLst>
                </a:hlinkClick>
              </a:rPr>
              <a:t>time series</a:t>
            </a:r>
            <a:r>
              <a:rPr lang="en-IN" sz="2400" kern="100" dirty="0">
                <a:effectLst/>
                <a:latin typeface="+mj-lt"/>
                <a:ea typeface="Calibri" panose="020F0502020204030204" pitchFamily="34" charset="0"/>
                <a:cs typeface="Times New Roman" panose="02020603050405020304" pitchFamily="18" charset="0"/>
              </a:rPr>
              <a:t> data. Whereas in the </a:t>
            </a:r>
            <a:r>
              <a:rPr lang="en-IN" sz="2400" kern="100" dirty="0">
                <a:effectLst/>
                <a:latin typeface="+mj-lt"/>
                <a:ea typeface="Calibri" panose="020F0502020204030204" pitchFamily="34" charset="0"/>
                <a:cs typeface="Times New Roman" panose="02020603050405020304" pitchFamily="18" charset="0"/>
                <a:hlinkClick r:id="rId19" tooltip="Simple moving average">
                  <a:extLst>
                    <a:ext uri="{A12FA001-AC4F-418D-AE19-62706E023703}">
                      <ahyp:hlinkClr xmlns:ahyp="http://schemas.microsoft.com/office/drawing/2018/hyperlinkcolor" val="tx"/>
                    </a:ext>
                  </a:extLst>
                </a:hlinkClick>
              </a:rPr>
              <a:t>simple moving average</a:t>
            </a:r>
            <a:r>
              <a:rPr lang="en-IN" sz="2400" kern="100" dirty="0">
                <a:effectLst/>
                <a:latin typeface="+mj-lt"/>
                <a:ea typeface="Calibri" panose="020F0502020204030204" pitchFamily="34" charset="0"/>
                <a:cs typeface="Times New Roman" panose="02020603050405020304" pitchFamily="18" charset="0"/>
              </a:rPr>
              <a:t> the past observations are weighted equally, exponential functions are used to assign exponentially decreasing weights over time. It is an easily learned and easily applied procedure for making some determination based on prior assumptions by the user, such as seasonality. Exponential smoothing is often used for analysis of time-series data.</a:t>
            </a:r>
          </a:p>
        </p:txBody>
      </p:sp>
    </p:spTree>
    <p:extLst>
      <p:ext uri="{BB962C8B-B14F-4D97-AF65-F5344CB8AC3E}">
        <p14:creationId xmlns:p14="http://schemas.microsoft.com/office/powerpoint/2010/main" val="34783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148B6394-9B0C-94F2-CC3D-54B244B1E5BF}"/>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A8686B7E-BEAC-DB95-6B02-9A4CA2E406A0}"/>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52C560FE-2687-F053-0204-9D03341E7CA8}"/>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BE118C38-ED8F-78BB-5ADA-78969E7BCF47}"/>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531DE3A5-3808-E52E-47B6-CEB54713960F}"/>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7B9DADBB-B1D1-DB49-6297-DE06516964A9}"/>
              </a:ext>
            </a:extLst>
          </p:cNvPr>
          <p:cNvSpPr/>
          <p:nvPr/>
        </p:nvSpPr>
        <p:spPr>
          <a:xfrm>
            <a:off x="3920531" y="128870"/>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DF91FA50-89D6-9942-841E-1F41B9B30AAD}"/>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9BAA4144-C145-1C6D-37DC-4C787BDAB09F}"/>
              </a:ext>
            </a:extLst>
          </p:cNvPr>
          <p:cNvSpPr/>
          <p:nvPr/>
        </p:nvSpPr>
        <p:spPr>
          <a:xfrm>
            <a:off x="-446554" y="1261230"/>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C7975109-A206-7386-5196-2E19BA8113D1}"/>
              </a:ext>
            </a:extLst>
          </p:cNvPr>
          <p:cNvSpPr/>
          <p:nvPr/>
        </p:nvSpPr>
        <p:spPr>
          <a:xfrm>
            <a:off x="5321460" y="1805308"/>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90" name="Google Shape;2190;p72">
            <a:extLst>
              <a:ext uri="{FF2B5EF4-FFF2-40B4-BE49-F238E27FC236}">
                <a16:creationId xmlns:a16="http://schemas.microsoft.com/office/drawing/2014/main" id="{1E18854E-7968-6A47-938C-E2974A1AB77D}"/>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0">
              <a:alphaModFix amt="10000"/>
            </a:blip>
            <a:stretch>
              <a:fillRect/>
            </a:stretch>
          </a:blipFill>
          <a:ln>
            <a:noFill/>
          </a:ln>
        </p:spPr>
      </p:sp>
      <p:sp>
        <p:nvSpPr>
          <p:cNvPr id="2192" name="Google Shape;2192;p72">
            <a:extLst>
              <a:ext uri="{FF2B5EF4-FFF2-40B4-BE49-F238E27FC236}">
                <a16:creationId xmlns:a16="http://schemas.microsoft.com/office/drawing/2014/main" id="{CAF61354-C732-15BD-F125-DEF49FDAA11D}"/>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2193" name="Google Shape;2193;p72">
            <a:extLst>
              <a:ext uri="{FF2B5EF4-FFF2-40B4-BE49-F238E27FC236}">
                <a16:creationId xmlns:a16="http://schemas.microsoft.com/office/drawing/2014/main" id="{7010865B-E3C6-4141-B11C-80F7DE2E56F1}"/>
              </a:ext>
            </a:extLst>
          </p:cNvPr>
          <p:cNvSpPr/>
          <p:nvPr/>
        </p:nvSpPr>
        <p:spPr>
          <a:xfrm>
            <a:off x="7133245" y="1484591"/>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0">
              <a:alphaModFix amt="10000"/>
            </a:blip>
            <a:stretch>
              <a:fillRect/>
            </a:stretch>
          </a:blipFill>
          <a:ln>
            <a:noFill/>
          </a:ln>
        </p:spPr>
      </p:sp>
      <p:sp>
        <p:nvSpPr>
          <p:cNvPr id="2194" name="Google Shape;2194;p72">
            <a:extLst>
              <a:ext uri="{FF2B5EF4-FFF2-40B4-BE49-F238E27FC236}">
                <a16:creationId xmlns:a16="http://schemas.microsoft.com/office/drawing/2014/main" id="{F2543A6E-6062-4BC0-0FE1-E4DED1AAE89B}"/>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2195" name="Google Shape;2195;p72">
            <a:extLst>
              <a:ext uri="{FF2B5EF4-FFF2-40B4-BE49-F238E27FC236}">
                <a16:creationId xmlns:a16="http://schemas.microsoft.com/office/drawing/2014/main" id="{F8E7D63F-51D3-E4E5-0A15-B1D01BDEE0D2}"/>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0730C0D3-21FE-8776-D723-9C6225FB7EE4}"/>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2198" name="Google Shape;2198;p72">
            <a:extLst>
              <a:ext uri="{FF2B5EF4-FFF2-40B4-BE49-F238E27FC236}">
                <a16:creationId xmlns:a16="http://schemas.microsoft.com/office/drawing/2014/main" id="{E58E0140-DE63-67EC-C87B-E776A781D640}"/>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1451E7FB-0589-A632-850F-5AEB4FB7D89D}"/>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200" name="Google Shape;2200;p72">
            <a:extLst>
              <a:ext uri="{FF2B5EF4-FFF2-40B4-BE49-F238E27FC236}">
                <a16:creationId xmlns:a16="http://schemas.microsoft.com/office/drawing/2014/main" id="{413D4846-7034-361E-2C50-449FAEA359C4}"/>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C0811FDC-0BF1-308B-AE55-F6CCD25AC697}"/>
              </a:ext>
            </a:extLst>
          </p:cNvPr>
          <p:cNvSpPr/>
          <p:nvPr/>
        </p:nvSpPr>
        <p:spPr>
          <a:xfrm>
            <a:off x="2332192" y="4162894"/>
            <a:ext cx="1000509" cy="991109"/>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0">
              <a:alphaModFix amt="10000"/>
            </a:blip>
            <a:stretch>
              <a:fillRect/>
            </a:stretch>
          </a:blipFill>
          <a:ln>
            <a:noFill/>
          </a:ln>
        </p:spPr>
      </p:sp>
      <p:sp>
        <p:nvSpPr>
          <p:cNvPr id="2202" name="Google Shape;2202;p72">
            <a:extLst>
              <a:ext uri="{FF2B5EF4-FFF2-40B4-BE49-F238E27FC236}">
                <a16:creationId xmlns:a16="http://schemas.microsoft.com/office/drawing/2014/main" id="{4EB4BFC2-97BD-F6D5-2853-DCC2666FA3C8}"/>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3">
              <a:alphaModFix amt="10000"/>
            </a:blip>
            <a:stretch>
              <a:fillRect/>
            </a:stretch>
          </a:blipFill>
          <a:ln>
            <a:noFill/>
          </a:ln>
        </p:spPr>
      </p:sp>
      <p:sp>
        <p:nvSpPr>
          <p:cNvPr id="2203" name="Google Shape;2203;p72">
            <a:extLst>
              <a:ext uri="{FF2B5EF4-FFF2-40B4-BE49-F238E27FC236}">
                <a16:creationId xmlns:a16="http://schemas.microsoft.com/office/drawing/2014/main" id="{C4E09B54-B3B1-B74C-3ED3-93B3E2FB1852}"/>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090AC68D-56AD-FDE5-3565-C76599F26B74}"/>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E235E295-7130-04CB-D355-5BCEB8C12A55}"/>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D2300456-81BA-622C-4DE1-AAEDB56AAC50}"/>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4">
              <a:alphaModFix amt="10000"/>
            </a:blip>
            <a:stretch>
              <a:fillRect/>
            </a:stretch>
          </a:blipFill>
          <a:ln>
            <a:noFill/>
          </a:ln>
        </p:spPr>
      </p:sp>
      <p:sp>
        <p:nvSpPr>
          <p:cNvPr id="2207" name="Google Shape;2207;p72">
            <a:extLst>
              <a:ext uri="{FF2B5EF4-FFF2-40B4-BE49-F238E27FC236}">
                <a16:creationId xmlns:a16="http://schemas.microsoft.com/office/drawing/2014/main" id="{A16A3FC4-E23F-BA1D-342E-90FCE41BE039}"/>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3BAE559E-1CFC-2EFD-9563-F56ABA67527D}"/>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0">
              <a:alphaModFix amt="10000"/>
            </a:blip>
            <a:stretch>
              <a:fillRect/>
            </a:stretch>
          </a:blipFill>
          <a:ln>
            <a:noFill/>
          </a:ln>
        </p:spPr>
      </p:sp>
      <p:sp>
        <p:nvSpPr>
          <p:cNvPr id="2210" name="Google Shape;2210;p72">
            <a:extLst>
              <a:ext uri="{FF2B5EF4-FFF2-40B4-BE49-F238E27FC236}">
                <a16:creationId xmlns:a16="http://schemas.microsoft.com/office/drawing/2014/main" id="{B1B0DADD-7C3D-82FC-2B6C-2ADCE343392E}"/>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2211" name="Google Shape;2211;p72">
            <a:extLst>
              <a:ext uri="{FF2B5EF4-FFF2-40B4-BE49-F238E27FC236}">
                <a16:creationId xmlns:a16="http://schemas.microsoft.com/office/drawing/2014/main" id="{9AAE11C6-8695-DFE7-F022-D6FEFBF96586}"/>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37545422-A8C9-3DE6-5358-CD456E82FDB4}"/>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4">
              <a:alphaModFix amt="10000"/>
            </a:blip>
            <a:stretch>
              <a:fillRect/>
            </a:stretch>
          </a:blipFill>
          <a:ln>
            <a:noFill/>
          </a:ln>
        </p:spPr>
      </p:sp>
      <p:sp>
        <p:nvSpPr>
          <p:cNvPr id="2213" name="Google Shape;2213;p72">
            <a:extLst>
              <a:ext uri="{FF2B5EF4-FFF2-40B4-BE49-F238E27FC236}">
                <a16:creationId xmlns:a16="http://schemas.microsoft.com/office/drawing/2014/main" id="{18C4E6F7-0F33-19F2-1026-BAE71E86E792}"/>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3">
              <a:alphaModFix amt="10000"/>
            </a:blip>
            <a:stretch>
              <a:fillRect/>
            </a:stretch>
          </a:blipFill>
          <a:ln>
            <a:noFill/>
          </a:ln>
        </p:spPr>
      </p:sp>
      <p:sp>
        <p:nvSpPr>
          <p:cNvPr id="2214" name="Google Shape;2214;p72">
            <a:extLst>
              <a:ext uri="{FF2B5EF4-FFF2-40B4-BE49-F238E27FC236}">
                <a16:creationId xmlns:a16="http://schemas.microsoft.com/office/drawing/2014/main" id="{C5CD593C-DF50-26A6-2353-0ADFF8BE6AD0}"/>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0FC2C2EB-6748-6B8F-8081-AF69FC9C5CA7}"/>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D31648BC-93AE-81DC-B6A4-AF64D750BE6E}"/>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2C511E2E-B8FF-EBB7-4C9F-495DDC8B8F91}"/>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5143AAB8-74E5-7973-085B-CA9ECFF1CD9C}"/>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3" name="TextBox 2">
            <a:extLst>
              <a:ext uri="{FF2B5EF4-FFF2-40B4-BE49-F238E27FC236}">
                <a16:creationId xmlns:a16="http://schemas.microsoft.com/office/drawing/2014/main" id="{B1166B3F-CB0F-CEF3-5723-0AB3158BC66A}"/>
              </a:ext>
            </a:extLst>
          </p:cNvPr>
          <p:cNvSpPr txBox="1"/>
          <p:nvPr/>
        </p:nvSpPr>
        <p:spPr>
          <a:xfrm>
            <a:off x="598978" y="942822"/>
            <a:ext cx="10992464" cy="2050690"/>
          </a:xfrm>
          <a:prstGeom prst="rect">
            <a:avLst/>
          </a:prstGeom>
          <a:noFill/>
        </p:spPr>
        <p:txBody>
          <a:bodyPr wrap="square">
            <a:spAutoFit/>
          </a:bodyPr>
          <a:lstStyle/>
          <a:p>
            <a:pPr algn="just">
              <a:lnSpc>
                <a:spcPct val="107000"/>
              </a:lnSpc>
              <a:spcAft>
                <a:spcPts val="800"/>
              </a:spcAft>
            </a:pPr>
            <a:r>
              <a:rPr lang="en-IN" sz="2400" kern="100" dirty="0">
                <a:effectLst/>
                <a:latin typeface="+mj-lt"/>
                <a:ea typeface="Calibri" panose="020F0502020204030204" pitchFamily="34" charset="0"/>
                <a:cs typeface="Times New Roman" panose="02020603050405020304" pitchFamily="18" charset="0"/>
              </a:rPr>
              <a:t>The raw data sequence is often represented by {</a:t>
            </a:r>
            <a:r>
              <a:rPr lang="en-IN" sz="2400" kern="100" dirty="0" err="1">
                <a:effectLst/>
                <a:latin typeface="+mj-lt"/>
                <a:ea typeface="Calibri" panose="020F0502020204030204" pitchFamily="34" charset="0"/>
                <a:cs typeface="Times New Roman" panose="02020603050405020304" pitchFamily="18" charset="0"/>
              </a:rPr>
              <a:t>X</a:t>
            </a:r>
            <a:r>
              <a:rPr lang="en-IN" sz="2400" kern="100" baseline="-25000" dirty="0" err="1">
                <a:effectLst/>
                <a:latin typeface="+mj-lt"/>
                <a:ea typeface="Calibri" panose="020F0502020204030204" pitchFamily="34" charset="0"/>
                <a:cs typeface="Times New Roman" panose="02020603050405020304" pitchFamily="18" charset="0"/>
              </a:rPr>
              <a:t>t</a:t>
            </a:r>
            <a:r>
              <a:rPr lang="en-IN" sz="2400" kern="100" dirty="0">
                <a:effectLst/>
                <a:latin typeface="+mj-lt"/>
                <a:ea typeface="Calibri" panose="020F0502020204030204" pitchFamily="34" charset="0"/>
                <a:cs typeface="Times New Roman" panose="02020603050405020304" pitchFamily="18" charset="0"/>
              </a:rPr>
              <a:t>} beginning at time t=0, and the output of the exponential smoothing algorithm is commonly written as {S</a:t>
            </a:r>
            <a:r>
              <a:rPr lang="en-IN" sz="2400" kern="100" baseline="-25000" dirty="0">
                <a:effectLst/>
                <a:latin typeface="+mj-lt"/>
                <a:ea typeface="Calibri" panose="020F0502020204030204" pitchFamily="34" charset="0"/>
                <a:cs typeface="Times New Roman" panose="02020603050405020304" pitchFamily="18" charset="0"/>
              </a:rPr>
              <a:t>t</a:t>
            </a:r>
            <a:r>
              <a:rPr lang="en-IN" sz="2400" kern="100" dirty="0">
                <a:effectLst/>
                <a:latin typeface="+mj-lt"/>
                <a:ea typeface="Calibri" panose="020F0502020204030204" pitchFamily="34" charset="0"/>
                <a:cs typeface="Times New Roman" panose="02020603050405020304" pitchFamily="18" charset="0"/>
              </a:rPr>
              <a:t>}, which may be regarded as the best estimate of what the next value of X will be. When the sequence of observations begins at time t=0, the simplest form of exponential smoothing is given by the following formulas:</a:t>
            </a:r>
          </a:p>
        </p:txBody>
      </p:sp>
      <p:sp>
        <p:nvSpPr>
          <p:cNvPr id="7" name="TextBox 6">
            <a:extLst>
              <a:ext uri="{FF2B5EF4-FFF2-40B4-BE49-F238E27FC236}">
                <a16:creationId xmlns:a16="http://schemas.microsoft.com/office/drawing/2014/main" id="{7D20F62C-C9E9-F9D2-705D-38CE57E709B6}"/>
              </a:ext>
            </a:extLst>
          </p:cNvPr>
          <p:cNvSpPr txBox="1"/>
          <p:nvPr/>
        </p:nvSpPr>
        <p:spPr>
          <a:xfrm>
            <a:off x="682894" y="3098378"/>
            <a:ext cx="10817066" cy="967765"/>
          </a:xfrm>
          <a:prstGeom prst="rect">
            <a:avLst/>
          </a:prstGeom>
          <a:noFill/>
        </p:spPr>
        <p:txBody>
          <a:bodyPr wrap="square">
            <a:spAutoFit/>
          </a:bodyPr>
          <a:lstStyle/>
          <a:p>
            <a:pPr algn="ctr">
              <a:lnSpc>
                <a:spcPct val="107000"/>
              </a:lnSpc>
              <a:spcAft>
                <a:spcPts val="800"/>
              </a:spcAft>
              <a:buNone/>
            </a:pPr>
            <a:r>
              <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rPr>
              <a:t>S</a:t>
            </a:r>
            <a:r>
              <a:rPr lang="en-IN" sz="2400" b="1" kern="100" baseline="-25000" dirty="0">
                <a:effectLst/>
                <a:latin typeface="Cambria Math" panose="02040503050406030204" pitchFamily="18" charset="0"/>
                <a:ea typeface="Cambria Math" panose="02040503050406030204" pitchFamily="18" charset="0"/>
                <a:cs typeface="Times New Roman" panose="02020603050405020304" pitchFamily="18" charset="0"/>
              </a:rPr>
              <a:t>0 </a:t>
            </a:r>
            <a:r>
              <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rPr>
              <a:t>= X</a:t>
            </a:r>
            <a:r>
              <a:rPr lang="en-IN" sz="2400" b="1" kern="100" baseline="-25000" dirty="0">
                <a:effectLst/>
                <a:latin typeface="Cambria Math" panose="02040503050406030204" pitchFamily="18" charset="0"/>
                <a:ea typeface="Cambria Math" panose="02040503050406030204" pitchFamily="18" charset="0"/>
                <a:cs typeface="Times New Roman" panose="02020603050405020304" pitchFamily="18" charset="0"/>
              </a:rPr>
              <a:t>0</a:t>
            </a:r>
            <a:endPar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algn="ctr">
              <a:lnSpc>
                <a:spcPct val="107000"/>
              </a:lnSpc>
              <a:spcAft>
                <a:spcPts val="800"/>
              </a:spcAft>
            </a:pPr>
            <a:r>
              <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rPr>
              <a:t>S</a:t>
            </a:r>
            <a:r>
              <a:rPr lang="en-IN" sz="2400" b="1" kern="100" baseline="-25000" dirty="0">
                <a:effectLst/>
                <a:latin typeface="Cambria Math" panose="02040503050406030204" pitchFamily="18" charset="0"/>
                <a:ea typeface="Cambria Math" panose="02040503050406030204" pitchFamily="18" charset="0"/>
                <a:cs typeface="Times New Roman" panose="02020603050405020304" pitchFamily="18" charset="0"/>
              </a:rPr>
              <a:t>t </a:t>
            </a:r>
            <a:r>
              <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IN" sz="2400" b="1" kern="100" dirty="0">
                <a:effectLst/>
                <a:latin typeface="Cambria Math" panose="02040503050406030204" pitchFamily="18" charset="0"/>
                <a:ea typeface="Cambria Math" panose="02040503050406030204" pitchFamily="18" charset="0"/>
                <a:cs typeface="Calibri" panose="020F0502020204030204" pitchFamily="34" charset="0"/>
              </a:rPr>
              <a:t>α</a:t>
            </a:r>
            <a:r>
              <a:rPr lang="en-IN" sz="2400" b="1" kern="100" dirty="0" err="1">
                <a:effectLst/>
                <a:latin typeface="Cambria Math" panose="02040503050406030204" pitchFamily="18" charset="0"/>
                <a:ea typeface="Cambria Math" panose="02040503050406030204" pitchFamily="18" charset="0"/>
                <a:cs typeface="Times New Roman" panose="02020603050405020304" pitchFamily="18" charset="0"/>
              </a:rPr>
              <a:t>X</a:t>
            </a:r>
            <a:r>
              <a:rPr lang="en-IN" sz="2400" b="1" kern="100" baseline="-25000" dirty="0" err="1">
                <a:effectLst/>
                <a:latin typeface="Cambria Math" panose="02040503050406030204" pitchFamily="18" charset="0"/>
                <a:ea typeface="Cambria Math" panose="02040503050406030204" pitchFamily="18" charset="0"/>
                <a:cs typeface="Times New Roman" panose="02020603050405020304" pitchFamily="18" charset="0"/>
              </a:rPr>
              <a:t>t</a:t>
            </a:r>
            <a:r>
              <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rPr>
              <a:t> + ( 1- </a:t>
            </a:r>
            <a:r>
              <a:rPr lang="en-IN" sz="2400" b="1" kern="100" dirty="0">
                <a:effectLst/>
                <a:latin typeface="Cambria Math" panose="02040503050406030204" pitchFamily="18" charset="0"/>
                <a:ea typeface="Cambria Math" panose="02040503050406030204" pitchFamily="18" charset="0"/>
                <a:cs typeface="Calibri" panose="020F0502020204030204" pitchFamily="34" charset="0"/>
              </a:rPr>
              <a:t>α</a:t>
            </a:r>
            <a:r>
              <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rPr>
              <a:t> )S</a:t>
            </a:r>
            <a:r>
              <a:rPr lang="en-IN" sz="2400" b="1" kern="100" baseline="-25000" dirty="0">
                <a:effectLst/>
                <a:latin typeface="Cambria Math" panose="02040503050406030204" pitchFamily="18" charset="0"/>
                <a:ea typeface="Cambria Math" panose="02040503050406030204" pitchFamily="18" charset="0"/>
                <a:cs typeface="Times New Roman" panose="02020603050405020304" pitchFamily="18" charset="0"/>
              </a:rPr>
              <a:t>t-1</a:t>
            </a:r>
            <a:r>
              <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rPr>
              <a:t> , t &gt; 0</a:t>
            </a:r>
            <a:endParaRPr lang="en-IN" sz="2400" b="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EE777CFE-21BC-2914-4AE9-79794B4C7448}"/>
              </a:ext>
            </a:extLst>
          </p:cNvPr>
          <p:cNvSpPr txBox="1"/>
          <p:nvPr/>
        </p:nvSpPr>
        <p:spPr>
          <a:xfrm>
            <a:off x="648978" y="4321036"/>
            <a:ext cx="10850981" cy="1655518"/>
          </a:xfrm>
          <a:prstGeom prst="rect">
            <a:avLst/>
          </a:prstGeom>
          <a:noFill/>
        </p:spPr>
        <p:txBody>
          <a:bodyPr wrap="square">
            <a:spAutoFit/>
          </a:bodyPr>
          <a:lstStyle/>
          <a:p>
            <a:pPr algn="just">
              <a:lnSpc>
                <a:spcPct val="107000"/>
              </a:lnSpc>
              <a:spcAft>
                <a:spcPts val="800"/>
              </a:spcAft>
            </a:pPr>
            <a:r>
              <a:rPr lang="en-IN" sz="2400" kern="100" dirty="0">
                <a:effectLst/>
                <a:latin typeface="+mj-lt"/>
                <a:ea typeface="Calibri" panose="020F0502020204030204" pitchFamily="34" charset="0"/>
                <a:cs typeface="Times New Roman" panose="02020603050405020304" pitchFamily="18" charset="0"/>
              </a:rPr>
              <a:t>where </a:t>
            </a:r>
            <a:r>
              <a:rPr lang="en-IN" sz="2400" kern="100" dirty="0">
                <a:effectLst/>
                <a:latin typeface="+mj-lt"/>
                <a:ea typeface="Calibri" panose="020F0502020204030204" pitchFamily="34" charset="0"/>
                <a:cs typeface="Calibri" panose="020F0502020204030204" pitchFamily="34" charset="0"/>
              </a:rPr>
              <a:t>α</a:t>
            </a:r>
            <a:r>
              <a:rPr lang="en-IN" sz="2400" kern="100" dirty="0">
                <a:effectLst/>
                <a:latin typeface="+mj-lt"/>
                <a:ea typeface="Calibri" panose="020F0502020204030204" pitchFamily="34" charset="0"/>
                <a:cs typeface="Times New Roman" panose="02020603050405020304" pitchFamily="18" charset="0"/>
              </a:rPr>
              <a:t> is the </a:t>
            </a:r>
            <a:r>
              <a:rPr lang="en-IN" sz="2400" i="1" kern="100" dirty="0">
                <a:effectLst/>
                <a:latin typeface="+mj-lt"/>
                <a:ea typeface="Calibri" panose="020F0502020204030204" pitchFamily="34" charset="0"/>
                <a:cs typeface="Times New Roman" panose="02020603050405020304" pitchFamily="18" charset="0"/>
              </a:rPr>
              <a:t>smoothing factor</a:t>
            </a:r>
            <a:r>
              <a:rPr lang="en-IN" sz="2400" kern="100" dirty="0">
                <a:effectLst/>
                <a:latin typeface="+mj-lt"/>
                <a:ea typeface="Calibri" panose="020F0502020204030204" pitchFamily="34" charset="0"/>
                <a:cs typeface="Times New Roman" panose="02020603050405020304" pitchFamily="18" charset="0"/>
              </a:rPr>
              <a:t>, and 0 </a:t>
            </a:r>
            <a:r>
              <a:rPr lang="en-IN" sz="2400" kern="100" dirty="0">
                <a:effectLst/>
                <a:latin typeface="+mj-lt"/>
                <a:ea typeface="Calibri" panose="020F0502020204030204" pitchFamily="34" charset="0"/>
                <a:cs typeface="Calibri" panose="020F0502020204030204" pitchFamily="34" charset="0"/>
              </a:rPr>
              <a:t>≤ α ≤ </a:t>
            </a:r>
            <a:r>
              <a:rPr lang="en-IN" sz="2400" kern="100" dirty="0">
                <a:effectLst/>
                <a:latin typeface="+mj-lt"/>
                <a:ea typeface="Calibri" panose="020F0502020204030204" pitchFamily="34" charset="0"/>
                <a:cs typeface="Times New Roman" panose="02020603050405020304" pitchFamily="18" charset="0"/>
              </a:rPr>
              <a:t>1. If S</a:t>
            </a:r>
            <a:r>
              <a:rPr lang="en-IN" sz="2400" kern="100" baseline="-25000" dirty="0">
                <a:effectLst/>
                <a:latin typeface="+mj-lt"/>
                <a:ea typeface="Calibri" panose="020F0502020204030204" pitchFamily="34" charset="0"/>
                <a:cs typeface="Times New Roman" panose="02020603050405020304" pitchFamily="18" charset="0"/>
              </a:rPr>
              <a:t>t-1</a:t>
            </a:r>
            <a:r>
              <a:rPr lang="en-IN" sz="2400" kern="100" dirty="0">
                <a:effectLst/>
                <a:latin typeface="+mj-lt"/>
                <a:ea typeface="Calibri" panose="020F0502020204030204" pitchFamily="34" charset="0"/>
                <a:cs typeface="Times New Roman" panose="02020603050405020304" pitchFamily="18" charset="0"/>
              </a:rPr>
              <a:t> is substituted into </a:t>
            </a:r>
            <a:r>
              <a:rPr lang="en-IN" sz="2400" kern="100" dirty="0">
                <a:latin typeface="+mj-lt"/>
                <a:ea typeface="Calibri" panose="020F0502020204030204" pitchFamily="34" charset="0"/>
                <a:cs typeface="Times New Roman" panose="02020603050405020304" pitchFamily="18" charset="0"/>
              </a:rPr>
              <a:t>S</a:t>
            </a:r>
            <a:r>
              <a:rPr lang="en-IN" sz="2400" kern="100" baseline="-25000" dirty="0">
                <a:effectLst/>
                <a:latin typeface="+mj-lt"/>
                <a:ea typeface="Calibri" panose="020F0502020204030204" pitchFamily="34" charset="0"/>
                <a:cs typeface="Times New Roman" panose="02020603050405020304" pitchFamily="18" charset="0"/>
              </a:rPr>
              <a:t>t</a:t>
            </a:r>
            <a:r>
              <a:rPr lang="en-IN" sz="2400" kern="100" dirty="0">
                <a:effectLst/>
                <a:latin typeface="+mj-lt"/>
                <a:ea typeface="Calibri" panose="020F0502020204030204" pitchFamily="34" charset="0"/>
                <a:cs typeface="Times New Roman" panose="02020603050405020304" pitchFamily="18" charset="0"/>
              </a:rPr>
              <a:t> continuously so that the formula of S</a:t>
            </a:r>
            <a:r>
              <a:rPr lang="en-IN" sz="2400" kern="100" baseline="-25000" dirty="0">
                <a:effectLst/>
                <a:latin typeface="+mj-lt"/>
                <a:ea typeface="Calibri" panose="020F0502020204030204" pitchFamily="34" charset="0"/>
                <a:cs typeface="Times New Roman" panose="02020603050405020304" pitchFamily="18" charset="0"/>
              </a:rPr>
              <a:t>t</a:t>
            </a:r>
            <a:r>
              <a:rPr lang="en-IN" sz="2400" kern="100" dirty="0">
                <a:effectLst/>
                <a:latin typeface="+mj-lt"/>
                <a:ea typeface="Calibri" panose="020F0502020204030204" pitchFamily="34" charset="0"/>
                <a:cs typeface="Times New Roman" panose="02020603050405020304" pitchFamily="18" charset="0"/>
              </a:rPr>
              <a:t> is fully expressed in terms of {</a:t>
            </a:r>
            <a:r>
              <a:rPr lang="en-IN" sz="2400" kern="100" dirty="0" err="1">
                <a:effectLst/>
                <a:latin typeface="+mj-lt"/>
                <a:ea typeface="Calibri" panose="020F0502020204030204" pitchFamily="34" charset="0"/>
                <a:cs typeface="Times New Roman" panose="02020603050405020304" pitchFamily="18" charset="0"/>
              </a:rPr>
              <a:t>X</a:t>
            </a:r>
            <a:r>
              <a:rPr lang="en-IN" sz="2400" kern="100" baseline="-25000" dirty="0" err="1">
                <a:effectLst/>
                <a:latin typeface="+mj-lt"/>
                <a:ea typeface="Calibri" panose="020F0502020204030204" pitchFamily="34" charset="0"/>
                <a:cs typeface="Times New Roman" panose="02020603050405020304" pitchFamily="18" charset="0"/>
              </a:rPr>
              <a:t>t</a:t>
            </a:r>
            <a:r>
              <a:rPr lang="en-IN" sz="2400" kern="100" dirty="0">
                <a:effectLst/>
                <a:latin typeface="+mj-lt"/>
                <a:ea typeface="Calibri" panose="020F0502020204030204" pitchFamily="34" charset="0"/>
                <a:cs typeface="Times New Roman" panose="02020603050405020304" pitchFamily="18" charset="0"/>
              </a:rPr>
              <a:t>}, then </a:t>
            </a:r>
            <a:r>
              <a:rPr lang="en-IN" sz="2400" u="sng" kern="100" dirty="0">
                <a:effectLst/>
                <a:latin typeface="+mj-lt"/>
                <a:ea typeface="Calibri" panose="020F0502020204030204" pitchFamily="34" charset="0"/>
                <a:cs typeface="Times New Roman" panose="02020603050405020304" pitchFamily="18" charset="0"/>
                <a:hlinkClick r:id="rId16">
                  <a:extLst>
                    <a:ext uri="{A12FA001-AC4F-418D-AE19-62706E023703}">
                      <ahyp:hlinkClr xmlns:ahyp="http://schemas.microsoft.com/office/drawing/2018/hyperlinkcolor" val="tx"/>
                    </a:ext>
                  </a:extLst>
                </a:hlinkClick>
              </a:rPr>
              <a:t>exponentially decaying weighting factors</a:t>
            </a:r>
            <a:r>
              <a:rPr lang="en-IN" sz="2400" kern="100" dirty="0">
                <a:effectLst/>
                <a:latin typeface="+mj-lt"/>
                <a:ea typeface="Calibri" panose="020F0502020204030204" pitchFamily="34" charset="0"/>
                <a:cs typeface="Times New Roman" panose="02020603050405020304" pitchFamily="18" charset="0"/>
              </a:rPr>
              <a:t> on each raw data </a:t>
            </a:r>
            <a:r>
              <a:rPr lang="en-IN" sz="2400" kern="100" dirty="0" err="1">
                <a:effectLst/>
                <a:latin typeface="+mj-lt"/>
                <a:ea typeface="Calibri" panose="020F0502020204030204" pitchFamily="34" charset="0"/>
                <a:cs typeface="Times New Roman" panose="02020603050405020304" pitchFamily="18" charset="0"/>
              </a:rPr>
              <a:t>x</a:t>
            </a:r>
            <a:r>
              <a:rPr lang="en-IN" sz="2400" kern="100" baseline="-25000" dirty="0" err="1">
                <a:effectLst/>
                <a:latin typeface="+mj-lt"/>
                <a:ea typeface="Calibri" panose="020F0502020204030204" pitchFamily="34" charset="0"/>
                <a:cs typeface="Times New Roman" panose="02020603050405020304" pitchFamily="18" charset="0"/>
              </a:rPr>
              <a:t>t</a:t>
            </a:r>
            <a:r>
              <a:rPr lang="en-IN" sz="2400" kern="100" dirty="0">
                <a:effectLst/>
                <a:latin typeface="+mj-lt"/>
                <a:ea typeface="Calibri" panose="020F0502020204030204" pitchFamily="34" charset="0"/>
                <a:cs typeface="Times New Roman" panose="02020603050405020304" pitchFamily="18" charset="0"/>
              </a:rPr>
              <a:t> is revealed, showing how exponential smoothing is named.</a:t>
            </a:r>
          </a:p>
        </p:txBody>
      </p:sp>
      <p:sp>
        <p:nvSpPr>
          <p:cNvPr id="4" name="TextBox 3">
            <a:extLst>
              <a:ext uri="{FF2B5EF4-FFF2-40B4-BE49-F238E27FC236}">
                <a16:creationId xmlns:a16="http://schemas.microsoft.com/office/drawing/2014/main" id="{A0A1D35B-4F6B-774F-F6D2-ED3558BD2BB5}"/>
              </a:ext>
            </a:extLst>
          </p:cNvPr>
          <p:cNvSpPr txBox="1"/>
          <p:nvPr/>
        </p:nvSpPr>
        <p:spPr>
          <a:xfrm>
            <a:off x="2653862" y="334646"/>
            <a:ext cx="6504214" cy="582595"/>
          </a:xfrm>
          <a:prstGeom prst="rect">
            <a:avLst/>
          </a:prstGeom>
          <a:noFill/>
        </p:spPr>
        <p:txBody>
          <a:bodyPr wrap="square">
            <a:spAutoFit/>
          </a:bodyPr>
          <a:lstStyle/>
          <a:p>
            <a:pPr algn="ctr">
              <a:lnSpc>
                <a:spcPct val="107000"/>
              </a:lnSpc>
              <a:spcAft>
                <a:spcPts val="800"/>
              </a:spcAft>
            </a:pPr>
            <a:r>
              <a:rPr lang="en-IN" sz="3200" b="1" kern="100" dirty="0">
                <a:effectLst/>
                <a:latin typeface="Georgia" panose="02040502050405020303" pitchFamily="18" charset="0"/>
                <a:ea typeface="Calibri" panose="020F0502020204030204" pitchFamily="34" charset="0"/>
                <a:cs typeface="Times New Roman" panose="02020603050405020304" pitchFamily="18" charset="0"/>
              </a:rPr>
              <a:t>Exponential Smoothing</a:t>
            </a:r>
            <a:endParaRPr lang="en-IN" sz="3200" kern="1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4913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1B4B8B4E-53B6-DCD3-5E77-06016B9238D0}"/>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12CFF6F3-C788-C255-FF92-3CBBAD37FAFD}"/>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1B836F0F-C371-B42D-737A-8193AF7B6E3F}"/>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3373F26E-64CD-44FF-0327-60012C822865}"/>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6C328436-57E4-3952-3297-082F854AD9FB}"/>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7418D53A-973F-85DA-1473-D999F9BAFAD2}"/>
              </a:ext>
            </a:extLst>
          </p:cNvPr>
          <p:cNvSpPr/>
          <p:nvPr/>
        </p:nvSpPr>
        <p:spPr>
          <a:xfrm>
            <a:off x="3920531" y="128870"/>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8A07AE47-1DA5-5190-FF34-1CA9DF04E1CC}"/>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8E71B4B0-6480-8926-C80F-51A1A8611C81}"/>
              </a:ext>
            </a:extLst>
          </p:cNvPr>
          <p:cNvSpPr/>
          <p:nvPr/>
        </p:nvSpPr>
        <p:spPr>
          <a:xfrm>
            <a:off x="-446554" y="1261230"/>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818C36BB-7E96-1E9B-FCB2-808A4D7312D3}"/>
              </a:ext>
            </a:extLst>
          </p:cNvPr>
          <p:cNvSpPr/>
          <p:nvPr/>
        </p:nvSpPr>
        <p:spPr>
          <a:xfrm>
            <a:off x="5321460" y="1805308"/>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90" name="Google Shape;2190;p72">
            <a:extLst>
              <a:ext uri="{FF2B5EF4-FFF2-40B4-BE49-F238E27FC236}">
                <a16:creationId xmlns:a16="http://schemas.microsoft.com/office/drawing/2014/main" id="{59F977B6-3E24-3F2B-23BC-19FCAE0466D0}"/>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0">
              <a:alphaModFix amt="10000"/>
            </a:blip>
            <a:stretch>
              <a:fillRect/>
            </a:stretch>
          </a:blipFill>
          <a:ln>
            <a:noFill/>
          </a:ln>
        </p:spPr>
      </p:sp>
      <p:sp>
        <p:nvSpPr>
          <p:cNvPr id="2192" name="Google Shape;2192;p72">
            <a:extLst>
              <a:ext uri="{FF2B5EF4-FFF2-40B4-BE49-F238E27FC236}">
                <a16:creationId xmlns:a16="http://schemas.microsoft.com/office/drawing/2014/main" id="{4FE0CA0D-FBF0-74C1-A9F6-BB8973A9CEFC}"/>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2193" name="Google Shape;2193;p72">
            <a:extLst>
              <a:ext uri="{FF2B5EF4-FFF2-40B4-BE49-F238E27FC236}">
                <a16:creationId xmlns:a16="http://schemas.microsoft.com/office/drawing/2014/main" id="{4895C711-8A1A-948F-5833-95C81322AEFD}"/>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0">
              <a:alphaModFix amt="10000"/>
            </a:blip>
            <a:stretch>
              <a:fillRect/>
            </a:stretch>
          </a:blipFill>
          <a:ln>
            <a:noFill/>
          </a:ln>
        </p:spPr>
      </p:sp>
      <p:sp>
        <p:nvSpPr>
          <p:cNvPr id="2194" name="Google Shape;2194;p72">
            <a:extLst>
              <a:ext uri="{FF2B5EF4-FFF2-40B4-BE49-F238E27FC236}">
                <a16:creationId xmlns:a16="http://schemas.microsoft.com/office/drawing/2014/main" id="{1BDB4F1D-4F1B-8927-F903-E59B3193E25F}"/>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2195" name="Google Shape;2195;p72">
            <a:extLst>
              <a:ext uri="{FF2B5EF4-FFF2-40B4-BE49-F238E27FC236}">
                <a16:creationId xmlns:a16="http://schemas.microsoft.com/office/drawing/2014/main" id="{4E13287D-BF25-82DA-EF8E-66CE660F6817}"/>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FDD8070B-5DE6-E62F-1316-E0A323A3F538}"/>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2198" name="Google Shape;2198;p72">
            <a:extLst>
              <a:ext uri="{FF2B5EF4-FFF2-40B4-BE49-F238E27FC236}">
                <a16:creationId xmlns:a16="http://schemas.microsoft.com/office/drawing/2014/main" id="{C1DE0AAD-BE00-0102-006B-B3A2145513BD}"/>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383C7D7C-99A4-C003-41C4-DB7B30474E9E}"/>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200" name="Google Shape;2200;p72">
            <a:extLst>
              <a:ext uri="{FF2B5EF4-FFF2-40B4-BE49-F238E27FC236}">
                <a16:creationId xmlns:a16="http://schemas.microsoft.com/office/drawing/2014/main" id="{E6D28082-D6A2-1264-3517-584FEFB01936}"/>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1D4422AF-EA3E-8975-CEB8-4801EEB8EC82}"/>
              </a:ext>
            </a:extLst>
          </p:cNvPr>
          <p:cNvSpPr/>
          <p:nvPr/>
        </p:nvSpPr>
        <p:spPr>
          <a:xfrm>
            <a:off x="2332192" y="4162894"/>
            <a:ext cx="1000509" cy="991109"/>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0">
              <a:alphaModFix amt="10000"/>
            </a:blip>
            <a:stretch>
              <a:fillRect/>
            </a:stretch>
          </a:blipFill>
          <a:ln>
            <a:noFill/>
          </a:ln>
        </p:spPr>
      </p:sp>
      <p:sp>
        <p:nvSpPr>
          <p:cNvPr id="2202" name="Google Shape;2202;p72">
            <a:extLst>
              <a:ext uri="{FF2B5EF4-FFF2-40B4-BE49-F238E27FC236}">
                <a16:creationId xmlns:a16="http://schemas.microsoft.com/office/drawing/2014/main" id="{92C5535E-6AF2-3863-8260-FD14BF844A30}"/>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3">
              <a:alphaModFix amt="10000"/>
            </a:blip>
            <a:stretch>
              <a:fillRect/>
            </a:stretch>
          </a:blipFill>
          <a:ln>
            <a:noFill/>
          </a:ln>
        </p:spPr>
      </p:sp>
      <p:sp>
        <p:nvSpPr>
          <p:cNvPr id="2203" name="Google Shape;2203;p72">
            <a:extLst>
              <a:ext uri="{FF2B5EF4-FFF2-40B4-BE49-F238E27FC236}">
                <a16:creationId xmlns:a16="http://schemas.microsoft.com/office/drawing/2014/main" id="{D3E331D4-D5FC-9C2F-AB56-5884F0FA8D51}"/>
              </a:ext>
            </a:extLst>
          </p:cNvPr>
          <p:cNvSpPr/>
          <p:nvPr/>
        </p:nvSpPr>
        <p:spPr>
          <a:xfrm>
            <a:off x="10773319" y="413529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20E3990F-7E60-8A80-EA48-C7FC40A7B5E5}"/>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CC4353F9-FE5C-2C2E-87C2-1906A44CE8FD}"/>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F8C255E8-6493-93D5-EB6E-E320DF3ADCFA}"/>
              </a:ext>
            </a:extLst>
          </p:cNvPr>
          <p:cNvSpPr/>
          <p:nvPr/>
        </p:nvSpPr>
        <p:spPr>
          <a:xfrm>
            <a:off x="2795317" y="528035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4">
              <a:alphaModFix amt="10000"/>
            </a:blip>
            <a:stretch>
              <a:fillRect/>
            </a:stretch>
          </a:blipFill>
          <a:ln>
            <a:noFill/>
          </a:ln>
        </p:spPr>
      </p:sp>
      <p:sp>
        <p:nvSpPr>
          <p:cNvPr id="2207" name="Google Shape;2207;p72">
            <a:extLst>
              <a:ext uri="{FF2B5EF4-FFF2-40B4-BE49-F238E27FC236}">
                <a16:creationId xmlns:a16="http://schemas.microsoft.com/office/drawing/2014/main" id="{71F66660-338B-A2D3-4CBA-2988B1AE1E0D}"/>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63B4C95B-DC60-3F73-458A-DF2A795B7FE3}"/>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0">
              <a:alphaModFix amt="10000"/>
            </a:blip>
            <a:stretch>
              <a:fillRect/>
            </a:stretch>
          </a:blipFill>
          <a:ln>
            <a:noFill/>
          </a:ln>
        </p:spPr>
      </p:sp>
      <p:sp>
        <p:nvSpPr>
          <p:cNvPr id="2210" name="Google Shape;2210;p72">
            <a:extLst>
              <a:ext uri="{FF2B5EF4-FFF2-40B4-BE49-F238E27FC236}">
                <a16:creationId xmlns:a16="http://schemas.microsoft.com/office/drawing/2014/main" id="{BB7A7FD2-80E4-051B-6A1F-E388AC577456}"/>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2211" name="Google Shape;2211;p72">
            <a:extLst>
              <a:ext uri="{FF2B5EF4-FFF2-40B4-BE49-F238E27FC236}">
                <a16:creationId xmlns:a16="http://schemas.microsoft.com/office/drawing/2014/main" id="{D217FB75-A13F-827C-F770-9E5E12CB5D28}"/>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A6228078-A4DB-7BC0-BA25-B46791FDBE62}"/>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4">
              <a:alphaModFix amt="10000"/>
            </a:blip>
            <a:stretch>
              <a:fillRect/>
            </a:stretch>
          </a:blipFill>
          <a:ln>
            <a:noFill/>
          </a:ln>
        </p:spPr>
      </p:sp>
      <p:sp>
        <p:nvSpPr>
          <p:cNvPr id="2213" name="Google Shape;2213;p72">
            <a:extLst>
              <a:ext uri="{FF2B5EF4-FFF2-40B4-BE49-F238E27FC236}">
                <a16:creationId xmlns:a16="http://schemas.microsoft.com/office/drawing/2014/main" id="{CD14602F-BDBE-7EB8-F342-670F395AF211}"/>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3">
              <a:alphaModFix amt="10000"/>
            </a:blip>
            <a:stretch>
              <a:fillRect/>
            </a:stretch>
          </a:blipFill>
          <a:ln>
            <a:noFill/>
          </a:ln>
        </p:spPr>
      </p:sp>
      <p:sp>
        <p:nvSpPr>
          <p:cNvPr id="2214" name="Google Shape;2214;p72">
            <a:extLst>
              <a:ext uri="{FF2B5EF4-FFF2-40B4-BE49-F238E27FC236}">
                <a16:creationId xmlns:a16="http://schemas.microsoft.com/office/drawing/2014/main" id="{6DA0B53E-F41D-F9E5-F928-07DF64DAFDA1}"/>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66E7E4CD-21C3-5160-6AB1-301C4630093D}"/>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F9CD6780-2326-E924-6709-5BEA8229BA17}"/>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B82984E2-F25D-B640-191F-FD043DB3AD6B}"/>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56229123-034C-B223-D756-25AF1A9FB6C5}"/>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7" name="TextBox 6">
            <a:extLst>
              <a:ext uri="{FF2B5EF4-FFF2-40B4-BE49-F238E27FC236}">
                <a16:creationId xmlns:a16="http://schemas.microsoft.com/office/drawing/2014/main" id="{ECFAF695-03DC-ABE3-95D0-A82CED896C5A}"/>
              </a:ext>
            </a:extLst>
          </p:cNvPr>
          <p:cNvSpPr txBox="1"/>
          <p:nvPr/>
        </p:nvSpPr>
        <p:spPr>
          <a:xfrm>
            <a:off x="1774697" y="2736219"/>
            <a:ext cx="6504038" cy="470000"/>
          </a:xfrm>
          <a:prstGeom prst="rect">
            <a:avLst/>
          </a:prstGeom>
          <a:noFill/>
        </p:spPr>
        <p:txBody>
          <a:bodyPr wrap="square">
            <a:spAutoFit/>
          </a:bodyPr>
          <a:lstStyle/>
          <a:p>
            <a:pPr>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a:p>
        </p:txBody>
      </p:sp>
      <p:sp>
        <p:nvSpPr>
          <p:cNvPr id="4" name="TextBox 3">
            <a:extLst>
              <a:ext uri="{FF2B5EF4-FFF2-40B4-BE49-F238E27FC236}">
                <a16:creationId xmlns:a16="http://schemas.microsoft.com/office/drawing/2014/main" id="{ECC10BA7-4EDA-76E4-08FB-21E698778E1E}"/>
              </a:ext>
            </a:extLst>
          </p:cNvPr>
          <p:cNvSpPr txBox="1"/>
          <p:nvPr/>
        </p:nvSpPr>
        <p:spPr>
          <a:xfrm>
            <a:off x="2914166" y="259774"/>
            <a:ext cx="6697919" cy="582595"/>
          </a:xfrm>
          <a:prstGeom prst="rect">
            <a:avLst/>
          </a:prstGeom>
          <a:noFill/>
        </p:spPr>
        <p:txBody>
          <a:bodyPr wrap="square">
            <a:spAutoFit/>
          </a:bodyPr>
          <a:lstStyle/>
          <a:p>
            <a:pPr>
              <a:lnSpc>
                <a:spcPct val="107000"/>
              </a:lnSpc>
              <a:spcAft>
                <a:spcPts val="800"/>
              </a:spcAft>
            </a:pPr>
            <a:r>
              <a:rPr lang="en-IN" sz="3200" b="1" kern="100" dirty="0">
                <a:effectLst/>
                <a:latin typeface="Georgia" panose="02040502050405020303" pitchFamily="18" charset="0"/>
                <a:ea typeface="Calibri" panose="020F0502020204030204" pitchFamily="34" charset="0"/>
                <a:cs typeface="Times New Roman" panose="02020603050405020304" pitchFamily="18" charset="0"/>
              </a:rPr>
              <a:t>Simple Exponential Smoothing</a:t>
            </a:r>
            <a:endParaRPr lang="en-IN" sz="3200" kern="100" dirty="0">
              <a:effectLst/>
              <a:latin typeface="Georgia" panose="02040502050405020303" pitchFamily="18" charset="0"/>
              <a:ea typeface="Calibri" panose="020F0502020204030204" pitchFamily="34" charset="0"/>
              <a:cs typeface="Times New Roman" panose="02020603050405020304" pitchFamily="18" charset="0"/>
            </a:endParaRPr>
          </a:p>
        </p:txBody>
      </p:sp>
      <p:pic>
        <p:nvPicPr>
          <p:cNvPr id="4098" name="Picture 2" descr="7.1 Simple exponential smoothing | Forecasting: Principles and Practice  (2nd ed)">
            <a:extLst>
              <a:ext uri="{FF2B5EF4-FFF2-40B4-BE49-F238E27FC236}">
                <a16:creationId xmlns:a16="http://schemas.microsoft.com/office/drawing/2014/main" id="{BA0F5592-CA64-3214-170A-9FAF66AA1DF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71879" y="1275827"/>
            <a:ext cx="5868110" cy="36839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06CCAB8-B41A-A320-D38E-24565503CD6D}"/>
              </a:ext>
            </a:extLst>
          </p:cNvPr>
          <p:cNvSpPr txBox="1"/>
          <p:nvPr/>
        </p:nvSpPr>
        <p:spPr>
          <a:xfrm>
            <a:off x="346802" y="1172675"/>
            <a:ext cx="5749198" cy="865173"/>
          </a:xfrm>
          <a:prstGeom prst="rect">
            <a:avLst/>
          </a:prstGeom>
          <a:noFill/>
        </p:spPr>
        <p:txBody>
          <a:bodyPr wrap="square">
            <a:spAutoFit/>
          </a:bodyPr>
          <a:lstStyle/>
          <a:p>
            <a:pPr>
              <a:lnSpc>
                <a:spcPct val="107000"/>
              </a:lnSpc>
              <a:spcAft>
                <a:spcPts val="800"/>
              </a:spcAft>
            </a:pPr>
            <a:r>
              <a:rPr lang="en-IN" sz="2400" kern="100" dirty="0">
                <a:effectLst/>
                <a:latin typeface="+mj-lt"/>
                <a:ea typeface="Calibri" panose="020F0502020204030204" pitchFamily="34" charset="0"/>
                <a:cs typeface="Times New Roman" panose="02020603050405020304" pitchFamily="18" charset="0"/>
              </a:rPr>
              <a:t>The simplest form of exponential smoothing is given by the following formula:</a:t>
            </a:r>
          </a:p>
        </p:txBody>
      </p:sp>
      <p:sp>
        <p:nvSpPr>
          <p:cNvPr id="10" name="TextBox 9">
            <a:extLst>
              <a:ext uri="{FF2B5EF4-FFF2-40B4-BE49-F238E27FC236}">
                <a16:creationId xmlns:a16="http://schemas.microsoft.com/office/drawing/2014/main" id="{A057D882-EFF1-8F38-19D1-916987EBBDF2}"/>
              </a:ext>
            </a:extLst>
          </p:cNvPr>
          <p:cNvSpPr txBox="1"/>
          <p:nvPr/>
        </p:nvSpPr>
        <p:spPr>
          <a:xfrm>
            <a:off x="1002542" y="2338852"/>
            <a:ext cx="5289924" cy="2329356"/>
          </a:xfrm>
          <a:prstGeom prst="rect">
            <a:avLst/>
          </a:prstGeom>
          <a:noFill/>
        </p:spPr>
        <p:txBody>
          <a:bodyPr wrap="square">
            <a:spAutoFit/>
          </a:bodyPr>
          <a:lstStyle/>
          <a:p>
            <a:pPr>
              <a:lnSpc>
                <a:spcPct val="107000"/>
              </a:lnSpc>
              <a:spcAft>
                <a:spcPts val="800"/>
              </a:spcAft>
              <a:buNone/>
            </a:pPr>
            <a:r>
              <a:rPr lang="en-IN" sz="2400" kern="100" dirty="0">
                <a:effectLst/>
                <a:latin typeface="+mj-lt"/>
                <a:ea typeface="Calibri" panose="020F0502020204030204" pitchFamily="34" charset="0"/>
                <a:cs typeface="Times New Roman" panose="02020603050405020304" pitchFamily="18" charset="0"/>
              </a:rPr>
              <a:t> </a:t>
            </a:r>
            <a:r>
              <a:rPr lang="en-IN" sz="2400" kern="100" dirty="0">
                <a:effectLst/>
                <a:latin typeface="Cambria Math" panose="02040503050406030204" pitchFamily="18" charset="0"/>
                <a:ea typeface="Cambria Math" panose="02040503050406030204" pitchFamily="18" charset="0"/>
                <a:cs typeface="Times New Roman" panose="02020603050405020304" pitchFamily="18" charset="0"/>
              </a:rPr>
              <a:t>S</a:t>
            </a:r>
            <a:r>
              <a:rPr lang="en-IN" sz="2400" kern="100" baseline="-25000" dirty="0">
                <a:effectLst/>
                <a:latin typeface="Cambria Math" panose="02040503050406030204" pitchFamily="18" charset="0"/>
                <a:ea typeface="Cambria Math" panose="02040503050406030204" pitchFamily="18" charset="0"/>
                <a:cs typeface="Times New Roman" panose="02020603050405020304" pitchFamily="18" charset="0"/>
              </a:rPr>
              <a:t>t </a:t>
            </a:r>
            <a:r>
              <a:rPr lang="en-IN" sz="2400"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α</a:t>
            </a:r>
            <a:r>
              <a:rPr lang="en-IN" sz="2400" kern="100" dirty="0" err="1">
                <a:effectLst/>
                <a:latin typeface="Cambria Math" panose="02040503050406030204" pitchFamily="18" charset="0"/>
                <a:ea typeface="Cambria Math" panose="02040503050406030204" pitchFamily="18" charset="0"/>
                <a:cs typeface="Times New Roman" panose="02020603050405020304" pitchFamily="18" charset="0"/>
              </a:rPr>
              <a:t>X</a:t>
            </a:r>
            <a:r>
              <a:rPr lang="en-IN" sz="2400" kern="100" baseline="-25000" dirty="0" err="1">
                <a:effectLst/>
                <a:latin typeface="Cambria Math" panose="02040503050406030204" pitchFamily="18" charset="0"/>
                <a:ea typeface="Cambria Math" panose="02040503050406030204" pitchFamily="18" charset="0"/>
                <a:cs typeface="Times New Roman" panose="02020603050405020304" pitchFamily="18" charset="0"/>
              </a:rPr>
              <a:t>t</a:t>
            </a:r>
            <a:r>
              <a:rPr lang="en-IN" sz="2400" kern="100" dirty="0">
                <a:effectLst/>
                <a:latin typeface="Cambria Math" panose="02040503050406030204" pitchFamily="18" charset="0"/>
                <a:ea typeface="Cambria Math" panose="02040503050406030204" pitchFamily="18" charset="0"/>
                <a:cs typeface="Times New Roman" panose="02020603050405020304" pitchFamily="18" charset="0"/>
              </a:rPr>
              <a:t> + ( 1- </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α</a:t>
            </a:r>
            <a:r>
              <a:rPr lang="en-IN" sz="2400" kern="100" dirty="0">
                <a:effectLst/>
                <a:latin typeface="Cambria Math" panose="02040503050406030204" pitchFamily="18" charset="0"/>
                <a:ea typeface="Cambria Math" panose="02040503050406030204" pitchFamily="18" charset="0"/>
                <a:cs typeface="Times New Roman" panose="02020603050405020304" pitchFamily="18" charset="0"/>
              </a:rPr>
              <a:t> )S</a:t>
            </a:r>
            <a:r>
              <a:rPr lang="en-IN" sz="2400" kern="100" baseline="-25000" dirty="0">
                <a:effectLst/>
                <a:latin typeface="Cambria Math" panose="02040503050406030204" pitchFamily="18" charset="0"/>
                <a:ea typeface="Cambria Math" panose="02040503050406030204" pitchFamily="18" charset="0"/>
                <a:cs typeface="Times New Roman" panose="02020603050405020304" pitchFamily="18" charset="0"/>
              </a:rPr>
              <a:t>t-1</a:t>
            </a:r>
            <a:r>
              <a:rPr lang="en-IN" sz="2400" kern="100" dirty="0">
                <a:effectLst/>
                <a:latin typeface="Cambria Math" panose="02040503050406030204" pitchFamily="18" charset="0"/>
                <a:ea typeface="Cambria Math" panose="02040503050406030204" pitchFamily="18" charset="0"/>
                <a:cs typeface="Times New Roman" panose="02020603050405020304" pitchFamily="18" charset="0"/>
              </a:rPr>
              <a:t> </a:t>
            </a:r>
          </a:p>
          <a:p>
            <a:pPr>
              <a:lnSpc>
                <a:spcPct val="107000"/>
              </a:lnSpc>
              <a:spcAft>
                <a:spcPts val="800"/>
              </a:spcAft>
              <a:buNone/>
            </a:pPr>
            <a:r>
              <a:rPr lang="en-IN" sz="2400" kern="100" dirty="0">
                <a:latin typeface="Cambria Math" panose="02040503050406030204" pitchFamily="18" charset="0"/>
                <a:ea typeface="Cambria Math" panose="02040503050406030204" pitchFamily="18" charset="0"/>
                <a:cs typeface="Times New Roman" panose="02020603050405020304" pitchFamily="18" charset="0"/>
              </a:rPr>
              <a:t>    = </a:t>
            </a:r>
            <a:r>
              <a:rPr lang="en-IN" sz="2400" kern="100" dirty="0">
                <a:latin typeface="Cambria Math" panose="02040503050406030204" pitchFamily="18" charset="0"/>
                <a:ea typeface="Cambria Math" panose="02040503050406030204" pitchFamily="18" charset="0"/>
                <a:cs typeface="Calibri" panose="020F0502020204030204" pitchFamily="34" charset="0"/>
              </a:rPr>
              <a:t>α</a:t>
            </a:r>
            <a:r>
              <a:rPr lang="en-IN" sz="2400" kern="100" dirty="0" err="1">
                <a:latin typeface="Cambria Math" panose="02040503050406030204" pitchFamily="18" charset="0"/>
                <a:ea typeface="Cambria Math" panose="02040503050406030204" pitchFamily="18" charset="0"/>
                <a:cs typeface="Times New Roman" panose="02020603050405020304" pitchFamily="18" charset="0"/>
              </a:rPr>
              <a:t>X</a:t>
            </a:r>
            <a:r>
              <a:rPr lang="en-IN" sz="2400" kern="100" baseline="-25000" dirty="0" err="1">
                <a:latin typeface="Cambria Math" panose="02040503050406030204" pitchFamily="18" charset="0"/>
                <a:ea typeface="Cambria Math" panose="02040503050406030204" pitchFamily="18" charset="0"/>
                <a:cs typeface="Times New Roman" panose="02020603050405020304" pitchFamily="18" charset="0"/>
              </a:rPr>
              <a:t>t</a:t>
            </a:r>
            <a:r>
              <a:rPr lang="en-IN" sz="2400" kern="100"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IN" sz="2400" kern="100" dirty="0">
                <a:latin typeface="Cambria Math" panose="02040503050406030204" pitchFamily="18" charset="0"/>
                <a:ea typeface="Cambria Math" panose="02040503050406030204" pitchFamily="18" charset="0"/>
                <a:cs typeface="Times New Roman" panose="02020603050405020304" pitchFamily="18" charset="0"/>
              </a:rPr>
              <a:t>+ </a:t>
            </a:r>
            <a:r>
              <a:rPr lang="en-IN" sz="2400" kern="100" dirty="0">
                <a:latin typeface="Cambria Math" panose="02040503050406030204" pitchFamily="18" charset="0"/>
                <a:ea typeface="Cambria Math" panose="02040503050406030204" pitchFamily="18" charset="0"/>
                <a:cs typeface="Calibri" panose="020F0502020204030204" pitchFamily="34" charset="0"/>
              </a:rPr>
              <a:t>α</a:t>
            </a:r>
            <a:r>
              <a:rPr lang="en-IN" sz="2400" kern="100" dirty="0">
                <a:latin typeface="Cambria Math" panose="02040503050406030204" pitchFamily="18" charset="0"/>
                <a:ea typeface="Cambria Math" panose="02040503050406030204" pitchFamily="18" charset="0"/>
                <a:cs typeface="Times New Roman" panose="02020603050405020304" pitchFamily="18" charset="0"/>
              </a:rPr>
              <a:t>( 1 – </a:t>
            </a:r>
            <a:r>
              <a:rPr lang="en-IN" sz="2400" kern="100" dirty="0">
                <a:latin typeface="Cambria Math" panose="02040503050406030204" pitchFamily="18" charset="0"/>
                <a:ea typeface="Cambria Math" panose="02040503050406030204" pitchFamily="18" charset="0"/>
                <a:cs typeface="Calibri" panose="020F0502020204030204" pitchFamily="34" charset="0"/>
              </a:rPr>
              <a:t>α )X</a:t>
            </a:r>
            <a:r>
              <a:rPr lang="en-IN" sz="2400" kern="100" baseline="-25000" dirty="0">
                <a:latin typeface="Cambria Math" panose="02040503050406030204" pitchFamily="18" charset="0"/>
                <a:ea typeface="Cambria Math" panose="02040503050406030204" pitchFamily="18" charset="0"/>
                <a:cs typeface="Calibri" panose="020F0502020204030204" pitchFamily="34" charset="0"/>
              </a:rPr>
              <a:t>t-1</a:t>
            </a:r>
            <a:r>
              <a:rPr lang="en-IN" sz="2400" kern="100" dirty="0">
                <a:latin typeface="Cambria Math" panose="02040503050406030204" pitchFamily="18" charset="0"/>
                <a:ea typeface="Cambria Math" panose="02040503050406030204" pitchFamily="18" charset="0"/>
                <a:cs typeface="Calibri" panose="020F0502020204030204" pitchFamily="34" charset="0"/>
              </a:rPr>
              <a:t> + ( 1 – α )</a:t>
            </a:r>
            <a:r>
              <a:rPr lang="en-IN" sz="2400" kern="100" baseline="30000" dirty="0">
                <a:latin typeface="Cambria Math" panose="02040503050406030204" pitchFamily="18" charset="0"/>
                <a:ea typeface="Cambria Math" panose="02040503050406030204" pitchFamily="18" charset="0"/>
                <a:cs typeface="Calibri" panose="020F0502020204030204" pitchFamily="34" charset="0"/>
              </a:rPr>
              <a:t>2</a:t>
            </a:r>
            <a:r>
              <a:rPr lang="en-IN" sz="2400" kern="100" dirty="0">
                <a:latin typeface="Cambria Math" panose="02040503050406030204" pitchFamily="18" charset="0"/>
                <a:ea typeface="Cambria Math" panose="02040503050406030204" pitchFamily="18" charset="0"/>
                <a:cs typeface="Calibri" panose="020F0502020204030204" pitchFamily="34" charset="0"/>
              </a:rPr>
              <a:t>S</a:t>
            </a:r>
            <a:r>
              <a:rPr lang="en-IN" sz="2400" kern="100" baseline="-25000" dirty="0">
                <a:latin typeface="Cambria Math" panose="02040503050406030204" pitchFamily="18" charset="0"/>
                <a:ea typeface="Cambria Math" panose="02040503050406030204" pitchFamily="18" charset="0"/>
                <a:cs typeface="Calibri" panose="020F0502020204030204" pitchFamily="34" charset="0"/>
              </a:rPr>
              <a:t>t-2</a:t>
            </a:r>
            <a:endParaRPr lang="en-IN" sz="2400"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spcAft>
                <a:spcPts val="800"/>
              </a:spcAft>
              <a:buNone/>
            </a:pPr>
            <a:r>
              <a:rPr lang="en-IN" sz="2400" kern="100" dirty="0">
                <a:effectLst/>
                <a:latin typeface="Cambria Math" panose="02040503050406030204" pitchFamily="18" charset="0"/>
                <a:ea typeface="Cambria Math" panose="02040503050406030204" pitchFamily="18" charset="0"/>
                <a:cs typeface="Times New Roman" panose="02020603050405020304" pitchFamily="18" charset="0"/>
              </a:rPr>
              <a:t>    </a:t>
            </a:r>
            <a:endPar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endParaRPr>
          </a:p>
          <a:p>
            <a:pPr>
              <a:lnSpc>
                <a:spcPct val="107000"/>
              </a:lnSpc>
              <a:spcAft>
                <a:spcPts val="800"/>
              </a:spcAft>
              <a:buNone/>
            </a:pPr>
            <a:endParaRPr lang="en-IN" sz="2400" kern="100" baseline="-250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0CA687E4-A46E-46C9-B779-C234294D7A74}"/>
              </a:ext>
            </a:extLst>
          </p:cNvPr>
          <p:cNvSpPr txBox="1"/>
          <p:nvPr/>
        </p:nvSpPr>
        <p:spPr>
          <a:xfrm>
            <a:off x="1209732" y="3340904"/>
            <a:ext cx="4725770" cy="830997"/>
          </a:xfrm>
          <a:prstGeom prst="rect">
            <a:avLst/>
          </a:prstGeom>
          <a:noFill/>
        </p:spPr>
        <p:txBody>
          <a:bodyPr wrap="square">
            <a:spAutoFit/>
          </a:bodyPr>
          <a:lstStyle/>
          <a:p>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=α [ </a:t>
            </a:r>
            <a:r>
              <a:rPr lang="en-IN" sz="2400" kern="100" dirty="0" err="1">
                <a:effectLst/>
                <a:latin typeface="Cambria Math" panose="02040503050406030204" pitchFamily="18" charset="0"/>
                <a:ea typeface="Cambria Math" panose="02040503050406030204" pitchFamily="18" charset="0"/>
                <a:cs typeface="Calibri" panose="020F0502020204030204" pitchFamily="34" charset="0"/>
              </a:rPr>
              <a:t>X</a:t>
            </a:r>
            <a:r>
              <a:rPr lang="en-IN" sz="2400" kern="100" baseline="-25000" dirty="0" err="1">
                <a:effectLst/>
                <a:latin typeface="Cambria Math" panose="02040503050406030204" pitchFamily="18" charset="0"/>
                <a:ea typeface="Cambria Math" panose="02040503050406030204" pitchFamily="18" charset="0"/>
                <a:cs typeface="Calibri" panose="020F0502020204030204" pitchFamily="34" charset="0"/>
              </a:rPr>
              <a:t>t</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 + (1–α)X</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t-1</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 + (1–α)</a:t>
            </a:r>
            <a:r>
              <a:rPr lang="en-IN" sz="2400" kern="100" baseline="30000" dirty="0">
                <a:effectLst/>
                <a:latin typeface="Cambria Math" panose="02040503050406030204" pitchFamily="18" charset="0"/>
                <a:ea typeface="Cambria Math" panose="02040503050406030204" pitchFamily="18" charset="0"/>
                <a:cs typeface="Calibri" panose="020F0502020204030204" pitchFamily="34" charset="0"/>
              </a:rPr>
              <a:t>2</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X</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t-2</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 +…+  (1–α)</a:t>
            </a:r>
            <a:r>
              <a:rPr lang="en-IN" sz="2400" kern="100" baseline="30000" dirty="0">
                <a:effectLst/>
                <a:latin typeface="Cambria Math" panose="02040503050406030204" pitchFamily="18" charset="0"/>
                <a:ea typeface="Cambria Math" panose="02040503050406030204" pitchFamily="18" charset="0"/>
                <a:cs typeface="Calibri" panose="020F0502020204030204" pitchFamily="34" charset="0"/>
              </a:rPr>
              <a:t>t-1</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X</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1</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 ] + (1-α)</a:t>
            </a:r>
            <a:r>
              <a:rPr lang="en-IN" sz="2400" kern="100" baseline="30000" dirty="0">
                <a:effectLst/>
                <a:latin typeface="Cambria Math" panose="02040503050406030204" pitchFamily="18" charset="0"/>
                <a:ea typeface="Cambria Math" panose="02040503050406030204" pitchFamily="18" charset="0"/>
                <a:cs typeface="Calibri" panose="020F0502020204030204" pitchFamily="34" charset="0"/>
              </a:rPr>
              <a:t>t</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X</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0</a:t>
            </a:r>
            <a:endParaRPr lang="en-IN" sz="2400" dirty="0">
              <a:latin typeface="Cambria Math" panose="02040503050406030204" pitchFamily="18" charset="0"/>
              <a:ea typeface="Cambria Math" panose="02040503050406030204" pitchFamily="18" charset="0"/>
            </a:endParaRPr>
          </a:p>
        </p:txBody>
      </p:sp>
      <p:sp>
        <p:nvSpPr>
          <p:cNvPr id="14" name="TextBox 13">
            <a:extLst>
              <a:ext uri="{FF2B5EF4-FFF2-40B4-BE49-F238E27FC236}">
                <a16:creationId xmlns:a16="http://schemas.microsoft.com/office/drawing/2014/main" id="{3E134301-1295-BF0C-1621-F411E7943E2E}"/>
              </a:ext>
            </a:extLst>
          </p:cNvPr>
          <p:cNvSpPr txBox="1"/>
          <p:nvPr/>
        </p:nvSpPr>
        <p:spPr>
          <a:xfrm>
            <a:off x="346802" y="4344258"/>
            <a:ext cx="10033725" cy="470000"/>
          </a:xfrm>
          <a:prstGeom prst="rect">
            <a:avLst/>
          </a:prstGeom>
          <a:noFill/>
        </p:spPr>
        <p:txBody>
          <a:bodyPr wrap="square">
            <a:spAutoFit/>
          </a:bodyPr>
          <a:lstStyle/>
          <a:p>
            <a:pPr>
              <a:lnSpc>
                <a:spcPct val="107000"/>
              </a:lnSpc>
              <a:spcAft>
                <a:spcPts val="800"/>
              </a:spcAft>
            </a:pPr>
            <a:r>
              <a:rPr lang="en-IN" sz="2400" kern="100" dirty="0">
                <a:effectLst/>
                <a:latin typeface="+mj-lt"/>
                <a:ea typeface="Calibri" panose="020F0502020204030204" pitchFamily="34" charset="0"/>
                <a:cs typeface="Times New Roman" panose="02020603050405020304" pitchFamily="18" charset="0"/>
              </a:rPr>
              <a:t>where </a:t>
            </a:r>
            <a:r>
              <a:rPr lang="en-IN" sz="2400" kern="100" dirty="0">
                <a:effectLst/>
                <a:latin typeface="+mj-lt"/>
                <a:ea typeface="Calibri" panose="020F0502020204030204" pitchFamily="34" charset="0"/>
                <a:cs typeface="Calibri" panose="020F0502020204030204" pitchFamily="34" charset="0"/>
              </a:rPr>
              <a:t>α</a:t>
            </a:r>
            <a:r>
              <a:rPr lang="en-IN" sz="2400" kern="100" dirty="0">
                <a:effectLst/>
                <a:latin typeface="+mj-lt"/>
                <a:ea typeface="Calibri" panose="020F0502020204030204" pitchFamily="34" charset="0"/>
                <a:cs typeface="Times New Roman" panose="02020603050405020304" pitchFamily="18" charset="0"/>
              </a:rPr>
              <a:t> is the </a:t>
            </a:r>
            <a:r>
              <a:rPr lang="en-IN" sz="2400" i="1" kern="100" dirty="0">
                <a:effectLst/>
                <a:latin typeface="+mj-lt"/>
                <a:ea typeface="Calibri" panose="020F0502020204030204" pitchFamily="34" charset="0"/>
                <a:cs typeface="Times New Roman" panose="02020603050405020304" pitchFamily="18" charset="0"/>
              </a:rPr>
              <a:t>smoothing factor</a:t>
            </a:r>
            <a:r>
              <a:rPr lang="en-IN" sz="2400" kern="100" dirty="0">
                <a:effectLst/>
                <a:latin typeface="+mj-lt"/>
                <a:ea typeface="Calibri" panose="020F0502020204030204" pitchFamily="34" charset="0"/>
                <a:cs typeface="Times New Roman" panose="02020603050405020304" pitchFamily="18" charset="0"/>
              </a:rPr>
              <a:t>, and 0 </a:t>
            </a:r>
            <a:r>
              <a:rPr lang="en-IN" sz="2400" kern="100" dirty="0">
                <a:effectLst/>
                <a:latin typeface="+mj-lt"/>
                <a:ea typeface="Calibri" panose="020F0502020204030204" pitchFamily="34" charset="0"/>
                <a:cs typeface="Calibri" panose="020F0502020204030204" pitchFamily="34" charset="0"/>
              </a:rPr>
              <a:t>≤ α ≤ 1</a:t>
            </a:r>
            <a:r>
              <a:rPr lang="en-IN" sz="2400" kern="100" dirty="0">
                <a:effectLst/>
                <a:latin typeface="+mj-lt"/>
                <a:ea typeface="Calibri" panose="020F0502020204030204" pitchFamily="34" charset="0"/>
                <a:cs typeface="Times New Roman" panose="02020603050405020304" pitchFamily="18" charset="0"/>
              </a:rPr>
              <a:t>.</a:t>
            </a:r>
          </a:p>
        </p:txBody>
      </p:sp>
      <p:sp>
        <p:nvSpPr>
          <p:cNvPr id="16" name="TextBox 15">
            <a:extLst>
              <a:ext uri="{FF2B5EF4-FFF2-40B4-BE49-F238E27FC236}">
                <a16:creationId xmlns:a16="http://schemas.microsoft.com/office/drawing/2014/main" id="{5840BB4C-B4E6-998B-212F-910C143ABFCC}"/>
              </a:ext>
            </a:extLst>
          </p:cNvPr>
          <p:cNvSpPr txBox="1"/>
          <p:nvPr/>
        </p:nvSpPr>
        <p:spPr>
          <a:xfrm>
            <a:off x="346802" y="5140341"/>
            <a:ext cx="11398884" cy="1260345"/>
          </a:xfrm>
          <a:prstGeom prst="rect">
            <a:avLst/>
          </a:prstGeom>
          <a:noFill/>
        </p:spPr>
        <p:txBody>
          <a:bodyPr wrap="square">
            <a:spAutoFit/>
          </a:bodyPr>
          <a:lstStyle/>
          <a:p>
            <a:pPr algn="just">
              <a:lnSpc>
                <a:spcPct val="107000"/>
              </a:lnSpc>
              <a:spcAft>
                <a:spcPts val="800"/>
              </a:spcAft>
            </a:pPr>
            <a:r>
              <a:rPr lang="en-IN" sz="2400" kern="100" dirty="0">
                <a:effectLst/>
                <a:latin typeface="+mj-lt"/>
                <a:ea typeface="Calibri" panose="020F0502020204030204" pitchFamily="34" charset="0"/>
                <a:cs typeface="Times New Roman" panose="02020603050405020304" pitchFamily="18" charset="0"/>
              </a:rPr>
              <a:t>This simple form of exponential smoothing is also known as an </a:t>
            </a:r>
            <a:r>
              <a:rPr lang="en-IN" sz="2400" u="sng" kern="100" dirty="0">
                <a:effectLst/>
                <a:latin typeface="+mj-lt"/>
                <a:ea typeface="Calibri" panose="020F0502020204030204" pitchFamily="34" charset="0"/>
                <a:cs typeface="Times New Roman" panose="02020603050405020304" pitchFamily="18" charset="0"/>
                <a:hlinkClick r:id="rId17" tooltip="Moving average">
                  <a:extLst>
                    <a:ext uri="{A12FA001-AC4F-418D-AE19-62706E023703}">
                      <ahyp:hlinkClr xmlns:ahyp="http://schemas.microsoft.com/office/drawing/2018/hyperlinkcolor" val="tx"/>
                    </a:ext>
                  </a:extLst>
                </a:hlinkClick>
              </a:rPr>
              <a:t>exponentially weighted moving average</a:t>
            </a:r>
            <a:r>
              <a:rPr lang="en-IN" sz="2400" kern="100" dirty="0">
                <a:effectLst/>
                <a:latin typeface="+mj-lt"/>
                <a:ea typeface="Calibri" panose="020F0502020204030204" pitchFamily="34" charset="0"/>
                <a:cs typeface="Times New Roman" panose="02020603050405020304" pitchFamily="18" charset="0"/>
              </a:rPr>
              <a:t> (EWMA). Technically it can also be classified as an </a:t>
            </a:r>
            <a:r>
              <a:rPr lang="en-IN" sz="2400" u="sng" kern="100" dirty="0">
                <a:effectLst/>
                <a:latin typeface="+mj-lt"/>
                <a:ea typeface="Calibri" panose="020F0502020204030204" pitchFamily="34" charset="0"/>
                <a:cs typeface="Times New Roman" panose="02020603050405020304" pitchFamily="18" charset="0"/>
                <a:hlinkClick r:id="rId18" tooltip="Autoregressive integrated moving average">
                  <a:extLst>
                    <a:ext uri="{A12FA001-AC4F-418D-AE19-62706E023703}">
                      <ahyp:hlinkClr xmlns:ahyp="http://schemas.microsoft.com/office/drawing/2018/hyperlinkcolor" val="tx"/>
                    </a:ext>
                  </a:extLst>
                </a:hlinkClick>
              </a:rPr>
              <a:t>autoregressive integrated moving average</a:t>
            </a:r>
            <a:r>
              <a:rPr lang="en-IN" sz="2400" kern="100" dirty="0">
                <a:effectLst/>
                <a:latin typeface="+mj-lt"/>
                <a:ea typeface="Calibri" panose="020F0502020204030204" pitchFamily="34" charset="0"/>
                <a:cs typeface="Times New Roman" panose="02020603050405020304" pitchFamily="18" charset="0"/>
              </a:rPr>
              <a:t> (ARIMA) (0,1,1) model with no constant term.           </a:t>
            </a:r>
          </a:p>
        </p:txBody>
      </p:sp>
    </p:spTree>
    <p:extLst>
      <p:ext uri="{BB962C8B-B14F-4D97-AF65-F5344CB8AC3E}">
        <p14:creationId xmlns:p14="http://schemas.microsoft.com/office/powerpoint/2010/main" val="21446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3D314E78-8215-EAC1-0A3B-AED4B394F195}"/>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CA594F03-91EA-6536-8F5C-767E42C03E34}"/>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53ADDFCF-9C5C-7BC1-B77E-6CBB987D3BAC}"/>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069E6537-70C1-B69A-81B4-FF1CC4279E4F}"/>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5AD20A2F-CBA4-F732-302A-5344CD71211D}"/>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2D9E2D7F-6DA9-C2FC-180C-917E1354ECD2}"/>
              </a:ext>
            </a:extLst>
          </p:cNvPr>
          <p:cNvSpPr/>
          <p:nvPr/>
        </p:nvSpPr>
        <p:spPr>
          <a:xfrm>
            <a:off x="3920531" y="128870"/>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C5BC12F1-9E97-B8D8-905E-AD008A09C24C}"/>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D96ED4AF-6CFC-1D46-008D-7628CBB0B257}"/>
              </a:ext>
            </a:extLst>
          </p:cNvPr>
          <p:cNvSpPr/>
          <p:nvPr/>
        </p:nvSpPr>
        <p:spPr>
          <a:xfrm>
            <a:off x="-446554" y="1261230"/>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17DF6310-E47E-FB63-BF8F-FA1EF7F1D463}"/>
              </a:ext>
            </a:extLst>
          </p:cNvPr>
          <p:cNvSpPr/>
          <p:nvPr/>
        </p:nvSpPr>
        <p:spPr>
          <a:xfrm>
            <a:off x="5321460" y="1805308"/>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90" name="Google Shape;2190;p72">
            <a:extLst>
              <a:ext uri="{FF2B5EF4-FFF2-40B4-BE49-F238E27FC236}">
                <a16:creationId xmlns:a16="http://schemas.microsoft.com/office/drawing/2014/main" id="{5FAFD4B1-07B6-FA94-D28B-6FC4E096226B}"/>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0">
              <a:alphaModFix amt="10000"/>
            </a:blip>
            <a:stretch>
              <a:fillRect/>
            </a:stretch>
          </a:blipFill>
          <a:ln>
            <a:noFill/>
          </a:ln>
        </p:spPr>
      </p:sp>
      <p:sp>
        <p:nvSpPr>
          <p:cNvPr id="2192" name="Google Shape;2192;p72">
            <a:extLst>
              <a:ext uri="{FF2B5EF4-FFF2-40B4-BE49-F238E27FC236}">
                <a16:creationId xmlns:a16="http://schemas.microsoft.com/office/drawing/2014/main" id="{E989E2A0-26ED-9007-A740-D0458825005F}"/>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2193" name="Google Shape;2193;p72">
            <a:extLst>
              <a:ext uri="{FF2B5EF4-FFF2-40B4-BE49-F238E27FC236}">
                <a16:creationId xmlns:a16="http://schemas.microsoft.com/office/drawing/2014/main" id="{5B0DFE7D-9D90-4DB4-E79E-C5FE2A41C5CA}"/>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0">
              <a:alphaModFix amt="10000"/>
            </a:blip>
            <a:stretch>
              <a:fillRect/>
            </a:stretch>
          </a:blipFill>
          <a:ln>
            <a:noFill/>
          </a:ln>
        </p:spPr>
      </p:sp>
      <p:sp>
        <p:nvSpPr>
          <p:cNvPr id="2194" name="Google Shape;2194;p72">
            <a:extLst>
              <a:ext uri="{FF2B5EF4-FFF2-40B4-BE49-F238E27FC236}">
                <a16:creationId xmlns:a16="http://schemas.microsoft.com/office/drawing/2014/main" id="{D617F67E-09B2-3931-61B0-E8CF381EFD51}"/>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2195" name="Google Shape;2195;p72">
            <a:extLst>
              <a:ext uri="{FF2B5EF4-FFF2-40B4-BE49-F238E27FC236}">
                <a16:creationId xmlns:a16="http://schemas.microsoft.com/office/drawing/2014/main" id="{F8E5E237-CA79-E40D-E325-3B9E44EC5873}"/>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B2302F44-6ADF-E06A-3500-C5C6F26A00FF}"/>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2198" name="Google Shape;2198;p72">
            <a:extLst>
              <a:ext uri="{FF2B5EF4-FFF2-40B4-BE49-F238E27FC236}">
                <a16:creationId xmlns:a16="http://schemas.microsoft.com/office/drawing/2014/main" id="{80CF39E8-2558-FB1F-2703-78A00E274F27}"/>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00E77B4D-8D8D-2EF4-11D9-10311F9F0AB2}"/>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200" name="Google Shape;2200;p72">
            <a:extLst>
              <a:ext uri="{FF2B5EF4-FFF2-40B4-BE49-F238E27FC236}">
                <a16:creationId xmlns:a16="http://schemas.microsoft.com/office/drawing/2014/main" id="{01A999E3-4A80-0AA4-649E-6F1CAC7E76AF}"/>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0C6C74E8-F568-CC26-19FC-BC7F5E0C3534}"/>
              </a:ext>
            </a:extLst>
          </p:cNvPr>
          <p:cNvSpPr/>
          <p:nvPr/>
        </p:nvSpPr>
        <p:spPr>
          <a:xfrm>
            <a:off x="2332192" y="4162894"/>
            <a:ext cx="1000509" cy="991109"/>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0">
              <a:alphaModFix amt="10000"/>
            </a:blip>
            <a:stretch>
              <a:fillRect/>
            </a:stretch>
          </a:blipFill>
          <a:ln>
            <a:noFill/>
          </a:ln>
        </p:spPr>
      </p:sp>
      <p:sp>
        <p:nvSpPr>
          <p:cNvPr id="2202" name="Google Shape;2202;p72">
            <a:extLst>
              <a:ext uri="{FF2B5EF4-FFF2-40B4-BE49-F238E27FC236}">
                <a16:creationId xmlns:a16="http://schemas.microsoft.com/office/drawing/2014/main" id="{57A15925-3B8E-03AB-126C-16B1A3236177}"/>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3">
              <a:alphaModFix amt="10000"/>
            </a:blip>
            <a:stretch>
              <a:fillRect/>
            </a:stretch>
          </a:blipFill>
          <a:ln>
            <a:noFill/>
          </a:ln>
        </p:spPr>
      </p:sp>
      <p:sp>
        <p:nvSpPr>
          <p:cNvPr id="2203" name="Google Shape;2203;p72">
            <a:extLst>
              <a:ext uri="{FF2B5EF4-FFF2-40B4-BE49-F238E27FC236}">
                <a16:creationId xmlns:a16="http://schemas.microsoft.com/office/drawing/2014/main" id="{3561CC5C-10AB-93A7-DE69-D39A64EA6F97}"/>
              </a:ext>
            </a:extLst>
          </p:cNvPr>
          <p:cNvSpPr/>
          <p:nvPr/>
        </p:nvSpPr>
        <p:spPr>
          <a:xfrm>
            <a:off x="10773319" y="413529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44C0B509-BE22-A132-012F-2C5473140587}"/>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C42006FB-E16C-B8CC-BBAA-4AD68041FE30}"/>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ADDFB23F-D9C9-5C23-E297-234E150378A2}"/>
              </a:ext>
            </a:extLst>
          </p:cNvPr>
          <p:cNvSpPr/>
          <p:nvPr/>
        </p:nvSpPr>
        <p:spPr>
          <a:xfrm>
            <a:off x="2795317" y="528035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4">
              <a:alphaModFix amt="10000"/>
            </a:blip>
            <a:stretch>
              <a:fillRect/>
            </a:stretch>
          </a:blipFill>
          <a:ln>
            <a:noFill/>
          </a:ln>
        </p:spPr>
      </p:sp>
      <p:sp>
        <p:nvSpPr>
          <p:cNvPr id="2207" name="Google Shape;2207;p72">
            <a:extLst>
              <a:ext uri="{FF2B5EF4-FFF2-40B4-BE49-F238E27FC236}">
                <a16:creationId xmlns:a16="http://schemas.microsoft.com/office/drawing/2014/main" id="{AD7A1CD1-0813-6743-0805-6B3309DED7AD}"/>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9145BC5E-0123-06FC-97C7-174D464E8592}"/>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0">
              <a:alphaModFix amt="10000"/>
            </a:blip>
            <a:stretch>
              <a:fillRect/>
            </a:stretch>
          </a:blipFill>
          <a:ln>
            <a:noFill/>
          </a:ln>
        </p:spPr>
      </p:sp>
      <p:sp>
        <p:nvSpPr>
          <p:cNvPr id="2210" name="Google Shape;2210;p72">
            <a:extLst>
              <a:ext uri="{FF2B5EF4-FFF2-40B4-BE49-F238E27FC236}">
                <a16:creationId xmlns:a16="http://schemas.microsoft.com/office/drawing/2014/main" id="{85064EB0-6BE6-AD7A-389E-E69B29D1FBAC}"/>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2211" name="Google Shape;2211;p72">
            <a:extLst>
              <a:ext uri="{FF2B5EF4-FFF2-40B4-BE49-F238E27FC236}">
                <a16:creationId xmlns:a16="http://schemas.microsoft.com/office/drawing/2014/main" id="{BF4D524A-1EBC-1033-40DD-C630991C1FE0}"/>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06347B31-815D-CD63-7FD5-5C539D1D475F}"/>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4">
              <a:alphaModFix amt="10000"/>
            </a:blip>
            <a:stretch>
              <a:fillRect/>
            </a:stretch>
          </a:blipFill>
          <a:ln>
            <a:noFill/>
          </a:ln>
        </p:spPr>
      </p:sp>
      <p:sp>
        <p:nvSpPr>
          <p:cNvPr id="2213" name="Google Shape;2213;p72">
            <a:extLst>
              <a:ext uri="{FF2B5EF4-FFF2-40B4-BE49-F238E27FC236}">
                <a16:creationId xmlns:a16="http://schemas.microsoft.com/office/drawing/2014/main" id="{E7E25834-082E-DB79-60E1-73AFBB0E03ED}"/>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3">
              <a:alphaModFix amt="10000"/>
            </a:blip>
            <a:stretch>
              <a:fillRect/>
            </a:stretch>
          </a:blipFill>
          <a:ln>
            <a:noFill/>
          </a:ln>
        </p:spPr>
      </p:sp>
      <p:sp>
        <p:nvSpPr>
          <p:cNvPr id="2214" name="Google Shape;2214;p72">
            <a:extLst>
              <a:ext uri="{FF2B5EF4-FFF2-40B4-BE49-F238E27FC236}">
                <a16:creationId xmlns:a16="http://schemas.microsoft.com/office/drawing/2014/main" id="{437DDAFB-5E0E-D7C4-696D-D4119FD28BF7}"/>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1E815AAB-CC07-0F5E-0753-4335D2F550E3}"/>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4E4854B5-BDB0-7FA3-70D8-3D9467E6FED1}"/>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46761EEC-C02D-09C9-8621-04E816C87CBB}"/>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0CB6B4CD-7C82-AADE-5762-0B7FED3C8BC5}"/>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7" name="TextBox 6">
            <a:extLst>
              <a:ext uri="{FF2B5EF4-FFF2-40B4-BE49-F238E27FC236}">
                <a16:creationId xmlns:a16="http://schemas.microsoft.com/office/drawing/2014/main" id="{9FBCA4D0-A29C-C0DE-A435-E640506F3327}"/>
              </a:ext>
            </a:extLst>
          </p:cNvPr>
          <p:cNvSpPr txBox="1"/>
          <p:nvPr/>
        </p:nvSpPr>
        <p:spPr>
          <a:xfrm>
            <a:off x="1774697" y="2736219"/>
            <a:ext cx="6504038" cy="470000"/>
          </a:xfrm>
          <a:prstGeom prst="rect">
            <a:avLst/>
          </a:prstGeom>
          <a:noFill/>
        </p:spPr>
        <p:txBody>
          <a:bodyPr wrap="square">
            <a:spAutoFit/>
          </a:bodyPr>
          <a:lstStyle/>
          <a:p>
            <a:pPr>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a:p>
        </p:txBody>
      </p:sp>
      <p:sp>
        <p:nvSpPr>
          <p:cNvPr id="10" name="TextBox 9">
            <a:extLst>
              <a:ext uri="{FF2B5EF4-FFF2-40B4-BE49-F238E27FC236}">
                <a16:creationId xmlns:a16="http://schemas.microsoft.com/office/drawing/2014/main" id="{DE5A46B3-45F0-23D8-D7E1-318D0CD50E70}"/>
              </a:ext>
            </a:extLst>
          </p:cNvPr>
          <p:cNvSpPr txBox="1"/>
          <p:nvPr/>
        </p:nvSpPr>
        <p:spPr>
          <a:xfrm>
            <a:off x="785682" y="2859552"/>
            <a:ext cx="5289924" cy="836063"/>
          </a:xfrm>
          <a:prstGeom prst="rect">
            <a:avLst/>
          </a:prstGeom>
          <a:noFill/>
        </p:spPr>
        <p:txBody>
          <a:bodyPr wrap="square">
            <a:spAutoFit/>
          </a:bodyPr>
          <a:lstStyle/>
          <a:p>
            <a:pPr>
              <a:lnSpc>
                <a:spcPct val="107000"/>
              </a:lnSpc>
              <a:spcAft>
                <a:spcPts val="800"/>
              </a:spcAft>
              <a:buNone/>
            </a:pPr>
            <a:endParaRPr lang="en-IN" sz="2400" kern="100" baseline="-250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85E37A10-FD33-B41D-9BC2-C964AD3E4611}"/>
              </a:ext>
            </a:extLst>
          </p:cNvPr>
          <p:cNvSpPr txBox="1"/>
          <p:nvPr/>
        </p:nvSpPr>
        <p:spPr>
          <a:xfrm>
            <a:off x="526119" y="5316769"/>
            <a:ext cx="10033725" cy="470000"/>
          </a:xfrm>
          <a:prstGeom prst="rect">
            <a:avLst/>
          </a:prstGeom>
          <a:noFill/>
        </p:spPr>
        <p:txBody>
          <a:bodyPr wrap="square">
            <a:spAutoFit/>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TextBox 3">
            <a:extLst>
              <a:ext uri="{FF2B5EF4-FFF2-40B4-BE49-F238E27FC236}">
                <a16:creationId xmlns:a16="http://schemas.microsoft.com/office/drawing/2014/main" id="{1B1C36A3-2CE9-19BA-BF4F-44FA0352758B}"/>
              </a:ext>
            </a:extLst>
          </p:cNvPr>
          <p:cNvSpPr txBox="1"/>
          <p:nvPr/>
        </p:nvSpPr>
        <p:spPr>
          <a:xfrm>
            <a:off x="1145235" y="281020"/>
            <a:ext cx="9472165" cy="582595"/>
          </a:xfrm>
          <a:prstGeom prst="rect">
            <a:avLst/>
          </a:prstGeom>
          <a:noFill/>
        </p:spPr>
        <p:txBody>
          <a:bodyPr wrap="square">
            <a:spAutoFit/>
          </a:bodyPr>
          <a:lstStyle/>
          <a:p>
            <a:pPr>
              <a:lnSpc>
                <a:spcPct val="107000"/>
              </a:lnSpc>
              <a:spcAft>
                <a:spcPts val="800"/>
              </a:spcAft>
            </a:pPr>
            <a:r>
              <a:rPr lang="en-IN" sz="3200" b="1" kern="100" dirty="0">
                <a:effectLst/>
                <a:latin typeface="Georgia" panose="02040502050405020303" pitchFamily="18" charset="0"/>
                <a:ea typeface="Calibri" panose="020F0502020204030204" pitchFamily="34" charset="0"/>
                <a:cs typeface="Times New Roman" panose="02020603050405020304" pitchFamily="18" charset="0"/>
              </a:rPr>
              <a:t>Double exponential smoothing (Holt linear)     </a:t>
            </a:r>
            <a:endParaRPr lang="en-IN" sz="3200" kern="100" dirty="0">
              <a:effectLst/>
              <a:latin typeface="Georgia" panose="02040502050405020303" pitchFamily="18" charset="0"/>
              <a:ea typeface="Calibri" panose="020F0502020204030204" pitchFamily="34" charset="0"/>
              <a:cs typeface="Times New Roman" panose="02020603050405020304" pitchFamily="18" charset="0"/>
            </a:endParaRPr>
          </a:p>
        </p:txBody>
      </p:sp>
      <p:pic>
        <p:nvPicPr>
          <p:cNvPr id="5122" name="Picture 2" descr="6.4.3.4. Forecasting with Double Exponential Smoothing(LASP)">
            <a:extLst>
              <a:ext uri="{FF2B5EF4-FFF2-40B4-BE49-F238E27FC236}">
                <a16:creationId xmlns:a16="http://schemas.microsoft.com/office/drawing/2014/main" id="{2AE32C85-D782-3040-BAF3-1273BAB4663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7326" y="1082718"/>
            <a:ext cx="5289924" cy="45267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5E0AA2-3ECB-4129-BC3F-25735164197D}"/>
              </a:ext>
            </a:extLst>
          </p:cNvPr>
          <p:cNvSpPr txBox="1"/>
          <p:nvPr/>
        </p:nvSpPr>
        <p:spPr>
          <a:xfrm>
            <a:off x="604666" y="1037881"/>
            <a:ext cx="5971863" cy="5212068"/>
          </a:xfrm>
          <a:prstGeom prst="rect">
            <a:avLst/>
          </a:prstGeom>
          <a:noFill/>
        </p:spPr>
        <p:txBody>
          <a:bodyPr wrap="square">
            <a:spAutoFit/>
          </a:bodyPr>
          <a:lstStyle/>
          <a:p>
            <a:pPr algn="just">
              <a:lnSpc>
                <a:spcPct val="107000"/>
              </a:lnSpc>
              <a:spcAft>
                <a:spcPts val="800"/>
              </a:spcAft>
            </a:pPr>
            <a:r>
              <a:rPr lang="en-IN" sz="2400" kern="100" dirty="0">
                <a:effectLst/>
                <a:latin typeface="+mj-lt"/>
                <a:ea typeface="Calibri" panose="020F0502020204030204" pitchFamily="34" charset="0"/>
                <a:cs typeface="Times New Roman" panose="02020603050405020304" pitchFamily="18" charset="0"/>
              </a:rPr>
              <a:t>Simple exponential smoothing does not do well when there is a </a:t>
            </a:r>
            <a:r>
              <a:rPr lang="en-IN" sz="2400" u="sng" kern="100" dirty="0">
                <a:effectLst/>
                <a:latin typeface="+mj-lt"/>
                <a:ea typeface="Calibri" panose="020F0502020204030204" pitchFamily="34" charset="0"/>
                <a:cs typeface="Times New Roman" panose="02020603050405020304" pitchFamily="18" charset="0"/>
                <a:hlinkClick r:id="rId17" tooltip="Trend estimation">
                  <a:extLst>
                    <a:ext uri="{A12FA001-AC4F-418D-AE19-62706E023703}">
                      <ahyp:hlinkClr xmlns:ahyp="http://schemas.microsoft.com/office/drawing/2018/hyperlinkcolor" val="tx"/>
                    </a:ext>
                  </a:extLst>
                </a:hlinkClick>
              </a:rPr>
              <a:t>trend</a:t>
            </a:r>
            <a:r>
              <a:rPr lang="en-IN" sz="2400" kern="100" dirty="0">
                <a:effectLst/>
                <a:latin typeface="+mj-lt"/>
                <a:ea typeface="Calibri" panose="020F0502020204030204" pitchFamily="34" charset="0"/>
                <a:cs typeface="Times New Roman" panose="02020603050405020304" pitchFamily="18" charset="0"/>
              </a:rPr>
              <a:t> in the data. In such situations, several methods were devised under the name </a:t>
            </a:r>
            <a:r>
              <a:rPr lang="en-IN" sz="2400" b="1" kern="100" dirty="0">
                <a:effectLst/>
                <a:latin typeface="+mj-lt"/>
                <a:ea typeface="Calibri" panose="020F0502020204030204" pitchFamily="34" charset="0"/>
                <a:cs typeface="Times New Roman" panose="02020603050405020304" pitchFamily="18" charset="0"/>
              </a:rPr>
              <a:t>"double exponential smoothing"</a:t>
            </a:r>
            <a:r>
              <a:rPr lang="en-IN" sz="2400" kern="100" dirty="0">
                <a:effectLst/>
                <a:latin typeface="+mj-lt"/>
                <a:ea typeface="Calibri" panose="020F0502020204030204" pitchFamily="34" charset="0"/>
                <a:cs typeface="Times New Roman" panose="02020603050405020304" pitchFamily="18" charset="0"/>
              </a:rPr>
              <a:t> or </a:t>
            </a:r>
            <a:r>
              <a:rPr lang="en-IN" sz="2400" b="1" kern="100" dirty="0">
                <a:effectLst/>
                <a:latin typeface="+mj-lt"/>
                <a:ea typeface="Calibri" panose="020F0502020204030204" pitchFamily="34" charset="0"/>
                <a:cs typeface="Times New Roman" panose="02020603050405020304" pitchFamily="18" charset="0"/>
              </a:rPr>
              <a:t>"second-order exponential smoothing“,</a:t>
            </a:r>
            <a:r>
              <a:rPr lang="en-IN" sz="2400" kern="100" dirty="0">
                <a:effectLst/>
                <a:latin typeface="+mj-lt"/>
                <a:ea typeface="Calibri" panose="020F0502020204030204" pitchFamily="34" charset="0"/>
                <a:cs typeface="Times New Roman" panose="02020603050405020304" pitchFamily="18" charset="0"/>
              </a:rPr>
              <a:t> which is the recursive application of an exponential filter twice, thus being termed </a:t>
            </a:r>
            <a:r>
              <a:rPr lang="en-IN" sz="2400" b="1" kern="100" dirty="0">
                <a:effectLst/>
                <a:latin typeface="+mj-lt"/>
                <a:ea typeface="Calibri" panose="020F0502020204030204" pitchFamily="34" charset="0"/>
                <a:cs typeface="Times New Roman" panose="02020603050405020304" pitchFamily="18" charset="0"/>
              </a:rPr>
              <a:t>"double exponential smoothing". </a:t>
            </a:r>
            <a:r>
              <a:rPr lang="en-IN" sz="2400" kern="100" dirty="0">
                <a:effectLst/>
                <a:latin typeface="+mj-lt"/>
                <a:ea typeface="Calibri" panose="020F0502020204030204" pitchFamily="34" charset="0"/>
                <a:cs typeface="Times New Roman" panose="02020603050405020304" pitchFamily="18" charset="0"/>
              </a:rPr>
              <a:t>The basic idea behind double exponential smoothing is to introduce a term to take into account the possibility of a series exhibiting some form of trend. This slope component is itself updated via exponential smoothing.  </a:t>
            </a:r>
          </a:p>
        </p:txBody>
      </p:sp>
    </p:spTree>
    <p:extLst>
      <p:ext uri="{BB962C8B-B14F-4D97-AF65-F5344CB8AC3E}">
        <p14:creationId xmlns:p14="http://schemas.microsoft.com/office/powerpoint/2010/main" val="3682158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5424BB91-8536-45C1-B653-D494A9198645}"/>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2E500173-A34C-6504-70DF-8558638FBB26}"/>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35FCBF1A-87F6-3C12-C806-C4BDD56A82EC}"/>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1BEEFFE1-4ADD-D330-AA95-6CC05F971303}"/>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ED6F9397-5156-EB16-7E1A-514DA0DEED97}"/>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4C6FBA86-B4EA-B336-4471-A673390161FE}"/>
              </a:ext>
            </a:extLst>
          </p:cNvPr>
          <p:cNvSpPr/>
          <p:nvPr/>
        </p:nvSpPr>
        <p:spPr>
          <a:xfrm>
            <a:off x="4006806" y="35385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7A2AEC03-8757-8650-44CB-FE1B620B71EB}"/>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4439B68A-D3E8-6566-B217-EC24E9F78174}"/>
              </a:ext>
            </a:extLst>
          </p:cNvPr>
          <p:cNvSpPr/>
          <p:nvPr/>
        </p:nvSpPr>
        <p:spPr>
          <a:xfrm>
            <a:off x="-446554" y="1261230"/>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40A4C057-BC05-1578-E1DE-84F506BA30B9}"/>
              </a:ext>
            </a:extLst>
          </p:cNvPr>
          <p:cNvSpPr/>
          <p:nvPr/>
        </p:nvSpPr>
        <p:spPr>
          <a:xfrm>
            <a:off x="5321460" y="1805308"/>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90" name="Google Shape;2190;p72">
            <a:extLst>
              <a:ext uri="{FF2B5EF4-FFF2-40B4-BE49-F238E27FC236}">
                <a16:creationId xmlns:a16="http://schemas.microsoft.com/office/drawing/2014/main" id="{8EC4D9CA-13AC-AF1A-C677-CE578C0E8BDA}"/>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0">
              <a:alphaModFix amt="10000"/>
            </a:blip>
            <a:stretch>
              <a:fillRect/>
            </a:stretch>
          </a:blipFill>
          <a:ln>
            <a:noFill/>
          </a:ln>
        </p:spPr>
      </p:sp>
      <p:sp>
        <p:nvSpPr>
          <p:cNvPr id="2192" name="Google Shape;2192;p72">
            <a:extLst>
              <a:ext uri="{FF2B5EF4-FFF2-40B4-BE49-F238E27FC236}">
                <a16:creationId xmlns:a16="http://schemas.microsoft.com/office/drawing/2014/main" id="{3587E1B6-17CA-B2B4-8727-0F24F93F442A}"/>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2193" name="Google Shape;2193;p72">
            <a:extLst>
              <a:ext uri="{FF2B5EF4-FFF2-40B4-BE49-F238E27FC236}">
                <a16:creationId xmlns:a16="http://schemas.microsoft.com/office/drawing/2014/main" id="{A5FD9DD4-AB90-4D74-787F-B9B8C5D1A1C3}"/>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0">
              <a:alphaModFix amt="10000"/>
            </a:blip>
            <a:stretch>
              <a:fillRect/>
            </a:stretch>
          </a:blipFill>
          <a:ln>
            <a:noFill/>
          </a:ln>
        </p:spPr>
      </p:sp>
      <p:sp>
        <p:nvSpPr>
          <p:cNvPr id="2194" name="Google Shape;2194;p72">
            <a:extLst>
              <a:ext uri="{FF2B5EF4-FFF2-40B4-BE49-F238E27FC236}">
                <a16:creationId xmlns:a16="http://schemas.microsoft.com/office/drawing/2014/main" id="{00D5310E-4040-AFE1-5C51-EC89BA4BB100}"/>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2195" name="Google Shape;2195;p72">
            <a:extLst>
              <a:ext uri="{FF2B5EF4-FFF2-40B4-BE49-F238E27FC236}">
                <a16:creationId xmlns:a16="http://schemas.microsoft.com/office/drawing/2014/main" id="{76A714CD-12A9-DCE5-03DB-AEC9175171A6}"/>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26841F59-5122-DC29-3904-7CA3F3A1BEB1}"/>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2198" name="Google Shape;2198;p72">
            <a:extLst>
              <a:ext uri="{FF2B5EF4-FFF2-40B4-BE49-F238E27FC236}">
                <a16:creationId xmlns:a16="http://schemas.microsoft.com/office/drawing/2014/main" id="{F03A96C3-FA0E-531E-9588-0A7538E24466}"/>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32682BC4-EA4C-80B4-F1F1-18F6B6E2F146}"/>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200" name="Google Shape;2200;p72">
            <a:extLst>
              <a:ext uri="{FF2B5EF4-FFF2-40B4-BE49-F238E27FC236}">
                <a16:creationId xmlns:a16="http://schemas.microsoft.com/office/drawing/2014/main" id="{F7024B1B-0DCE-022B-1955-4027654A94E5}"/>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B2838547-8771-86EF-C86E-268D950C63CD}"/>
              </a:ext>
            </a:extLst>
          </p:cNvPr>
          <p:cNvSpPr/>
          <p:nvPr/>
        </p:nvSpPr>
        <p:spPr>
          <a:xfrm>
            <a:off x="2332192" y="4162894"/>
            <a:ext cx="1000509" cy="991109"/>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0">
              <a:alphaModFix amt="10000"/>
            </a:blip>
            <a:stretch>
              <a:fillRect/>
            </a:stretch>
          </a:blipFill>
          <a:ln>
            <a:noFill/>
          </a:ln>
        </p:spPr>
      </p:sp>
      <p:sp>
        <p:nvSpPr>
          <p:cNvPr id="2202" name="Google Shape;2202;p72">
            <a:extLst>
              <a:ext uri="{FF2B5EF4-FFF2-40B4-BE49-F238E27FC236}">
                <a16:creationId xmlns:a16="http://schemas.microsoft.com/office/drawing/2014/main" id="{00D83DA7-DF8F-4F73-6F96-791624573E4C}"/>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3">
              <a:alphaModFix amt="10000"/>
            </a:blip>
            <a:stretch>
              <a:fillRect/>
            </a:stretch>
          </a:blipFill>
          <a:ln>
            <a:noFill/>
          </a:ln>
        </p:spPr>
      </p:sp>
      <p:sp>
        <p:nvSpPr>
          <p:cNvPr id="2203" name="Google Shape;2203;p72">
            <a:extLst>
              <a:ext uri="{FF2B5EF4-FFF2-40B4-BE49-F238E27FC236}">
                <a16:creationId xmlns:a16="http://schemas.microsoft.com/office/drawing/2014/main" id="{67627662-BE76-ED68-1D91-593696342547}"/>
              </a:ext>
            </a:extLst>
          </p:cNvPr>
          <p:cNvSpPr/>
          <p:nvPr/>
        </p:nvSpPr>
        <p:spPr>
          <a:xfrm>
            <a:off x="10773319" y="413529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D23B8F63-1824-28AF-360B-7D1DEEF58A29}"/>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2D588C23-DDD7-DE18-2CA6-9AD05009ECA2}"/>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352591A8-77AF-6139-8C3B-3041F8CF744C}"/>
              </a:ext>
            </a:extLst>
          </p:cNvPr>
          <p:cNvSpPr/>
          <p:nvPr/>
        </p:nvSpPr>
        <p:spPr>
          <a:xfrm>
            <a:off x="2795317" y="528035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4">
              <a:alphaModFix amt="10000"/>
            </a:blip>
            <a:stretch>
              <a:fillRect/>
            </a:stretch>
          </a:blipFill>
          <a:ln>
            <a:noFill/>
          </a:ln>
        </p:spPr>
      </p:sp>
      <p:sp>
        <p:nvSpPr>
          <p:cNvPr id="2207" name="Google Shape;2207;p72">
            <a:extLst>
              <a:ext uri="{FF2B5EF4-FFF2-40B4-BE49-F238E27FC236}">
                <a16:creationId xmlns:a16="http://schemas.microsoft.com/office/drawing/2014/main" id="{D6987385-CF3E-1830-F5C2-8B31240B9BF0}"/>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7FAEF1EA-BD09-F65B-C1D5-3CC6F1CA83D6}"/>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0">
              <a:alphaModFix amt="10000"/>
            </a:blip>
            <a:stretch>
              <a:fillRect/>
            </a:stretch>
          </a:blipFill>
          <a:ln>
            <a:noFill/>
          </a:ln>
        </p:spPr>
      </p:sp>
      <p:sp>
        <p:nvSpPr>
          <p:cNvPr id="2210" name="Google Shape;2210;p72">
            <a:extLst>
              <a:ext uri="{FF2B5EF4-FFF2-40B4-BE49-F238E27FC236}">
                <a16:creationId xmlns:a16="http://schemas.microsoft.com/office/drawing/2014/main" id="{64CFB59C-38A3-239C-1436-1A638BA4C1C4}"/>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2211" name="Google Shape;2211;p72">
            <a:extLst>
              <a:ext uri="{FF2B5EF4-FFF2-40B4-BE49-F238E27FC236}">
                <a16:creationId xmlns:a16="http://schemas.microsoft.com/office/drawing/2014/main" id="{DD62395B-299B-FEA3-EBE0-83720EBB57FE}"/>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64921A66-8130-4348-57D3-3B9B443AD802}"/>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4">
              <a:alphaModFix amt="10000"/>
            </a:blip>
            <a:stretch>
              <a:fillRect/>
            </a:stretch>
          </a:blipFill>
          <a:ln>
            <a:noFill/>
          </a:ln>
        </p:spPr>
      </p:sp>
      <p:sp>
        <p:nvSpPr>
          <p:cNvPr id="2213" name="Google Shape;2213;p72">
            <a:extLst>
              <a:ext uri="{FF2B5EF4-FFF2-40B4-BE49-F238E27FC236}">
                <a16:creationId xmlns:a16="http://schemas.microsoft.com/office/drawing/2014/main" id="{2AB11988-81EB-3E66-79EA-8140032A65FC}"/>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3">
              <a:alphaModFix amt="10000"/>
            </a:blip>
            <a:stretch>
              <a:fillRect/>
            </a:stretch>
          </a:blipFill>
          <a:ln>
            <a:noFill/>
          </a:ln>
        </p:spPr>
      </p:sp>
      <p:sp>
        <p:nvSpPr>
          <p:cNvPr id="2214" name="Google Shape;2214;p72">
            <a:extLst>
              <a:ext uri="{FF2B5EF4-FFF2-40B4-BE49-F238E27FC236}">
                <a16:creationId xmlns:a16="http://schemas.microsoft.com/office/drawing/2014/main" id="{10F1E7E1-9E56-DC1C-A681-1BFB80057358}"/>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00E8334E-4E8B-11B9-C72D-72AE02475BF3}"/>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36C9593C-04D3-8F16-57EC-8021B6AC0678}"/>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50F5EC72-D20F-2DE5-A04D-8A664EAA80F8}"/>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8D1EA48A-1988-19DF-91BD-61EA518BD840}"/>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7" name="TextBox 6">
            <a:extLst>
              <a:ext uri="{FF2B5EF4-FFF2-40B4-BE49-F238E27FC236}">
                <a16:creationId xmlns:a16="http://schemas.microsoft.com/office/drawing/2014/main" id="{A165BCEE-EA08-A356-9B4A-ADCAF158C94B}"/>
              </a:ext>
            </a:extLst>
          </p:cNvPr>
          <p:cNvSpPr txBox="1"/>
          <p:nvPr/>
        </p:nvSpPr>
        <p:spPr>
          <a:xfrm>
            <a:off x="1774697" y="2736219"/>
            <a:ext cx="6504038" cy="470000"/>
          </a:xfrm>
          <a:prstGeom prst="rect">
            <a:avLst/>
          </a:prstGeom>
          <a:noFill/>
        </p:spPr>
        <p:txBody>
          <a:bodyPr wrap="square">
            <a:spAutoFit/>
          </a:bodyPr>
          <a:lstStyle/>
          <a:p>
            <a:pPr>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a:p>
        </p:txBody>
      </p:sp>
      <p:sp>
        <p:nvSpPr>
          <p:cNvPr id="10" name="TextBox 9">
            <a:extLst>
              <a:ext uri="{FF2B5EF4-FFF2-40B4-BE49-F238E27FC236}">
                <a16:creationId xmlns:a16="http://schemas.microsoft.com/office/drawing/2014/main" id="{CB2530CF-0015-2CAF-1229-DCB3A39A5C27}"/>
              </a:ext>
            </a:extLst>
          </p:cNvPr>
          <p:cNvSpPr txBox="1"/>
          <p:nvPr/>
        </p:nvSpPr>
        <p:spPr>
          <a:xfrm>
            <a:off x="785682" y="2859552"/>
            <a:ext cx="5289924" cy="836063"/>
          </a:xfrm>
          <a:prstGeom prst="rect">
            <a:avLst/>
          </a:prstGeom>
          <a:noFill/>
        </p:spPr>
        <p:txBody>
          <a:bodyPr wrap="square">
            <a:spAutoFit/>
          </a:bodyPr>
          <a:lstStyle/>
          <a:p>
            <a:pPr>
              <a:lnSpc>
                <a:spcPct val="107000"/>
              </a:lnSpc>
              <a:spcAft>
                <a:spcPts val="800"/>
              </a:spcAft>
              <a:buNone/>
            </a:pPr>
            <a:endParaRPr lang="en-IN" sz="2400" kern="100" baseline="-250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7AD3462D-6067-7C2F-4146-F777812873E8}"/>
              </a:ext>
            </a:extLst>
          </p:cNvPr>
          <p:cNvSpPr txBox="1"/>
          <p:nvPr/>
        </p:nvSpPr>
        <p:spPr>
          <a:xfrm>
            <a:off x="526119" y="5316769"/>
            <a:ext cx="10033725" cy="470000"/>
          </a:xfrm>
          <a:prstGeom prst="rect">
            <a:avLst/>
          </a:prstGeom>
          <a:noFill/>
        </p:spPr>
        <p:txBody>
          <a:bodyPr wrap="square">
            <a:spAutoFit/>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3" name="TextBox 2">
            <a:extLst>
              <a:ext uri="{FF2B5EF4-FFF2-40B4-BE49-F238E27FC236}">
                <a16:creationId xmlns:a16="http://schemas.microsoft.com/office/drawing/2014/main" id="{3FE9E44D-AAE0-51EC-6DE8-33309FDD4976}"/>
              </a:ext>
            </a:extLst>
          </p:cNvPr>
          <p:cNvSpPr txBox="1"/>
          <p:nvPr/>
        </p:nvSpPr>
        <p:spPr>
          <a:xfrm>
            <a:off x="395982" y="1011948"/>
            <a:ext cx="11400036" cy="5930213"/>
          </a:xfrm>
          <a:prstGeom prst="rect">
            <a:avLst/>
          </a:prstGeom>
          <a:noFill/>
        </p:spPr>
        <p:txBody>
          <a:bodyPr wrap="square">
            <a:spAutoFit/>
          </a:bodyPr>
          <a:lstStyle/>
          <a:p>
            <a:pPr marL="457200" indent="-457200">
              <a:lnSpc>
                <a:spcPct val="107000"/>
              </a:lnSpc>
              <a:spcAft>
                <a:spcPts val="800"/>
              </a:spcAft>
              <a:buFont typeface="+mj-lt"/>
              <a:buAutoNum type="arabicPeriod"/>
            </a:pPr>
            <a:r>
              <a:rPr lang="en-IN" sz="2400" b="1" kern="100" dirty="0">
                <a:effectLst/>
                <a:latin typeface="+mj-lt"/>
                <a:ea typeface="Calibri" panose="020F0502020204030204" pitchFamily="34" charset="0"/>
                <a:cs typeface="Times New Roman" panose="02020603050405020304" pitchFamily="18" charset="0"/>
              </a:rPr>
              <a:t>Level Smoothing:</a:t>
            </a:r>
            <a:r>
              <a:rPr lang="en-IN" sz="2400" b="1" kern="100" dirty="0">
                <a:latin typeface="+mj-lt"/>
                <a:ea typeface="Calibri" panose="020F0502020204030204" pitchFamily="34" charset="0"/>
                <a:cs typeface="Times New Roman" panose="02020603050405020304" pitchFamily="18" charset="0"/>
              </a:rPr>
              <a:t> </a:t>
            </a:r>
            <a:r>
              <a:rPr lang="en-IN" sz="2400" kern="100" dirty="0">
                <a:effectLst/>
                <a:latin typeface="+mj-lt"/>
                <a:ea typeface="Calibri" panose="020F0502020204030204" pitchFamily="34" charset="0"/>
                <a:cs typeface="Times New Roman" panose="02020603050405020304" pitchFamily="18" charset="0"/>
              </a:rPr>
              <a:t>The first exponential smoothing equation updates the level estimate, similar to simple exponential smoothing.</a:t>
            </a:r>
            <a:endParaRPr lang="en-IN" sz="2400" kern="100" dirty="0">
              <a:latin typeface="+mj-lt"/>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a:pPr>
            <a:r>
              <a:rPr lang="en-IN" sz="2400" b="1" kern="100" dirty="0">
                <a:effectLst/>
                <a:latin typeface="+mj-lt"/>
                <a:ea typeface="Calibri" panose="020F0502020204030204" pitchFamily="34" charset="0"/>
                <a:cs typeface="Times New Roman" panose="02020603050405020304" pitchFamily="18" charset="0"/>
              </a:rPr>
              <a:t>Trend Smoothing:</a:t>
            </a:r>
            <a:r>
              <a:rPr lang="en-IN" sz="2400" b="1" kern="100" dirty="0">
                <a:latin typeface="+mj-lt"/>
                <a:ea typeface="Calibri" panose="020F0502020204030204" pitchFamily="34" charset="0"/>
                <a:cs typeface="Times New Roman" panose="02020603050405020304" pitchFamily="18" charset="0"/>
              </a:rPr>
              <a:t> </a:t>
            </a:r>
            <a:r>
              <a:rPr lang="en-IN" sz="2400" kern="100" dirty="0">
                <a:effectLst/>
                <a:latin typeface="+mj-lt"/>
                <a:ea typeface="Calibri" panose="020F0502020204030204" pitchFamily="34" charset="0"/>
                <a:cs typeface="Times New Roman" panose="02020603050405020304" pitchFamily="18" charset="0"/>
              </a:rPr>
              <a:t>The second equation updates the trend estimate, also using exponential smoothing.</a:t>
            </a:r>
          </a:p>
          <a:p>
            <a:pPr marL="457200" indent="-457200">
              <a:lnSpc>
                <a:spcPct val="107000"/>
              </a:lnSpc>
              <a:spcAft>
                <a:spcPts val="800"/>
              </a:spcAft>
              <a:buFont typeface="+mj-lt"/>
              <a:buAutoNum type="arabicPeriod"/>
            </a:pPr>
            <a:r>
              <a:rPr lang="en-IN" sz="2400" b="1" kern="100" dirty="0">
                <a:effectLst/>
                <a:latin typeface="+mj-lt"/>
                <a:ea typeface="Calibri" panose="020F0502020204030204" pitchFamily="34" charset="0"/>
                <a:cs typeface="Times New Roman" panose="02020603050405020304" pitchFamily="18" charset="0"/>
              </a:rPr>
              <a:t>Forecasting:</a:t>
            </a:r>
            <a:r>
              <a:rPr lang="en-IN" sz="2400" b="1" kern="100" dirty="0">
                <a:latin typeface="+mj-lt"/>
                <a:ea typeface="Calibri" panose="020F0502020204030204" pitchFamily="34" charset="0"/>
                <a:cs typeface="Times New Roman" panose="02020603050405020304" pitchFamily="18" charset="0"/>
              </a:rPr>
              <a:t> </a:t>
            </a:r>
            <a:r>
              <a:rPr lang="en-IN" sz="2400" kern="100" dirty="0">
                <a:effectLst/>
                <a:latin typeface="+mj-lt"/>
                <a:ea typeface="Calibri" panose="020F0502020204030204" pitchFamily="34" charset="0"/>
                <a:cs typeface="Times New Roman" panose="02020603050405020304" pitchFamily="18" charset="0"/>
              </a:rPr>
              <a:t>The forecast for a future period is calculated by adding the current level estimate to the product of the trend estimate and the number of periods ahead. </a:t>
            </a:r>
          </a:p>
          <a:p>
            <a:pPr>
              <a:lnSpc>
                <a:spcPct val="107000"/>
              </a:lnSpc>
              <a:spcAft>
                <a:spcPts val="800"/>
              </a:spcAft>
              <a:buNone/>
            </a:pPr>
            <a:r>
              <a:rPr lang="en-IN" sz="2400" kern="100" dirty="0">
                <a:effectLst/>
                <a:latin typeface="+mj-lt"/>
                <a:ea typeface="Calibri" panose="020F0502020204030204" pitchFamily="34" charset="0"/>
                <a:cs typeface="Times New Roman" panose="02020603050405020304" pitchFamily="18" charset="0"/>
              </a:rPr>
              <a:t>When to Use Double Exponential Smoothing:</a:t>
            </a: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effectLst/>
                <a:latin typeface="+mj-lt"/>
                <a:ea typeface="Calibri" panose="020F0502020204030204" pitchFamily="34" charset="0"/>
                <a:cs typeface="Times New Roman" panose="02020603050405020304" pitchFamily="18" charset="0"/>
              </a:rPr>
              <a:t>Data with a Linear Trend:</a:t>
            </a:r>
            <a:r>
              <a:rPr lang="en-IN" sz="2400" kern="100" dirty="0">
                <a:effectLst/>
                <a:latin typeface="+mj-lt"/>
                <a:ea typeface="Calibri" panose="020F0502020204030204" pitchFamily="34" charset="0"/>
                <a:cs typeface="Times New Roman" panose="02020603050405020304" pitchFamily="18" charset="0"/>
              </a:rPr>
              <a:t> The primary use case is when the time series data has a linear trend but no seasonality. </a:t>
            </a: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effectLst/>
                <a:latin typeface="+mj-lt"/>
                <a:ea typeface="Calibri" panose="020F0502020204030204" pitchFamily="34" charset="0"/>
                <a:cs typeface="Times New Roman" panose="02020603050405020304" pitchFamily="18" charset="0"/>
              </a:rPr>
              <a:t>No Seasonal Pattern:</a:t>
            </a:r>
            <a:r>
              <a:rPr lang="en-IN" sz="2400" kern="100" dirty="0">
                <a:effectLst/>
                <a:latin typeface="+mj-lt"/>
                <a:ea typeface="Calibri" panose="020F0502020204030204" pitchFamily="34" charset="0"/>
                <a:cs typeface="Times New Roman" panose="02020603050405020304" pitchFamily="18" charset="0"/>
              </a:rPr>
              <a:t> The method is not suitable for data with seasonal patterns. </a:t>
            </a: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effectLst/>
                <a:latin typeface="+mj-lt"/>
                <a:ea typeface="Calibri" panose="020F0502020204030204" pitchFamily="34" charset="0"/>
                <a:cs typeface="Times New Roman" panose="02020603050405020304" pitchFamily="18" charset="0"/>
              </a:rPr>
              <a:t>Growth or Decline:</a:t>
            </a:r>
            <a:r>
              <a:rPr lang="en-IN" sz="2400" kern="100" dirty="0">
                <a:effectLst/>
                <a:latin typeface="+mj-lt"/>
                <a:ea typeface="Calibri" panose="020F0502020204030204" pitchFamily="34" charset="0"/>
                <a:cs typeface="Times New Roman" panose="02020603050405020304" pitchFamily="18" charset="0"/>
              </a:rPr>
              <a:t> It's useful for forecasting products or services in a growth or decline phase. </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58EBFF5E-9287-0997-3172-65443F3CC71B}"/>
              </a:ext>
            </a:extLst>
          </p:cNvPr>
          <p:cNvSpPr txBox="1"/>
          <p:nvPr/>
        </p:nvSpPr>
        <p:spPr>
          <a:xfrm>
            <a:off x="1180901" y="230781"/>
            <a:ext cx="9432321" cy="584775"/>
          </a:xfrm>
          <a:prstGeom prst="rect">
            <a:avLst/>
          </a:prstGeom>
          <a:noFill/>
        </p:spPr>
        <p:txBody>
          <a:bodyPr wrap="square">
            <a:spAutoFit/>
          </a:bodyPr>
          <a:lstStyle/>
          <a:p>
            <a:r>
              <a:rPr kumimoji="0" lang="en-IN" sz="3200" b="1" i="0" u="none" strike="noStrike" kern="100" cap="none" spc="0" normalizeH="0" baseline="0" noProof="0" dirty="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Double exponential smoothing (Holt linear)</a:t>
            </a:r>
            <a:endParaRPr lang="en-IN" dirty="0"/>
          </a:p>
        </p:txBody>
      </p:sp>
    </p:spTree>
    <p:extLst>
      <p:ext uri="{BB962C8B-B14F-4D97-AF65-F5344CB8AC3E}">
        <p14:creationId xmlns:p14="http://schemas.microsoft.com/office/powerpoint/2010/main" val="1143466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9F0BEFFA-FA48-C1C3-0138-1952C1E1A2F1}"/>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70C7365F-1625-327E-AC51-58173339B227}"/>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1702957B-2240-BC02-CC18-46E1FC4E1DEC}"/>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19B96405-4C57-461E-4529-185F6A53F4B3}"/>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3E067733-1B14-32A0-94A9-76A3EB088E43}"/>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EFC7E925-156B-BD48-1F75-1FA15145E211}"/>
              </a:ext>
            </a:extLst>
          </p:cNvPr>
          <p:cNvSpPr/>
          <p:nvPr/>
        </p:nvSpPr>
        <p:spPr>
          <a:xfrm>
            <a:off x="4006806" y="35385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5A547958-D640-80A1-6BC7-7A09204D0966}"/>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7A407B11-7FDA-21FF-9095-DD04C53DA3A6}"/>
              </a:ext>
            </a:extLst>
          </p:cNvPr>
          <p:cNvSpPr/>
          <p:nvPr/>
        </p:nvSpPr>
        <p:spPr>
          <a:xfrm>
            <a:off x="-446554" y="1261230"/>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BABBF2BE-F2CF-08F1-4B71-92FB0AA1FA65}"/>
              </a:ext>
            </a:extLst>
          </p:cNvPr>
          <p:cNvSpPr/>
          <p:nvPr/>
        </p:nvSpPr>
        <p:spPr>
          <a:xfrm>
            <a:off x="5420044" y="1805897"/>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90" name="Google Shape;2190;p72">
            <a:extLst>
              <a:ext uri="{FF2B5EF4-FFF2-40B4-BE49-F238E27FC236}">
                <a16:creationId xmlns:a16="http://schemas.microsoft.com/office/drawing/2014/main" id="{B286829B-C6E3-2219-9EAA-E68FB246F62D}"/>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0">
              <a:alphaModFix amt="10000"/>
            </a:blip>
            <a:stretch>
              <a:fillRect/>
            </a:stretch>
          </a:blipFill>
          <a:ln>
            <a:noFill/>
          </a:ln>
        </p:spPr>
      </p:sp>
      <p:sp>
        <p:nvSpPr>
          <p:cNvPr id="2192" name="Google Shape;2192;p72">
            <a:extLst>
              <a:ext uri="{FF2B5EF4-FFF2-40B4-BE49-F238E27FC236}">
                <a16:creationId xmlns:a16="http://schemas.microsoft.com/office/drawing/2014/main" id="{916A51B1-0D51-DEC2-8409-EEAA3596DFE6}"/>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2193" name="Google Shape;2193;p72">
            <a:extLst>
              <a:ext uri="{FF2B5EF4-FFF2-40B4-BE49-F238E27FC236}">
                <a16:creationId xmlns:a16="http://schemas.microsoft.com/office/drawing/2014/main" id="{17901392-D5ED-E458-B84A-D3D3A5ED1F87}"/>
              </a:ext>
            </a:extLst>
          </p:cNvPr>
          <p:cNvSpPr/>
          <p:nvPr/>
        </p:nvSpPr>
        <p:spPr>
          <a:xfrm>
            <a:off x="7183932" y="1698569"/>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0">
              <a:alphaModFix amt="10000"/>
            </a:blip>
            <a:stretch>
              <a:fillRect/>
            </a:stretch>
          </a:blipFill>
          <a:ln>
            <a:noFill/>
          </a:ln>
        </p:spPr>
      </p:sp>
      <p:sp>
        <p:nvSpPr>
          <p:cNvPr id="2194" name="Google Shape;2194;p72">
            <a:extLst>
              <a:ext uri="{FF2B5EF4-FFF2-40B4-BE49-F238E27FC236}">
                <a16:creationId xmlns:a16="http://schemas.microsoft.com/office/drawing/2014/main" id="{2F2B3A74-6864-E300-AA61-359DDA50DD24}"/>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2195" name="Google Shape;2195;p72">
            <a:extLst>
              <a:ext uri="{FF2B5EF4-FFF2-40B4-BE49-F238E27FC236}">
                <a16:creationId xmlns:a16="http://schemas.microsoft.com/office/drawing/2014/main" id="{BB6B9B30-B93E-A8E7-2101-3CFDFC7DB65B}"/>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F988FD03-52B2-6AFF-7BF7-0356E43D8858}"/>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2198" name="Google Shape;2198;p72">
            <a:extLst>
              <a:ext uri="{FF2B5EF4-FFF2-40B4-BE49-F238E27FC236}">
                <a16:creationId xmlns:a16="http://schemas.microsoft.com/office/drawing/2014/main" id="{2B6F9C60-226B-721A-617E-D8C61BCC8BCD}"/>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B50E6C36-6051-06E1-F8CB-9942A3632EC2}"/>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200" name="Google Shape;2200;p72">
            <a:extLst>
              <a:ext uri="{FF2B5EF4-FFF2-40B4-BE49-F238E27FC236}">
                <a16:creationId xmlns:a16="http://schemas.microsoft.com/office/drawing/2014/main" id="{2FC4BBE6-A4DB-B4B8-EA69-22E80769BCCC}"/>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743AC3F2-CD4E-7D82-1B0E-7E7AEF5E517C}"/>
              </a:ext>
            </a:extLst>
          </p:cNvPr>
          <p:cNvSpPr/>
          <p:nvPr/>
        </p:nvSpPr>
        <p:spPr>
          <a:xfrm>
            <a:off x="2332192" y="4162894"/>
            <a:ext cx="1000509" cy="991109"/>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0">
              <a:alphaModFix amt="10000"/>
            </a:blip>
            <a:stretch>
              <a:fillRect/>
            </a:stretch>
          </a:blipFill>
          <a:ln>
            <a:noFill/>
          </a:ln>
        </p:spPr>
      </p:sp>
      <p:sp>
        <p:nvSpPr>
          <p:cNvPr id="2202" name="Google Shape;2202;p72">
            <a:extLst>
              <a:ext uri="{FF2B5EF4-FFF2-40B4-BE49-F238E27FC236}">
                <a16:creationId xmlns:a16="http://schemas.microsoft.com/office/drawing/2014/main" id="{560D41C9-2685-435E-8311-B8114C097832}"/>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3">
              <a:alphaModFix amt="10000"/>
            </a:blip>
            <a:stretch>
              <a:fillRect/>
            </a:stretch>
          </a:blipFill>
          <a:ln>
            <a:noFill/>
          </a:ln>
        </p:spPr>
      </p:sp>
      <p:sp>
        <p:nvSpPr>
          <p:cNvPr id="2203" name="Google Shape;2203;p72">
            <a:extLst>
              <a:ext uri="{FF2B5EF4-FFF2-40B4-BE49-F238E27FC236}">
                <a16:creationId xmlns:a16="http://schemas.microsoft.com/office/drawing/2014/main" id="{455E9B71-7A68-3508-C977-F5331CE3BAD6}"/>
              </a:ext>
            </a:extLst>
          </p:cNvPr>
          <p:cNvSpPr/>
          <p:nvPr/>
        </p:nvSpPr>
        <p:spPr>
          <a:xfrm>
            <a:off x="10773319" y="413529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DEC3970D-A21D-F0F3-EFB3-67AE7FF19919}"/>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B50AF923-065F-260D-490E-1BE86233C990}"/>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372BDFD9-6937-F0E3-81A1-0A7FBFFB3BE6}"/>
              </a:ext>
            </a:extLst>
          </p:cNvPr>
          <p:cNvSpPr/>
          <p:nvPr/>
        </p:nvSpPr>
        <p:spPr>
          <a:xfrm>
            <a:off x="2795317" y="528035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4">
              <a:alphaModFix amt="10000"/>
            </a:blip>
            <a:stretch>
              <a:fillRect/>
            </a:stretch>
          </a:blipFill>
          <a:ln>
            <a:noFill/>
          </a:ln>
        </p:spPr>
      </p:sp>
      <p:sp>
        <p:nvSpPr>
          <p:cNvPr id="2207" name="Google Shape;2207;p72">
            <a:extLst>
              <a:ext uri="{FF2B5EF4-FFF2-40B4-BE49-F238E27FC236}">
                <a16:creationId xmlns:a16="http://schemas.microsoft.com/office/drawing/2014/main" id="{62BDBBFB-4C56-D5A8-F446-435B3528951E}"/>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E3926B84-51D8-FBDA-4044-85233E7D2C47}"/>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0">
              <a:alphaModFix amt="10000"/>
            </a:blip>
            <a:stretch>
              <a:fillRect/>
            </a:stretch>
          </a:blipFill>
          <a:ln>
            <a:noFill/>
          </a:ln>
        </p:spPr>
      </p:sp>
      <p:sp>
        <p:nvSpPr>
          <p:cNvPr id="2210" name="Google Shape;2210;p72">
            <a:extLst>
              <a:ext uri="{FF2B5EF4-FFF2-40B4-BE49-F238E27FC236}">
                <a16:creationId xmlns:a16="http://schemas.microsoft.com/office/drawing/2014/main" id="{9DA725E0-95BA-4746-F4E4-4EE5DAD22935}"/>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2211" name="Google Shape;2211;p72">
            <a:extLst>
              <a:ext uri="{FF2B5EF4-FFF2-40B4-BE49-F238E27FC236}">
                <a16:creationId xmlns:a16="http://schemas.microsoft.com/office/drawing/2014/main" id="{A1B9A148-8AE3-3944-0107-6BD6E1BF421C}"/>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40FCFA62-2361-9E7F-70B9-040AAE7FCA29}"/>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4">
              <a:alphaModFix amt="10000"/>
            </a:blip>
            <a:stretch>
              <a:fillRect/>
            </a:stretch>
          </a:blipFill>
          <a:ln>
            <a:noFill/>
          </a:ln>
        </p:spPr>
      </p:sp>
      <p:sp>
        <p:nvSpPr>
          <p:cNvPr id="2213" name="Google Shape;2213;p72">
            <a:extLst>
              <a:ext uri="{FF2B5EF4-FFF2-40B4-BE49-F238E27FC236}">
                <a16:creationId xmlns:a16="http://schemas.microsoft.com/office/drawing/2014/main" id="{D4F354E7-4A05-A813-D619-F2CB1D274C56}"/>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3">
              <a:alphaModFix amt="10000"/>
            </a:blip>
            <a:stretch>
              <a:fillRect/>
            </a:stretch>
          </a:blipFill>
          <a:ln>
            <a:noFill/>
          </a:ln>
        </p:spPr>
      </p:sp>
      <p:sp>
        <p:nvSpPr>
          <p:cNvPr id="2214" name="Google Shape;2214;p72">
            <a:extLst>
              <a:ext uri="{FF2B5EF4-FFF2-40B4-BE49-F238E27FC236}">
                <a16:creationId xmlns:a16="http://schemas.microsoft.com/office/drawing/2014/main" id="{4F3C7A60-0466-141C-523D-6F01113F5705}"/>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862C4DAC-8159-B447-0546-A19E70C81FF2}"/>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006BF760-C398-D3C9-78F3-3D94FAE0083E}"/>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1529A08B-8F8E-F276-6741-876DF948ADCA}"/>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E7A25615-B506-1A0A-A99B-0BAC60E7F54F}"/>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7" name="TextBox 6">
            <a:extLst>
              <a:ext uri="{FF2B5EF4-FFF2-40B4-BE49-F238E27FC236}">
                <a16:creationId xmlns:a16="http://schemas.microsoft.com/office/drawing/2014/main" id="{A480FFC6-7BA5-9122-A65C-C9F0906378BA}"/>
              </a:ext>
            </a:extLst>
          </p:cNvPr>
          <p:cNvSpPr txBox="1"/>
          <p:nvPr/>
        </p:nvSpPr>
        <p:spPr>
          <a:xfrm>
            <a:off x="1423845" y="3138402"/>
            <a:ext cx="6504038" cy="470000"/>
          </a:xfrm>
          <a:prstGeom prst="rect">
            <a:avLst/>
          </a:prstGeom>
          <a:noFill/>
        </p:spPr>
        <p:txBody>
          <a:bodyPr wrap="square">
            <a:spAutoFit/>
          </a:bodyPr>
          <a:lstStyle/>
          <a:p>
            <a:pPr>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a:p>
        </p:txBody>
      </p:sp>
      <p:sp>
        <p:nvSpPr>
          <p:cNvPr id="10" name="TextBox 9">
            <a:extLst>
              <a:ext uri="{FF2B5EF4-FFF2-40B4-BE49-F238E27FC236}">
                <a16:creationId xmlns:a16="http://schemas.microsoft.com/office/drawing/2014/main" id="{234F0D26-34D4-64E4-624B-E1BC32C2E96C}"/>
              </a:ext>
            </a:extLst>
          </p:cNvPr>
          <p:cNvSpPr txBox="1"/>
          <p:nvPr/>
        </p:nvSpPr>
        <p:spPr>
          <a:xfrm>
            <a:off x="785682" y="2859552"/>
            <a:ext cx="5289924" cy="836063"/>
          </a:xfrm>
          <a:prstGeom prst="rect">
            <a:avLst/>
          </a:prstGeom>
          <a:noFill/>
        </p:spPr>
        <p:txBody>
          <a:bodyPr wrap="square">
            <a:spAutoFit/>
          </a:bodyPr>
          <a:lstStyle/>
          <a:p>
            <a:pPr>
              <a:lnSpc>
                <a:spcPct val="107000"/>
              </a:lnSpc>
              <a:spcAft>
                <a:spcPts val="800"/>
              </a:spcAft>
              <a:buNone/>
            </a:pPr>
            <a:endParaRPr lang="en-IN" sz="2400" kern="100" baseline="-250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89699A9-1F6C-6672-0F19-C49398FCC304}"/>
              </a:ext>
            </a:extLst>
          </p:cNvPr>
          <p:cNvSpPr txBox="1"/>
          <p:nvPr/>
        </p:nvSpPr>
        <p:spPr>
          <a:xfrm>
            <a:off x="324001" y="161243"/>
            <a:ext cx="11653373" cy="470000"/>
          </a:xfrm>
          <a:prstGeom prst="rect">
            <a:avLst/>
          </a:prstGeom>
          <a:noFill/>
        </p:spPr>
        <p:txBody>
          <a:bodyPr wrap="square">
            <a:spAutoFit/>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7FA711DC-6689-288B-DC2E-DDBF9412E699}"/>
              </a:ext>
            </a:extLst>
          </p:cNvPr>
          <p:cNvSpPr txBox="1"/>
          <p:nvPr/>
        </p:nvSpPr>
        <p:spPr>
          <a:xfrm>
            <a:off x="1374932" y="373706"/>
            <a:ext cx="9716377" cy="582595"/>
          </a:xfrm>
          <a:prstGeom prst="rect">
            <a:avLst/>
          </a:prstGeom>
          <a:noFill/>
        </p:spPr>
        <p:txBody>
          <a:bodyPr wrap="square">
            <a:spAutoFit/>
          </a:bodyPr>
          <a:lstStyle/>
          <a:p>
            <a:pPr>
              <a:lnSpc>
                <a:spcPct val="107000"/>
              </a:lnSpc>
              <a:spcAft>
                <a:spcPts val="800"/>
              </a:spcAft>
            </a:pPr>
            <a:r>
              <a:rPr lang="en-IN" sz="3200" b="1" kern="100" dirty="0">
                <a:effectLst/>
                <a:latin typeface="Georgia" panose="02040502050405020303" pitchFamily="18" charset="0"/>
                <a:ea typeface="Calibri" panose="020F0502020204030204" pitchFamily="34" charset="0"/>
                <a:cs typeface="Times New Roman" panose="02020603050405020304" pitchFamily="18" charset="0"/>
              </a:rPr>
              <a:t>Triple exponential smoothing (Holt-Winters)</a:t>
            </a:r>
            <a:endParaRPr lang="en-IN" sz="3200" kern="100" dirty="0">
              <a:effectLst/>
              <a:latin typeface="Georgia" panose="02040502050405020303" pitchFamily="18" charset="0"/>
              <a:ea typeface="Calibri" panose="020F0502020204030204" pitchFamily="34" charset="0"/>
              <a:cs typeface="Times New Roman" panose="02020603050405020304" pitchFamily="18" charset="0"/>
            </a:endParaRPr>
          </a:p>
        </p:txBody>
      </p:sp>
      <p:pic>
        <p:nvPicPr>
          <p:cNvPr id="6148" name="Picture 4" descr="Holt-Winters Forecasting and Exponential Smoothing Simplified - Orange  Matter">
            <a:extLst>
              <a:ext uri="{FF2B5EF4-FFF2-40B4-BE49-F238E27FC236}">
                <a16:creationId xmlns:a16="http://schemas.microsoft.com/office/drawing/2014/main" id="{D43E2682-316D-1724-FD6E-BF189E0D8B9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24831" y="1120145"/>
            <a:ext cx="5658121"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D062B8-7737-E707-9D4A-EE322C1892E7}"/>
              </a:ext>
            </a:extLst>
          </p:cNvPr>
          <p:cNvSpPr txBox="1"/>
          <p:nvPr/>
        </p:nvSpPr>
        <p:spPr>
          <a:xfrm>
            <a:off x="553188" y="1093594"/>
            <a:ext cx="5764076" cy="3631379"/>
          </a:xfrm>
          <a:prstGeom prst="rect">
            <a:avLst/>
          </a:prstGeom>
          <a:noFill/>
        </p:spPr>
        <p:txBody>
          <a:bodyPr wrap="square">
            <a:spAutoFit/>
          </a:bodyPr>
          <a:lstStyle/>
          <a:p>
            <a:pPr algn="just">
              <a:lnSpc>
                <a:spcPct val="107000"/>
              </a:lnSpc>
              <a:spcAft>
                <a:spcPts val="800"/>
              </a:spcAft>
            </a:pPr>
            <a:r>
              <a:rPr lang="en-IN" sz="2400" kern="100" dirty="0">
                <a:effectLst/>
                <a:latin typeface="+mj-lt"/>
                <a:ea typeface="Calibri" panose="020F0502020204030204" pitchFamily="34" charset="0"/>
                <a:cs typeface="Times New Roman" panose="02020603050405020304" pitchFamily="18" charset="0"/>
              </a:rPr>
              <a:t>Triple exponential smoothing, also known as Holt-Winters' method, is a time series forecasting technique used when data exhibits </a:t>
            </a:r>
            <a:r>
              <a:rPr lang="en-IN" sz="2400" u="sng" kern="100" dirty="0">
                <a:effectLst/>
                <a:latin typeface="+mj-lt"/>
                <a:ea typeface="Calibri" panose="020F0502020204030204" pitchFamily="34" charset="0"/>
                <a:cs typeface="Times New Roman" panose="02020603050405020304" pitchFamily="18" charset="0"/>
              </a:rPr>
              <a:t>both a trend (a general upward or downward movement) and seasonal component(regular patterns that repeat over time, like monthly or yearly cycles) </a:t>
            </a:r>
            <a:r>
              <a:rPr lang="en-IN" sz="2400" kern="100" dirty="0">
                <a:effectLst/>
                <a:latin typeface="+mj-lt"/>
                <a:ea typeface="Calibri" panose="020F0502020204030204" pitchFamily="34" charset="0"/>
                <a:cs typeface="Times New Roman" panose="02020603050405020304" pitchFamily="18" charset="0"/>
              </a:rPr>
              <a:t>, applying exponential smoothing three times to level, trend, and seasonality. </a:t>
            </a:r>
          </a:p>
        </p:txBody>
      </p:sp>
      <p:sp>
        <p:nvSpPr>
          <p:cNvPr id="5" name="TextBox 4">
            <a:extLst>
              <a:ext uri="{FF2B5EF4-FFF2-40B4-BE49-F238E27FC236}">
                <a16:creationId xmlns:a16="http://schemas.microsoft.com/office/drawing/2014/main" id="{FCCB17D9-8D06-0869-2354-857FCD0BAF9D}"/>
              </a:ext>
            </a:extLst>
          </p:cNvPr>
          <p:cNvSpPr txBox="1"/>
          <p:nvPr/>
        </p:nvSpPr>
        <p:spPr>
          <a:xfrm>
            <a:off x="553188" y="4694169"/>
            <a:ext cx="11254493" cy="1963294"/>
          </a:xfrm>
          <a:prstGeom prst="rect">
            <a:avLst/>
          </a:prstGeom>
          <a:noFill/>
        </p:spPr>
        <p:txBody>
          <a:bodyPr wrap="square">
            <a:spAutoFit/>
          </a:bodyPr>
          <a:lstStyle/>
          <a:p>
            <a:pPr>
              <a:lnSpc>
                <a:spcPct val="107000"/>
              </a:lnSpc>
              <a:spcAft>
                <a:spcPts val="800"/>
              </a:spcAft>
              <a:buNone/>
            </a:pPr>
            <a:r>
              <a:rPr lang="en-IN" sz="2400" kern="100" dirty="0">
                <a:effectLst/>
                <a:latin typeface="+mj-lt"/>
                <a:ea typeface="Calibri" panose="020F0502020204030204" pitchFamily="34" charset="0"/>
                <a:cs typeface="Times New Roman" panose="02020603050405020304" pitchFamily="18" charset="0"/>
              </a:rPr>
              <a:t>It applies exponential smoothing three times:</a:t>
            </a:r>
          </a:p>
          <a:p>
            <a:pPr>
              <a:lnSpc>
                <a:spcPct val="107000"/>
              </a:lnSpc>
              <a:spcAft>
                <a:spcPts val="800"/>
              </a:spcAft>
              <a:buNone/>
            </a:pPr>
            <a:r>
              <a:rPr lang="en-IN" sz="2400" b="1" kern="100" dirty="0">
                <a:effectLst/>
                <a:latin typeface="+mj-lt"/>
                <a:ea typeface="Calibri" panose="020F0502020204030204" pitchFamily="34" charset="0"/>
                <a:cs typeface="Times New Roman" panose="02020603050405020304" pitchFamily="18" charset="0"/>
              </a:rPr>
              <a:t>Level Smoothing:</a:t>
            </a:r>
            <a:r>
              <a:rPr lang="en-IN" sz="2400" kern="100" dirty="0">
                <a:effectLst/>
                <a:latin typeface="+mj-lt"/>
                <a:ea typeface="Calibri" panose="020F0502020204030204" pitchFamily="34" charset="0"/>
                <a:cs typeface="Times New Roman" panose="02020603050405020304" pitchFamily="18" charset="0"/>
              </a:rPr>
              <a:t> Estimates the underlying average level of the data. (</a:t>
            </a:r>
            <a:r>
              <a:rPr lang="en-IN" sz="2400" kern="100" dirty="0">
                <a:effectLst/>
                <a:latin typeface="+mj-lt"/>
                <a:ea typeface="Calibri" panose="020F0502020204030204" pitchFamily="34" charset="0"/>
                <a:cs typeface="Calibri" panose="020F0502020204030204" pitchFamily="34" charset="0"/>
              </a:rPr>
              <a:t>α</a:t>
            </a:r>
            <a:r>
              <a:rPr lang="en-IN" sz="2400" kern="100" dirty="0">
                <a:effectLst/>
                <a:latin typeface="+mj-lt"/>
                <a:ea typeface="Calibri" panose="020F0502020204030204" pitchFamily="34" charset="0"/>
                <a:cs typeface="Times New Roman" panose="02020603050405020304" pitchFamily="18" charset="0"/>
              </a:rPr>
              <a:t>)</a:t>
            </a:r>
          </a:p>
          <a:p>
            <a:pPr algn="just">
              <a:lnSpc>
                <a:spcPct val="107000"/>
              </a:lnSpc>
              <a:spcAft>
                <a:spcPts val="800"/>
              </a:spcAft>
              <a:buNone/>
            </a:pPr>
            <a:r>
              <a:rPr lang="en-IN" sz="2400" b="1" kern="100" dirty="0">
                <a:effectLst/>
                <a:latin typeface="+mj-lt"/>
                <a:ea typeface="Calibri" panose="020F0502020204030204" pitchFamily="34" charset="0"/>
                <a:cs typeface="Times New Roman" panose="02020603050405020304" pitchFamily="18" charset="0"/>
              </a:rPr>
              <a:t>Trend Smoothing:</a:t>
            </a:r>
            <a:r>
              <a:rPr lang="en-IN" sz="2400" kern="100" dirty="0">
                <a:effectLst/>
                <a:latin typeface="+mj-lt"/>
                <a:ea typeface="Calibri" panose="020F0502020204030204" pitchFamily="34" charset="0"/>
                <a:cs typeface="Times New Roman" panose="02020603050405020304" pitchFamily="18" charset="0"/>
              </a:rPr>
              <a:t> Estimates the trend or rate of change in the data. (</a:t>
            </a:r>
            <a:r>
              <a:rPr lang="en-IN" sz="2400" kern="100" dirty="0">
                <a:effectLst/>
                <a:latin typeface="+mj-lt"/>
                <a:ea typeface="Calibri" panose="020F0502020204030204" pitchFamily="34" charset="0"/>
                <a:cs typeface="Calibri" panose="020F0502020204030204" pitchFamily="34" charset="0"/>
              </a:rPr>
              <a:t>β</a:t>
            </a:r>
            <a:r>
              <a:rPr lang="en-IN" sz="2400" kern="100" dirty="0">
                <a:effectLst/>
                <a:latin typeface="+mj-lt"/>
                <a:ea typeface="Calibri" panose="020F0502020204030204" pitchFamily="34" charset="0"/>
                <a:cs typeface="Times New Roman" panose="02020603050405020304" pitchFamily="18" charset="0"/>
              </a:rPr>
              <a:t>)</a:t>
            </a:r>
          </a:p>
          <a:p>
            <a:pPr algn="just">
              <a:lnSpc>
                <a:spcPct val="107000"/>
              </a:lnSpc>
              <a:spcAft>
                <a:spcPts val="800"/>
              </a:spcAft>
              <a:buNone/>
            </a:pPr>
            <a:r>
              <a:rPr lang="en-IN" sz="2400" b="1" kern="100" dirty="0">
                <a:effectLst/>
                <a:latin typeface="+mj-lt"/>
                <a:ea typeface="Calibri" panose="020F0502020204030204" pitchFamily="34" charset="0"/>
                <a:cs typeface="Times New Roman" panose="02020603050405020304" pitchFamily="18" charset="0"/>
              </a:rPr>
              <a:t>Seasonal Smoothing:</a:t>
            </a:r>
            <a:r>
              <a:rPr lang="en-IN" sz="2400" kern="100" dirty="0">
                <a:effectLst/>
                <a:latin typeface="+mj-lt"/>
                <a:ea typeface="Calibri" panose="020F0502020204030204" pitchFamily="34" charset="0"/>
                <a:cs typeface="Times New Roman" panose="02020603050405020304" pitchFamily="18" charset="0"/>
              </a:rPr>
              <a:t> Estimates the seasonal component, capturing the recurring patterns. </a:t>
            </a:r>
            <a:endParaRPr lang="en-IN" sz="2400" kern="1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9513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1;p72">
            <a:extLst>
              <a:ext uri="{FF2B5EF4-FFF2-40B4-BE49-F238E27FC236}">
                <a16:creationId xmlns:a16="http://schemas.microsoft.com/office/drawing/2014/main" id="{F180C963-BBEE-6CA9-091B-27EC8208C73B}"/>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2">
              <a:alphaModFix amt="10000"/>
            </a:blip>
            <a:stretch>
              <a:fillRect/>
            </a:stretch>
          </a:blipFill>
          <a:ln>
            <a:noFill/>
          </a:ln>
        </p:spPr>
      </p:sp>
      <p:sp>
        <p:nvSpPr>
          <p:cNvPr id="3" name="Google Shape;2184;p72">
            <a:extLst>
              <a:ext uri="{FF2B5EF4-FFF2-40B4-BE49-F238E27FC236}">
                <a16:creationId xmlns:a16="http://schemas.microsoft.com/office/drawing/2014/main" id="{AB47AF85-2503-C1FF-1491-14BC8569B882}"/>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3">
              <a:alphaModFix amt="25000"/>
            </a:blip>
            <a:stretch>
              <a:fillRect/>
            </a:stretch>
          </a:blipFill>
          <a:ln>
            <a:noFill/>
          </a:ln>
        </p:spPr>
      </p:sp>
      <p:sp>
        <p:nvSpPr>
          <p:cNvPr id="4" name="Google Shape;2185;p72">
            <a:extLst>
              <a:ext uri="{FF2B5EF4-FFF2-40B4-BE49-F238E27FC236}">
                <a16:creationId xmlns:a16="http://schemas.microsoft.com/office/drawing/2014/main" id="{F3A43332-4765-335B-66F0-66017BDDC97D}"/>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4">
              <a:alphaModFix amt="10000"/>
            </a:blip>
            <a:stretch>
              <a:fillRect/>
            </a:stretch>
          </a:blipFill>
          <a:ln>
            <a:noFill/>
          </a:ln>
        </p:spPr>
      </p:sp>
      <p:sp>
        <p:nvSpPr>
          <p:cNvPr id="5" name="Google Shape;2187;p72">
            <a:extLst>
              <a:ext uri="{FF2B5EF4-FFF2-40B4-BE49-F238E27FC236}">
                <a16:creationId xmlns:a16="http://schemas.microsoft.com/office/drawing/2014/main" id="{EC5CDC3A-0A4C-8B0D-EB21-23FA1146992F}"/>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5">
              <a:alphaModFix amt="5000"/>
            </a:blip>
            <a:stretch>
              <a:fillRect/>
            </a:stretch>
          </a:blipFill>
          <a:ln>
            <a:noFill/>
          </a:ln>
        </p:spPr>
      </p:sp>
      <p:sp>
        <p:nvSpPr>
          <p:cNvPr id="6" name="Google Shape;2188;p72">
            <a:extLst>
              <a:ext uri="{FF2B5EF4-FFF2-40B4-BE49-F238E27FC236}">
                <a16:creationId xmlns:a16="http://schemas.microsoft.com/office/drawing/2014/main" id="{B5CDA32D-6573-AEDC-3877-38E378CE4F30}"/>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6">
              <a:alphaModFix amt="10000"/>
            </a:blip>
            <a:stretch>
              <a:fillRect/>
            </a:stretch>
          </a:blipFill>
          <a:ln>
            <a:noFill/>
          </a:ln>
        </p:spPr>
      </p:sp>
      <p:sp>
        <p:nvSpPr>
          <p:cNvPr id="7" name="Google Shape;2189;p72">
            <a:extLst>
              <a:ext uri="{FF2B5EF4-FFF2-40B4-BE49-F238E27FC236}">
                <a16:creationId xmlns:a16="http://schemas.microsoft.com/office/drawing/2014/main" id="{AA09525A-B81A-4C9C-0582-A968363CE187}"/>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7">
              <a:alphaModFix amt="10000"/>
            </a:blip>
            <a:stretch>
              <a:fillRect/>
            </a:stretch>
          </a:blipFill>
          <a:ln>
            <a:noFill/>
          </a:ln>
        </p:spPr>
      </p:sp>
      <p:sp>
        <p:nvSpPr>
          <p:cNvPr id="8" name="Google Shape;2190;p72">
            <a:extLst>
              <a:ext uri="{FF2B5EF4-FFF2-40B4-BE49-F238E27FC236}">
                <a16:creationId xmlns:a16="http://schemas.microsoft.com/office/drawing/2014/main" id="{35110AA3-3C89-F1F6-29F4-EF8AC11C069E}"/>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8">
              <a:alphaModFix amt="10000"/>
            </a:blip>
            <a:stretch>
              <a:fillRect/>
            </a:stretch>
          </a:blipFill>
          <a:ln>
            <a:noFill/>
          </a:ln>
        </p:spPr>
      </p:sp>
      <p:sp>
        <p:nvSpPr>
          <p:cNvPr id="9" name="Google Shape;2191;p72">
            <a:extLst>
              <a:ext uri="{FF2B5EF4-FFF2-40B4-BE49-F238E27FC236}">
                <a16:creationId xmlns:a16="http://schemas.microsoft.com/office/drawing/2014/main" id="{D49499FD-24BD-0F64-D9AD-11B0A5A6B1DD}"/>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9">
              <a:alphaModFix amt="10000"/>
            </a:blip>
            <a:stretch>
              <a:fillRect/>
            </a:stretch>
          </a:blipFill>
          <a:ln>
            <a:noFill/>
          </a:ln>
        </p:spPr>
      </p:sp>
      <p:sp>
        <p:nvSpPr>
          <p:cNvPr id="10" name="Google Shape;2192;p72">
            <a:extLst>
              <a:ext uri="{FF2B5EF4-FFF2-40B4-BE49-F238E27FC236}">
                <a16:creationId xmlns:a16="http://schemas.microsoft.com/office/drawing/2014/main" id="{407CAC97-668A-2BBD-A9C4-E95A858A2736}"/>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0">
              <a:alphaModFix amt="10000"/>
            </a:blip>
            <a:stretch>
              <a:fillRect/>
            </a:stretch>
          </a:blipFill>
          <a:ln>
            <a:noFill/>
          </a:ln>
        </p:spPr>
      </p:sp>
      <p:sp>
        <p:nvSpPr>
          <p:cNvPr id="11" name="Google Shape;2193;p72">
            <a:extLst>
              <a:ext uri="{FF2B5EF4-FFF2-40B4-BE49-F238E27FC236}">
                <a16:creationId xmlns:a16="http://schemas.microsoft.com/office/drawing/2014/main" id="{279372AA-ED2F-3434-F4C7-B4AED5D53878}"/>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8">
              <a:alphaModFix amt="10000"/>
            </a:blip>
            <a:stretch>
              <a:fillRect/>
            </a:stretch>
          </a:blipFill>
          <a:ln>
            <a:noFill/>
          </a:ln>
        </p:spPr>
      </p:sp>
      <p:sp>
        <p:nvSpPr>
          <p:cNvPr id="12" name="Google Shape;2194;p72">
            <a:extLst>
              <a:ext uri="{FF2B5EF4-FFF2-40B4-BE49-F238E27FC236}">
                <a16:creationId xmlns:a16="http://schemas.microsoft.com/office/drawing/2014/main" id="{96435770-76BD-46C9-8379-5B6DA601A1DF}"/>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1">
              <a:alphaModFix amt="10000"/>
            </a:blip>
            <a:stretch>
              <a:fillRect/>
            </a:stretch>
          </a:blipFill>
          <a:ln>
            <a:noFill/>
          </a:ln>
        </p:spPr>
      </p:sp>
      <p:sp>
        <p:nvSpPr>
          <p:cNvPr id="13" name="Google Shape;2195;p72">
            <a:extLst>
              <a:ext uri="{FF2B5EF4-FFF2-40B4-BE49-F238E27FC236}">
                <a16:creationId xmlns:a16="http://schemas.microsoft.com/office/drawing/2014/main" id="{961951EE-98B9-4887-8B60-0DDC67727D0B}"/>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5">
              <a:alphaModFix amt="5000"/>
            </a:blip>
            <a:stretch>
              <a:fillRect/>
            </a:stretch>
          </a:blipFill>
          <a:ln>
            <a:noFill/>
          </a:ln>
        </p:spPr>
      </p:sp>
      <p:sp>
        <p:nvSpPr>
          <p:cNvPr id="14" name="Google Shape;2196;p72">
            <a:extLst>
              <a:ext uri="{FF2B5EF4-FFF2-40B4-BE49-F238E27FC236}">
                <a16:creationId xmlns:a16="http://schemas.microsoft.com/office/drawing/2014/main" id="{C0BD5660-2C7A-768C-4C58-599CBB281C59}"/>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0">
              <a:alphaModFix amt="10000"/>
            </a:blip>
            <a:stretch>
              <a:fillRect/>
            </a:stretch>
          </a:blipFill>
          <a:ln>
            <a:noFill/>
          </a:ln>
        </p:spPr>
      </p:sp>
      <p:sp>
        <p:nvSpPr>
          <p:cNvPr id="15" name="Google Shape;2197;p72">
            <a:extLst>
              <a:ext uri="{FF2B5EF4-FFF2-40B4-BE49-F238E27FC236}">
                <a16:creationId xmlns:a16="http://schemas.microsoft.com/office/drawing/2014/main" id="{96E26CCE-D5E6-F83E-4907-9053F865AC49}"/>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9">
              <a:alphaModFix amt="10000"/>
            </a:blip>
            <a:stretch>
              <a:fillRect/>
            </a:stretch>
          </a:blipFill>
          <a:ln>
            <a:noFill/>
          </a:ln>
        </p:spPr>
      </p:sp>
      <p:sp>
        <p:nvSpPr>
          <p:cNvPr id="16" name="Google Shape;2199;p72">
            <a:extLst>
              <a:ext uri="{FF2B5EF4-FFF2-40B4-BE49-F238E27FC236}">
                <a16:creationId xmlns:a16="http://schemas.microsoft.com/office/drawing/2014/main" id="{6E0BB772-0F0B-2CCB-F45D-D5DA1FE44775}"/>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1">
              <a:alphaModFix amt="10000"/>
            </a:blip>
            <a:stretch>
              <a:fillRect/>
            </a:stretch>
          </a:blipFill>
          <a:ln>
            <a:noFill/>
          </a:ln>
        </p:spPr>
      </p:sp>
      <p:sp>
        <p:nvSpPr>
          <p:cNvPr id="17" name="Google Shape;2200;p72">
            <a:extLst>
              <a:ext uri="{FF2B5EF4-FFF2-40B4-BE49-F238E27FC236}">
                <a16:creationId xmlns:a16="http://schemas.microsoft.com/office/drawing/2014/main" id="{A83E298D-72DD-77CC-6183-1015D2423734}"/>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5">
              <a:alphaModFix amt="5000"/>
            </a:blip>
            <a:stretch>
              <a:fillRect/>
            </a:stretch>
          </a:blipFill>
          <a:ln>
            <a:noFill/>
          </a:ln>
        </p:spPr>
      </p:sp>
      <p:sp>
        <p:nvSpPr>
          <p:cNvPr id="18" name="Google Shape;2201;p72">
            <a:extLst>
              <a:ext uri="{FF2B5EF4-FFF2-40B4-BE49-F238E27FC236}">
                <a16:creationId xmlns:a16="http://schemas.microsoft.com/office/drawing/2014/main" id="{DE3D8D93-FAA6-83C6-7771-ABAEC59255FA}"/>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8">
              <a:alphaModFix amt="10000"/>
            </a:blip>
            <a:stretch>
              <a:fillRect/>
            </a:stretch>
          </a:blipFill>
          <a:ln>
            <a:noFill/>
          </a:ln>
        </p:spPr>
      </p:sp>
      <p:sp>
        <p:nvSpPr>
          <p:cNvPr id="19" name="Google Shape;2202;p72">
            <a:extLst>
              <a:ext uri="{FF2B5EF4-FFF2-40B4-BE49-F238E27FC236}">
                <a16:creationId xmlns:a16="http://schemas.microsoft.com/office/drawing/2014/main" id="{6BED5993-A080-AF1F-2DF8-8EA347CFDC3B}"/>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7">
              <a:alphaModFix amt="10000"/>
            </a:blip>
            <a:stretch>
              <a:fillRect/>
            </a:stretch>
          </a:blipFill>
          <a:ln>
            <a:noFill/>
          </a:ln>
        </p:spPr>
      </p:sp>
      <p:sp>
        <p:nvSpPr>
          <p:cNvPr id="20" name="Google Shape;2203;p72">
            <a:extLst>
              <a:ext uri="{FF2B5EF4-FFF2-40B4-BE49-F238E27FC236}">
                <a16:creationId xmlns:a16="http://schemas.microsoft.com/office/drawing/2014/main" id="{66C2834D-249B-6C55-AC42-891DBB21581C}"/>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4">
              <a:alphaModFix amt="9000"/>
            </a:blip>
            <a:stretch>
              <a:fillRect/>
            </a:stretch>
          </a:blipFill>
          <a:ln>
            <a:noFill/>
          </a:ln>
        </p:spPr>
      </p:sp>
      <p:sp>
        <p:nvSpPr>
          <p:cNvPr id="21" name="Google Shape;2204;p72">
            <a:extLst>
              <a:ext uri="{FF2B5EF4-FFF2-40B4-BE49-F238E27FC236}">
                <a16:creationId xmlns:a16="http://schemas.microsoft.com/office/drawing/2014/main" id="{2F2BEF41-D892-5316-08FA-FBE59791EB32}"/>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6">
              <a:alphaModFix amt="10000"/>
            </a:blip>
            <a:stretch>
              <a:fillRect/>
            </a:stretch>
          </a:blipFill>
          <a:ln>
            <a:noFill/>
          </a:ln>
        </p:spPr>
      </p:sp>
      <p:sp>
        <p:nvSpPr>
          <p:cNvPr id="22" name="Google Shape;2205;p72">
            <a:extLst>
              <a:ext uri="{FF2B5EF4-FFF2-40B4-BE49-F238E27FC236}">
                <a16:creationId xmlns:a16="http://schemas.microsoft.com/office/drawing/2014/main" id="{9F5D9389-20C5-B679-5556-C48E081071F0}"/>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5">
              <a:alphaModFix amt="3000"/>
            </a:blip>
            <a:stretch>
              <a:fillRect/>
            </a:stretch>
          </a:blipFill>
          <a:ln>
            <a:noFill/>
          </a:ln>
        </p:spPr>
      </p:sp>
      <p:sp>
        <p:nvSpPr>
          <p:cNvPr id="23" name="Google Shape;2206;p72">
            <a:extLst>
              <a:ext uri="{FF2B5EF4-FFF2-40B4-BE49-F238E27FC236}">
                <a16:creationId xmlns:a16="http://schemas.microsoft.com/office/drawing/2014/main" id="{DBFF9822-B769-2153-F7F3-045B2B4A536A}"/>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9">
              <a:alphaModFix amt="10000"/>
            </a:blip>
            <a:stretch>
              <a:fillRect/>
            </a:stretch>
          </a:blipFill>
          <a:ln>
            <a:noFill/>
          </a:ln>
        </p:spPr>
      </p:sp>
      <p:sp>
        <p:nvSpPr>
          <p:cNvPr id="24" name="Google Shape;2207;p72">
            <a:extLst>
              <a:ext uri="{FF2B5EF4-FFF2-40B4-BE49-F238E27FC236}">
                <a16:creationId xmlns:a16="http://schemas.microsoft.com/office/drawing/2014/main" id="{976771F0-FDAC-EA94-61AE-91E7AC9753AA}"/>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4">
              <a:alphaModFix amt="10000"/>
            </a:blip>
            <a:stretch>
              <a:fillRect/>
            </a:stretch>
          </a:blipFill>
          <a:ln>
            <a:noFill/>
          </a:ln>
        </p:spPr>
      </p:sp>
      <p:sp>
        <p:nvSpPr>
          <p:cNvPr id="25" name="Google Shape;2208;p72">
            <a:extLst>
              <a:ext uri="{FF2B5EF4-FFF2-40B4-BE49-F238E27FC236}">
                <a16:creationId xmlns:a16="http://schemas.microsoft.com/office/drawing/2014/main" id="{C6AADF7A-C1CA-B96D-D2BC-0134602A04AB}"/>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8">
              <a:alphaModFix amt="10000"/>
            </a:blip>
            <a:stretch>
              <a:fillRect/>
            </a:stretch>
          </a:blipFill>
          <a:ln>
            <a:noFill/>
          </a:ln>
        </p:spPr>
      </p:sp>
      <p:sp>
        <p:nvSpPr>
          <p:cNvPr id="26" name="Google Shape;2209;p72">
            <a:extLst>
              <a:ext uri="{FF2B5EF4-FFF2-40B4-BE49-F238E27FC236}">
                <a16:creationId xmlns:a16="http://schemas.microsoft.com/office/drawing/2014/main" id="{2FE876A7-3DEE-5EA4-1047-B53913300846}"/>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0">
              <a:alphaModFix amt="10000"/>
            </a:blip>
            <a:stretch>
              <a:fillRect/>
            </a:stretch>
          </a:blipFill>
          <a:ln>
            <a:noFill/>
          </a:ln>
        </p:spPr>
      </p:sp>
      <p:sp>
        <p:nvSpPr>
          <p:cNvPr id="27" name="Google Shape;2210;p72">
            <a:extLst>
              <a:ext uri="{FF2B5EF4-FFF2-40B4-BE49-F238E27FC236}">
                <a16:creationId xmlns:a16="http://schemas.microsoft.com/office/drawing/2014/main" id="{0B824A30-E6D0-FBBB-1502-B1C570267DED}"/>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0">
              <a:alphaModFix amt="10000"/>
            </a:blip>
            <a:stretch>
              <a:fillRect/>
            </a:stretch>
          </a:blipFill>
          <a:ln>
            <a:noFill/>
          </a:ln>
        </p:spPr>
      </p:sp>
      <p:sp>
        <p:nvSpPr>
          <p:cNvPr id="28" name="Google Shape;2211;p72">
            <a:extLst>
              <a:ext uri="{FF2B5EF4-FFF2-40B4-BE49-F238E27FC236}">
                <a16:creationId xmlns:a16="http://schemas.microsoft.com/office/drawing/2014/main" id="{AA269840-7F97-E580-2AD1-B3A0E5105AAC}"/>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5">
              <a:alphaModFix amt="5000"/>
            </a:blip>
            <a:stretch>
              <a:fillRect/>
            </a:stretch>
          </a:blipFill>
          <a:ln>
            <a:noFill/>
          </a:ln>
        </p:spPr>
      </p:sp>
      <p:sp>
        <p:nvSpPr>
          <p:cNvPr id="29" name="Google Shape;2213;p72">
            <a:extLst>
              <a:ext uri="{FF2B5EF4-FFF2-40B4-BE49-F238E27FC236}">
                <a16:creationId xmlns:a16="http://schemas.microsoft.com/office/drawing/2014/main" id="{160644DB-57FB-D7C2-9254-5675E630B761}"/>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7">
              <a:alphaModFix amt="10000"/>
            </a:blip>
            <a:stretch>
              <a:fillRect/>
            </a:stretch>
          </a:blipFill>
          <a:ln>
            <a:noFill/>
          </a:ln>
        </p:spPr>
      </p:sp>
      <p:sp>
        <p:nvSpPr>
          <p:cNvPr id="30" name="Google Shape;2214;p72">
            <a:extLst>
              <a:ext uri="{FF2B5EF4-FFF2-40B4-BE49-F238E27FC236}">
                <a16:creationId xmlns:a16="http://schemas.microsoft.com/office/drawing/2014/main" id="{A36041A7-87D0-EAF4-55B7-912ED180BCEC}"/>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2">
              <a:alphaModFix amt="10000"/>
            </a:blip>
            <a:stretch>
              <a:fillRect/>
            </a:stretch>
          </a:blipFill>
          <a:ln>
            <a:noFill/>
          </a:ln>
        </p:spPr>
      </p:sp>
      <p:sp>
        <p:nvSpPr>
          <p:cNvPr id="31" name="Google Shape;2215;p72">
            <a:extLst>
              <a:ext uri="{FF2B5EF4-FFF2-40B4-BE49-F238E27FC236}">
                <a16:creationId xmlns:a16="http://schemas.microsoft.com/office/drawing/2014/main" id="{E56F5A0A-2C28-74F9-3ECC-F139950C7FE2}"/>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2" name="Google Shape;2216;p72">
            <a:extLst>
              <a:ext uri="{FF2B5EF4-FFF2-40B4-BE49-F238E27FC236}">
                <a16:creationId xmlns:a16="http://schemas.microsoft.com/office/drawing/2014/main" id="{D11AE7AD-9E7D-C509-C047-AD6182C107FB}"/>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2">
              <a:alphaModFix amt="10000"/>
            </a:blip>
            <a:stretch>
              <a:fillRect/>
            </a:stretch>
          </a:blipFill>
          <a:ln>
            <a:noFill/>
          </a:ln>
        </p:spPr>
      </p:sp>
      <p:sp>
        <p:nvSpPr>
          <p:cNvPr id="33" name="Google Shape;2217;p72">
            <a:extLst>
              <a:ext uri="{FF2B5EF4-FFF2-40B4-BE49-F238E27FC236}">
                <a16:creationId xmlns:a16="http://schemas.microsoft.com/office/drawing/2014/main" id="{DE1D0970-819C-B86F-E687-A1EB329F350D}"/>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4" name="Google Shape;2218;p72">
            <a:extLst>
              <a:ext uri="{FF2B5EF4-FFF2-40B4-BE49-F238E27FC236}">
                <a16:creationId xmlns:a16="http://schemas.microsoft.com/office/drawing/2014/main" id="{37C30E9C-68F5-185E-428E-B460263B9C7D}"/>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5" name="Google Shape;2219;p72">
            <a:extLst>
              <a:ext uri="{FF2B5EF4-FFF2-40B4-BE49-F238E27FC236}">
                <a16:creationId xmlns:a16="http://schemas.microsoft.com/office/drawing/2014/main" id="{4725C523-2DD6-648A-AC0F-0DEF015299FE}"/>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6" name="TextBox 35">
            <a:extLst>
              <a:ext uri="{FF2B5EF4-FFF2-40B4-BE49-F238E27FC236}">
                <a16:creationId xmlns:a16="http://schemas.microsoft.com/office/drawing/2014/main" id="{69E04B1E-5D58-B101-A0E7-A1670CDD9701}"/>
              </a:ext>
            </a:extLst>
          </p:cNvPr>
          <p:cNvSpPr txBox="1"/>
          <p:nvPr/>
        </p:nvSpPr>
        <p:spPr>
          <a:xfrm>
            <a:off x="2687782" y="289871"/>
            <a:ext cx="6816436" cy="582595"/>
          </a:xfrm>
          <a:prstGeom prst="rect">
            <a:avLst/>
          </a:prstGeom>
          <a:noFill/>
        </p:spPr>
        <p:txBody>
          <a:bodyPr wrap="square" rtlCol="0">
            <a:spAutoFit/>
          </a:bodyPr>
          <a:lstStyle/>
          <a:p>
            <a:pPr algn="ctr">
              <a:lnSpc>
                <a:spcPct val="107000"/>
              </a:lnSpc>
              <a:spcAft>
                <a:spcPts val="800"/>
              </a:spcAft>
            </a:pPr>
            <a:r>
              <a:rPr lang="en-IN" sz="3200" b="1" kern="100" dirty="0">
                <a:solidFill>
                  <a:srgbClr val="161616"/>
                </a:solidFill>
                <a:effectLst/>
                <a:highlight>
                  <a:srgbClr val="FFFFFF"/>
                </a:highlight>
                <a:latin typeface="Georgia" panose="02040502050405020303" pitchFamily="18" charset="0"/>
                <a:ea typeface="Calibri" panose="020F0502020204030204" pitchFamily="34" charset="0"/>
                <a:cs typeface="Calibri" panose="020F0502020204030204" pitchFamily="34" charset="0"/>
              </a:rPr>
              <a:t>Autoregressive (AR) Models</a:t>
            </a:r>
            <a:endParaRPr lang="en-IN" sz="3200" kern="100" dirty="0">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A85AEF74-A177-C40D-0B9B-6F7CCC67489A}"/>
              </a:ext>
            </a:extLst>
          </p:cNvPr>
          <p:cNvSpPr txBox="1"/>
          <p:nvPr/>
        </p:nvSpPr>
        <p:spPr>
          <a:xfrm>
            <a:off x="378188" y="854043"/>
            <a:ext cx="11487747" cy="5930213"/>
          </a:xfrm>
          <a:prstGeom prst="rect">
            <a:avLst/>
          </a:prstGeom>
          <a:noFill/>
        </p:spPr>
        <p:txBody>
          <a:bodyPr wrap="square" rtlCol="0">
            <a:spAutoFit/>
          </a:bodyPr>
          <a:lstStyle/>
          <a:p>
            <a:pPr algn="just">
              <a:lnSpc>
                <a:spcPct val="107000"/>
              </a:lnSpc>
              <a:spcAft>
                <a:spcPts val="800"/>
              </a:spcAft>
            </a:pPr>
            <a:r>
              <a:rPr lang="en-IN" sz="2400" kern="100" dirty="0">
                <a:effectLst/>
                <a:latin typeface="+mj-lt"/>
                <a:ea typeface="Calibri" panose="020F0502020204030204" pitchFamily="34" charset="0"/>
                <a:cs typeface="Calibri" panose="020F0502020204030204" pitchFamily="34" charset="0"/>
              </a:rPr>
              <a:t>In an AR model, we forecast the variable of interest using a </a:t>
            </a:r>
            <a:r>
              <a:rPr lang="en-IN" sz="2400" b="1" kern="100" dirty="0">
                <a:effectLst/>
                <a:latin typeface="+mj-lt"/>
                <a:ea typeface="Calibri" panose="020F0502020204030204" pitchFamily="34" charset="0"/>
                <a:cs typeface="Calibri" panose="020F0502020204030204" pitchFamily="34" charset="0"/>
              </a:rPr>
              <a:t>linear combination of past values of the variable</a:t>
            </a:r>
            <a:r>
              <a:rPr lang="en-IN" sz="2400" kern="100" dirty="0">
                <a:effectLst/>
                <a:latin typeface="+mj-lt"/>
                <a:ea typeface="Calibri" panose="020F0502020204030204" pitchFamily="34" charset="0"/>
                <a:cs typeface="Calibri" panose="020F0502020204030204" pitchFamily="34" charset="0"/>
              </a:rPr>
              <a:t>. The term autoregression indicates that it is a regression of the variable against itself.  An </a:t>
            </a:r>
            <a:r>
              <a:rPr lang="en-IN" sz="2400" b="1" kern="100" dirty="0">
                <a:effectLst/>
                <a:latin typeface="+mj-lt"/>
                <a:ea typeface="Calibri" panose="020F0502020204030204" pitchFamily="34" charset="0"/>
                <a:cs typeface="Calibri" panose="020F0502020204030204" pitchFamily="34" charset="0"/>
              </a:rPr>
              <a:t>AR model of order p</a:t>
            </a:r>
            <a:r>
              <a:rPr lang="en-IN" sz="2400" kern="100" dirty="0">
                <a:effectLst/>
                <a:latin typeface="+mj-lt"/>
                <a:ea typeface="Calibri" panose="020F0502020204030204" pitchFamily="34" charset="0"/>
                <a:cs typeface="Calibri" panose="020F0502020204030204" pitchFamily="34" charset="0"/>
              </a:rPr>
              <a:t>, written as </a:t>
            </a:r>
            <a:r>
              <a:rPr lang="en-IN" sz="2400" b="1" kern="100" dirty="0">
                <a:effectLst/>
                <a:latin typeface="+mj-lt"/>
                <a:ea typeface="Calibri" panose="020F0502020204030204" pitchFamily="34" charset="0"/>
                <a:cs typeface="Calibri" panose="020F0502020204030204" pitchFamily="34" charset="0"/>
              </a:rPr>
              <a:t>AR(p)</a:t>
            </a:r>
            <a:r>
              <a:rPr lang="en-IN" sz="2400" kern="100" dirty="0">
                <a:effectLst/>
                <a:latin typeface="+mj-lt"/>
                <a:ea typeface="Calibri" panose="020F0502020204030204" pitchFamily="34" charset="0"/>
                <a:cs typeface="Calibri" panose="020F0502020204030204" pitchFamily="34" charset="0"/>
              </a:rPr>
              <a:t>, follows the general form:</a:t>
            </a:r>
            <a:endParaRPr lang="en-IN" sz="2400" kern="100"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IN" sz="2400" kern="100" dirty="0" err="1">
                <a:effectLst/>
                <a:latin typeface="Cambria Math" panose="02040503050406030204" pitchFamily="18" charset="0"/>
                <a:ea typeface="Cambria Math" panose="02040503050406030204" pitchFamily="18" charset="0"/>
                <a:cs typeface="Calibri" panose="020F0502020204030204" pitchFamily="34" charset="0"/>
              </a:rPr>
              <a:t>X</a:t>
            </a:r>
            <a:r>
              <a:rPr lang="en-IN" sz="2400" kern="100" baseline="-25000" dirty="0" err="1">
                <a:effectLst/>
                <a:latin typeface="Cambria Math" panose="02040503050406030204" pitchFamily="18" charset="0"/>
                <a:ea typeface="Cambria Math" panose="02040503050406030204" pitchFamily="18" charset="0"/>
                <a:cs typeface="Calibri" panose="020F0502020204030204" pitchFamily="34" charset="0"/>
              </a:rPr>
              <a:t>t</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 </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 c+ φ</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1 </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X</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t-1 </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 φ</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2 </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X</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t-2 </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 </a:t>
            </a:r>
            <a:r>
              <a:rPr lang="en-IN" sz="2400" kern="100" dirty="0" err="1">
                <a:effectLst/>
                <a:latin typeface="Cambria Math" panose="02040503050406030204" pitchFamily="18" charset="0"/>
                <a:ea typeface="Cambria Math" panose="02040503050406030204" pitchFamily="18" charset="0"/>
                <a:cs typeface="Calibri" panose="020F0502020204030204" pitchFamily="34" charset="0"/>
              </a:rPr>
              <a:t>φ</a:t>
            </a:r>
            <a:r>
              <a:rPr lang="en-IN" sz="2400" kern="100" baseline="-25000" dirty="0" err="1">
                <a:effectLst/>
                <a:latin typeface="Cambria Math" panose="02040503050406030204" pitchFamily="18" charset="0"/>
                <a:ea typeface="Cambria Math" panose="02040503050406030204" pitchFamily="18" charset="0"/>
                <a:cs typeface="Calibri" panose="020F0502020204030204" pitchFamily="34" charset="0"/>
              </a:rPr>
              <a:t>p</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 </a:t>
            </a:r>
            <a:r>
              <a:rPr lang="en-IN" sz="2400" kern="100" dirty="0" err="1">
                <a:effectLst/>
                <a:latin typeface="Cambria Math" panose="02040503050406030204" pitchFamily="18" charset="0"/>
                <a:ea typeface="Cambria Math" panose="02040503050406030204" pitchFamily="18" charset="0"/>
                <a:cs typeface="Calibri" panose="020F0502020204030204" pitchFamily="34" charset="0"/>
              </a:rPr>
              <a:t>X</a:t>
            </a:r>
            <a:r>
              <a:rPr lang="en-IN" sz="2400" kern="100" baseline="-25000" dirty="0" err="1">
                <a:effectLst/>
                <a:latin typeface="Cambria Math" panose="02040503050406030204" pitchFamily="18" charset="0"/>
                <a:ea typeface="Cambria Math" panose="02040503050406030204" pitchFamily="18" charset="0"/>
                <a:cs typeface="Calibri" panose="020F0502020204030204" pitchFamily="34" charset="0"/>
              </a:rPr>
              <a:t>t</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-p </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 </a:t>
            </a:r>
            <a:r>
              <a:rPr lang="en-IN" sz="2400" kern="100" dirty="0">
                <a:effectLst/>
                <a:latin typeface="Cambria Math" panose="02040503050406030204" pitchFamily="18" charset="0"/>
                <a:ea typeface="Cambria Math" panose="02040503050406030204" pitchFamily="18" charset="0"/>
                <a:cs typeface="Times New Roman" panose="02020603050405020304" pitchFamily="18" charset="0"/>
              </a:rPr>
              <a:t>Ꜫ</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t</a:t>
            </a:r>
            <a:endParaRPr lang="en-IN" sz="2400"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algn="just">
              <a:lnSpc>
                <a:spcPct val="107000"/>
              </a:lnSpc>
              <a:spcAft>
                <a:spcPts val="800"/>
              </a:spcAft>
            </a:pPr>
            <a:r>
              <a:rPr lang="en-IN" sz="2400" kern="100" dirty="0">
                <a:latin typeface="+mj-lt"/>
                <a:ea typeface="Calibri" panose="020F0502020204030204" pitchFamily="34" charset="0"/>
                <a:cs typeface="Calibri" panose="020F0502020204030204" pitchFamily="34" charset="0"/>
              </a:rPr>
              <a:t>where, </a:t>
            </a:r>
            <a:r>
              <a:rPr lang="en-IN" sz="2400" b="1" kern="100" dirty="0" err="1">
                <a:effectLst/>
                <a:latin typeface="Cambria Math" panose="02040503050406030204" pitchFamily="18" charset="0"/>
                <a:ea typeface="Cambria Math" panose="02040503050406030204" pitchFamily="18" charset="0"/>
                <a:cs typeface="Calibri" panose="020F0502020204030204" pitchFamily="34" charset="0"/>
              </a:rPr>
              <a:t>X</a:t>
            </a:r>
            <a:r>
              <a:rPr lang="en-IN" sz="2400" b="1" kern="100" baseline="-25000" dirty="0" err="1">
                <a:effectLst/>
                <a:latin typeface="Cambria Math" panose="02040503050406030204" pitchFamily="18" charset="0"/>
                <a:ea typeface="Cambria Math" panose="02040503050406030204" pitchFamily="18" charset="0"/>
                <a:cs typeface="Calibri" panose="020F0502020204030204" pitchFamily="34" charset="0"/>
              </a:rPr>
              <a:t>t</a:t>
            </a:r>
            <a:r>
              <a:rPr lang="en-IN" sz="2400" kern="100" dirty="0">
                <a:effectLst/>
                <a:latin typeface="+mj-lt"/>
                <a:ea typeface="Calibri" panose="020F0502020204030204" pitchFamily="34" charset="0"/>
                <a:cs typeface="Calibri" panose="020F0502020204030204" pitchFamily="34" charset="0"/>
              </a:rPr>
              <a:t>: the value of the time series at time </a:t>
            </a:r>
            <a:r>
              <a:rPr lang="en-IN" sz="2400" i="1" kern="100" dirty="0">
                <a:effectLst/>
                <a:latin typeface="+mj-lt"/>
                <a:ea typeface="Calibri" panose="020F0502020204030204" pitchFamily="34" charset="0"/>
                <a:cs typeface="Calibri" panose="020F0502020204030204" pitchFamily="34" charset="0"/>
              </a:rPr>
              <a:t>t</a:t>
            </a:r>
            <a:endParaRPr lang="en-IN" sz="2400" i="1" kern="100" dirty="0">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100" dirty="0" err="1">
                <a:effectLst/>
                <a:latin typeface="Cambria Math" panose="02040503050406030204" pitchFamily="18" charset="0"/>
                <a:ea typeface="Cambria Math" panose="02040503050406030204" pitchFamily="18" charset="0"/>
                <a:cs typeface="Calibri" panose="020F0502020204030204" pitchFamily="34" charset="0"/>
              </a:rPr>
              <a:t>X</a:t>
            </a:r>
            <a:r>
              <a:rPr lang="en-IN" sz="2400" b="1" kern="100" baseline="-25000" dirty="0" err="1">
                <a:effectLst/>
                <a:latin typeface="Cambria Math" panose="02040503050406030204" pitchFamily="18" charset="0"/>
                <a:ea typeface="Cambria Math" panose="02040503050406030204" pitchFamily="18" charset="0"/>
                <a:cs typeface="Calibri" panose="020F0502020204030204" pitchFamily="34" charset="0"/>
              </a:rPr>
              <a:t>t−i</a:t>
            </a:r>
            <a:r>
              <a:rPr lang="en-IN" sz="2400" kern="100" baseline="-25000" dirty="0">
                <a:effectLst/>
                <a:latin typeface="+mj-lt"/>
                <a:ea typeface="Calibri" panose="020F0502020204030204" pitchFamily="34" charset="0"/>
                <a:cs typeface="Times New Roman" panose="02020603050405020304" pitchFamily="18" charset="0"/>
              </a:rPr>
              <a:t>​</a:t>
            </a:r>
            <a:r>
              <a:rPr lang="en-IN" sz="2400" kern="100" dirty="0">
                <a:effectLst/>
                <a:latin typeface="+mj-lt"/>
                <a:ea typeface="Calibri" panose="020F0502020204030204" pitchFamily="34" charset="0"/>
                <a:cs typeface="Calibri" panose="020F0502020204030204" pitchFamily="34" charset="0"/>
              </a:rPr>
              <a:t>:</a:t>
            </a:r>
            <a:r>
              <a:rPr lang="en-IN" sz="2400" kern="100" baseline="-25000" dirty="0">
                <a:effectLst/>
                <a:latin typeface="+mj-lt"/>
                <a:ea typeface="Calibri" panose="020F0502020204030204" pitchFamily="34" charset="0"/>
                <a:cs typeface="Calibri" panose="020F0502020204030204" pitchFamily="34" charset="0"/>
              </a:rPr>
              <a:t> </a:t>
            </a:r>
            <a:r>
              <a:rPr lang="en-IN" sz="2400" kern="100" dirty="0">
                <a:effectLst/>
                <a:latin typeface="+mj-lt"/>
                <a:ea typeface="Calibri" panose="020F0502020204030204" pitchFamily="34" charset="0"/>
                <a:cs typeface="Calibri" panose="020F0502020204030204" pitchFamily="34" charset="0"/>
              </a:rPr>
              <a:t>represents the lagged values of the time series</a:t>
            </a:r>
            <a:endParaRPr lang="en-IN" sz="2400" kern="100"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c</a:t>
            </a:r>
            <a:r>
              <a:rPr lang="en-IN" sz="2400" kern="100" dirty="0">
                <a:effectLst/>
                <a:latin typeface="+mj-lt"/>
                <a:ea typeface="Calibri" panose="020F0502020204030204" pitchFamily="34" charset="0"/>
                <a:cs typeface="Calibri" panose="020F0502020204030204" pitchFamily="34" charset="0"/>
              </a:rPr>
              <a:t>: constant term (also called the intercept)</a:t>
            </a:r>
            <a:endParaRPr lang="en-IN" sz="2400" kern="100"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100" dirty="0" err="1">
                <a:effectLst/>
                <a:latin typeface="Cambria Math" panose="02040503050406030204" pitchFamily="18" charset="0"/>
                <a:ea typeface="Cambria Math" panose="02040503050406030204" pitchFamily="18" charset="0"/>
                <a:cs typeface="Calibri" panose="020F0502020204030204" pitchFamily="34" charset="0"/>
              </a:rPr>
              <a:t>φ</a:t>
            </a:r>
            <a:r>
              <a:rPr lang="en-IN" sz="2400" b="1" kern="100" baseline="-25000" dirty="0" err="1">
                <a:effectLst/>
                <a:latin typeface="Cambria Math" panose="02040503050406030204" pitchFamily="18" charset="0"/>
                <a:ea typeface="Cambria Math" panose="02040503050406030204" pitchFamily="18" charset="0"/>
                <a:cs typeface="Calibri" panose="020F0502020204030204" pitchFamily="34" charset="0"/>
              </a:rPr>
              <a:t>i</a:t>
            </a:r>
            <a:r>
              <a:rPr lang="en-IN" sz="2400" kern="100" dirty="0">
                <a:effectLst/>
                <a:latin typeface="+mj-lt"/>
                <a:ea typeface="Calibri" panose="020F0502020204030204" pitchFamily="34" charset="0"/>
                <a:cs typeface="Times New Roman" panose="02020603050405020304" pitchFamily="18" charset="0"/>
              </a:rPr>
              <a:t>​</a:t>
            </a:r>
            <a:r>
              <a:rPr lang="en-IN" sz="2400" kern="100" dirty="0">
                <a:effectLst/>
                <a:latin typeface="+mj-lt"/>
                <a:ea typeface="Calibri" panose="020F0502020204030204" pitchFamily="34" charset="0"/>
                <a:cs typeface="Calibri" panose="020F0502020204030204" pitchFamily="34" charset="0"/>
              </a:rPr>
              <a:t>: autoregressive coefficients [where </a:t>
            </a:r>
            <a:r>
              <a:rPr lang="en-IN" sz="2400" kern="100" dirty="0" err="1">
                <a:effectLst/>
                <a:latin typeface="+mj-lt"/>
                <a:ea typeface="Calibri" panose="020F0502020204030204" pitchFamily="34" charset="0"/>
                <a:cs typeface="Calibri" panose="020F0502020204030204" pitchFamily="34" charset="0"/>
              </a:rPr>
              <a:t>i</a:t>
            </a:r>
            <a:r>
              <a:rPr lang="en-IN" sz="2400" kern="100" dirty="0">
                <a:effectLst/>
                <a:latin typeface="+mj-lt"/>
                <a:ea typeface="Calibri" panose="020F0502020204030204" pitchFamily="34" charset="0"/>
                <a:cs typeface="Calibri" panose="020F0502020204030204" pitchFamily="34" charset="0"/>
              </a:rPr>
              <a:t>=1(1)p], determines the strength and direction of the influence that past values have on the current observation.</a:t>
            </a:r>
            <a:endParaRPr lang="en-IN" sz="2400" kern="100"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mj-lt"/>
                <a:ea typeface="Calibri" panose="020F0502020204030204" pitchFamily="34" charset="0"/>
                <a:cs typeface="Times New Roman" panose="02020603050405020304" pitchFamily="18" charset="0"/>
              </a:rPr>
              <a:t>Ꜫ</a:t>
            </a:r>
            <a:r>
              <a:rPr lang="en-IN" sz="2400" kern="100" baseline="-25000" dirty="0">
                <a:effectLst/>
                <a:latin typeface="+mj-lt"/>
                <a:ea typeface="Calibri" panose="020F0502020204030204" pitchFamily="34" charset="0"/>
                <a:cs typeface="Calibri" panose="020F0502020204030204" pitchFamily="34" charset="0"/>
              </a:rPr>
              <a:t>t</a:t>
            </a:r>
            <a:r>
              <a:rPr lang="en-IN" sz="2400" kern="100" dirty="0">
                <a:effectLst/>
                <a:latin typeface="+mj-lt"/>
                <a:ea typeface="Calibri" panose="020F0502020204030204" pitchFamily="34" charset="0"/>
                <a:cs typeface="Calibri" panose="020F0502020204030204" pitchFamily="34" charset="0"/>
              </a:rPr>
              <a:t>: white noise (random error) term, follows a normal distribution with zero mean and constant variance.</a:t>
            </a:r>
            <a:endParaRPr lang="en-IN" sz="2400" kern="100"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mj-lt"/>
                <a:ea typeface="Calibri" panose="020F0502020204030204" pitchFamily="34" charset="0"/>
                <a:cs typeface="Calibri" panose="020F0502020204030204" pitchFamily="34" charset="0"/>
              </a:rPr>
              <a:t>The number of lags, </a:t>
            </a:r>
            <a:r>
              <a:rPr lang="en-IN" sz="2400" i="1" kern="100" dirty="0">
                <a:effectLst/>
                <a:latin typeface="+mj-lt"/>
                <a:ea typeface="Calibri" panose="020F0502020204030204" pitchFamily="34" charset="0"/>
                <a:cs typeface="Calibri" panose="020F0502020204030204" pitchFamily="34" charset="0"/>
              </a:rPr>
              <a:t>p</a:t>
            </a:r>
            <a:r>
              <a:rPr lang="en-IN" sz="2400" kern="100" dirty="0">
                <a:effectLst/>
                <a:latin typeface="+mj-lt"/>
                <a:ea typeface="Calibri" panose="020F0502020204030204" pitchFamily="34" charset="0"/>
                <a:cs typeface="Calibri" panose="020F0502020204030204" pitchFamily="34" charset="0"/>
              </a:rPr>
              <a:t>, determines how many past observations are used to predict the current value.</a:t>
            </a:r>
            <a:endParaRPr lang="en-IN" sz="24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151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1;p72">
            <a:extLst>
              <a:ext uri="{FF2B5EF4-FFF2-40B4-BE49-F238E27FC236}">
                <a16:creationId xmlns:a16="http://schemas.microsoft.com/office/drawing/2014/main" id="{8715B426-1ABD-C4D4-183D-E6CCC0A0D895}"/>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2">
              <a:alphaModFix amt="10000"/>
            </a:blip>
            <a:stretch>
              <a:fillRect/>
            </a:stretch>
          </a:blipFill>
          <a:ln>
            <a:noFill/>
          </a:ln>
        </p:spPr>
      </p:sp>
      <p:sp>
        <p:nvSpPr>
          <p:cNvPr id="3" name="Google Shape;2184;p72">
            <a:extLst>
              <a:ext uri="{FF2B5EF4-FFF2-40B4-BE49-F238E27FC236}">
                <a16:creationId xmlns:a16="http://schemas.microsoft.com/office/drawing/2014/main" id="{A0785B60-8134-ACD8-9D87-EE81CEACC5A7}"/>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3">
              <a:alphaModFix amt="25000"/>
            </a:blip>
            <a:stretch>
              <a:fillRect/>
            </a:stretch>
          </a:blipFill>
          <a:ln>
            <a:noFill/>
          </a:ln>
        </p:spPr>
      </p:sp>
      <p:sp>
        <p:nvSpPr>
          <p:cNvPr id="4" name="Google Shape;2185;p72">
            <a:extLst>
              <a:ext uri="{FF2B5EF4-FFF2-40B4-BE49-F238E27FC236}">
                <a16:creationId xmlns:a16="http://schemas.microsoft.com/office/drawing/2014/main" id="{62F0774F-82CE-847E-CAE7-6CE239CFC93E}"/>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4">
              <a:alphaModFix amt="10000"/>
            </a:blip>
            <a:stretch>
              <a:fillRect/>
            </a:stretch>
          </a:blipFill>
          <a:ln>
            <a:noFill/>
          </a:ln>
        </p:spPr>
      </p:sp>
      <p:sp>
        <p:nvSpPr>
          <p:cNvPr id="5" name="Google Shape;2187;p72">
            <a:extLst>
              <a:ext uri="{FF2B5EF4-FFF2-40B4-BE49-F238E27FC236}">
                <a16:creationId xmlns:a16="http://schemas.microsoft.com/office/drawing/2014/main" id="{E409A7C8-82B5-ECE5-8140-0C4C5C9F3FA5}"/>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5">
              <a:alphaModFix amt="5000"/>
            </a:blip>
            <a:stretch>
              <a:fillRect/>
            </a:stretch>
          </a:blipFill>
          <a:ln>
            <a:noFill/>
          </a:ln>
        </p:spPr>
      </p:sp>
      <p:sp>
        <p:nvSpPr>
          <p:cNvPr id="6" name="Google Shape;2188;p72">
            <a:extLst>
              <a:ext uri="{FF2B5EF4-FFF2-40B4-BE49-F238E27FC236}">
                <a16:creationId xmlns:a16="http://schemas.microsoft.com/office/drawing/2014/main" id="{20432B0B-625F-AB41-54C3-3BD2A79FFC10}"/>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6">
              <a:alphaModFix amt="10000"/>
            </a:blip>
            <a:stretch>
              <a:fillRect/>
            </a:stretch>
          </a:blipFill>
          <a:ln>
            <a:noFill/>
          </a:ln>
        </p:spPr>
      </p:sp>
      <p:sp>
        <p:nvSpPr>
          <p:cNvPr id="7" name="Google Shape;2189;p72">
            <a:extLst>
              <a:ext uri="{FF2B5EF4-FFF2-40B4-BE49-F238E27FC236}">
                <a16:creationId xmlns:a16="http://schemas.microsoft.com/office/drawing/2014/main" id="{EB8666BE-7A60-6B48-BDE7-6A9890072AFC}"/>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7">
              <a:alphaModFix amt="10000"/>
            </a:blip>
            <a:stretch>
              <a:fillRect/>
            </a:stretch>
          </a:blipFill>
          <a:ln>
            <a:noFill/>
          </a:ln>
        </p:spPr>
      </p:sp>
      <p:sp>
        <p:nvSpPr>
          <p:cNvPr id="8" name="Google Shape;2190;p72">
            <a:extLst>
              <a:ext uri="{FF2B5EF4-FFF2-40B4-BE49-F238E27FC236}">
                <a16:creationId xmlns:a16="http://schemas.microsoft.com/office/drawing/2014/main" id="{42F5A2B8-6DCD-BA8A-A834-EF5688B23D69}"/>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8">
              <a:alphaModFix amt="10000"/>
            </a:blip>
            <a:stretch>
              <a:fillRect/>
            </a:stretch>
          </a:blipFill>
          <a:ln>
            <a:noFill/>
          </a:ln>
        </p:spPr>
      </p:sp>
      <p:sp>
        <p:nvSpPr>
          <p:cNvPr id="9" name="Google Shape;2191;p72">
            <a:extLst>
              <a:ext uri="{FF2B5EF4-FFF2-40B4-BE49-F238E27FC236}">
                <a16:creationId xmlns:a16="http://schemas.microsoft.com/office/drawing/2014/main" id="{861B8623-288C-AEDC-377D-2B96A5829C3F}"/>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9">
              <a:alphaModFix amt="10000"/>
            </a:blip>
            <a:stretch>
              <a:fillRect/>
            </a:stretch>
          </a:blipFill>
          <a:ln>
            <a:noFill/>
          </a:ln>
        </p:spPr>
      </p:sp>
      <p:sp>
        <p:nvSpPr>
          <p:cNvPr id="10" name="Google Shape;2192;p72">
            <a:extLst>
              <a:ext uri="{FF2B5EF4-FFF2-40B4-BE49-F238E27FC236}">
                <a16:creationId xmlns:a16="http://schemas.microsoft.com/office/drawing/2014/main" id="{1C06B87C-9ECB-4A09-314B-CC89C1B1A34C}"/>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0">
              <a:alphaModFix amt="10000"/>
            </a:blip>
            <a:stretch>
              <a:fillRect/>
            </a:stretch>
          </a:blipFill>
          <a:ln>
            <a:noFill/>
          </a:ln>
        </p:spPr>
      </p:sp>
      <p:sp>
        <p:nvSpPr>
          <p:cNvPr id="11" name="Google Shape;2193;p72">
            <a:extLst>
              <a:ext uri="{FF2B5EF4-FFF2-40B4-BE49-F238E27FC236}">
                <a16:creationId xmlns:a16="http://schemas.microsoft.com/office/drawing/2014/main" id="{F9F82B83-0D5F-F0AB-0F09-210EA304313E}"/>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8">
              <a:alphaModFix amt="10000"/>
            </a:blip>
            <a:stretch>
              <a:fillRect/>
            </a:stretch>
          </a:blipFill>
          <a:ln>
            <a:noFill/>
          </a:ln>
        </p:spPr>
      </p:sp>
      <p:sp>
        <p:nvSpPr>
          <p:cNvPr id="12" name="Google Shape;2194;p72">
            <a:extLst>
              <a:ext uri="{FF2B5EF4-FFF2-40B4-BE49-F238E27FC236}">
                <a16:creationId xmlns:a16="http://schemas.microsoft.com/office/drawing/2014/main" id="{FCF14BD7-3182-6D6F-5334-E2A8DF26AECD}"/>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1">
              <a:alphaModFix amt="10000"/>
            </a:blip>
            <a:stretch>
              <a:fillRect/>
            </a:stretch>
          </a:blipFill>
          <a:ln>
            <a:noFill/>
          </a:ln>
        </p:spPr>
      </p:sp>
      <p:sp>
        <p:nvSpPr>
          <p:cNvPr id="13" name="Google Shape;2195;p72">
            <a:extLst>
              <a:ext uri="{FF2B5EF4-FFF2-40B4-BE49-F238E27FC236}">
                <a16:creationId xmlns:a16="http://schemas.microsoft.com/office/drawing/2014/main" id="{F2E383E6-55DD-D6DC-573C-E400A972861A}"/>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5">
              <a:alphaModFix amt="5000"/>
            </a:blip>
            <a:stretch>
              <a:fillRect/>
            </a:stretch>
          </a:blipFill>
          <a:ln>
            <a:noFill/>
          </a:ln>
        </p:spPr>
      </p:sp>
      <p:sp>
        <p:nvSpPr>
          <p:cNvPr id="14" name="Google Shape;2196;p72">
            <a:extLst>
              <a:ext uri="{FF2B5EF4-FFF2-40B4-BE49-F238E27FC236}">
                <a16:creationId xmlns:a16="http://schemas.microsoft.com/office/drawing/2014/main" id="{A0E101BC-92E7-6E24-8D0E-F249EFBD9B1F}"/>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0">
              <a:alphaModFix amt="10000"/>
            </a:blip>
            <a:stretch>
              <a:fillRect/>
            </a:stretch>
          </a:blipFill>
          <a:ln>
            <a:noFill/>
          </a:ln>
        </p:spPr>
      </p:sp>
      <p:sp>
        <p:nvSpPr>
          <p:cNvPr id="15" name="Google Shape;2197;p72">
            <a:extLst>
              <a:ext uri="{FF2B5EF4-FFF2-40B4-BE49-F238E27FC236}">
                <a16:creationId xmlns:a16="http://schemas.microsoft.com/office/drawing/2014/main" id="{4938898F-0ECD-08B6-FC5A-7D736543F030}"/>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9">
              <a:alphaModFix amt="10000"/>
            </a:blip>
            <a:stretch>
              <a:fillRect/>
            </a:stretch>
          </a:blipFill>
          <a:ln>
            <a:noFill/>
          </a:ln>
        </p:spPr>
      </p:sp>
      <p:sp>
        <p:nvSpPr>
          <p:cNvPr id="16" name="Google Shape;2199;p72">
            <a:extLst>
              <a:ext uri="{FF2B5EF4-FFF2-40B4-BE49-F238E27FC236}">
                <a16:creationId xmlns:a16="http://schemas.microsoft.com/office/drawing/2014/main" id="{6AA4DEDA-7C27-4EA0-889E-7BADC9F21674}"/>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1">
              <a:alphaModFix amt="10000"/>
            </a:blip>
            <a:stretch>
              <a:fillRect/>
            </a:stretch>
          </a:blipFill>
          <a:ln>
            <a:noFill/>
          </a:ln>
        </p:spPr>
      </p:sp>
      <p:sp>
        <p:nvSpPr>
          <p:cNvPr id="17" name="Google Shape;2200;p72">
            <a:extLst>
              <a:ext uri="{FF2B5EF4-FFF2-40B4-BE49-F238E27FC236}">
                <a16:creationId xmlns:a16="http://schemas.microsoft.com/office/drawing/2014/main" id="{61CCB86B-04C7-8FB0-E08F-2EF829A1A1C3}"/>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5">
              <a:alphaModFix amt="5000"/>
            </a:blip>
            <a:stretch>
              <a:fillRect/>
            </a:stretch>
          </a:blipFill>
          <a:ln>
            <a:noFill/>
          </a:ln>
        </p:spPr>
      </p:sp>
      <p:sp>
        <p:nvSpPr>
          <p:cNvPr id="18" name="Google Shape;2201;p72">
            <a:extLst>
              <a:ext uri="{FF2B5EF4-FFF2-40B4-BE49-F238E27FC236}">
                <a16:creationId xmlns:a16="http://schemas.microsoft.com/office/drawing/2014/main" id="{101F70AA-5FF0-4109-04F7-B2FBB26B2790}"/>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8">
              <a:alphaModFix amt="10000"/>
            </a:blip>
            <a:stretch>
              <a:fillRect/>
            </a:stretch>
          </a:blipFill>
          <a:ln>
            <a:noFill/>
          </a:ln>
        </p:spPr>
      </p:sp>
      <p:sp>
        <p:nvSpPr>
          <p:cNvPr id="19" name="Google Shape;2202;p72">
            <a:extLst>
              <a:ext uri="{FF2B5EF4-FFF2-40B4-BE49-F238E27FC236}">
                <a16:creationId xmlns:a16="http://schemas.microsoft.com/office/drawing/2014/main" id="{07BC207C-BDDD-D95E-BFE7-11514886F671}"/>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7">
              <a:alphaModFix amt="10000"/>
            </a:blip>
            <a:stretch>
              <a:fillRect/>
            </a:stretch>
          </a:blipFill>
          <a:ln>
            <a:noFill/>
          </a:ln>
        </p:spPr>
      </p:sp>
      <p:sp>
        <p:nvSpPr>
          <p:cNvPr id="20" name="Google Shape;2203;p72">
            <a:extLst>
              <a:ext uri="{FF2B5EF4-FFF2-40B4-BE49-F238E27FC236}">
                <a16:creationId xmlns:a16="http://schemas.microsoft.com/office/drawing/2014/main" id="{4BBE059A-A95B-67D8-47AF-30333D9DECAB}"/>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4">
              <a:alphaModFix amt="9000"/>
            </a:blip>
            <a:stretch>
              <a:fillRect/>
            </a:stretch>
          </a:blipFill>
          <a:ln>
            <a:noFill/>
          </a:ln>
        </p:spPr>
      </p:sp>
      <p:sp>
        <p:nvSpPr>
          <p:cNvPr id="21" name="Google Shape;2204;p72">
            <a:extLst>
              <a:ext uri="{FF2B5EF4-FFF2-40B4-BE49-F238E27FC236}">
                <a16:creationId xmlns:a16="http://schemas.microsoft.com/office/drawing/2014/main" id="{19EB0744-1375-9B80-93B9-F92AD7FA4BD2}"/>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6">
              <a:alphaModFix amt="10000"/>
            </a:blip>
            <a:stretch>
              <a:fillRect/>
            </a:stretch>
          </a:blipFill>
          <a:ln>
            <a:noFill/>
          </a:ln>
        </p:spPr>
      </p:sp>
      <p:sp>
        <p:nvSpPr>
          <p:cNvPr id="22" name="Google Shape;2205;p72">
            <a:extLst>
              <a:ext uri="{FF2B5EF4-FFF2-40B4-BE49-F238E27FC236}">
                <a16:creationId xmlns:a16="http://schemas.microsoft.com/office/drawing/2014/main" id="{2F6D0A8F-AD19-7C9A-88E2-5FDE7C88EAEC}"/>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5">
              <a:alphaModFix amt="3000"/>
            </a:blip>
            <a:stretch>
              <a:fillRect/>
            </a:stretch>
          </a:blipFill>
          <a:ln>
            <a:noFill/>
          </a:ln>
        </p:spPr>
      </p:sp>
      <p:sp>
        <p:nvSpPr>
          <p:cNvPr id="23" name="Google Shape;2206;p72">
            <a:extLst>
              <a:ext uri="{FF2B5EF4-FFF2-40B4-BE49-F238E27FC236}">
                <a16:creationId xmlns:a16="http://schemas.microsoft.com/office/drawing/2014/main" id="{058F1AB1-E2E8-9050-6D99-8ECFCE4C5BBA}"/>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9">
              <a:alphaModFix amt="10000"/>
            </a:blip>
            <a:stretch>
              <a:fillRect/>
            </a:stretch>
          </a:blipFill>
          <a:ln>
            <a:noFill/>
          </a:ln>
        </p:spPr>
      </p:sp>
      <p:sp>
        <p:nvSpPr>
          <p:cNvPr id="24" name="Google Shape;2207;p72">
            <a:extLst>
              <a:ext uri="{FF2B5EF4-FFF2-40B4-BE49-F238E27FC236}">
                <a16:creationId xmlns:a16="http://schemas.microsoft.com/office/drawing/2014/main" id="{3E5F4CA8-B1F0-2833-B1B9-D600F970ECB9}"/>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4">
              <a:alphaModFix amt="10000"/>
            </a:blip>
            <a:stretch>
              <a:fillRect/>
            </a:stretch>
          </a:blipFill>
          <a:ln>
            <a:noFill/>
          </a:ln>
        </p:spPr>
      </p:sp>
      <p:sp>
        <p:nvSpPr>
          <p:cNvPr id="25" name="Google Shape;2208;p72">
            <a:extLst>
              <a:ext uri="{FF2B5EF4-FFF2-40B4-BE49-F238E27FC236}">
                <a16:creationId xmlns:a16="http://schemas.microsoft.com/office/drawing/2014/main" id="{4F90ACF0-0855-D0AE-346F-70D44DAE99DB}"/>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8">
              <a:alphaModFix amt="10000"/>
            </a:blip>
            <a:stretch>
              <a:fillRect/>
            </a:stretch>
          </a:blipFill>
          <a:ln>
            <a:noFill/>
          </a:ln>
        </p:spPr>
      </p:sp>
      <p:sp>
        <p:nvSpPr>
          <p:cNvPr id="26" name="Google Shape;2209;p72">
            <a:extLst>
              <a:ext uri="{FF2B5EF4-FFF2-40B4-BE49-F238E27FC236}">
                <a16:creationId xmlns:a16="http://schemas.microsoft.com/office/drawing/2014/main" id="{93F0ECFC-58AC-D5C6-B994-3E365BD2E63B}"/>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0">
              <a:alphaModFix amt="10000"/>
            </a:blip>
            <a:stretch>
              <a:fillRect/>
            </a:stretch>
          </a:blipFill>
          <a:ln>
            <a:noFill/>
          </a:ln>
        </p:spPr>
      </p:sp>
      <p:sp>
        <p:nvSpPr>
          <p:cNvPr id="27" name="Google Shape;2210;p72">
            <a:extLst>
              <a:ext uri="{FF2B5EF4-FFF2-40B4-BE49-F238E27FC236}">
                <a16:creationId xmlns:a16="http://schemas.microsoft.com/office/drawing/2014/main" id="{A81EB19B-CC52-E8E2-F061-417B5FB521C8}"/>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0">
              <a:alphaModFix amt="10000"/>
            </a:blip>
            <a:stretch>
              <a:fillRect/>
            </a:stretch>
          </a:blipFill>
          <a:ln>
            <a:noFill/>
          </a:ln>
        </p:spPr>
      </p:sp>
      <p:sp>
        <p:nvSpPr>
          <p:cNvPr id="28" name="Google Shape;2211;p72">
            <a:extLst>
              <a:ext uri="{FF2B5EF4-FFF2-40B4-BE49-F238E27FC236}">
                <a16:creationId xmlns:a16="http://schemas.microsoft.com/office/drawing/2014/main" id="{4866897F-F5D1-7200-F8B7-4822D90EA0B4}"/>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5">
              <a:alphaModFix amt="5000"/>
            </a:blip>
            <a:stretch>
              <a:fillRect/>
            </a:stretch>
          </a:blipFill>
          <a:ln>
            <a:noFill/>
          </a:ln>
        </p:spPr>
      </p:sp>
      <p:sp>
        <p:nvSpPr>
          <p:cNvPr id="29" name="Google Shape;2213;p72">
            <a:extLst>
              <a:ext uri="{FF2B5EF4-FFF2-40B4-BE49-F238E27FC236}">
                <a16:creationId xmlns:a16="http://schemas.microsoft.com/office/drawing/2014/main" id="{78140D12-E8C3-70F3-498F-A470209E3057}"/>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7">
              <a:alphaModFix amt="10000"/>
            </a:blip>
            <a:stretch>
              <a:fillRect/>
            </a:stretch>
          </a:blipFill>
          <a:ln>
            <a:noFill/>
          </a:ln>
        </p:spPr>
      </p:sp>
      <p:sp>
        <p:nvSpPr>
          <p:cNvPr id="30" name="Google Shape;2214;p72">
            <a:extLst>
              <a:ext uri="{FF2B5EF4-FFF2-40B4-BE49-F238E27FC236}">
                <a16:creationId xmlns:a16="http://schemas.microsoft.com/office/drawing/2014/main" id="{2ABF6E7C-84DB-512B-9AD8-FC15AADFD463}"/>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2">
              <a:alphaModFix amt="10000"/>
            </a:blip>
            <a:stretch>
              <a:fillRect/>
            </a:stretch>
          </a:blipFill>
          <a:ln>
            <a:noFill/>
          </a:ln>
        </p:spPr>
      </p:sp>
      <p:sp>
        <p:nvSpPr>
          <p:cNvPr id="31" name="Google Shape;2215;p72">
            <a:extLst>
              <a:ext uri="{FF2B5EF4-FFF2-40B4-BE49-F238E27FC236}">
                <a16:creationId xmlns:a16="http://schemas.microsoft.com/office/drawing/2014/main" id="{3442C41F-C9DB-A0A0-4B7B-58F5B8CD3C89}"/>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2" name="Google Shape;2216;p72">
            <a:extLst>
              <a:ext uri="{FF2B5EF4-FFF2-40B4-BE49-F238E27FC236}">
                <a16:creationId xmlns:a16="http://schemas.microsoft.com/office/drawing/2014/main" id="{AC152C1B-79A4-B553-0845-7EAF75C43968}"/>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2">
              <a:alphaModFix amt="10000"/>
            </a:blip>
            <a:stretch>
              <a:fillRect/>
            </a:stretch>
          </a:blipFill>
          <a:ln>
            <a:noFill/>
          </a:ln>
        </p:spPr>
      </p:sp>
      <p:sp>
        <p:nvSpPr>
          <p:cNvPr id="33" name="Google Shape;2217;p72">
            <a:extLst>
              <a:ext uri="{FF2B5EF4-FFF2-40B4-BE49-F238E27FC236}">
                <a16:creationId xmlns:a16="http://schemas.microsoft.com/office/drawing/2014/main" id="{6724BA39-3A2F-0E81-3F31-0A20C807CE1F}"/>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4" name="Google Shape;2218;p72">
            <a:extLst>
              <a:ext uri="{FF2B5EF4-FFF2-40B4-BE49-F238E27FC236}">
                <a16:creationId xmlns:a16="http://schemas.microsoft.com/office/drawing/2014/main" id="{426CCABA-FD83-F4DB-DC93-0951B9A14EA8}"/>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5" name="Google Shape;2219;p72">
            <a:extLst>
              <a:ext uri="{FF2B5EF4-FFF2-40B4-BE49-F238E27FC236}">
                <a16:creationId xmlns:a16="http://schemas.microsoft.com/office/drawing/2014/main" id="{7FB0F73C-8F60-84E0-7682-7E5429FCF702}"/>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6" name="TextBox 35">
            <a:extLst>
              <a:ext uri="{FF2B5EF4-FFF2-40B4-BE49-F238E27FC236}">
                <a16:creationId xmlns:a16="http://schemas.microsoft.com/office/drawing/2014/main" id="{6E2DFF1A-A20C-C713-12F1-60E7195B58AE}"/>
              </a:ext>
            </a:extLst>
          </p:cNvPr>
          <p:cNvSpPr txBox="1"/>
          <p:nvPr/>
        </p:nvSpPr>
        <p:spPr>
          <a:xfrm>
            <a:off x="797200" y="950248"/>
            <a:ext cx="10597600" cy="5741572"/>
          </a:xfrm>
          <a:prstGeom prst="rect">
            <a:avLst/>
          </a:prstGeom>
          <a:noFill/>
        </p:spPr>
        <p:txBody>
          <a:bodyPr wrap="square" rtlCol="0">
            <a:spAutoFit/>
          </a:bodyPr>
          <a:lstStyle/>
          <a:p>
            <a:pPr algn="just">
              <a:lnSpc>
                <a:spcPct val="107000"/>
              </a:lnSpc>
              <a:spcAft>
                <a:spcPts val="800"/>
              </a:spcAft>
            </a:pPr>
            <a:r>
              <a:rPr lang="en-IN" sz="2400" kern="100" dirty="0">
                <a:effectLst/>
                <a:latin typeface="+mj-lt"/>
                <a:ea typeface="Calibri" panose="020F0502020204030204" pitchFamily="34" charset="0"/>
                <a:cs typeface="Calibri" panose="020F0502020204030204" pitchFamily="34" charset="0"/>
              </a:rPr>
              <a:t>For an AR(1) model:</a:t>
            </a:r>
            <a:endParaRPr lang="en-IN" sz="2400" kern="100" dirty="0">
              <a:effectLst/>
              <a:latin typeface="+mj-lt"/>
              <a:ea typeface="Calibri" panose="020F0502020204030204" pitchFamily="34" charset="0"/>
              <a:cs typeface="Times New Roman" panose="02020603050405020304" pitchFamily="18" charset="0"/>
            </a:endParaRPr>
          </a:p>
          <a:p>
            <a:pPr marL="457200" lvl="0" indent="-457200" algn="just">
              <a:lnSpc>
                <a:spcPct val="107000"/>
              </a:lnSpc>
              <a:buFont typeface="+mj-lt"/>
              <a:buAutoNum type="arabicPeriod"/>
            </a:pP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φ</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1</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 0: </a:t>
            </a:r>
            <a:r>
              <a:rPr lang="en-IN" sz="2400" kern="100" dirty="0" err="1">
                <a:effectLst/>
                <a:latin typeface="Cambria Math" panose="02040503050406030204" pitchFamily="18" charset="0"/>
                <a:ea typeface="Cambria Math" panose="02040503050406030204" pitchFamily="18" charset="0"/>
                <a:cs typeface="Calibri" panose="020F0502020204030204" pitchFamily="34" charset="0"/>
              </a:rPr>
              <a:t>X</a:t>
            </a:r>
            <a:r>
              <a:rPr lang="en-IN" sz="2400" kern="100" baseline="-25000" dirty="0" err="1">
                <a:effectLst/>
                <a:latin typeface="Cambria Math" panose="02040503050406030204" pitchFamily="18" charset="0"/>
                <a:ea typeface="Cambria Math" panose="02040503050406030204" pitchFamily="18" charset="0"/>
                <a:cs typeface="Calibri" panose="020F0502020204030204" pitchFamily="34" charset="0"/>
              </a:rPr>
              <a:t>t</a:t>
            </a:r>
            <a:r>
              <a:rPr lang="en-IN" sz="2400" kern="100" dirty="0">
                <a:effectLst/>
                <a:latin typeface="+mj-lt"/>
                <a:ea typeface="Calibri" panose="020F0502020204030204" pitchFamily="34" charset="0"/>
                <a:cs typeface="Calibri" panose="020F0502020204030204" pitchFamily="34" charset="0"/>
              </a:rPr>
              <a:t> is equivalent to white noise.</a:t>
            </a:r>
            <a:endParaRPr lang="en-IN" sz="2400" kern="100" dirty="0">
              <a:latin typeface="+mj-lt"/>
              <a:ea typeface="Calibri" panose="020F0502020204030204" pitchFamily="34" charset="0"/>
              <a:cs typeface="Times New Roman" panose="02020603050405020304" pitchFamily="18" charset="0"/>
            </a:endParaRPr>
          </a:p>
          <a:p>
            <a:pPr marL="457200" lvl="0" indent="-457200" algn="just">
              <a:lnSpc>
                <a:spcPct val="107000"/>
              </a:lnSpc>
              <a:buFont typeface="+mj-lt"/>
              <a:buAutoNum type="arabicPeriod"/>
            </a:pP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φ</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1</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=1 and c=0: </a:t>
            </a:r>
            <a:r>
              <a:rPr lang="en-IN" sz="2400" kern="100" dirty="0" err="1">
                <a:effectLst/>
                <a:latin typeface="Cambria Math" panose="02040503050406030204" pitchFamily="18" charset="0"/>
                <a:ea typeface="Cambria Math" panose="02040503050406030204" pitchFamily="18" charset="0"/>
                <a:cs typeface="Calibri" panose="020F0502020204030204" pitchFamily="34" charset="0"/>
              </a:rPr>
              <a:t>X</a:t>
            </a:r>
            <a:r>
              <a:rPr lang="en-IN" sz="2400" kern="100" baseline="-25000" dirty="0" err="1">
                <a:effectLst/>
                <a:latin typeface="Cambria Math" panose="02040503050406030204" pitchFamily="18" charset="0"/>
                <a:ea typeface="Cambria Math" panose="02040503050406030204" pitchFamily="18" charset="0"/>
                <a:cs typeface="Calibri" panose="020F0502020204030204" pitchFamily="34" charset="0"/>
              </a:rPr>
              <a:t>t</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 </a:t>
            </a:r>
            <a:r>
              <a:rPr lang="en-IN" sz="2400" kern="100" dirty="0">
                <a:effectLst/>
                <a:latin typeface="+mj-lt"/>
                <a:ea typeface="Calibri" panose="020F0502020204030204" pitchFamily="34" charset="0"/>
                <a:cs typeface="Calibri" panose="020F0502020204030204" pitchFamily="34" charset="0"/>
              </a:rPr>
              <a:t>is equivalent to a random walk</a:t>
            </a:r>
            <a:endParaRPr lang="en-IN" sz="2400" kern="100" dirty="0">
              <a:latin typeface="+mj-lt"/>
              <a:ea typeface="Calibri" panose="020F0502020204030204" pitchFamily="34" charset="0"/>
              <a:cs typeface="Times New Roman" panose="02020603050405020304" pitchFamily="18" charset="0"/>
            </a:endParaRPr>
          </a:p>
          <a:p>
            <a:pPr marL="457200" lvl="0" indent="-457200" algn="just">
              <a:lnSpc>
                <a:spcPct val="107000"/>
              </a:lnSpc>
              <a:buFont typeface="+mj-lt"/>
              <a:buAutoNum type="arabicPeriod"/>
            </a:pP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φ</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1</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=1 and c≠0: </a:t>
            </a:r>
            <a:r>
              <a:rPr lang="en-IN" sz="2400" kern="100" dirty="0" err="1">
                <a:effectLst/>
                <a:latin typeface="Cambria Math" panose="02040503050406030204" pitchFamily="18" charset="0"/>
                <a:ea typeface="Cambria Math" panose="02040503050406030204" pitchFamily="18" charset="0"/>
                <a:cs typeface="Calibri" panose="020F0502020204030204" pitchFamily="34" charset="0"/>
              </a:rPr>
              <a:t>X</a:t>
            </a:r>
            <a:r>
              <a:rPr lang="en-IN" sz="2400" kern="100" baseline="-25000" dirty="0" err="1">
                <a:effectLst/>
                <a:latin typeface="Cambria Math" panose="02040503050406030204" pitchFamily="18" charset="0"/>
                <a:ea typeface="Cambria Math" panose="02040503050406030204" pitchFamily="18" charset="0"/>
                <a:cs typeface="Calibri" panose="020F0502020204030204" pitchFamily="34" charset="0"/>
              </a:rPr>
              <a:t>t</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 </a:t>
            </a:r>
            <a:r>
              <a:rPr lang="en-IN" sz="2400" kern="100" dirty="0">
                <a:effectLst/>
                <a:latin typeface="+mj-lt"/>
                <a:ea typeface="Calibri" panose="020F0502020204030204" pitchFamily="34" charset="0"/>
                <a:cs typeface="Calibri" panose="020F0502020204030204" pitchFamily="34" charset="0"/>
              </a:rPr>
              <a:t>is equivalent to a random walk with drift</a:t>
            </a:r>
            <a:endParaRPr lang="en-IN" sz="2400" kern="100" dirty="0">
              <a:latin typeface="+mj-lt"/>
              <a:ea typeface="Calibri" panose="020F0502020204030204" pitchFamily="34" charset="0"/>
              <a:cs typeface="Times New Roman" panose="02020603050405020304" pitchFamily="18" charset="0"/>
            </a:endParaRPr>
          </a:p>
          <a:p>
            <a:pPr marL="457200" lvl="0" indent="-457200" algn="just">
              <a:lnSpc>
                <a:spcPct val="107000"/>
              </a:lnSpc>
              <a:buFont typeface="+mj-lt"/>
              <a:buAutoNum type="arabicPeriod"/>
            </a:pP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φ</a:t>
            </a:r>
            <a:r>
              <a:rPr lang="en-IN" sz="2400" kern="100" baseline="-25000" dirty="0">
                <a:effectLst/>
                <a:latin typeface="Cambria Math" panose="02040503050406030204" pitchFamily="18" charset="0"/>
                <a:ea typeface="Cambria Math" panose="02040503050406030204" pitchFamily="18" charset="0"/>
                <a:cs typeface="Calibri" panose="020F0502020204030204" pitchFamily="34" charset="0"/>
              </a:rPr>
              <a:t>1</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&lt; 0: </a:t>
            </a:r>
            <a:r>
              <a:rPr lang="en-IN" sz="2400" kern="100" dirty="0" err="1">
                <a:effectLst/>
                <a:latin typeface="Cambria Math" panose="02040503050406030204" pitchFamily="18" charset="0"/>
                <a:ea typeface="Cambria Math" panose="02040503050406030204" pitchFamily="18" charset="0"/>
                <a:cs typeface="Calibri" panose="020F0502020204030204" pitchFamily="34" charset="0"/>
              </a:rPr>
              <a:t>X</a:t>
            </a:r>
            <a:r>
              <a:rPr lang="en-IN" sz="2400" kern="100" baseline="-25000" dirty="0" err="1">
                <a:effectLst/>
                <a:latin typeface="Cambria Math" panose="02040503050406030204" pitchFamily="18" charset="0"/>
                <a:ea typeface="Cambria Math" panose="02040503050406030204" pitchFamily="18" charset="0"/>
                <a:cs typeface="Calibri" panose="020F0502020204030204" pitchFamily="34" charset="0"/>
              </a:rPr>
              <a:t>t</a:t>
            </a:r>
            <a:r>
              <a:rPr lang="en-IN" sz="2400" kern="100" dirty="0">
                <a:effectLst/>
                <a:latin typeface="Cambria Math" panose="02040503050406030204" pitchFamily="18" charset="0"/>
                <a:ea typeface="Cambria Math" panose="02040503050406030204" pitchFamily="18" charset="0"/>
                <a:cs typeface="Calibri" panose="020F0502020204030204" pitchFamily="34" charset="0"/>
              </a:rPr>
              <a:t> </a:t>
            </a:r>
            <a:r>
              <a:rPr lang="en-IN" sz="2400" kern="100" dirty="0">
                <a:effectLst/>
                <a:latin typeface="+mj-lt"/>
                <a:ea typeface="Calibri" panose="020F0502020204030204" pitchFamily="34" charset="0"/>
                <a:cs typeface="Calibri" panose="020F0502020204030204" pitchFamily="34" charset="0"/>
              </a:rPr>
              <a:t>tends to oscillate around the mean.</a:t>
            </a:r>
            <a:endParaRPr lang="en-IN" sz="2400" kern="100" dirty="0">
              <a:effectLst/>
              <a:latin typeface="+mj-lt"/>
              <a:ea typeface="Calibri" panose="020F0502020204030204" pitchFamily="34" charset="0"/>
              <a:cs typeface="Times New Roman" panose="02020603050405020304" pitchFamily="18" charset="0"/>
            </a:endParaRPr>
          </a:p>
          <a:p>
            <a:pPr algn="just">
              <a:spcAft>
                <a:spcPts val="1020"/>
              </a:spcAft>
            </a:pPr>
            <a:r>
              <a:rPr lang="en-IN" sz="2400" dirty="0">
                <a:solidFill>
                  <a:srgbClr val="000000"/>
                </a:solidFill>
                <a:effectLst/>
                <a:highlight>
                  <a:srgbClr val="FFFFFF"/>
                </a:highlight>
                <a:latin typeface="+mj-lt"/>
                <a:ea typeface="Times New Roman" panose="02020603050405020304" pitchFamily="18" charset="0"/>
                <a:cs typeface="Calibri" panose="020F0502020204030204" pitchFamily="34" charset="0"/>
              </a:rPr>
              <a:t>These models can capture short-term dependencies and are particularly effective for </a:t>
            </a:r>
            <a:r>
              <a:rPr lang="en-IN" sz="2400" b="0" dirty="0">
                <a:solidFill>
                  <a:srgbClr val="000000"/>
                </a:solidFill>
                <a:effectLst/>
                <a:highlight>
                  <a:srgbClr val="FFFFFF"/>
                </a:highlight>
                <a:latin typeface="+mj-lt"/>
                <a:ea typeface="Times New Roman" panose="02020603050405020304" pitchFamily="18" charset="0"/>
                <a:cs typeface="Calibri" panose="020F0502020204030204" pitchFamily="34" charset="0"/>
              </a:rPr>
              <a:t>stationary time series</a:t>
            </a:r>
            <a:r>
              <a:rPr lang="en-IN" sz="2400" dirty="0">
                <a:solidFill>
                  <a:srgbClr val="000000"/>
                </a:solidFill>
                <a:effectLst/>
                <a:highlight>
                  <a:srgbClr val="FFFFFF"/>
                </a:highlight>
                <a:latin typeface="+mj-lt"/>
                <a:ea typeface="Times New Roman" panose="02020603050405020304" pitchFamily="18" charset="0"/>
                <a:cs typeface="Calibri" panose="020F0502020204030204" pitchFamily="34" charset="0"/>
              </a:rPr>
              <a:t>, where statistical properties like mean and variance do not change over time. </a:t>
            </a:r>
            <a:r>
              <a:rPr lang="en-IN" sz="2400" spc="15" dirty="0">
                <a:solidFill>
                  <a:srgbClr val="333333"/>
                </a:solidFill>
                <a:effectLst/>
                <a:highlight>
                  <a:srgbClr val="FFFFFF"/>
                </a:highlight>
                <a:latin typeface="+mj-lt"/>
                <a:ea typeface="Times New Roman" panose="02020603050405020304" pitchFamily="18" charset="0"/>
                <a:cs typeface="Calibri" panose="020F0502020204030204" pitchFamily="34" charset="0"/>
              </a:rPr>
              <a:t>in these cases, some constraints on the values of the parameters are required.</a:t>
            </a:r>
            <a:endParaRPr lang="en-IN" sz="2400" dirty="0">
              <a:effectLst/>
              <a:highlight>
                <a:srgbClr val="FFFFFF"/>
              </a:highlight>
              <a:latin typeface="+mj-lt"/>
              <a:ea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400" kern="0" spc="15" dirty="0">
                <a:solidFill>
                  <a:srgbClr val="333333"/>
                </a:solidFill>
                <a:effectLst/>
                <a:highlight>
                  <a:srgbClr val="FFFFFF"/>
                </a:highlight>
                <a:latin typeface="+mj-lt"/>
                <a:ea typeface="Times New Roman" panose="02020603050405020304" pitchFamily="18" charset="0"/>
                <a:cs typeface="Calibri" panose="020F0502020204030204" pitchFamily="34" charset="0"/>
              </a:rPr>
              <a:t>For an AR(1) model: </a:t>
            </a:r>
            <a:r>
              <a:rPr lang="en-IN" sz="2400" b="1" kern="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-1&lt;φ1&lt;1</a:t>
            </a:r>
            <a:endParaRPr lang="en-IN" sz="2400" b="1" kern="100" dirty="0">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400" kern="0" spc="15" dirty="0">
                <a:solidFill>
                  <a:srgbClr val="333333"/>
                </a:solidFill>
                <a:effectLst/>
                <a:highlight>
                  <a:srgbClr val="FFFFFF"/>
                </a:highlight>
                <a:latin typeface="+mj-lt"/>
                <a:ea typeface="Times New Roman" panose="02020603050405020304" pitchFamily="18" charset="0"/>
                <a:cs typeface="Calibri" panose="020F0502020204030204" pitchFamily="34" charset="0"/>
              </a:rPr>
              <a:t>For an AR(2) model: </a:t>
            </a:r>
            <a:r>
              <a:rPr lang="en-IN" sz="2400" b="1" kern="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-1&lt;</a:t>
            </a:r>
            <a:r>
              <a:rPr lang="en-IN" sz="2400" b="1" kern="0" dirty="0">
                <a:solidFill>
                  <a:srgbClr val="333333"/>
                </a:solidFill>
                <a:effectLst/>
                <a:highlight>
                  <a:srgbClr val="FFFFFF"/>
                </a:highlight>
                <a:latin typeface="Cambria Math" panose="02040503050406030204" pitchFamily="18" charset="0"/>
                <a:ea typeface="Cambria Math" panose="02040503050406030204" pitchFamily="18" charset="0"/>
                <a:cs typeface="Cambria Math" panose="02040503050406030204" pitchFamily="18" charset="0"/>
              </a:rPr>
              <a:t>𝛷</a:t>
            </a:r>
            <a:r>
              <a:rPr lang="en-IN" sz="2400" b="1" kern="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2&lt;1</a:t>
            </a:r>
            <a:r>
              <a:rPr lang="en-IN" sz="2400" b="1" kern="0" spc="15"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  </a:t>
            </a:r>
            <a:r>
              <a:rPr lang="en-IN" sz="2400" b="1" kern="0" dirty="0">
                <a:solidFill>
                  <a:srgbClr val="333333"/>
                </a:solidFill>
                <a:effectLst/>
                <a:highlight>
                  <a:srgbClr val="FFFFFF"/>
                </a:highlight>
                <a:latin typeface="Cambria Math" panose="02040503050406030204" pitchFamily="18" charset="0"/>
                <a:ea typeface="Cambria Math" panose="02040503050406030204" pitchFamily="18" charset="0"/>
                <a:cs typeface="Cambria Math" panose="02040503050406030204" pitchFamily="18" charset="0"/>
              </a:rPr>
              <a:t>𝛷</a:t>
            </a:r>
            <a:r>
              <a:rPr lang="en-IN" sz="2400" b="1" kern="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1+</a:t>
            </a:r>
            <a:r>
              <a:rPr lang="en-IN" sz="2400" b="1" kern="0" dirty="0">
                <a:solidFill>
                  <a:srgbClr val="333333"/>
                </a:solidFill>
                <a:effectLst/>
                <a:highlight>
                  <a:srgbClr val="FFFFFF"/>
                </a:highlight>
                <a:latin typeface="Cambria Math" panose="02040503050406030204" pitchFamily="18" charset="0"/>
                <a:ea typeface="Cambria Math" panose="02040503050406030204" pitchFamily="18" charset="0"/>
                <a:cs typeface="Cambria Math" panose="02040503050406030204" pitchFamily="18" charset="0"/>
              </a:rPr>
              <a:t>𝛷</a:t>
            </a:r>
            <a:r>
              <a:rPr lang="en-IN" sz="2400" b="1" kern="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2&lt;1</a:t>
            </a:r>
            <a:r>
              <a:rPr lang="en-IN" sz="2400" b="1" kern="0" spc="15"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  </a:t>
            </a:r>
            <a:r>
              <a:rPr lang="en-IN" sz="2400" b="1" kern="0" dirty="0">
                <a:solidFill>
                  <a:srgbClr val="333333"/>
                </a:solidFill>
                <a:effectLst/>
                <a:highlight>
                  <a:srgbClr val="FFFFFF"/>
                </a:highlight>
                <a:latin typeface="Cambria Math" panose="02040503050406030204" pitchFamily="18" charset="0"/>
                <a:ea typeface="Cambria Math" panose="02040503050406030204" pitchFamily="18" charset="0"/>
                <a:cs typeface="Cambria Math" panose="02040503050406030204" pitchFamily="18" charset="0"/>
              </a:rPr>
              <a:t>𝛷</a:t>
            </a:r>
            <a:r>
              <a:rPr lang="en-IN" sz="2400" b="1" kern="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2−</a:t>
            </a:r>
            <a:r>
              <a:rPr lang="en-IN" sz="2400" b="1" kern="0" dirty="0">
                <a:solidFill>
                  <a:srgbClr val="333333"/>
                </a:solidFill>
                <a:effectLst/>
                <a:highlight>
                  <a:srgbClr val="FFFFFF"/>
                </a:highlight>
                <a:latin typeface="Cambria Math" panose="02040503050406030204" pitchFamily="18" charset="0"/>
                <a:ea typeface="Cambria Math" panose="02040503050406030204" pitchFamily="18" charset="0"/>
                <a:cs typeface="Cambria Math" panose="02040503050406030204" pitchFamily="18" charset="0"/>
              </a:rPr>
              <a:t>𝛷</a:t>
            </a:r>
            <a:r>
              <a:rPr lang="en-IN" sz="2400" b="1" kern="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1&lt;</a:t>
            </a:r>
            <a:r>
              <a:rPr lang="en-IN" sz="2400" b="1" kern="0" spc="15"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1</a:t>
            </a:r>
            <a:endParaRPr lang="en-IN" sz="2400" b="1" kern="100" dirty="0">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endParaRPr>
          </a:p>
          <a:p>
            <a:pPr algn="just">
              <a:lnSpc>
                <a:spcPct val="107000"/>
              </a:lnSpc>
              <a:spcAft>
                <a:spcPts val="800"/>
              </a:spcAft>
            </a:pPr>
            <a:r>
              <a:rPr lang="en-IN" sz="2400" kern="0" spc="15" dirty="0">
                <a:solidFill>
                  <a:srgbClr val="333333"/>
                </a:solidFill>
                <a:effectLst/>
                <a:highlight>
                  <a:srgbClr val="FFFFFF"/>
                </a:highlight>
                <a:latin typeface="+mj-lt"/>
                <a:ea typeface="Times New Roman" panose="02020603050405020304" pitchFamily="18" charset="0"/>
                <a:cs typeface="Calibri" panose="020F0502020204030204" pitchFamily="34" charset="0"/>
              </a:rPr>
              <a:t>When </a:t>
            </a:r>
            <a:r>
              <a:rPr lang="en-IN" sz="2400" kern="0" dirty="0">
                <a:solidFill>
                  <a:srgbClr val="333333"/>
                </a:solidFill>
                <a:effectLst/>
                <a:highlight>
                  <a:srgbClr val="FFFFFF"/>
                </a:highlight>
                <a:latin typeface="+mj-lt"/>
                <a:ea typeface="Times New Roman" panose="02020603050405020304" pitchFamily="18" charset="0"/>
                <a:cs typeface="Calibri" panose="020F0502020204030204" pitchFamily="34" charset="0"/>
              </a:rPr>
              <a:t>p≥3</a:t>
            </a:r>
            <a:r>
              <a:rPr lang="en-IN" sz="2400" kern="0" spc="15" dirty="0">
                <a:solidFill>
                  <a:srgbClr val="333333"/>
                </a:solidFill>
                <a:effectLst/>
                <a:highlight>
                  <a:srgbClr val="FFFFFF"/>
                </a:highlight>
                <a:latin typeface="+mj-lt"/>
                <a:ea typeface="Times New Roman" panose="02020603050405020304" pitchFamily="18" charset="0"/>
                <a:cs typeface="Calibri" panose="020F0502020204030204" pitchFamily="34" charset="0"/>
              </a:rPr>
              <a:t>, the restrictions are much more complicated.</a:t>
            </a:r>
            <a:endParaRPr lang="en-IN" sz="2400" kern="100" dirty="0">
              <a:effectLst/>
              <a:highlight>
                <a:srgbClr val="FFFFFF"/>
              </a:highlight>
              <a:latin typeface="+mj-lt"/>
              <a:ea typeface="Calibri" panose="020F0502020204030204" pitchFamily="34" charset="0"/>
              <a:cs typeface="Times New Roman" panose="02020603050405020304" pitchFamily="18" charset="0"/>
            </a:endParaRPr>
          </a:p>
          <a:p>
            <a:pPr algn="ctr"/>
            <a:endParaRPr lang="en-IN" sz="2400" b="1" dirty="0">
              <a:latin typeface="Georgia" panose="02040502050405020303" pitchFamily="18" charset="0"/>
            </a:endParaRPr>
          </a:p>
        </p:txBody>
      </p:sp>
      <p:sp>
        <p:nvSpPr>
          <p:cNvPr id="38" name="TextBox 37">
            <a:extLst>
              <a:ext uri="{FF2B5EF4-FFF2-40B4-BE49-F238E27FC236}">
                <a16:creationId xmlns:a16="http://schemas.microsoft.com/office/drawing/2014/main" id="{13E48041-DAFE-88C2-72F5-E11462930ECF}"/>
              </a:ext>
            </a:extLst>
          </p:cNvPr>
          <p:cNvSpPr txBox="1"/>
          <p:nvPr/>
        </p:nvSpPr>
        <p:spPr>
          <a:xfrm>
            <a:off x="2935473" y="297733"/>
            <a:ext cx="6321054" cy="582595"/>
          </a:xfrm>
          <a:prstGeom prst="rect">
            <a:avLst/>
          </a:prstGeom>
          <a:noFill/>
        </p:spPr>
        <p:txBody>
          <a:bodyPr wrap="square">
            <a:spAutoFit/>
          </a:bodyPr>
          <a:lstStyle/>
          <a:p>
            <a:pPr algn="ctr">
              <a:lnSpc>
                <a:spcPct val="107000"/>
              </a:lnSpc>
              <a:spcAft>
                <a:spcPts val="800"/>
              </a:spcAft>
            </a:pPr>
            <a:r>
              <a:rPr lang="en-IN" sz="3200" b="1" kern="100" dirty="0">
                <a:solidFill>
                  <a:srgbClr val="161616"/>
                </a:solidFill>
                <a:effectLst/>
                <a:highlight>
                  <a:srgbClr val="FFFFFF"/>
                </a:highlight>
                <a:latin typeface="Georgia" panose="02040502050405020303" pitchFamily="18" charset="0"/>
                <a:ea typeface="Calibri" panose="020F0502020204030204" pitchFamily="34" charset="0"/>
                <a:cs typeface="Calibri" panose="020F0502020204030204" pitchFamily="34" charset="0"/>
              </a:rPr>
              <a:t>Autoregressive (AR) Models</a:t>
            </a:r>
            <a:endParaRPr lang="en-IN" sz="3200" kern="1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1794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1;p72">
            <a:extLst>
              <a:ext uri="{FF2B5EF4-FFF2-40B4-BE49-F238E27FC236}">
                <a16:creationId xmlns:a16="http://schemas.microsoft.com/office/drawing/2014/main" id="{9E51A269-AECF-26A1-E94E-EA80A08534D7}"/>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2">
              <a:alphaModFix amt="10000"/>
            </a:blip>
            <a:stretch>
              <a:fillRect/>
            </a:stretch>
          </a:blipFill>
          <a:ln>
            <a:noFill/>
          </a:ln>
        </p:spPr>
      </p:sp>
      <p:sp>
        <p:nvSpPr>
          <p:cNvPr id="3" name="Google Shape;2182;p72">
            <a:extLst>
              <a:ext uri="{FF2B5EF4-FFF2-40B4-BE49-F238E27FC236}">
                <a16:creationId xmlns:a16="http://schemas.microsoft.com/office/drawing/2014/main" id="{B27E1BDE-4979-B8D5-6B20-539B3F500936}"/>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3">
              <a:alphaModFix amt="10000"/>
            </a:blip>
            <a:stretch>
              <a:fillRect/>
            </a:stretch>
          </a:blipFill>
          <a:ln>
            <a:noFill/>
          </a:ln>
        </p:spPr>
      </p:sp>
      <p:sp>
        <p:nvSpPr>
          <p:cNvPr id="4" name="Google Shape;2184;p72">
            <a:extLst>
              <a:ext uri="{FF2B5EF4-FFF2-40B4-BE49-F238E27FC236}">
                <a16:creationId xmlns:a16="http://schemas.microsoft.com/office/drawing/2014/main" id="{0622971E-A66A-A435-6FDC-8E026FCAD7C2}"/>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4">
              <a:alphaModFix amt="25000"/>
            </a:blip>
            <a:stretch>
              <a:fillRect/>
            </a:stretch>
          </a:blipFill>
          <a:ln>
            <a:noFill/>
          </a:ln>
        </p:spPr>
      </p:sp>
      <p:sp>
        <p:nvSpPr>
          <p:cNvPr id="5" name="Google Shape;2185;p72">
            <a:extLst>
              <a:ext uri="{FF2B5EF4-FFF2-40B4-BE49-F238E27FC236}">
                <a16:creationId xmlns:a16="http://schemas.microsoft.com/office/drawing/2014/main" id="{3B4EC650-9DCE-0CBC-BB2A-A08FEF7E2F13}"/>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5">
              <a:alphaModFix amt="10000"/>
            </a:blip>
            <a:stretch>
              <a:fillRect/>
            </a:stretch>
          </a:blipFill>
          <a:ln>
            <a:noFill/>
          </a:ln>
        </p:spPr>
      </p:sp>
      <p:sp>
        <p:nvSpPr>
          <p:cNvPr id="6" name="Google Shape;2186;p72">
            <a:extLst>
              <a:ext uri="{FF2B5EF4-FFF2-40B4-BE49-F238E27FC236}">
                <a16:creationId xmlns:a16="http://schemas.microsoft.com/office/drawing/2014/main" id="{C084BE0F-1288-9E42-23AC-1C9303592493}"/>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6">
              <a:alphaModFix amt="10000"/>
            </a:blip>
            <a:stretch>
              <a:fillRect/>
            </a:stretch>
          </a:blipFill>
          <a:ln>
            <a:noFill/>
          </a:ln>
        </p:spPr>
      </p:sp>
      <p:sp>
        <p:nvSpPr>
          <p:cNvPr id="7" name="Google Shape;2187;p72">
            <a:extLst>
              <a:ext uri="{FF2B5EF4-FFF2-40B4-BE49-F238E27FC236}">
                <a16:creationId xmlns:a16="http://schemas.microsoft.com/office/drawing/2014/main" id="{363554A1-6768-9429-FE2E-B546E982AD5A}"/>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7">
              <a:alphaModFix amt="5000"/>
            </a:blip>
            <a:stretch>
              <a:fillRect/>
            </a:stretch>
          </a:blipFill>
          <a:ln>
            <a:noFill/>
          </a:ln>
        </p:spPr>
      </p:sp>
      <p:sp>
        <p:nvSpPr>
          <p:cNvPr id="8" name="Google Shape;2188;p72">
            <a:extLst>
              <a:ext uri="{FF2B5EF4-FFF2-40B4-BE49-F238E27FC236}">
                <a16:creationId xmlns:a16="http://schemas.microsoft.com/office/drawing/2014/main" id="{F6DD4EF8-A621-9F2D-5360-86174EC460E0}"/>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6">
              <a:alphaModFix amt="10000"/>
            </a:blip>
            <a:stretch>
              <a:fillRect/>
            </a:stretch>
          </a:blipFill>
          <a:ln>
            <a:noFill/>
          </a:ln>
        </p:spPr>
      </p:sp>
      <p:sp>
        <p:nvSpPr>
          <p:cNvPr id="9" name="Google Shape;2189;p72">
            <a:extLst>
              <a:ext uri="{FF2B5EF4-FFF2-40B4-BE49-F238E27FC236}">
                <a16:creationId xmlns:a16="http://schemas.microsoft.com/office/drawing/2014/main" id="{2F5D618C-CE1E-BC9F-E3A6-313D918DFDC2}"/>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8">
              <a:alphaModFix amt="10000"/>
            </a:blip>
            <a:stretch>
              <a:fillRect/>
            </a:stretch>
          </a:blipFill>
          <a:ln>
            <a:noFill/>
          </a:ln>
        </p:spPr>
      </p:sp>
      <p:sp>
        <p:nvSpPr>
          <p:cNvPr id="10" name="Google Shape;2190;p72">
            <a:extLst>
              <a:ext uri="{FF2B5EF4-FFF2-40B4-BE49-F238E27FC236}">
                <a16:creationId xmlns:a16="http://schemas.microsoft.com/office/drawing/2014/main" id="{B7749F75-1574-74D4-FB9C-8E416DDBABF7}"/>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9">
              <a:alphaModFix amt="10000"/>
            </a:blip>
            <a:stretch>
              <a:fillRect/>
            </a:stretch>
          </a:blipFill>
          <a:ln>
            <a:noFill/>
          </a:ln>
        </p:spPr>
      </p:sp>
      <p:sp>
        <p:nvSpPr>
          <p:cNvPr id="11" name="Google Shape;2191;p72">
            <a:extLst>
              <a:ext uri="{FF2B5EF4-FFF2-40B4-BE49-F238E27FC236}">
                <a16:creationId xmlns:a16="http://schemas.microsoft.com/office/drawing/2014/main" id="{E99D2DF5-6FBC-A5F0-7B12-0EF3E0969EB5}"/>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0">
              <a:alphaModFix amt="10000"/>
            </a:blip>
            <a:stretch>
              <a:fillRect/>
            </a:stretch>
          </a:blipFill>
          <a:ln>
            <a:noFill/>
          </a:ln>
        </p:spPr>
      </p:sp>
      <p:sp>
        <p:nvSpPr>
          <p:cNvPr id="12" name="Google Shape;2192;p72">
            <a:extLst>
              <a:ext uri="{FF2B5EF4-FFF2-40B4-BE49-F238E27FC236}">
                <a16:creationId xmlns:a16="http://schemas.microsoft.com/office/drawing/2014/main" id="{D5F99F72-6950-D675-36E1-FF9A99B73D4C}"/>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13" name="Google Shape;2193;p72">
            <a:extLst>
              <a:ext uri="{FF2B5EF4-FFF2-40B4-BE49-F238E27FC236}">
                <a16:creationId xmlns:a16="http://schemas.microsoft.com/office/drawing/2014/main" id="{E6B9C076-5ACB-791A-B084-DFE5C5C3E4A5}"/>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9">
              <a:alphaModFix amt="10000"/>
            </a:blip>
            <a:stretch>
              <a:fillRect/>
            </a:stretch>
          </a:blipFill>
          <a:ln>
            <a:noFill/>
          </a:ln>
        </p:spPr>
      </p:sp>
      <p:sp>
        <p:nvSpPr>
          <p:cNvPr id="14" name="Google Shape;2194;p72">
            <a:extLst>
              <a:ext uri="{FF2B5EF4-FFF2-40B4-BE49-F238E27FC236}">
                <a16:creationId xmlns:a16="http://schemas.microsoft.com/office/drawing/2014/main" id="{1356B5C2-27D0-1DDA-D3BC-C893FF3E8BEA}"/>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15" name="Google Shape;2195;p72">
            <a:extLst>
              <a:ext uri="{FF2B5EF4-FFF2-40B4-BE49-F238E27FC236}">
                <a16:creationId xmlns:a16="http://schemas.microsoft.com/office/drawing/2014/main" id="{E5B65468-4C08-4129-FDCC-F850927842CE}"/>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7">
              <a:alphaModFix amt="5000"/>
            </a:blip>
            <a:stretch>
              <a:fillRect/>
            </a:stretch>
          </a:blipFill>
          <a:ln>
            <a:noFill/>
          </a:ln>
        </p:spPr>
      </p:sp>
      <p:sp>
        <p:nvSpPr>
          <p:cNvPr id="16" name="Google Shape;2196;p72">
            <a:extLst>
              <a:ext uri="{FF2B5EF4-FFF2-40B4-BE49-F238E27FC236}">
                <a16:creationId xmlns:a16="http://schemas.microsoft.com/office/drawing/2014/main" id="{358250A4-D1A5-261B-D2E4-5A23FA991AAE}"/>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17" name="Google Shape;2197;p72">
            <a:extLst>
              <a:ext uri="{FF2B5EF4-FFF2-40B4-BE49-F238E27FC236}">
                <a16:creationId xmlns:a16="http://schemas.microsoft.com/office/drawing/2014/main" id="{4DB4AFCA-1D82-B5DF-CD1E-F884E4AF6DA6}"/>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0">
              <a:alphaModFix amt="10000"/>
            </a:blip>
            <a:stretch>
              <a:fillRect/>
            </a:stretch>
          </a:blipFill>
          <a:ln>
            <a:noFill/>
          </a:ln>
        </p:spPr>
      </p:sp>
      <p:sp>
        <p:nvSpPr>
          <p:cNvPr id="18" name="Google Shape;2198;p72">
            <a:extLst>
              <a:ext uri="{FF2B5EF4-FFF2-40B4-BE49-F238E27FC236}">
                <a16:creationId xmlns:a16="http://schemas.microsoft.com/office/drawing/2014/main" id="{4F406FD7-09F5-3F4E-2836-8490D52F32A5}"/>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5">
              <a:alphaModFix amt="9000"/>
            </a:blip>
            <a:stretch>
              <a:fillRect/>
            </a:stretch>
          </a:blipFill>
          <a:ln>
            <a:noFill/>
          </a:ln>
        </p:spPr>
      </p:sp>
      <p:sp>
        <p:nvSpPr>
          <p:cNvPr id="19" name="Google Shape;2199;p72">
            <a:extLst>
              <a:ext uri="{FF2B5EF4-FFF2-40B4-BE49-F238E27FC236}">
                <a16:creationId xmlns:a16="http://schemas.microsoft.com/office/drawing/2014/main" id="{0B2BFDDC-E801-9034-BBEF-7CDA9AF13B5A}"/>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0" name="Google Shape;2200;p72">
            <a:extLst>
              <a:ext uri="{FF2B5EF4-FFF2-40B4-BE49-F238E27FC236}">
                <a16:creationId xmlns:a16="http://schemas.microsoft.com/office/drawing/2014/main" id="{B8A55B16-D5C5-54F1-0C07-4E679CAA1280}"/>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7">
              <a:alphaModFix amt="5000"/>
            </a:blip>
            <a:stretch>
              <a:fillRect/>
            </a:stretch>
          </a:blipFill>
          <a:ln>
            <a:noFill/>
          </a:ln>
        </p:spPr>
      </p:sp>
      <p:sp>
        <p:nvSpPr>
          <p:cNvPr id="21" name="Google Shape;2201;p72">
            <a:extLst>
              <a:ext uri="{FF2B5EF4-FFF2-40B4-BE49-F238E27FC236}">
                <a16:creationId xmlns:a16="http://schemas.microsoft.com/office/drawing/2014/main" id="{0703F538-8469-8E10-4ADF-565C3EF0413E}"/>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9">
              <a:alphaModFix amt="10000"/>
            </a:blip>
            <a:stretch>
              <a:fillRect/>
            </a:stretch>
          </a:blipFill>
          <a:ln>
            <a:noFill/>
          </a:ln>
        </p:spPr>
      </p:sp>
      <p:sp>
        <p:nvSpPr>
          <p:cNvPr id="22" name="Google Shape;2202;p72">
            <a:extLst>
              <a:ext uri="{FF2B5EF4-FFF2-40B4-BE49-F238E27FC236}">
                <a16:creationId xmlns:a16="http://schemas.microsoft.com/office/drawing/2014/main" id="{9B86C90F-AEB0-8BEC-F3AB-287F64611DF7}"/>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8">
              <a:alphaModFix amt="10000"/>
            </a:blip>
            <a:stretch>
              <a:fillRect/>
            </a:stretch>
          </a:blipFill>
          <a:ln>
            <a:noFill/>
          </a:ln>
        </p:spPr>
      </p:sp>
      <p:sp>
        <p:nvSpPr>
          <p:cNvPr id="23" name="Google Shape;2203;p72">
            <a:extLst>
              <a:ext uri="{FF2B5EF4-FFF2-40B4-BE49-F238E27FC236}">
                <a16:creationId xmlns:a16="http://schemas.microsoft.com/office/drawing/2014/main" id="{6672FA1B-E061-5EE1-7490-7D4662D98D10}"/>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5">
              <a:alphaModFix amt="9000"/>
            </a:blip>
            <a:stretch>
              <a:fillRect/>
            </a:stretch>
          </a:blipFill>
          <a:ln>
            <a:noFill/>
          </a:ln>
        </p:spPr>
      </p:sp>
      <p:sp>
        <p:nvSpPr>
          <p:cNvPr id="24" name="Google Shape;2204;p72">
            <a:extLst>
              <a:ext uri="{FF2B5EF4-FFF2-40B4-BE49-F238E27FC236}">
                <a16:creationId xmlns:a16="http://schemas.microsoft.com/office/drawing/2014/main" id="{1E69A852-5456-2AA8-A0E0-BCAB5AF4F156}"/>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6">
              <a:alphaModFix amt="10000"/>
            </a:blip>
            <a:stretch>
              <a:fillRect/>
            </a:stretch>
          </a:blipFill>
          <a:ln>
            <a:noFill/>
          </a:ln>
        </p:spPr>
      </p:sp>
      <p:sp>
        <p:nvSpPr>
          <p:cNvPr id="25" name="Google Shape;2205;p72">
            <a:extLst>
              <a:ext uri="{FF2B5EF4-FFF2-40B4-BE49-F238E27FC236}">
                <a16:creationId xmlns:a16="http://schemas.microsoft.com/office/drawing/2014/main" id="{28240A5D-7C23-C1ED-9782-03DC6BFFA63D}"/>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7">
              <a:alphaModFix amt="3000"/>
            </a:blip>
            <a:stretch>
              <a:fillRect/>
            </a:stretch>
          </a:blipFill>
          <a:ln>
            <a:noFill/>
          </a:ln>
        </p:spPr>
      </p:sp>
      <p:sp>
        <p:nvSpPr>
          <p:cNvPr id="26" name="Google Shape;2206;p72">
            <a:extLst>
              <a:ext uri="{FF2B5EF4-FFF2-40B4-BE49-F238E27FC236}">
                <a16:creationId xmlns:a16="http://schemas.microsoft.com/office/drawing/2014/main" id="{5E62D510-F0CC-621C-C10A-7686D6DA9CBB}"/>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0">
              <a:alphaModFix amt="10000"/>
            </a:blip>
            <a:stretch>
              <a:fillRect/>
            </a:stretch>
          </a:blipFill>
          <a:ln>
            <a:noFill/>
          </a:ln>
        </p:spPr>
      </p:sp>
      <p:sp>
        <p:nvSpPr>
          <p:cNvPr id="27" name="Google Shape;2207;p72">
            <a:extLst>
              <a:ext uri="{FF2B5EF4-FFF2-40B4-BE49-F238E27FC236}">
                <a16:creationId xmlns:a16="http://schemas.microsoft.com/office/drawing/2014/main" id="{D0756CAB-4FB7-6B54-5514-D68F3959F1D2}"/>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5">
              <a:alphaModFix amt="10000"/>
            </a:blip>
            <a:stretch>
              <a:fillRect/>
            </a:stretch>
          </a:blipFill>
          <a:ln>
            <a:noFill/>
          </a:ln>
        </p:spPr>
      </p:sp>
      <p:sp>
        <p:nvSpPr>
          <p:cNvPr id="28" name="Google Shape;2208;p72">
            <a:extLst>
              <a:ext uri="{FF2B5EF4-FFF2-40B4-BE49-F238E27FC236}">
                <a16:creationId xmlns:a16="http://schemas.microsoft.com/office/drawing/2014/main" id="{327A3066-9A26-7347-FB68-56784729AE94}"/>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9">
              <a:alphaModFix amt="10000"/>
            </a:blip>
            <a:stretch>
              <a:fillRect/>
            </a:stretch>
          </a:blipFill>
          <a:ln>
            <a:noFill/>
          </a:ln>
        </p:spPr>
      </p:sp>
      <p:sp>
        <p:nvSpPr>
          <p:cNvPr id="29" name="Google Shape;2209;p72">
            <a:extLst>
              <a:ext uri="{FF2B5EF4-FFF2-40B4-BE49-F238E27FC236}">
                <a16:creationId xmlns:a16="http://schemas.microsoft.com/office/drawing/2014/main" id="{2130BF26-AE93-155D-BDC6-ACDF637E607E}"/>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1">
              <a:alphaModFix amt="10000"/>
            </a:blip>
            <a:stretch>
              <a:fillRect/>
            </a:stretch>
          </a:blipFill>
          <a:ln>
            <a:noFill/>
          </a:ln>
        </p:spPr>
      </p:sp>
      <p:sp>
        <p:nvSpPr>
          <p:cNvPr id="30" name="Google Shape;2210;p72">
            <a:extLst>
              <a:ext uri="{FF2B5EF4-FFF2-40B4-BE49-F238E27FC236}">
                <a16:creationId xmlns:a16="http://schemas.microsoft.com/office/drawing/2014/main" id="{4932AA69-B4F2-A996-1592-E5B7C9CBF1CB}"/>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31" name="Google Shape;2211;p72">
            <a:extLst>
              <a:ext uri="{FF2B5EF4-FFF2-40B4-BE49-F238E27FC236}">
                <a16:creationId xmlns:a16="http://schemas.microsoft.com/office/drawing/2014/main" id="{0AA471EE-E72A-5DB3-2735-4A95E6B94AC8}"/>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7">
              <a:alphaModFix amt="5000"/>
            </a:blip>
            <a:stretch>
              <a:fillRect/>
            </a:stretch>
          </a:blipFill>
          <a:ln>
            <a:noFill/>
          </a:ln>
        </p:spPr>
      </p:sp>
      <p:sp>
        <p:nvSpPr>
          <p:cNvPr id="32" name="Google Shape;2213;p72">
            <a:extLst>
              <a:ext uri="{FF2B5EF4-FFF2-40B4-BE49-F238E27FC236}">
                <a16:creationId xmlns:a16="http://schemas.microsoft.com/office/drawing/2014/main" id="{99F01CD9-9AC9-1790-CB90-2941D8D90E83}"/>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8">
              <a:alphaModFix amt="10000"/>
            </a:blip>
            <a:stretch>
              <a:fillRect/>
            </a:stretch>
          </a:blipFill>
          <a:ln>
            <a:noFill/>
          </a:ln>
        </p:spPr>
      </p:sp>
      <p:sp>
        <p:nvSpPr>
          <p:cNvPr id="33" name="Google Shape;2214;p72">
            <a:extLst>
              <a:ext uri="{FF2B5EF4-FFF2-40B4-BE49-F238E27FC236}">
                <a16:creationId xmlns:a16="http://schemas.microsoft.com/office/drawing/2014/main" id="{72AF0A04-59A8-BB4F-AC9B-9C9E167C8653}"/>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3">
              <a:alphaModFix amt="10000"/>
            </a:blip>
            <a:stretch>
              <a:fillRect/>
            </a:stretch>
          </a:blipFill>
          <a:ln>
            <a:noFill/>
          </a:ln>
        </p:spPr>
      </p:sp>
      <p:sp>
        <p:nvSpPr>
          <p:cNvPr id="34" name="Google Shape;2215;p72">
            <a:extLst>
              <a:ext uri="{FF2B5EF4-FFF2-40B4-BE49-F238E27FC236}">
                <a16:creationId xmlns:a16="http://schemas.microsoft.com/office/drawing/2014/main" id="{D41B5090-CC16-B89A-87C3-59C358E7262B}"/>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5" name="Google Shape;2216;p72">
            <a:extLst>
              <a:ext uri="{FF2B5EF4-FFF2-40B4-BE49-F238E27FC236}">
                <a16:creationId xmlns:a16="http://schemas.microsoft.com/office/drawing/2014/main" id="{17619428-B58F-0355-D040-1C18FCFAAC8C}"/>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3">
              <a:alphaModFix amt="10000"/>
            </a:blip>
            <a:stretch>
              <a:fillRect/>
            </a:stretch>
          </a:blipFill>
          <a:ln>
            <a:noFill/>
          </a:ln>
        </p:spPr>
      </p:sp>
      <p:sp>
        <p:nvSpPr>
          <p:cNvPr id="36" name="Google Shape;2217;p72">
            <a:extLst>
              <a:ext uri="{FF2B5EF4-FFF2-40B4-BE49-F238E27FC236}">
                <a16:creationId xmlns:a16="http://schemas.microsoft.com/office/drawing/2014/main" id="{3923AB86-A809-F484-FDC4-BB9F254350A0}"/>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7" name="Google Shape;2218;p72">
            <a:extLst>
              <a:ext uri="{FF2B5EF4-FFF2-40B4-BE49-F238E27FC236}">
                <a16:creationId xmlns:a16="http://schemas.microsoft.com/office/drawing/2014/main" id="{DB3DBCD3-3EF8-7885-45B7-AC0B1268E8E6}"/>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8" name="Google Shape;2219;p72">
            <a:extLst>
              <a:ext uri="{FF2B5EF4-FFF2-40B4-BE49-F238E27FC236}">
                <a16:creationId xmlns:a16="http://schemas.microsoft.com/office/drawing/2014/main" id="{67622C0C-7E3D-63E7-4053-99FC7AAFF0E2}"/>
              </a:ext>
            </a:extLst>
          </p:cNvPr>
          <p:cNvSpPr txBox="1"/>
          <p:nvPr/>
        </p:nvSpPr>
        <p:spPr>
          <a:xfrm>
            <a:off x="1643600" y="1579801"/>
            <a:ext cx="9684800" cy="574412"/>
          </a:xfrm>
          <a:prstGeom prst="rect">
            <a:avLst/>
          </a:prstGeom>
          <a:noFill/>
          <a:ln>
            <a:noFill/>
          </a:ln>
        </p:spPr>
        <p:txBody>
          <a:bodyPr spcFirstLastPara="1" wrap="square" lIns="121900" tIns="121900" rIns="121900" bIns="121900" anchor="t" anchorCtr="0">
            <a:spAutoFit/>
          </a:bodyPr>
          <a:lstStyle/>
          <a:p>
            <a:endParaRPr sz="2133" dirty="0">
              <a:solidFill>
                <a:schemeClr val="dk1"/>
              </a:solidFill>
              <a:latin typeface="Calibri"/>
              <a:ea typeface="Calibri"/>
              <a:cs typeface="Calibri"/>
              <a:sym typeface="Calibri"/>
            </a:endParaRPr>
          </a:p>
        </p:txBody>
      </p:sp>
      <p:sp>
        <p:nvSpPr>
          <p:cNvPr id="39" name="TextBox 38">
            <a:extLst>
              <a:ext uri="{FF2B5EF4-FFF2-40B4-BE49-F238E27FC236}">
                <a16:creationId xmlns:a16="http://schemas.microsoft.com/office/drawing/2014/main" id="{5785B328-9014-17EF-BF7F-819AA81C992D}"/>
              </a:ext>
            </a:extLst>
          </p:cNvPr>
          <p:cNvSpPr txBox="1"/>
          <p:nvPr/>
        </p:nvSpPr>
        <p:spPr>
          <a:xfrm>
            <a:off x="2234732" y="288513"/>
            <a:ext cx="7722535" cy="584775"/>
          </a:xfrm>
          <a:prstGeom prst="rect">
            <a:avLst/>
          </a:prstGeom>
          <a:noFill/>
        </p:spPr>
        <p:txBody>
          <a:bodyPr wrap="square" rtlCol="0">
            <a:spAutoFit/>
          </a:bodyPr>
          <a:lstStyle/>
          <a:p>
            <a:pPr algn="ctr"/>
            <a:r>
              <a:rPr lang="en-IN" sz="3200" b="1" kern="0" spc="15" dirty="0">
                <a:solidFill>
                  <a:srgbClr val="333333"/>
                </a:solidFill>
                <a:effectLst/>
                <a:highlight>
                  <a:srgbClr val="FFFFFF"/>
                </a:highlight>
                <a:latin typeface="Georgia" panose="02040502050405020303" pitchFamily="18" charset="0"/>
                <a:ea typeface="Times New Roman" panose="02020603050405020304" pitchFamily="18" charset="0"/>
                <a:cs typeface="Calibri" panose="020F0502020204030204" pitchFamily="34" charset="0"/>
              </a:rPr>
              <a:t>Moving Average (MA) Models</a:t>
            </a:r>
            <a:endParaRPr lang="en-IN" sz="32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Box 41">
            <a:extLst>
              <a:ext uri="{FF2B5EF4-FFF2-40B4-BE49-F238E27FC236}">
                <a16:creationId xmlns:a16="http://schemas.microsoft.com/office/drawing/2014/main" id="{C3BA07F3-A6A2-47E6-D9FD-86A08508E8BC}"/>
              </a:ext>
            </a:extLst>
          </p:cNvPr>
          <p:cNvSpPr txBox="1"/>
          <p:nvPr/>
        </p:nvSpPr>
        <p:spPr>
          <a:xfrm>
            <a:off x="551120" y="877662"/>
            <a:ext cx="11089758" cy="2651047"/>
          </a:xfrm>
          <a:prstGeom prst="rect">
            <a:avLst/>
          </a:prstGeom>
          <a:noFill/>
        </p:spPr>
        <p:txBody>
          <a:bodyPr wrap="square" rtlCol="0">
            <a:spAutoFit/>
          </a:bodyPr>
          <a:lstStyle/>
          <a:p>
            <a:pPr algn="just">
              <a:lnSpc>
                <a:spcPct val="107000"/>
              </a:lnSpc>
              <a:spcAft>
                <a:spcPts val="800"/>
              </a:spcAft>
            </a:pPr>
            <a:r>
              <a:rPr lang="en-IN" sz="2400" kern="100" dirty="0">
                <a:solidFill>
                  <a:srgbClr val="000000"/>
                </a:solidFill>
                <a:effectLst/>
                <a:highlight>
                  <a:srgbClr val="FFFFFF"/>
                </a:highlight>
                <a:latin typeface="+mj-lt"/>
                <a:ea typeface="Calibri" panose="020F0502020204030204" pitchFamily="34" charset="0"/>
                <a:cs typeface="Calibri" panose="020F0502020204030204" pitchFamily="34" charset="0"/>
              </a:rPr>
              <a:t>A </a:t>
            </a:r>
            <a:r>
              <a:rPr lang="en-IN" sz="2400" b="0" kern="100" dirty="0">
                <a:solidFill>
                  <a:srgbClr val="000000"/>
                </a:solidFill>
                <a:effectLst/>
                <a:highlight>
                  <a:srgbClr val="FFFFFF"/>
                </a:highlight>
                <a:latin typeface="+mj-lt"/>
                <a:ea typeface="Calibri" panose="020F0502020204030204" pitchFamily="34" charset="0"/>
                <a:cs typeface="Calibri" panose="020F0502020204030204" pitchFamily="34" charset="0"/>
              </a:rPr>
              <a:t>Moving Average (MA)</a:t>
            </a:r>
            <a:r>
              <a:rPr lang="en-IN" sz="2400" kern="100" dirty="0">
                <a:solidFill>
                  <a:srgbClr val="000000"/>
                </a:solidFill>
                <a:effectLst/>
                <a:highlight>
                  <a:srgbClr val="FFFFFF"/>
                </a:highlight>
                <a:latin typeface="+mj-lt"/>
                <a:ea typeface="Calibri" panose="020F0502020204030204" pitchFamily="34" charset="0"/>
                <a:cs typeface="Calibri" panose="020F0502020204030204" pitchFamily="34" charset="0"/>
              </a:rPr>
              <a:t> model explains the current value of a time series as a function of past </a:t>
            </a:r>
            <a:r>
              <a:rPr lang="en-IN" sz="2400" b="0" kern="100" dirty="0">
                <a:solidFill>
                  <a:srgbClr val="000000"/>
                </a:solidFill>
                <a:effectLst/>
                <a:highlight>
                  <a:srgbClr val="FFFFFF"/>
                </a:highlight>
                <a:latin typeface="+mj-lt"/>
                <a:ea typeface="Calibri" panose="020F0502020204030204" pitchFamily="34" charset="0"/>
                <a:cs typeface="Calibri" panose="020F0502020204030204" pitchFamily="34" charset="0"/>
              </a:rPr>
              <a:t>forecast errors</a:t>
            </a:r>
            <a:r>
              <a:rPr lang="en-IN" sz="2400" kern="100" dirty="0">
                <a:solidFill>
                  <a:srgbClr val="000000"/>
                </a:solidFill>
                <a:effectLst/>
                <a:highlight>
                  <a:srgbClr val="FFFFFF"/>
                </a:highlight>
                <a:latin typeface="+mj-lt"/>
                <a:ea typeface="Calibri" panose="020F0502020204030204" pitchFamily="34" charset="0"/>
                <a:cs typeface="Calibri" panose="020F0502020204030204" pitchFamily="34" charset="0"/>
              </a:rPr>
              <a:t> (also called </a:t>
            </a:r>
            <a:r>
              <a:rPr lang="en-IN" sz="2400" b="0" kern="100" dirty="0">
                <a:solidFill>
                  <a:srgbClr val="000000"/>
                </a:solidFill>
                <a:effectLst/>
                <a:highlight>
                  <a:srgbClr val="FFFFFF"/>
                </a:highlight>
                <a:latin typeface="+mj-lt"/>
                <a:ea typeface="Calibri" panose="020F0502020204030204" pitchFamily="34" charset="0"/>
                <a:cs typeface="Calibri" panose="020F0502020204030204" pitchFamily="34" charset="0"/>
              </a:rPr>
              <a:t>shocks</a:t>
            </a:r>
            <a:r>
              <a:rPr lang="en-IN" sz="2400" b="1" kern="100" dirty="0">
                <a:solidFill>
                  <a:srgbClr val="000000"/>
                </a:solidFill>
                <a:effectLst/>
                <a:highlight>
                  <a:srgbClr val="FFFFFF"/>
                </a:highlight>
                <a:latin typeface="+mj-lt"/>
                <a:ea typeface="Calibri" panose="020F0502020204030204" pitchFamily="34" charset="0"/>
                <a:cs typeface="Calibri" panose="020F0502020204030204" pitchFamily="34" charset="0"/>
              </a:rPr>
              <a:t> </a:t>
            </a:r>
            <a:r>
              <a:rPr lang="en-IN" sz="2400" kern="100" dirty="0">
                <a:solidFill>
                  <a:srgbClr val="000000"/>
                </a:solidFill>
                <a:effectLst/>
                <a:highlight>
                  <a:srgbClr val="FFFFFF"/>
                </a:highlight>
                <a:latin typeface="+mj-lt"/>
                <a:ea typeface="Calibri" panose="020F0502020204030204" pitchFamily="34" charset="0"/>
                <a:cs typeface="Calibri" panose="020F0502020204030204" pitchFamily="34" charset="0"/>
              </a:rPr>
              <a:t>or</a:t>
            </a:r>
            <a:r>
              <a:rPr lang="en-IN" sz="2400" b="1" kern="100" dirty="0">
                <a:solidFill>
                  <a:srgbClr val="000000"/>
                </a:solidFill>
                <a:effectLst/>
                <a:highlight>
                  <a:srgbClr val="FFFFFF"/>
                </a:highlight>
                <a:latin typeface="+mj-lt"/>
                <a:ea typeface="Calibri" panose="020F0502020204030204" pitchFamily="34" charset="0"/>
                <a:cs typeface="Calibri" panose="020F0502020204030204" pitchFamily="34" charset="0"/>
              </a:rPr>
              <a:t> </a:t>
            </a:r>
            <a:r>
              <a:rPr lang="en-IN" sz="2400" b="0" kern="100" dirty="0">
                <a:solidFill>
                  <a:srgbClr val="000000"/>
                </a:solidFill>
                <a:effectLst/>
                <a:highlight>
                  <a:srgbClr val="FFFFFF"/>
                </a:highlight>
                <a:latin typeface="+mj-lt"/>
                <a:ea typeface="Calibri" panose="020F0502020204030204" pitchFamily="34" charset="0"/>
                <a:cs typeface="Calibri" panose="020F0502020204030204" pitchFamily="34" charset="0"/>
              </a:rPr>
              <a:t>residuals</a:t>
            </a:r>
            <a:r>
              <a:rPr lang="en-IN" sz="2400" kern="100" dirty="0">
                <a:solidFill>
                  <a:srgbClr val="000000"/>
                </a:solidFill>
                <a:effectLst/>
                <a:highlight>
                  <a:srgbClr val="FFFFFF"/>
                </a:highlight>
                <a:latin typeface="+mj-lt"/>
                <a:ea typeface="Calibri" panose="020F0502020204030204" pitchFamily="34" charset="0"/>
                <a:cs typeface="Calibri" panose="020F0502020204030204" pitchFamily="34" charset="0"/>
              </a:rPr>
              <a:t>). Unlike AR models that rely on past observations, MA models incorporate the influence of random disturbances from previous time steps. </a:t>
            </a:r>
            <a:endParaRPr lang="en-IN" sz="2400" kern="100" dirty="0">
              <a:effectLst/>
              <a:highlight>
                <a:srgbClr val="FFFFFF"/>
              </a:highligh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spc="15" dirty="0">
                <a:solidFill>
                  <a:srgbClr val="333333"/>
                </a:solidFill>
                <a:effectLst/>
                <a:highlight>
                  <a:srgbClr val="FFFFFF"/>
                </a:highlight>
                <a:latin typeface="+mj-lt"/>
                <a:ea typeface="Calibri" panose="020F0502020204030204" pitchFamily="34" charset="0"/>
                <a:cs typeface="Calibri" panose="020F0502020204030204" pitchFamily="34" charset="0"/>
              </a:rPr>
              <a:t>The general form of an MA(q) model is given by:</a:t>
            </a:r>
          </a:p>
          <a:p>
            <a:pPr algn="ctr">
              <a:lnSpc>
                <a:spcPct val="107000"/>
              </a:lnSpc>
              <a:spcAft>
                <a:spcPts val="800"/>
              </a:spcAft>
            </a:pPr>
            <a:r>
              <a:rPr lang="en-IN" sz="2400" b="1" kern="100" dirty="0" err="1">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X</a:t>
            </a:r>
            <a:r>
              <a:rPr lang="en-IN" sz="2400" b="1" kern="100" baseline="-25000" dirty="0" err="1">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t</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=µ + θ</a:t>
            </a:r>
            <a:r>
              <a:rPr lang="en-IN" sz="2400" b="1" kern="100" baseline="-2500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1 </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ε</a:t>
            </a:r>
            <a:r>
              <a:rPr lang="en-IN" sz="2400" b="1" kern="100" baseline="-2500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t−1 </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 θ</a:t>
            </a:r>
            <a:r>
              <a:rPr lang="en-IN" sz="2400" b="1" kern="100" baseline="-2500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2 </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ε</a:t>
            </a:r>
            <a:r>
              <a:rPr lang="en-IN" sz="2400" b="1" kern="100" baseline="-2500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t−2 </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Cambria Math" panose="02040503050406030204" pitchFamily="18" charset="0"/>
              </a:rPr>
              <a:t>⋯</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 </a:t>
            </a:r>
            <a:r>
              <a:rPr lang="en-IN" sz="2400" b="1" kern="100" dirty="0" err="1">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θ</a:t>
            </a:r>
            <a:r>
              <a:rPr lang="en-IN" sz="2400" b="1" kern="100" baseline="-25000" dirty="0" err="1">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q</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 </a:t>
            </a:r>
            <a:r>
              <a:rPr lang="en-IN" sz="2400" b="1" kern="100" dirty="0" err="1">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ε</a:t>
            </a:r>
            <a:r>
              <a:rPr lang="en-IN" sz="2400" b="1" kern="100" baseline="-25000" dirty="0" err="1">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t</a:t>
            </a:r>
            <a:r>
              <a:rPr lang="en-IN" sz="2400" b="1" kern="100" baseline="-2500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−q</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  +  </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Ꜫ</a:t>
            </a:r>
            <a:r>
              <a:rPr lang="en-IN" sz="2400" b="1" kern="100" baseline="-25000"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t</a:t>
            </a:r>
            <a:endParaRPr lang="en-IN" sz="2400" b="1" kern="100" dirty="0">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932E565E-EAF8-AB34-35AC-94166B573F30}"/>
              </a:ext>
            </a:extLst>
          </p:cNvPr>
          <p:cNvSpPr txBox="1"/>
          <p:nvPr/>
        </p:nvSpPr>
        <p:spPr>
          <a:xfrm>
            <a:off x="397978" y="3609435"/>
            <a:ext cx="11425427" cy="2753639"/>
          </a:xfrm>
          <a:prstGeom prst="rect">
            <a:avLst/>
          </a:prstGeom>
          <a:noFill/>
        </p:spPr>
        <p:txBody>
          <a:bodyPr wrap="square">
            <a:spAutoFit/>
          </a:bodyPr>
          <a:lstStyle/>
          <a:p>
            <a:pPr>
              <a:lnSpc>
                <a:spcPct val="107000"/>
              </a:lnSpc>
              <a:spcAft>
                <a:spcPts val="800"/>
              </a:spcAft>
            </a:pPr>
            <a:r>
              <a:rPr lang="en-IN" sz="2400" kern="0" dirty="0">
                <a:latin typeface="+mj-lt"/>
                <a:ea typeface="Times New Roman" panose="02020603050405020304" pitchFamily="18" charset="0"/>
                <a:cs typeface="Calibri" panose="020F0502020204030204" pitchFamily="34" charset="0"/>
              </a:rPr>
              <a:t>w</a:t>
            </a:r>
            <a:r>
              <a:rPr lang="en-IN" sz="2400" kern="0" dirty="0">
                <a:effectLst/>
                <a:latin typeface="+mj-lt"/>
                <a:ea typeface="Times New Roman" panose="02020603050405020304" pitchFamily="18" charset="0"/>
                <a:cs typeface="Calibri" panose="020F0502020204030204" pitchFamily="34" charset="0"/>
              </a:rPr>
              <a:t>here, </a:t>
            </a:r>
            <a:r>
              <a:rPr lang="en-IN" sz="2400" kern="0" dirty="0">
                <a:effectLst/>
                <a:latin typeface="Cambria Math" panose="02040503050406030204" pitchFamily="18" charset="0"/>
                <a:ea typeface="Cambria Math" panose="02040503050406030204" pitchFamily="18" charset="0"/>
                <a:cs typeface="Calibri" panose="020F0502020204030204" pitchFamily="34" charset="0"/>
              </a:rPr>
              <a:t>μ:</a:t>
            </a:r>
            <a:r>
              <a:rPr lang="en-IN" sz="2400" kern="0" dirty="0">
                <a:effectLst/>
                <a:latin typeface="+mj-lt"/>
                <a:ea typeface="Times New Roman" panose="02020603050405020304" pitchFamily="18" charset="0"/>
                <a:cs typeface="Calibri" panose="020F0502020204030204" pitchFamily="34" charset="0"/>
              </a:rPr>
              <a:t> Mean of the time series</a:t>
            </a:r>
            <a:endParaRPr lang="en-IN" sz="24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2400" kern="0" dirty="0">
                <a:effectLst/>
                <a:latin typeface="Cambria Math" panose="02040503050406030204" pitchFamily="18" charset="0"/>
                <a:ea typeface="Cambria Math" panose="02040503050406030204" pitchFamily="18" charset="0"/>
                <a:cs typeface="Calibri" panose="020F0502020204030204" pitchFamily="34" charset="0"/>
              </a:rPr>
              <a:t>θ</a:t>
            </a:r>
            <a:r>
              <a:rPr lang="en-IN" sz="2400" kern="0" baseline="-25000" dirty="0">
                <a:effectLst/>
                <a:latin typeface="Cambria Math" panose="02040503050406030204" pitchFamily="18" charset="0"/>
                <a:ea typeface="Cambria Math" panose="02040503050406030204" pitchFamily="18" charset="0"/>
                <a:cs typeface="Calibri" panose="020F0502020204030204" pitchFamily="34" charset="0"/>
              </a:rPr>
              <a:t>1</a:t>
            </a:r>
            <a:r>
              <a:rPr lang="en-IN" sz="2400" kern="0" dirty="0">
                <a:effectLst/>
                <a:latin typeface="Cambria Math" panose="02040503050406030204" pitchFamily="18" charset="0"/>
                <a:ea typeface="Cambria Math" panose="02040503050406030204" pitchFamily="18" charset="0"/>
                <a:cs typeface="Calibri" panose="020F0502020204030204" pitchFamily="34" charset="0"/>
              </a:rPr>
              <a:t>,θ</a:t>
            </a:r>
            <a:r>
              <a:rPr lang="en-IN" sz="2400" kern="0" baseline="-25000" dirty="0">
                <a:effectLst/>
                <a:latin typeface="Cambria Math" panose="02040503050406030204" pitchFamily="18" charset="0"/>
                <a:ea typeface="Cambria Math" panose="02040503050406030204" pitchFamily="18" charset="0"/>
                <a:cs typeface="Calibri" panose="020F0502020204030204" pitchFamily="34" charset="0"/>
              </a:rPr>
              <a:t>2</a:t>
            </a:r>
            <a:r>
              <a:rPr lang="en-IN" sz="2400" kern="0" dirty="0">
                <a:effectLst/>
                <a:latin typeface="Cambria Math" panose="02040503050406030204" pitchFamily="18" charset="0"/>
                <a:ea typeface="Cambria Math" panose="02040503050406030204" pitchFamily="18" charset="0"/>
                <a:cs typeface="Calibri" panose="020F0502020204030204" pitchFamily="34" charset="0"/>
              </a:rPr>
              <a:t>,…,</a:t>
            </a:r>
            <a:r>
              <a:rPr lang="en-IN" sz="2400" kern="0" dirty="0" err="1">
                <a:effectLst/>
                <a:latin typeface="Cambria Math" panose="02040503050406030204" pitchFamily="18" charset="0"/>
                <a:ea typeface="Cambria Math" panose="02040503050406030204" pitchFamily="18" charset="0"/>
                <a:cs typeface="Calibri" panose="020F0502020204030204" pitchFamily="34" charset="0"/>
              </a:rPr>
              <a:t>θ</a:t>
            </a:r>
            <a:r>
              <a:rPr lang="en-IN" sz="2400" kern="0" baseline="-25000" dirty="0" err="1">
                <a:effectLst/>
                <a:latin typeface="Cambria Math" panose="02040503050406030204" pitchFamily="18" charset="0"/>
                <a:ea typeface="Cambria Math" panose="02040503050406030204" pitchFamily="18" charset="0"/>
                <a:cs typeface="Calibri" panose="020F0502020204030204" pitchFamily="34" charset="0"/>
              </a:rPr>
              <a:t>q</a:t>
            </a:r>
            <a:r>
              <a:rPr lang="en-IN" sz="2400" kern="0" dirty="0">
                <a:effectLst/>
                <a:latin typeface="Cambria Math" panose="02040503050406030204" pitchFamily="18" charset="0"/>
                <a:ea typeface="Cambria Math" panose="02040503050406030204" pitchFamily="18" charset="0"/>
                <a:cs typeface="Calibri" panose="020F0502020204030204" pitchFamily="34" charset="0"/>
              </a:rPr>
              <a:t>: </a:t>
            </a:r>
            <a:r>
              <a:rPr lang="en-IN" sz="2400" kern="0" dirty="0">
                <a:effectLst/>
                <a:latin typeface="+mj-lt"/>
                <a:ea typeface="Times New Roman" panose="02020603050405020304" pitchFamily="18" charset="0"/>
                <a:cs typeface="Calibri" panose="020F0502020204030204" pitchFamily="34" charset="0"/>
              </a:rPr>
              <a:t>Coefficients that determine the influence of past error terms</a:t>
            </a:r>
            <a:endParaRPr lang="en-IN" sz="2400" kern="100"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100" dirty="0">
                <a:solidFill>
                  <a:srgbClr val="000000"/>
                </a:solidFill>
                <a:effectLst/>
                <a:highlight>
                  <a:srgbClr val="FFFFFF"/>
                </a:highlight>
                <a:latin typeface="+mj-lt"/>
                <a:ea typeface="Calibri" panose="020F0502020204030204" pitchFamily="34" charset="0"/>
                <a:cs typeface="Calibri" panose="020F0502020204030204" pitchFamily="34" charset="0"/>
              </a:rPr>
              <a:t>q</a:t>
            </a:r>
            <a:r>
              <a:rPr lang="en-IN" sz="2400" kern="100" dirty="0">
                <a:solidFill>
                  <a:srgbClr val="000000"/>
                </a:solidFill>
                <a:effectLst/>
                <a:highlight>
                  <a:srgbClr val="FFFFFF"/>
                </a:highlight>
                <a:latin typeface="+mj-lt"/>
                <a:ea typeface="Calibri" panose="020F0502020204030204" pitchFamily="34" charset="0"/>
                <a:cs typeface="Calibri" panose="020F0502020204030204" pitchFamily="34" charset="0"/>
              </a:rPr>
              <a:t>: number of lagged forecast errors in the prediction equation.</a:t>
            </a:r>
            <a:endParaRPr lang="en-IN" sz="2400" kern="100" dirty="0">
              <a:effectLst/>
              <a:highlight>
                <a:srgbClr val="FFFFFF"/>
              </a:highligh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100" dirty="0" err="1">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ε</a:t>
            </a:r>
            <a:r>
              <a:rPr lang="en-IN" sz="2400" b="1" kern="100" baseline="-25000" dirty="0" err="1">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t</a:t>
            </a:r>
            <a:r>
              <a:rPr lang="en-IN" sz="2400" b="1" kern="100" spc="15" dirty="0">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a:t>
            </a:r>
            <a:r>
              <a:rPr lang="en-IN" sz="2400" kern="100" spc="15" dirty="0">
                <a:solidFill>
                  <a:srgbClr val="333333"/>
                </a:solidFill>
                <a:effectLst/>
                <a:highlight>
                  <a:srgbClr val="FFFFFF"/>
                </a:highlight>
                <a:latin typeface="+mj-lt"/>
                <a:ea typeface="Calibri" panose="020F0502020204030204" pitchFamily="34" charset="0"/>
                <a:cs typeface="Calibri" panose="020F0502020204030204" pitchFamily="34" charset="0"/>
              </a:rPr>
              <a:t> </a:t>
            </a:r>
            <a:r>
              <a:rPr lang="en-IN" sz="2400" kern="100" spc="15" dirty="0">
                <a:solidFill>
                  <a:srgbClr val="000000"/>
                </a:solidFill>
                <a:highlight>
                  <a:srgbClr val="FFFFFF"/>
                </a:highlight>
                <a:latin typeface="+mj-lt"/>
                <a:ea typeface="Calibri" panose="020F0502020204030204" pitchFamily="34" charset="0"/>
                <a:cs typeface="Calibri" panose="020F0502020204030204" pitchFamily="34" charset="0"/>
              </a:rPr>
              <a:t>w</a:t>
            </a:r>
            <a:r>
              <a:rPr lang="en-IN" sz="2400" kern="100" dirty="0">
                <a:solidFill>
                  <a:srgbClr val="000000"/>
                </a:solidFill>
                <a:effectLst/>
                <a:highlight>
                  <a:srgbClr val="FFFFFF"/>
                </a:highlight>
                <a:latin typeface="+mj-lt"/>
                <a:ea typeface="Calibri" panose="020F0502020204030204" pitchFamily="34" charset="0"/>
                <a:cs typeface="Calibri" panose="020F0502020204030204" pitchFamily="34" charset="0"/>
              </a:rPr>
              <a:t>hite noise at time </a:t>
            </a:r>
            <a:r>
              <a:rPr lang="en-IN" sz="2400" i="1" kern="100" dirty="0">
                <a:solidFill>
                  <a:srgbClr val="000000"/>
                </a:solidFill>
                <a:effectLst/>
                <a:highlight>
                  <a:srgbClr val="FFFFFF"/>
                </a:highlight>
                <a:latin typeface="+mj-lt"/>
                <a:ea typeface="Calibri" panose="020F0502020204030204" pitchFamily="34" charset="0"/>
                <a:cs typeface="Calibri" panose="020F0502020204030204" pitchFamily="34" charset="0"/>
              </a:rPr>
              <a:t>t</a:t>
            </a:r>
            <a:r>
              <a:rPr lang="en-IN" sz="2400" kern="100" dirty="0">
                <a:solidFill>
                  <a:srgbClr val="000000"/>
                </a:solidFill>
                <a:effectLst/>
                <a:highlight>
                  <a:srgbClr val="FFFFFF"/>
                </a:highlight>
                <a:latin typeface="+mj-lt"/>
                <a:ea typeface="Calibri" panose="020F0502020204030204" pitchFamily="34" charset="0"/>
                <a:cs typeface="Calibri" panose="020F0502020204030204" pitchFamily="34" charset="0"/>
              </a:rPr>
              <a:t>, assumed to be </a:t>
            </a:r>
            <a:r>
              <a:rPr lang="en-IN" sz="2400" b="1" kern="100" dirty="0">
                <a:solidFill>
                  <a:srgbClr val="000000"/>
                </a:solidFill>
                <a:effectLst/>
                <a:highlight>
                  <a:srgbClr val="FFFFFF"/>
                </a:highlight>
                <a:latin typeface="+mj-lt"/>
                <a:ea typeface="Calibri" panose="020F0502020204030204" pitchFamily="34" charset="0"/>
                <a:cs typeface="Calibri" panose="020F0502020204030204" pitchFamily="34" charset="0"/>
              </a:rPr>
              <a:t>independent and identically distributed (</a:t>
            </a:r>
            <a:r>
              <a:rPr lang="en-IN" sz="2400" b="1" kern="100" dirty="0" err="1">
                <a:solidFill>
                  <a:srgbClr val="000000"/>
                </a:solidFill>
                <a:effectLst/>
                <a:highlight>
                  <a:srgbClr val="FFFFFF"/>
                </a:highlight>
                <a:latin typeface="+mj-lt"/>
                <a:ea typeface="Calibri" panose="020F0502020204030204" pitchFamily="34" charset="0"/>
                <a:cs typeface="Calibri" panose="020F0502020204030204" pitchFamily="34" charset="0"/>
              </a:rPr>
              <a:t>i.i.d.</a:t>
            </a:r>
            <a:r>
              <a:rPr lang="en-IN" sz="2400" b="1" kern="100" dirty="0">
                <a:solidFill>
                  <a:srgbClr val="000000"/>
                </a:solidFill>
                <a:effectLst/>
                <a:highlight>
                  <a:srgbClr val="FFFFFF"/>
                </a:highlight>
                <a:latin typeface="+mj-lt"/>
                <a:ea typeface="Calibri" panose="020F0502020204030204" pitchFamily="34" charset="0"/>
                <a:cs typeface="Calibri" panose="020F0502020204030204" pitchFamily="34" charset="0"/>
              </a:rPr>
              <a:t>),</a:t>
            </a:r>
            <a:r>
              <a:rPr lang="en-IN" sz="2400" kern="100" dirty="0">
                <a:solidFill>
                  <a:srgbClr val="000000"/>
                </a:solidFill>
                <a:effectLst/>
                <a:highlight>
                  <a:srgbClr val="FFFFFF"/>
                </a:highlight>
                <a:latin typeface="+mj-lt"/>
                <a:ea typeface="Calibri" panose="020F0502020204030204" pitchFamily="34" charset="0"/>
                <a:cs typeface="Calibri" panose="020F0502020204030204" pitchFamily="34" charset="0"/>
              </a:rPr>
              <a:t> typically following a normal distribution</a:t>
            </a:r>
            <a:r>
              <a:rPr lang="en-IN" sz="2400" kern="100" spc="15" dirty="0">
                <a:solidFill>
                  <a:srgbClr val="333333"/>
                </a:solidFill>
                <a:effectLst/>
                <a:highlight>
                  <a:srgbClr val="FFFFFF"/>
                </a:highlight>
                <a:latin typeface="+mj-lt"/>
                <a:ea typeface="Calibri" panose="020F0502020204030204" pitchFamily="34" charset="0"/>
                <a:cs typeface="Calibri" panose="020F0502020204030204" pitchFamily="34" charset="0"/>
              </a:rPr>
              <a:t>. Of course, we do not </a:t>
            </a:r>
            <a:r>
              <a:rPr lang="en-IN" sz="2400" i="1" kern="100" spc="15" dirty="0">
                <a:solidFill>
                  <a:srgbClr val="333333"/>
                </a:solidFill>
                <a:effectLst/>
                <a:highlight>
                  <a:srgbClr val="FFFFFF"/>
                </a:highlight>
                <a:latin typeface="+mj-lt"/>
                <a:ea typeface="Calibri" panose="020F0502020204030204" pitchFamily="34" charset="0"/>
                <a:cs typeface="Calibri" panose="020F0502020204030204" pitchFamily="34" charset="0"/>
              </a:rPr>
              <a:t>observe</a:t>
            </a:r>
            <a:r>
              <a:rPr lang="en-IN" sz="2400" kern="100" spc="15" dirty="0">
                <a:solidFill>
                  <a:srgbClr val="333333"/>
                </a:solidFill>
                <a:effectLst/>
                <a:highlight>
                  <a:srgbClr val="FFFFFF"/>
                </a:highlight>
                <a:latin typeface="+mj-lt"/>
                <a:ea typeface="Calibri" panose="020F0502020204030204" pitchFamily="34" charset="0"/>
                <a:cs typeface="Calibri" panose="020F0502020204030204" pitchFamily="34" charset="0"/>
              </a:rPr>
              <a:t> the values of </a:t>
            </a:r>
            <a:r>
              <a:rPr lang="en-IN" sz="2400" b="1" kern="100" dirty="0" err="1">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ε</a:t>
            </a:r>
            <a:r>
              <a:rPr lang="en-IN" sz="2400" b="1" kern="100" baseline="-25000" dirty="0" err="1">
                <a:solidFill>
                  <a:srgbClr val="333333"/>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t</a:t>
            </a:r>
            <a:r>
              <a:rPr lang="en-IN" sz="2400" kern="100" spc="15" dirty="0">
                <a:solidFill>
                  <a:srgbClr val="333333"/>
                </a:solidFill>
                <a:effectLst/>
                <a:highlight>
                  <a:srgbClr val="FFFFFF"/>
                </a:highlight>
                <a:latin typeface="+mj-lt"/>
                <a:ea typeface="Calibri" panose="020F0502020204030204" pitchFamily="34" charset="0"/>
                <a:cs typeface="Calibri" panose="020F0502020204030204" pitchFamily="34" charset="0"/>
              </a:rPr>
              <a:t>, so it is not a regression in the usual sense. </a:t>
            </a:r>
            <a:endParaRPr lang="en-IN" sz="2400" kern="100" dirty="0">
              <a:effectLst/>
              <a:highlight>
                <a:srgbClr val="FFFFFF"/>
              </a:highligh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6519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72"/>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p:cNvSpPr/>
          <p:nvPr/>
        </p:nvSpPr>
        <p:spPr>
          <a:xfrm>
            <a:off x="5144887" y="3850722"/>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25BB7A14-EA53-549C-66CF-9C4A4A441B79}"/>
              </a:ext>
            </a:extLst>
          </p:cNvPr>
          <p:cNvSpPr txBox="1"/>
          <p:nvPr/>
        </p:nvSpPr>
        <p:spPr>
          <a:xfrm>
            <a:off x="2617832" y="299498"/>
            <a:ext cx="6956336" cy="593047"/>
          </a:xfrm>
          <a:prstGeom prst="rect">
            <a:avLst/>
          </a:prstGeom>
          <a:noFill/>
        </p:spPr>
        <p:txBody>
          <a:bodyPr wrap="square" rtlCol="0">
            <a:spAutoFit/>
          </a:bodyPr>
          <a:lstStyle/>
          <a:p>
            <a:pPr lvl="0">
              <a:lnSpc>
                <a:spcPct val="107000"/>
              </a:lnSpc>
              <a:spcAft>
                <a:spcPts val="800"/>
              </a:spcAft>
              <a:buSzPts val="1000"/>
              <a:tabLst>
                <a:tab pos="457200" algn="l"/>
              </a:tabLst>
            </a:pPr>
            <a:r>
              <a:rPr lang="en-IN" sz="3200" b="1" kern="100" dirty="0">
                <a:effectLst/>
                <a:latin typeface="Georgia" panose="02040502050405020303" pitchFamily="18" charset="0"/>
                <a:ea typeface="Calibri" panose="020F0502020204030204" pitchFamily="34" charset="0"/>
                <a:cs typeface="Calibri" panose="020F0502020204030204" pitchFamily="34" charset="0"/>
              </a:rPr>
              <a:t>ACF (Autocorrelation Function)</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F23F57E-EF4B-8E82-AC3C-07D62B93B959}"/>
                  </a:ext>
                </a:extLst>
              </p:cNvPr>
              <p:cNvSpPr txBox="1"/>
              <p:nvPr/>
            </p:nvSpPr>
            <p:spPr>
              <a:xfrm>
                <a:off x="-25496" y="891468"/>
                <a:ext cx="11813628" cy="4490075"/>
              </a:xfrm>
              <a:prstGeom prst="rect">
                <a:avLst/>
              </a:prstGeom>
              <a:noFill/>
            </p:spPr>
            <p:txBody>
              <a:bodyPr wrap="square" rtlCol="0">
                <a:spAutoFit/>
              </a:bodyPr>
              <a:lstStyle/>
              <a:p>
                <a:pPr marL="800100" lvl="1" indent="-342900">
                  <a:lnSpc>
                    <a:spcPct val="107000"/>
                  </a:lnSpc>
                  <a:spcAft>
                    <a:spcPts val="800"/>
                  </a:spcAft>
                  <a:buSzPts val="1000"/>
                  <a:buFont typeface="Wingdings" panose="05000000000000000000" pitchFamily="2" charset="2"/>
                  <a:buChar char="§"/>
                  <a:tabLst>
                    <a:tab pos="914400" algn="l"/>
                  </a:tabLst>
                </a:pPr>
                <a:r>
                  <a:rPr lang="en-IN" sz="2400" kern="100" dirty="0">
                    <a:effectLst/>
                    <a:latin typeface="+mj-lt"/>
                    <a:ea typeface="Calibri" panose="020F0502020204030204" pitchFamily="34" charset="0"/>
                    <a:cs typeface="Calibri" panose="020F0502020204030204" pitchFamily="34" charset="0"/>
                  </a:rPr>
                  <a:t>Measures the correlation between observations of a time series and their lagged values</a:t>
                </a:r>
                <a:r>
                  <a:rPr lang="en-IN" sz="2400" kern="100" dirty="0">
                    <a:latin typeface="+mj-lt"/>
                    <a:ea typeface="Calibri" panose="020F0502020204030204" pitchFamily="34" charset="0"/>
                    <a:cs typeface="Calibri" panose="020F0502020204030204" pitchFamily="34" charset="0"/>
                  </a:rPr>
                  <a:t>.</a:t>
                </a:r>
              </a:p>
              <a:p>
                <a:pPr marL="800100" lvl="1" indent="-342900">
                  <a:lnSpc>
                    <a:spcPct val="107000"/>
                  </a:lnSpc>
                  <a:spcAft>
                    <a:spcPts val="800"/>
                  </a:spcAft>
                  <a:buSzPts val="1000"/>
                  <a:buFont typeface="Wingdings" panose="05000000000000000000" pitchFamily="2" charset="2"/>
                  <a:buChar char="§"/>
                  <a:tabLst>
                    <a:tab pos="914400" algn="l"/>
                  </a:tabLst>
                </a:pPr>
                <a:r>
                  <a:rPr lang="en-IN" sz="2400" kern="100" dirty="0">
                    <a:effectLst/>
                    <a:latin typeface="+mj-lt"/>
                    <a:ea typeface="Calibri" panose="020F0502020204030204" pitchFamily="34" charset="0"/>
                    <a:cs typeface="Calibri" panose="020F0502020204030204" pitchFamily="34" charset="0"/>
                  </a:rPr>
                  <a:t>It captures both direct and indirect relationships (i.e., the effect of intermediate lags).</a:t>
                </a:r>
                <a:endParaRPr lang="en-IN" sz="2400" kern="100" dirty="0">
                  <a:latin typeface="+mj-lt"/>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Wingdings" panose="05000000000000000000" pitchFamily="2" charset="2"/>
                  <a:buChar char="§"/>
                  <a:tabLst>
                    <a:tab pos="914400" algn="l"/>
                  </a:tabLst>
                </a:pPr>
                <a:r>
                  <a:rPr lang="en-IN" sz="2400" kern="100" dirty="0">
                    <a:effectLst/>
                    <a:latin typeface="+mj-lt"/>
                    <a:ea typeface="Calibri" panose="020F0502020204030204" pitchFamily="34" charset="0"/>
                    <a:cs typeface="Calibri" panose="020F0502020204030204" pitchFamily="34" charset="0"/>
                  </a:rPr>
                  <a:t>Useful for identifying the </a:t>
                </a:r>
                <a:r>
                  <a:rPr lang="en-IN" sz="2400" b="1" kern="100" dirty="0">
                    <a:effectLst/>
                    <a:latin typeface="+mj-lt"/>
                    <a:ea typeface="Calibri" panose="020F0502020204030204" pitchFamily="34" charset="0"/>
                    <a:cs typeface="Calibri" panose="020F0502020204030204" pitchFamily="34" charset="0"/>
                  </a:rPr>
                  <a:t>q</a:t>
                </a:r>
                <a:r>
                  <a:rPr lang="en-IN" sz="2400" kern="100" dirty="0">
                    <a:effectLst/>
                    <a:latin typeface="+mj-lt"/>
                    <a:ea typeface="Calibri" panose="020F0502020204030204" pitchFamily="34" charset="0"/>
                    <a:cs typeface="Calibri" panose="020F0502020204030204" pitchFamily="34" charset="0"/>
                  </a:rPr>
                  <a:t> parameter in </a:t>
                </a:r>
                <a:r>
                  <a:rPr lang="en-IN" sz="2400" b="1" kern="100" dirty="0">
                    <a:effectLst/>
                    <a:latin typeface="+mj-lt"/>
                    <a:ea typeface="Calibri" panose="020F0502020204030204" pitchFamily="34" charset="0"/>
                    <a:cs typeface="Calibri" panose="020F0502020204030204" pitchFamily="34" charset="0"/>
                  </a:rPr>
                  <a:t>MA(q)</a:t>
                </a:r>
                <a:r>
                  <a:rPr lang="en-IN" sz="2400" kern="100" dirty="0">
                    <a:effectLst/>
                    <a:latin typeface="+mj-lt"/>
                    <a:ea typeface="Calibri" panose="020F0502020204030204" pitchFamily="34" charset="0"/>
                    <a:cs typeface="Calibri" panose="020F0502020204030204" pitchFamily="34" charset="0"/>
                  </a:rPr>
                  <a:t> models.</a:t>
                </a:r>
                <a:endParaRPr lang="en-IN" sz="2400" kern="100" dirty="0">
                  <a:latin typeface="+mj-lt"/>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Wingdings" panose="05000000000000000000" pitchFamily="2" charset="2"/>
                  <a:buChar char="§"/>
                  <a:tabLst>
                    <a:tab pos="914400" algn="l"/>
                  </a:tabLst>
                </a:pPr>
                <a:r>
                  <a:rPr lang="en-IN" sz="2400" b="1" kern="100" dirty="0">
                    <a:effectLst/>
                    <a:latin typeface="+mj-lt"/>
                    <a:ea typeface="Calibri" panose="020F0502020204030204" pitchFamily="34" charset="0"/>
                    <a:cs typeface="Calibri" panose="020F0502020204030204" pitchFamily="34" charset="0"/>
                  </a:rPr>
                  <a:t>Example</a:t>
                </a:r>
                <a:r>
                  <a:rPr lang="en-IN" sz="2400" kern="100" dirty="0">
                    <a:effectLst/>
                    <a:latin typeface="+mj-lt"/>
                    <a:ea typeface="Calibri" panose="020F0502020204030204" pitchFamily="34" charset="0"/>
                    <a:cs typeface="Calibri" panose="020F0502020204030204" pitchFamily="34" charset="0"/>
                  </a:rPr>
                  <a:t>: The correlation at lag 2 includes not only the direct relationship between time </a:t>
                </a:r>
                <a:r>
                  <a:rPr lang="en-IN" sz="2400" i="1" kern="100" dirty="0">
                    <a:effectLst/>
                    <a:latin typeface="+mj-lt"/>
                    <a:ea typeface="Calibri" panose="020F0502020204030204" pitchFamily="34" charset="0"/>
                    <a:cs typeface="Calibri" panose="020F0502020204030204" pitchFamily="34" charset="0"/>
                  </a:rPr>
                  <a:t>t </a:t>
                </a:r>
                <a:r>
                  <a:rPr lang="en-IN" sz="2400" kern="100" dirty="0">
                    <a:effectLst/>
                    <a:latin typeface="+mj-lt"/>
                    <a:ea typeface="Calibri" panose="020F0502020204030204" pitchFamily="34" charset="0"/>
                    <a:cs typeface="Calibri" panose="020F0502020204030204" pitchFamily="34" charset="0"/>
                  </a:rPr>
                  <a:t>and </a:t>
                </a:r>
                <a:r>
                  <a:rPr lang="en-IN" sz="2400" i="1" kern="100" dirty="0">
                    <a:effectLst/>
                    <a:latin typeface="+mj-lt"/>
                    <a:ea typeface="Calibri" panose="020F0502020204030204" pitchFamily="34" charset="0"/>
                    <a:cs typeface="Calibri" panose="020F0502020204030204" pitchFamily="34" charset="0"/>
                  </a:rPr>
                  <a:t>t-2</a:t>
                </a:r>
                <a:r>
                  <a:rPr lang="en-IN" sz="2400" kern="100" dirty="0">
                    <a:effectLst/>
                    <a:latin typeface="+mj-lt"/>
                    <a:ea typeface="Calibri" panose="020F0502020204030204" pitchFamily="34" charset="0"/>
                    <a:cs typeface="Calibri" panose="020F0502020204030204" pitchFamily="34" charset="0"/>
                  </a:rPr>
                  <a:t> but also indirect effects via </a:t>
                </a:r>
                <a:r>
                  <a:rPr lang="en-IN" sz="2400" i="1" kern="100" dirty="0">
                    <a:effectLst/>
                    <a:latin typeface="+mj-lt"/>
                    <a:ea typeface="Calibri" panose="020F0502020204030204" pitchFamily="34" charset="0"/>
                    <a:cs typeface="Calibri" panose="020F0502020204030204" pitchFamily="34" charset="0"/>
                  </a:rPr>
                  <a:t>t-1.</a:t>
                </a:r>
              </a:p>
              <a:p>
                <a:pPr marL="800100" lvl="1" indent="-342900">
                  <a:lnSpc>
                    <a:spcPct val="107000"/>
                  </a:lnSpc>
                  <a:spcAft>
                    <a:spcPts val="800"/>
                  </a:spcAft>
                  <a:buSzPts val="1000"/>
                  <a:buFont typeface="Wingdings" panose="05000000000000000000" pitchFamily="2" charset="2"/>
                  <a:buChar char="§"/>
                  <a:tabLst>
                    <a:tab pos="914400" algn="l"/>
                  </a:tabLst>
                </a:pPr>
                <a:r>
                  <a:rPr lang="en-IN" sz="2400" b="1" kern="100" dirty="0">
                    <a:latin typeface="+mj-lt"/>
                    <a:ea typeface="Calibri" panose="020F0502020204030204" pitchFamily="34" charset="0"/>
                    <a:cs typeface="Calibri" panose="020F0502020204030204" pitchFamily="34" charset="0"/>
                  </a:rPr>
                  <a:t>Functional Form</a:t>
                </a:r>
                <a:r>
                  <a:rPr lang="en-IN" sz="2400" kern="100" dirty="0">
                    <a:latin typeface="+mj-lt"/>
                    <a:ea typeface="Calibri" panose="020F0502020204030204" pitchFamily="34" charset="0"/>
                    <a:cs typeface="Calibri" panose="020F0502020204030204" pitchFamily="34" charset="0"/>
                  </a:rPr>
                  <a:t>:</a:t>
                </a:r>
              </a:p>
              <a:p>
                <a:pPr lvl="1" algn="ctr">
                  <a:lnSpc>
                    <a:spcPct val="107000"/>
                  </a:lnSpc>
                  <a:spcAft>
                    <a:spcPts val="800"/>
                  </a:spcAft>
                  <a:buSzPts val="1000"/>
                  <a:tabLst>
                    <a:tab pos="914400" algn="l"/>
                  </a:tabLst>
                </a:pPr>
                <a14:m>
                  <m:oMath xmlns:m="http://schemas.openxmlformats.org/officeDocument/2006/math">
                    <m:sSub>
                      <m:sSubPr>
                        <m:ctrlPr>
                          <a:rPr lang="en-IN" sz="2400" b="1" i="1" smtClean="0">
                            <a:latin typeface="Cambria Math" panose="02040503050406030204" pitchFamily="18" charset="0"/>
                            <a:ea typeface="Cambria Math" panose="02040503050406030204" pitchFamily="18" charset="0"/>
                          </a:rPr>
                        </m:ctrlPr>
                      </m:sSubPr>
                      <m:e>
                        <m:r>
                          <a:rPr lang="el-GR" sz="2400" b="1" i="1">
                            <a:latin typeface="Cambria Math" panose="02040503050406030204" pitchFamily="18" charset="0"/>
                            <a:ea typeface="Cambria Math" panose="02040503050406030204" pitchFamily="18" charset="0"/>
                          </a:rPr>
                          <m:t>𝝆</m:t>
                        </m:r>
                      </m:e>
                      <m:sub>
                        <m:r>
                          <a:rPr lang="en-IN" sz="2400" b="1" i="1" smtClean="0">
                            <a:latin typeface="Cambria Math" panose="02040503050406030204" pitchFamily="18" charset="0"/>
                            <a:ea typeface="Cambria Math" panose="02040503050406030204" pitchFamily="18" charset="0"/>
                          </a:rPr>
                          <m:t>𝒌</m:t>
                        </m:r>
                      </m:sub>
                    </m:sSub>
                    <m:r>
                      <a:rPr lang="en-IN" sz="2400" b="1" i="1">
                        <a:latin typeface="Cambria Math" panose="02040503050406030204" pitchFamily="18" charset="0"/>
                        <a:ea typeface="Cambria Math" panose="02040503050406030204" pitchFamily="18" charset="0"/>
                      </a:rPr>
                      <m:t> </m:t>
                    </m:r>
                  </m:oMath>
                </a14:m>
                <a:r>
                  <a:rPr lang="en-IN" sz="2400" b="1" kern="100" dirty="0">
                    <a:effectLst/>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f>
                      <m:fPr>
                        <m:ctrlPr>
                          <a:rPr lang="en-IN" sz="2400" b="1" i="1" kern="100" smtClean="0">
                            <a:effectLst/>
                            <a:latin typeface="Cambria Math" panose="02040503050406030204" pitchFamily="18" charset="0"/>
                            <a:ea typeface="Cambria Math" panose="02040503050406030204" pitchFamily="18" charset="0"/>
                            <a:cs typeface="Calibri" panose="020F0502020204030204" pitchFamily="34" charset="0"/>
                          </a:rPr>
                        </m:ctrlPr>
                      </m:fPr>
                      <m:num>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𝑪𝒐𝒗</m:t>
                        </m:r>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m:t>
                        </m:r>
                        <m:sSub>
                          <m:sSubPr>
                            <m:ctrlPr>
                              <a:rPr lang="en-IN" sz="2400" b="1" i="1" kern="100">
                                <a:effectLst/>
                                <a:latin typeface="Cambria Math" panose="02040503050406030204" pitchFamily="18" charset="0"/>
                                <a:ea typeface="Cambria Math" panose="02040503050406030204" pitchFamily="18" charset="0"/>
                                <a:cs typeface="Calibri" panose="020F0502020204030204" pitchFamily="34" charset="0"/>
                              </a:rPr>
                            </m:ctrlPr>
                          </m:sSubPr>
                          <m:e>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𝒙</m:t>
                            </m:r>
                          </m:e>
                          <m:sub>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𝒕</m:t>
                            </m:r>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m:t>
                            </m:r>
                          </m:sub>
                        </m:sSub>
                        <m:sSub>
                          <m:sSubPr>
                            <m:ctrlPr>
                              <a:rPr lang="en-IN" sz="2400" b="1" i="1" kern="100">
                                <a:effectLst/>
                                <a:latin typeface="Cambria Math" panose="02040503050406030204" pitchFamily="18" charset="0"/>
                                <a:ea typeface="Cambria Math" panose="02040503050406030204" pitchFamily="18" charset="0"/>
                                <a:cs typeface="Calibri" panose="020F0502020204030204" pitchFamily="34" charset="0"/>
                              </a:rPr>
                            </m:ctrlPr>
                          </m:sSubPr>
                          <m:e>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𝒙</m:t>
                            </m:r>
                          </m:e>
                          <m:sub>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𝒕</m:t>
                            </m:r>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m:t>
                            </m:r>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𝒌</m:t>
                            </m:r>
                          </m:sub>
                        </m:sSub>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m:t>
                        </m:r>
                      </m:num>
                      <m:den>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𝑽𝒂𝒓</m:t>
                        </m:r>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m:t>
                        </m:r>
                        <m:sSub>
                          <m:sSubPr>
                            <m:ctrlPr>
                              <a:rPr lang="en-IN" sz="2400" b="1" i="1" kern="100">
                                <a:effectLst/>
                                <a:latin typeface="Cambria Math" panose="02040503050406030204" pitchFamily="18" charset="0"/>
                                <a:ea typeface="Cambria Math" panose="02040503050406030204" pitchFamily="18" charset="0"/>
                                <a:cs typeface="Calibri" panose="020F0502020204030204" pitchFamily="34" charset="0"/>
                              </a:rPr>
                            </m:ctrlPr>
                          </m:sSubPr>
                          <m:e>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𝒙</m:t>
                            </m:r>
                          </m:e>
                          <m:sub>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𝒕</m:t>
                            </m:r>
                          </m:sub>
                        </m:sSub>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m:t>
                        </m:r>
                      </m:den>
                    </m:f>
                  </m:oMath>
                </a14:m>
                <a:r>
                  <a:rPr lang="en-IN" sz="2400" b="1" kern="100" dirty="0">
                    <a:effectLst/>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f>
                      <m:fPr>
                        <m:ctrlPr>
                          <a:rPr lang="en-IN" sz="2400" b="1" i="1" kern="100">
                            <a:effectLst/>
                            <a:latin typeface="Cambria Math" panose="02040503050406030204" pitchFamily="18" charset="0"/>
                            <a:ea typeface="Cambria Math" panose="02040503050406030204" pitchFamily="18" charset="0"/>
                            <a:cs typeface="Calibri" panose="020F0502020204030204" pitchFamily="34" charset="0"/>
                          </a:rPr>
                        </m:ctrlPr>
                      </m:fPr>
                      <m:num>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𝑬</m:t>
                        </m:r>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m:t>
                        </m:r>
                        <m:sSub>
                          <m:sSubPr>
                            <m:ctrlPr>
                              <a:rPr lang="en-IN" sz="2400" b="1" i="1" kern="100">
                                <a:effectLst/>
                                <a:latin typeface="Cambria Math" panose="02040503050406030204" pitchFamily="18" charset="0"/>
                                <a:ea typeface="Cambria Math" panose="02040503050406030204" pitchFamily="18" charset="0"/>
                                <a:cs typeface="Calibri" panose="020F0502020204030204" pitchFamily="34" charset="0"/>
                              </a:rPr>
                            </m:ctrlPr>
                          </m:sSubPr>
                          <m:e>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𝒙</m:t>
                            </m:r>
                          </m:e>
                          <m:sub>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𝒕</m:t>
                            </m:r>
                          </m:sub>
                        </m:sSub>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−µ)(</m:t>
                        </m:r>
                        <m:sSub>
                          <m:sSubPr>
                            <m:ctrlPr>
                              <a:rPr lang="en-IN" sz="2400" b="1" i="1" kern="100">
                                <a:effectLst/>
                                <a:latin typeface="Cambria Math" panose="02040503050406030204" pitchFamily="18" charset="0"/>
                                <a:ea typeface="Cambria Math" panose="02040503050406030204" pitchFamily="18" charset="0"/>
                                <a:cs typeface="Calibri" panose="020F0502020204030204" pitchFamily="34" charset="0"/>
                              </a:rPr>
                            </m:ctrlPr>
                          </m:sSubPr>
                          <m:e>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𝒙</m:t>
                            </m:r>
                          </m:e>
                          <m:sub>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𝒕</m:t>
                            </m:r>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m:t>
                            </m:r>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𝒌</m:t>
                            </m:r>
                          </m:sub>
                        </m:sSub>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−µ)]</m:t>
                        </m:r>
                      </m:num>
                      <m:den>
                        <m:sSup>
                          <m:sSupPr>
                            <m:ctrlPr>
                              <a:rPr lang="en-IN" sz="2400" b="1" i="1" kern="100">
                                <a:effectLst/>
                                <a:latin typeface="Cambria Math" panose="02040503050406030204" pitchFamily="18" charset="0"/>
                                <a:ea typeface="Cambria Math" panose="02040503050406030204" pitchFamily="18" charset="0"/>
                                <a:cs typeface="Calibri" panose="020F0502020204030204" pitchFamily="34" charset="0"/>
                              </a:rPr>
                            </m:ctrlPr>
                          </m:sSupPr>
                          <m:e>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𝝈</m:t>
                            </m:r>
                          </m:e>
                          <m:sup>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𝟐</m:t>
                            </m:r>
                          </m:sup>
                        </m:sSup>
                      </m:den>
                    </m:f>
                  </m:oMath>
                </a14:m>
                <a:endPar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marL="914400">
                  <a:lnSpc>
                    <a:spcPct val="107000"/>
                  </a:lnSpc>
                  <a:spcAft>
                    <a:spcPts val="800"/>
                  </a:spcAft>
                </a:pPr>
                <a:r>
                  <a:rPr lang="en-IN" sz="2400" kern="100" dirty="0">
                    <a:effectLst/>
                    <a:latin typeface="+mj-lt"/>
                    <a:ea typeface="Times New Roman" panose="02020603050405020304" pitchFamily="18" charset="0"/>
                    <a:cs typeface="Calibri" panose="020F0502020204030204" pitchFamily="34" charset="0"/>
                  </a:rPr>
                  <a:t>where </a:t>
                </a:r>
                <a14:m>
                  <m:oMath xmlns:m="http://schemas.openxmlformats.org/officeDocument/2006/math">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𝝆</m:t>
                    </m:r>
                  </m:oMath>
                </a14:m>
                <a:r>
                  <a:rPr lang="en-IN" sz="2400" b="1" kern="100" baseline="-25000" dirty="0">
                    <a:effectLst/>
                    <a:latin typeface="Cambria Math" panose="02040503050406030204" pitchFamily="18" charset="0"/>
                    <a:ea typeface="Cambria Math" panose="02040503050406030204" pitchFamily="18" charset="0"/>
                    <a:cs typeface="Calibri" panose="020F0502020204030204" pitchFamily="34" charset="0"/>
                  </a:rPr>
                  <a:t>k</a:t>
                </a:r>
                <a:r>
                  <a:rPr lang="en-IN" sz="2400" kern="100" dirty="0">
                    <a:effectLst/>
                    <a:latin typeface="+mj-lt"/>
                    <a:ea typeface="Calibri" panose="020F0502020204030204" pitchFamily="34" charset="0"/>
                    <a:cs typeface="Calibri" panose="020F0502020204030204" pitchFamily="34" charset="0"/>
                  </a:rPr>
                  <a:t> is the</a:t>
                </a:r>
                <a:r>
                  <a:rPr lang="en-IN" sz="2400" kern="100" baseline="-25000" dirty="0">
                    <a:effectLst/>
                    <a:latin typeface="+mj-lt"/>
                    <a:ea typeface="Calibri" panose="020F0502020204030204" pitchFamily="34" charset="0"/>
                    <a:cs typeface="Calibri" panose="020F0502020204030204" pitchFamily="34" charset="0"/>
                  </a:rPr>
                  <a:t> </a:t>
                </a:r>
                <a:r>
                  <a:rPr lang="en-IN" sz="2400" kern="100" dirty="0">
                    <a:effectLst/>
                    <a:latin typeface="+mj-lt"/>
                    <a:ea typeface="Calibri" panose="020F0502020204030204" pitchFamily="34" charset="0"/>
                    <a:cs typeface="Calibri" panose="020F0502020204030204" pitchFamily="34" charset="0"/>
                  </a:rPr>
                  <a:t>autocorrelation at lag k and </a:t>
                </a:r>
                <a14:m>
                  <m:oMath xmlns:m="http://schemas.openxmlformats.org/officeDocument/2006/math">
                    <m:sSup>
                      <m:sSupPr>
                        <m:ctrlPr>
                          <a:rPr lang="en-IN" sz="2400" b="1" i="1" kern="100">
                            <a:effectLst/>
                            <a:latin typeface="Cambria Math" panose="02040503050406030204" pitchFamily="18" charset="0"/>
                            <a:ea typeface="Cambria Math" panose="02040503050406030204" pitchFamily="18" charset="0"/>
                            <a:cs typeface="Calibri" panose="020F0502020204030204" pitchFamily="34" charset="0"/>
                          </a:rPr>
                        </m:ctrlPr>
                      </m:sSupPr>
                      <m:e>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𝝈</m:t>
                        </m:r>
                      </m:e>
                      <m:sup>
                        <m:r>
                          <a:rPr lang="en-IN" sz="2400" b="1" i="1" kern="100">
                            <a:effectLst/>
                            <a:latin typeface="Cambria Math" panose="02040503050406030204" pitchFamily="18" charset="0"/>
                            <a:ea typeface="Cambria Math" panose="02040503050406030204" pitchFamily="18" charset="0"/>
                            <a:cs typeface="Calibri" panose="020F0502020204030204" pitchFamily="34" charset="0"/>
                          </a:rPr>
                          <m:t>𝟐</m:t>
                        </m:r>
                      </m:sup>
                    </m:sSup>
                  </m:oMath>
                </a14:m>
                <a:r>
                  <a:rPr lang="en-IN" sz="2400" b="1" kern="100" dirty="0">
                    <a:effectLst/>
                    <a:latin typeface="Cambria Math" panose="02040503050406030204" pitchFamily="18" charset="0"/>
                    <a:ea typeface="Cambria Math" panose="02040503050406030204" pitchFamily="18" charset="0"/>
                    <a:cs typeface="Calibri" panose="020F0502020204030204" pitchFamily="34" charset="0"/>
                  </a:rPr>
                  <a:t> </a:t>
                </a:r>
                <a:r>
                  <a:rPr lang="en-IN" sz="2400" kern="100" dirty="0">
                    <a:effectLst/>
                    <a:latin typeface="+mj-lt"/>
                    <a:ea typeface="Times New Roman" panose="02020603050405020304" pitchFamily="18" charset="0"/>
                    <a:cs typeface="Calibri" panose="020F0502020204030204" pitchFamily="34" charset="0"/>
                  </a:rPr>
                  <a:t>is the variance (also assumed constant) of the time series.</a:t>
                </a:r>
                <a:endParaRPr lang="en-IN" sz="2400" kern="100" dirty="0">
                  <a:effectLst/>
                  <a:latin typeface="+mj-lt"/>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DF23F57E-EF4B-8E82-AC3C-07D62B93B959}"/>
                  </a:ext>
                </a:extLst>
              </p:cNvPr>
              <p:cNvSpPr txBox="1">
                <a:spLocks noRot="1" noChangeAspect="1" noMove="1" noResize="1" noEditPoints="1" noAdjustHandles="1" noChangeArrowheads="1" noChangeShapeType="1" noTextEdit="1"/>
              </p:cNvSpPr>
              <p:nvPr/>
            </p:nvSpPr>
            <p:spPr>
              <a:xfrm>
                <a:off x="-25496" y="891468"/>
                <a:ext cx="11813628" cy="4490075"/>
              </a:xfrm>
              <a:prstGeom prst="rect">
                <a:avLst/>
              </a:prstGeom>
              <a:blipFill>
                <a:blip r:embed="rId16"/>
                <a:stretch>
                  <a:fillRect t="-950" r="-1290" b="-2307"/>
                </a:stretch>
              </a:blipFill>
            </p:spPr>
            <p:txBody>
              <a:bodyPr/>
              <a:lstStyle/>
              <a:p>
                <a:r>
                  <a:rPr lang="en-IN">
                    <a:noFill/>
                  </a:rPr>
                  <a:t> </a:t>
                </a:r>
              </a:p>
            </p:txBody>
          </p:sp>
        </mc:Fallback>
      </mc:AlternateContent>
    </p:spTree>
    <p:extLst>
      <p:ext uri="{BB962C8B-B14F-4D97-AF65-F5344CB8AC3E}">
        <p14:creationId xmlns:p14="http://schemas.microsoft.com/office/powerpoint/2010/main" val="339358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460DA69A-53CA-893B-96E5-230D16AA8327}"/>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14DEFC3E-6FD8-D5AE-3E74-ED6C6A47021A}"/>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707074FF-2AF2-7816-3333-BB785925CF63}"/>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F2A67845-221B-3F4A-A0CB-CEA657D99796}"/>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EA5367EF-48F0-5B69-E77C-8676E1E90E4B}"/>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2D4AFA2F-88E2-87F2-1592-1847DB94DFEF}"/>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4327F95C-CA53-E351-69A3-D972C9B68D62}"/>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76180177-EACD-A51A-E01A-110D4E18E742}"/>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5D2C92BD-251F-B87D-E02F-9A1B85C34501}"/>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7DE73A75-046F-43CE-8556-D63D31774D04}"/>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833635F4-AA61-96A7-29AA-A1E8E2A84471}"/>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1289F244-B980-4322-6E16-5982721BF0C5}"/>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7B56E2EE-5558-639E-B9C1-DC5450902864}"/>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20F73212-0A16-2827-D11B-4AC716A40259}"/>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ED846E72-F5CD-F3AB-9EBF-7D01B6B88031}"/>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FB3BC61C-443F-329B-6CA6-CE0295F87253}"/>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EA9FDAF8-5609-7C0C-2B55-F83DBB52894E}"/>
              </a:ext>
            </a:extLst>
          </p:cNvPr>
          <p:cNvSpPr/>
          <p:nvPr/>
        </p:nvSpPr>
        <p:spPr>
          <a:xfrm rot="10800000">
            <a:off x="6316555" y="224736"/>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AD52E3AA-9E38-022B-CE35-5242613E6586}"/>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D794823C-6671-E93E-EAB4-9E26D8E2EF08}"/>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7A1A1935-DA98-4593-C796-4AC7F2C57973}"/>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832BB8D6-05F1-12F9-7DCA-B82EF6E6195D}"/>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3DAC72B7-F5BA-2381-4672-31B994D92F11}"/>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A7CE46D4-EAF0-6846-282B-5238D2B24655}"/>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6C52DCBB-1050-3F69-9B4B-212E48EA594C}"/>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9EF031A6-AFCA-EBDC-EF9C-92F63D30F241}"/>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ED5E95BA-B6B3-ED11-7B7E-BB527A501E09}"/>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1E959164-4416-79F4-FC67-EE1D817BDECC}"/>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CCF78D1A-18B6-FA8E-3D82-588A5DAA5890}"/>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66ADD47F-062B-741D-1F26-1FBA2D1DC6EA}"/>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3DE48856-8FBB-8401-58AA-315F999A5C63}"/>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19FB0B73-E3B6-0008-7E01-4C05EC33D6AA}"/>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D10C592D-3F71-CED5-6BA6-3FB3B443E847}"/>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C76344C3-FBFF-CD72-26FB-F56F34E45850}"/>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70301057-E3C1-E4E0-F722-F1482EF6611A}"/>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D03B2927-E942-A2B5-DC8A-6BD9F7E4C2EC}"/>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B1BE6F45-F56D-1E81-4D96-1DBBEB9E55B5}"/>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06EE31F2-DEA3-75ED-A352-1DBA02367CC5}"/>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0427E57E-E884-724D-BBED-9CC9C4484734}"/>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6198131D-0065-58CC-0A93-A0E4894CBEBD}"/>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CB26EB3E-1831-22CC-FEBB-675EE7F11D3F}"/>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087823A-5D6D-E0B7-C997-58D0EE20F3A7}"/>
              </a:ext>
            </a:extLst>
          </p:cNvPr>
          <p:cNvSpPr txBox="1"/>
          <p:nvPr/>
        </p:nvSpPr>
        <p:spPr>
          <a:xfrm>
            <a:off x="2114806" y="375846"/>
            <a:ext cx="7899678" cy="584775"/>
          </a:xfrm>
          <a:prstGeom prst="rect">
            <a:avLst/>
          </a:prstGeom>
          <a:noFill/>
        </p:spPr>
        <p:txBody>
          <a:bodyPr wrap="square" rtlCol="0">
            <a:spAutoFit/>
          </a:bodyPr>
          <a:lstStyle/>
          <a:p>
            <a:pPr algn="ctr"/>
            <a:r>
              <a:rPr lang="en-IN" sz="3200" b="1" dirty="0">
                <a:latin typeface="Georgia" panose="02040502050405020303" pitchFamily="18" charset="0"/>
              </a:rPr>
              <a:t>Understanding Time Series Data</a:t>
            </a:r>
          </a:p>
        </p:txBody>
      </p:sp>
      <p:sp>
        <p:nvSpPr>
          <p:cNvPr id="4" name="TextBox 3">
            <a:extLst>
              <a:ext uri="{FF2B5EF4-FFF2-40B4-BE49-F238E27FC236}">
                <a16:creationId xmlns:a16="http://schemas.microsoft.com/office/drawing/2014/main" id="{580894C5-6589-F0DD-515C-5E72533293F7}"/>
              </a:ext>
            </a:extLst>
          </p:cNvPr>
          <p:cNvSpPr txBox="1"/>
          <p:nvPr/>
        </p:nvSpPr>
        <p:spPr>
          <a:xfrm>
            <a:off x="422903" y="945652"/>
            <a:ext cx="11273718" cy="1569660"/>
          </a:xfrm>
          <a:prstGeom prst="rect">
            <a:avLst/>
          </a:prstGeom>
          <a:noFill/>
        </p:spPr>
        <p:txBody>
          <a:bodyPr wrap="square" rtlCol="0">
            <a:spAutoFit/>
          </a:bodyPr>
          <a:lstStyle/>
          <a:p>
            <a:pPr algn="just"/>
            <a:r>
              <a:rPr lang="en-IN" sz="2400" dirty="0">
                <a:latin typeface="+mj-lt"/>
              </a:rPr>
              <a:t>A time series is a collection of observations made </a:t>
            </a:r>
            <a:r>
              <a:rPr lang="en-IN" sz="2400" b="1" dirty="0">
                <a:latin typeface="+mj-lt"/>
              </a:rPr>
              <a:t>sequentially</a:t>
            </a:r>
            <a:r>
              <a:rPr lang="en-IN" sz="2400" dirty="0">
                <a:latin typeface="+mj-lt"/>
              </a:rPr>
              <a:t> through </a:t>
            </a:r>
            <a:r>
              <a:rPr lang="en-IN" sz="2400" b="1" dirty="0">
                <a:latin typeface="+mj-lt"/>
              </a:rPr>
              <a:t>time</a:t>
            </a:r>
            <a:r>
              <a:rPr lang="en-IN" sz="2400" dirty="0">
                <a:latin typeface="+mj-lt"/>
              </a:rPr>
              <a:t>. So, it essentially represents observations for a single entity that vary over a period of time. A time series data is represented using a </a:t>
            </a:r>
            <a:r>
              <a:rPr lang="en-IN" sz="2400" b="1" dirty="0">
                <a:latin typeface="+mj-lt"/>
              </a:rPr>
              <a:t>Line Diagram. </a:t>
            </a:r>
            <a:r>
              <a:rPr lang="en-IN" sz="2400" dirty="0">
                <a:latin typeface="+mj-lt"/>
              </a:rPr>
              <a:t>Let </a:t>
            </a:r>
            <a:r>
              <a:rPr lang="en-IN" sz="2400" dirty="0" err="1">
                <a:latin typeface="+mj-lt"/>
              </a:rPr>
              <a:t>X</a:t>
            </a:r>
            <a:r>
              <a:rPr lang="en-IN" sz="2400" baseline="-25000" dirty="0" err="1">
                <a:latin typeface="+mj-lt"/>
              </a:rPr>
              <a:t>t</a:t>
            </a:r>
            <a:r>
              <a:rPr lang="en-IN" sz="2400" dirty="0">
                <a:latin typeface="+mj-lt"/>
              </a:rPr>
              <a:t> be a random variable denoting an observation of that entity at the </a:t>
            </a:r>
            <a:r>
              <a:rPr lang="en-IN" sz="2400" dirty="0" err="1">
                <a:latin typeface="+mj-lt"/>
              </a:rPr>
              <a:t>t</a:t>
            </a:r>
            <a:r>
              <a:rPr lang="en-IN" sz="2400" baseline="30000" dirty="0" err="1">
                <a:latin typeface="+mj-lt"/>
              </a:rPr>
              <a:t>th</a:t>
            </a:r>
            <a:r>
              <a:rPr lang="en-IN" sz="2400" baseline="30000" dirty="0">
                <a:latin typeface="+mj-lt"/>
              </a:rPr>
              <a:t> </a:t>
            </a:r>
            <a:r>
              <a:rPr lang="en-IN" sz="2400" dirty="0">
                <a:latin typeface="+mj-lt"/>
              </a:rPr>
              <a:t>point of time. </a:t>
            </a:r>
          </a:p>
        </p:txBody>
      </p:sp>
      <p:sp>
        <p:nvSpPr>
          <p:cNvPr id="6" name="TextBox 5">
            <a:extLst>
              <a:ext uri="{FF2B5EF4-FFF2-40B4-BE49-F238E27FC236}">
                <a16:creationId xmlns:a16="http://schemas.microsoft.com/office/drawing/2014/main" id="{123C6EAE-0B22-1869-37F2-D1AD13B968A4}"/>
              </a:ext>
            </a:extLst>
          </p:cNvPr>
          <p:cNvSpPr txBox="1"/>
          <p:nvPr/>
        </p:nvSpPr>
        <p:spPr>
          <a:xfrm>
            <a:off x="345401" y="2469657"/>
            <a:ext cx="5853032" cy="4185761"/>
          </a:xfrm>
          <a:prstGeom prst="rect">
            <a:avLst/>
          </a:prstGeom>
          <a:noFill/>
        </p:spPr>
        <p:txBody>
          <a:bodyPr wrap="square" rtlCol="0">
            <a:spAutoFit/>
          </a:bodyPr>
          <a:lstStyle/>
          <a:p>
            <a:pPr algn="just"/>
            <a:r>
              <a:rPr lang="en-IN" sz="2400" dirty="0">
                <a:latin typeface="+mj-lt"/>
              </a:rPr>
              <a:t>Hence, the data can be denoted as </a:t>
            </a:r>
            <a:r>
              <a:rPr lang="en-IN" sz="2400" dirty="0" err="1">
                <a:latin typeface="+mj-lt"/>
              </a:rPr>
              <a:t>X</a:t>
            </a:r>
            <a:r>
              <a:rPr lang="en-IN" sz="2400" baseline="-25000" dirty="0" err="1">
                <a:latin typeface="+mj-lt"/>
              </a:rPr>
              <a:t>t</a:t>
            </a:r>
            <a:r>
              <a:rPr lang="en-IN" sz="2400" dirty="0">
                <a:latin typeface="+mj-lt"/>
              </a:rPr>
              <a:t>, </a:t>
            </a:r>
            <a:r>
              <a:rPr lang="en-IN" sz="2400" dirty="0" err="1">
                <a:latin typeface="+mj-lt"/>
              </a:rPr>
              <a:t>X</a:t>
            </a:r>
            <a:r>
              <a:rPr lang="en-IN" sz="2400" baseline="-25000" dirty="0" err="1">
                <a:latin typeface="+mj-lt"/>
              </a:rPr>
              <a:t>t+h</a:t>
            </a:r>
            <a:r>
              <a:rPr lang="en-IN" sz="2400" dirty="0">
                <a:latin typeface="+mj-lt"/>
              </a:rPr>
              <a:t>, X</a:t>
            </a:r>
            <a:r>
              <a:rPr lang="en-IN" sz="2400" baseline="-25000" dirty="0">
                <a:latin typeface="+mj-lt"/>
              </a:rPr>
              <a:t>t+2h</a:t>
            </a:r>
            <a:r>
              <a:rPr lang="en-IN" sz="2400" dirty="0">
                <a:latin typeface="+mj-lt"/>
              </a:rPr>
              <a:t>,…, where h is the time between two consecutive observations. The observations are equally spaced.</a:t>
            </a:r>
          </a:p>
          <a:p>
            <a:pPr algn="just"/>
            <a:endParaRPr lang="en-IN" sz="800" dirty="0">
              <a:latin typeface="+mj-lt"/>
            </a:endParaRPr>
          </a:p>
          <a:p>
            <a:pPr algn="just"/>
            <a:r>
              <a:rPr lang="en-IN" sz="2400" dirty="0">
                <a:latin typeface="+mj-lt"/>
              </a:rPr>
              <a:t>An example of time series data can be the population growth in India from 1950-2022. </a:t>
            </a:r>
          </a:p>
          <a:p>
            <a:pPr algn="just"/>
            <a:r>
              <a:rPr lang="en-IN" sz="2400" dirty="0">
                <a:latin typeface="+mj-lt"/>
              </a:rPr>
              <a:t>The data has been collected from </a:t>
            </a:r>
            <a:r>
              <a:rPr lang="en-IN" sz="2400" dirty="0">
                <a:latin typeface="+mj-lt"/>
                <a:hlinkClick r:id="rId16"/>
              </a:rPr>
              <a:t>https://www.kaggle.com/datasets/amritharj/population-of-india-19502022</a:t>
            </a:r>
            <a:r>
              <a:rPr lang="en-IN" sz="2400" dirty="0">
                <a:latin typeface="+mj-lt"/>
              </a:rPr>
              <a:t>. The adjoining Line Diagram represents the data.</a:t>
            </a:r>
          </a:p>
          <a:p>
            <a:endParaRPr lang="en-IN" dirty="0"/>
          </a:p>
        </p:txBody>
      </p:sp>
      <p:pic>
        <p:nvPicPr>
          <p:cNvPr id="8" name="Picture 7">
            <a:extLst>
              <a:ext uri="{FF2B5EF4-FFF2-40B4-BE49-F238E27FC236}">
                <a16:creationId xmlns:a16="http://schemas.microsoft.com/office/drawing/2014/main" id="{56B58365-483F-0ED6-E97A-A89BB0D9B4A1}"/>
              </a:ext>
            </a:extLst>
          </p:cNvPr>
          <p:cNvPicPr>
            <a:picLocks noChangeAspect="1"/>
          </p:cNvPicPr>
          <p:nvPr/>
        </p:nvPicPr>
        <p:blipFill>
          <a:blip r:embed="rId17"/>
          <a:stretch>
            <a:fillRect/>
          </a:stretch>
        </p:blipFill>
        <p:spPr>
          <a:xfrm>
            <a:off x="6127357" y="2327357"/>
            <a:ext cx="5599080" cy="4088563"/>
          </a:xfrm>
          <a:prstGeom prst="rect">
            <a:avLst/>
          </a:prstGeom>
        </p:spPr>
      </p:pic>
    </p:spTree>
    <p:extLst>
      <p:ext uri="{BB962C8B-B14F-4D97-AF65-F5344CB8AC3E}">
        <p14:creationId xmlns:p14="http://schemas.microsoft.com/office/powerpoint/2010/main" val="2118525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1;p72">
            <a:extLst>
              <a:ext uri="{FF2B5EF4-FFF2-40B4-BE49-F238E27FC236}">
                <a16:creationId xmlns:a16="http://schemas.microsoft.com/office/drawing/2014/main" id="{49F1FD26-2924-ACCD-6FE8-9A98DCBC8072}"/>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2">
              <a:alphaModFix amt="10000"/>
            </a:blip>
            <a:stretch>
              <a:fillRect/>
            </a:stretch>
          </a:blipFill>
          <a:ln>
            <a:noFill/>
          </a:ln>
        </p:spPr>
      </p:sp>
      <p:sp>
        <p:nvSpPr>
          <p:cNvPr id="3" name="Google Shape;2182;p72">
            <a:extLst>
              <a:ext uri="{FF2B5EF4-FFF2-40B4-BE49-F238E27FC236}">
                <a16:creationId xmlns:a16="http://schemas.microsoft.com/office/drawing/2014/main" id="{598F51D3-53F7-23F5-23CB-3A31287C3853}"/>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3">
              <a:alphaModFix amt="10000"/>
            </a:blip>
            <a:stretch>
              <a:fillRect/>
            </a:stretch>
          </a:blipFill>
          <a:ln>
            <a:noFill/>
          </a:ln>
        </p:spPr>
      </p:sp>
      <p:sp>
        <p:nvSpPr>
          <p:cNvPr id="4" name="Google Shape;2183;p72">
            <a:extLst>
              <a:ext uri="{FF2B5EF4-FFF2-40B4-BE49-F238E27FC236}">
                <a16:creationId xmlns:a16="http://schemas.microsoft.com/office/drawing/2014/main" id="{E3D2D29E-9A1B-F084-F12D-57CC9FF82A26}"/>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4">
              <a:alphaModFix amt="73000"/>
            </a:blip>
            <a:stretch>
              <a:fillRect/>
            </a:stretch>
          </a:blipFill>
          <a:ln>
            <a:noFill/>
          </a:ln>
        </p:spPr>
      </p:sp>
      <p:sp>
        <p:nvSpPr>
          <p:cNvPr id="5" name="Google Shape;2184;p72">
            <a:extLst>
              <a:ext uri="{FF2B5EF4-FFF2-40B4-BE49-F238E27FC236}">
                <a16:creationId xmlns:a16="http://schemas.microsoft.com/office/drawing/2014/main" id="{46EAB5BE-10DA-BB50-72E4-3AE0E1B1FAFA}"/>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5">
              <a:alphaModFix amt="25000"/>
            </a:blip>
            <a:stretch>
              <a:fillRect/>
            </a:stretch>
          </a:blipFill>
          <a:ln>
            <a:noFill/>
          </a:ln>
        </p:spPr>
      </p:sp>
      <p:sp>
        <p:nvSpPr>
          <p:cNvPr id="6" name="Google Shape;2185;p72">
            <a:extLst>
              <a:ext uri="{FF2B5EF4-FFF2-40B4-BE49-F238E27FC236}">
                <a16:creationId xmlns:a16="http://schemas.microsoft.com/office/drawing/2014/main" id="{4EB4E042-131A-B355-BCD6-F14A8AF1966B}"/>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6">
              <a:alphaModFix amt="10000"/>
            </a:blip>
            <a:stretch>
              <a:fillRect/>
            </a:stretch>
          </a:blipFill>
          <a:ln>
            <a:noFill/>
          </a:ln>
        </p:spPr>
      </p:sp>
      <p:sp>
        <p:nvSpPr>
          <p:cNvPr id="7" name="Google Shape;2186;p72">
            <a:extLst>
              <a:ext uri="{FF2B5EF4-FFF2-40B4-BE49-F238E27FC236}">
                <a16:creationId xmlns:a16="http://schemas.microsoft.com/office/drawing/2014/main" id="{63C7E1DB-4670-D691-AD20-9E6622384B7F}"/>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7">
              <a:alphaModFix amt="10000"/>
            </a:blip>
            <a:stretch>
              <a:fillRect/>
            </a:stretch>
          </a:blipFill>
          <a:ln>
            <a:noFill/>
          </a:ln>
        </p:spPr>
      </p:sp>
      <p:sp>
        <p:nvSpPr>
          <p:cNvPr id="8" name="Google Shape;2187;p72">
            <a:extLst>
              <a:ext uri="{FF2B5EF4-FFF2-40B4-BE49-F238E27FC236}">
                <a16:creationId xmlns:a16="http://schemas.microsoft.com/office/drawing/2014/main" id="{FA0BE322-3209-B382-C748-BF30B7154A3F}"/>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8">
              <a:alphaModFix amt="5000"/>
            </a:blip>
            <a:stretch>
              <a:fillRect/>
            </a:stretch>
          </a:blipFill>
          <a:ln>
            <a:noFill/>
          </a:ln>
        </p:spPr>
      </p:sp>
      <p:sp>
        <p:nvSpPr>
          <p:cNvPr id="9" name="Google Shape;2188;p72">
            <a:extLst>
              <a:ext uri="{FF2B5EF4-FFF2-40B4-BE49-F238E27FC236}">
                <a16:creationId xmlns:a16="http://schemas.microsoft.com/office/drawing/2014/main" id="{4720634F-9750-6834-B2FA-FDA1731AC29D}"/>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7">
              <a:alphaModFix amt="10000"/>
            </a:blip>
            <a:stretch>
              <a:fillRect/>
            </a:stretch>
          </a:blipFill>
          <a:ln>
            <a:noFill/>
          </a:ln>
        </p:spPr>
      </p:sp>
      <p:sp>
        <p:nvSpPr>
          <p:cNvPr id="10" name="Google Shape;2189;p72">
            <a:extLst>
              <a:ext uri="{FF2B5EF4-FFF2-40B4-BE49-F238E27FC236}">
                <a16:creationId xmlns:a16="http://schemas.microsoft.com/office/drawing/2014/main" id="{A8480379-3DC7-697A-9C1B-F77906FCEB23}"/>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9">
              <a:alphaModFix amt="10000"/>
            </a:blip>
            <a:stretch>
              <a:fillRect/>
            </a:stretch>
          </a:blipFill>
          <a:ln>
            <a:noFill/>
          </a:ln>
        </p:spPr>
      </p:sp>
      <p:sp>
        <p:nvSpPr>
          <p:cNvPr id="11" name="Google Shape;2190;p72">
            <a:extLst>
              <a:ext uri="{FF2B5EF4-FFF2-40B4-BE49-F238E27FC236}">
                <a16:creationId xmlns:a16="http://schemas.microsoft.com/office/drawing/2014/main" id="{40672A17-7861-56DE-5929-FCF6568A69DA}"/>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0">
              <a:alphaModFix amt="10000"/>
            </a:blip>
            <a:stretch>
              <a:fillRect/>
            </a:stretch>
          </a:blipFill>
          <a:ln>
            <a:noFill/>
          </a:ln>
        </p:spPr>
      </p:sp>
      <p:sp>
        <p:nvSpPr>
          <p:cNvPr id="12" name="Google Shape;2191;p72">
            <a:extLst>
              <a:ext uri="{FF2B5EF4-FFF2-40B4-BE49-F238E27FC236}">
                <a16:creationId xmlns:a16="http://schemas.microsoft.com/office/drawing/2014/main" id="{AC6C612D-7380-6673-D2CA-F954A4547365}"/>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1">
              <a:alphaModFix amt="10000"/>
            </a:blip>
            <a:stretch>
              <a:fillRect/>
            </a:stretch>
          </a:blipFill>
          <a:ln>
            <a:noFill/>
          </a:ln>
        </p:spPr>
      </p:sp>
      <p:sp>
        <p:nvSpPr>
          <p:cNvPr id="13" name="Google Shape;2192;p72">
            <a:extLst>
              <a:ext uri="{FF2B5EF4-FFF2-40B4-BE49-F238E27FC236}">
                <a16:creationId xmlns:a16="http://schemas.microsoft.com/office/drawing/2014/main" id="{BE8F612E-7001-8F3B-B4A1-0CB6F1FBC0B1}"/>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2">
              <a:alphaModFix amt="10000"/>
            </a:blip>
            <a:stretch>
              <a:fillRect/>
            </a:stretch>
          </a:blipFill>
          <a:ln>
            <a:noFill/>
          </a:ln>
        </p:spPr>
      </p:sp>
      <p:sp>
        <p:nvSpPr>
          <p:cNvPr id="14" name="Google Shape;2193;p72">
            <a:extLst>
              <a:ext uri="{FF2B5EF4-FFF2-40B4-BE49-F238E27FC236}">
                <a16:creationId xmlns:a16="http://schemas.microsoft.com/office/drawing/2014/main" id="{A3EBCD03-CBD7-691A-8C48-C49B9FB8890D}"/>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0">
              <a:alphaModFix amt="10000"/>
            </a:blip>
            <a:stretch>
              <a:fillRect/>
            </a:stretch>
          </a:blipFill>
          <a:ln>
            <a:noFill/>
          </a:ln>
        </p:spPr>
      </p:sp>
      <p:sp>
        <p:nvSpPr>
          <p:cNvPr id="15" name="Google Shape;2194;p72">
            <a:extLst>
              <a:ext uri="{FF2B5EF4-FFF2-40B4-BE49-F238E27FC236}">
                <a16:creationId xmlns:a16="http://schemas.microsoft.com/office/drawing/2014/main" id="{E60AF1BD-5DE9-6C0D-A578-40C85DA0273F}"/>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3">
              <a:alphaModFix amt="10000"/>
            </a:blip>
            <a:stretch>
              <a:fillRect/>
            </a:stretch>
          </a:blipFill>
          <a:ln>
            <a:noFill/>
          </a:ln>
        </p:spPr>
      </p:sp>
      <p:sp>
        <p:nvSpPr>
          <p:cNvPr id="16" name="Google Shape;2195;p72">
            <a:extLst>
              <a:ext uri="{FF2B5EF4-FFF2-40B4-BE49-F238E27FC236}">
                <a16:creationId xmlns:a16="http://schemas.microsoft.com/office/drawing/2014/main" id="{DDDE8484-77DD-B789-CB44-66945041730D}"/>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8">
              <a:alphaModFix amt="5000"/>
            </a:blip>
            <a:stretch>
              <a:fillRect/>
            </a:stretch>
          </a:blipFill>
          <a:ln>
            <a:noFill/>
          </a:ln>
        </p:spPr>
      </p:sp>
      <p:sp>
        <p:nvSpPr>
          <p:cNvPr id="17" name="Google Shape;2196;p72">
            <a:extLst>
              <a:ext uri="{FF2B5EF4-FFF2-40B4-BE49-F238E27FC236}">
                <a16:creationId xmlns:a16="http://schemas.microsoft.com/office/drawing/2014/main" id="{77B264C1-A34A-67A3-6326-4E76865AC204}"/>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2">
              <a:alphaModFix amt="10000"/>
            </a:blip>
            <a:stretch>
              <a:fillRect/>
            </a:stretch>
          </a:blipFill>
          <a:ln>
            <a:noFill/>
          </a:ln>
        </p:spPr>
      </p:sp>
      <p:sp>
        <p:nvSpPr>
          <p:cNvPr id="18" name="Google Shape;2197;p72">
            <a:extLst>
              <a:ext uri="{FF2B5EF4-FFF2-40B4-BE49-F238E27FC236}">
                <a16:creationId xmlns:a16="http://schemas.microsoft.com/office/drawing/2014/main" id="{B9B181BA-0CAC-FCD1-F7F4-0CBF83A45032}"/>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1">
              <a:alphaModFix amt="10000"/>
            </a:blip>
            <a:stretch>
              <a:fillRect/>
            </a:stretch>
          </a:blipFill>
          <a:ln>
            <a:noFill/>
          </a:ln>
        </p:spPr>
      </p:sp>
      <p:sp>
        <p:nvSpPr>
          <p:cNvPr id="19" name="Google Shape;2198;p72">
            <a:extLst>
              <a:ext uri="{FF2B5EF4-FFF2-40B4-BE49-F238E27FC236}">
                <a16:creationId xmlns:a16="http://schemas.microsoft.com/office/drawing/2014/main" id="{F864331D-EAD1-B07A-F39A-529B47861167}"/>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6">
              <a:alphaModFix amt="9000"/>
            </a:blip>
            <a:stretch>
              <a:fillRect/>
            </a:stretch>
          </a:blipFill>
          <a:ln>
            <a:noFill/>
          </a:ln>
        </p:spPr>
      </p:sp>
      <p:sp>
        <p:nvSpPr>
          <p:cNvPr id="20" name="Google Shape;2199;p72">
            <a:extLst>
              <a:ext uri="{FF2B5EF4-FFF2-40B4-BE49-F238E27FC236}">
                <a16:creationId xmlns:a16="http://schemas.microsoft.com/office/drawing/2014/main" id="{503A0730-19A3-6380-259C-758F712D81AE}"/>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3">
              <a:alphaModFix amt="10000"/>
            </a:blip>
            <a:stretch>
              <a:fillRect/>
            </a:stretch>
          </a:blipFill>
          <a:ln>
            <a:noFill/>
          </a:ln>
        </p:spPr>
      </p:sp>
      <p:sp>
        <p:nvSpPr>
          <p:cNvPr id="21" name="Google Shape;2200;p72">
            <a:extLst>
              <a:ext uri="{FF2B5EF4-FFF2-40B4-BE49-F238E27FC236}">
                <a16:creationId xmlns:a16="http://schemas.microsoft.com/office/drawing/2014/main" id="{924E8D43-8958-8EBD-2303-6EC3ABAF8D22}"/>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8">
              <a:alphaModFix amt="5000"/>
            </a:blip>
            <a:stretch>
              <a:fillRect/>
            </a:stretch>
          </a:blipFill>
          <a:ln>
            <a:noFill/>
          </a:ln>
        </p:spPr>
      </p:sp>
      <p:sp>
        <p:nvSpPr>
          <p:cNvPr id="22" name="Google Shape;2201;p72">
            <a:extLst>
              <a:ext uri="{FF2B5EF4-FFF2-40B4-BE49-F238E27FC236}">
                <a16:creationId xmlns:a16="http://schemas.microsoft.com/office/drawing/2014/main" id="{CA426427-2008-0A59-3FA8-101C9AE768A1}"/>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0">
              <a:alphaModFix amt="10000"/>
            </a:blip>
            <a:stretch>
              <a:fillRect/>
            </a:stretch>
          </a:blipFill>
          <a:ln>
            <a:noFill/>
          </a:ln>
        </p:spPr>
      </p:sp>
      <p:sp>
        <p:nvSpPr>
          <p:cNvPr id="23" name="Google Shape;2202;p72">
            <a:extLst>
              <a:ext uri="{FF2B5EF4-FFF2-40B4-BE49-F238E27FC236}">
                <a16:creationId xmlns:a16="http://schemas.microsoft.com/office/drawing/2014/main" id="{DB14BC49-A43E-8C04-C0B1-70E36B5509C3}"/>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9">
              <a:alphaModFix amt="10000"/>
            </a:blip>
            <a:stretch>
              <a:fillRect/>
            </a:stretch>
          </a:blipFill>
          <a:ln>
            <a:noFill/>
          </a:ln>
        </p:spPr>
      </p:sp>
      <p:sp>
        <p:nvSpPr>
          <p:cNvPr id="24" name="Google Shape;2203;p72">
            <a:extLst>
              <a:ext uri="{FF2B5EF4-FFF2-40B4-BE49-F238E27FC236}">
                <a16:creationId xmlns:a16="http://schemas.microsoft.com/office/drawing/2014/main" id="{845345D8-FC04-BF73-3CF9-F199DFA97389}"/>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6">
              <a:alphaModFix amt="9000"/>
            </a:blip>
            <a:stretch>
              <a:fillRect/>
            </a:stretch>
          </a:blipFill>
          <a:ln>
            <a:noFill/>
          </a:ln>
        </p:spPr>
      </p:sp>
      <p:sp>
        <p:nvSpPr>
          <p:cNvPr id="25" name="Google Shape;2204;p72">
            <a:extLst>
              <a:ext uri="{FF2B5EF4-FFF2-40B4-BE49-F238E27FC236}">
                <a16:creationId xmlns:a16="http://schemas.microsoft.com/office/drawing/2014/main" id="{1649D82C-4BE0-0ECE-FADE-0789B10ADAE2}"/>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7">
              <a:alphaModFix amt="10000"/>
            </a:blip>
            <a:stretch>
              <a:fillRect/>
            </a:stretch>
          </a:blipFill>
          <a:ln>
            <a:noFill/>
          </a:ln>
        </p:spPr>
      </p:sp>
      <p:sp>
        <p:nvSpPr>
          <p:cNvPr id="26" name="Google Shape;2205;p72">
            <a:extLst>
              <a:ext uri="{FF2B5EF4-FFF2-40B4-BE49-F238E27FC236}">
                <a16:creationId xmlns:a16="http://schemas.microsoft.com/office/drawing/2014/main" id="{CFC9FCC4-41BC-2A8E-66B1-7479FB42FA0C}"/>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8">
              <a:alphaModFix amt="3000"/>
            </a:blip>
            <a:stretch>
              <a:fillRect/>
            </a:stretch>
          </a:blipFill>
          <a:ln>
            <a:noFill/>
          </a:ln>
        </p:spPr>
      </p:sp>
      <p:sp>
        <p:nvSpPr>
          <p:cNvPr id="27" name="Google Shape;2206;p72">
            <a:extLst>
              <a:ext uri="{FF2B5EF4-FFF2-40B4-BE49-F238E27FC236}">
                <a16:creationId xmlns:a16="http://schemas.microsoft.com/office/drawing/2014/main" id="{9BAC1A0B-3C35-45D2-2E65-E20DB494E81E}"/>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1">
              <a:alphaModFix amt="10000"/>
            </a:blip>
            <a:stretch>
              <a:fillRect/>
            </a:stretch>
          </a:blipFill>
          <a:ln>
            <a:noFill/>
          </a:ln>
        </p:spPr>
      </p:sp>
      <p:sp>
        <p:nvSpPr>
          <p:cNvPr id="28" name="Google Shape;2207;p72">
            <a:extLst>
              <a:ext uri="{FF2B5EF4-FFF2-40B4-BE49-F238E27FC236}">
                <a16:creationId xmlns:a16="http://schemas.microsoft.com/office/drawing/2014/main" id="{E828B8ED-A7F5-69B5-7030-A3F35A6D3263}"/>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6">
              <a:alphaModFix amt="10000"/>
            </a:blip>
            <a:stretch>
              <a:fillRect/>
            </a:stretch>
          </a:blipFill>
          <a:ln>
            <a:noFill/>
          </a:ln>
        </p:spPr>
      </p:sp>
      <p:sp>
        <p:nvSpPr>
          <p:cNvPr id="29" name="Google Shape;2208;p72">
            <a:extLst>
              <a:ext uri="{FF2B5EF4-FFF2-40B4-BE49-F238E27FC236}">
                <a16:creationId xmlns:a16="http://schemas.microsoft.com/office/drawing/2014/main" id="{02520C30-23AF-5B45-3165-F7A84D6BB74B}"/>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0">
              <a:alphaModFix amt="10000"/>
            </a:blip>
            <a:stretch>
              <a:fillRect/>
            </a:stretch>
          </a:blipFill>
          <a:ln>
            <a:noFill/>
          </a:ln>
        </p:spPr>
      </p:sp>
      <p:sp>
        <p:nvSpPr>
          <p:cNvPr id="30" name="Google Shape;2209;p72">
            <a:extLst>
              <a:ext uri="{FF2B5EF4-FFF2-40B4-BE49-F238E27FC236}">
                <a16:creationId xmlns:a16="http://schemas.microsoft.com/office/drawing/2014/main" id="{78FDDDB7-2B36-534E-9770-89B6A1B57FE9}"/>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2">
              <a:alphaModFix amt="10000"/>
            </a:blip>
            <a:stretch>
              <a:fillRect/>
            </a:stretch>
          </a:blipFill>
          <a:ln>
            <a:noFill/>
          </a:ln>
        </p:spPr>
      </p:sp>
      <p:sp>
        <p:nvSpPr>
          <p:cNvPr id="31" name="Google Shape;2210;p72">
            <a:extLst>
              <a:ext uri="{FF2B5EF4-FFF2-40B4-BE49-F238E27FC236}">
                <a16:creationId xmlns:a16="http://schemas.microsoft.com/office/drawing/2014/main" id="{3CC7E768-DC22-5BEE-CBF3-8E23C2FD1B95}"/>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2">
              <a:alphaModFix amt="10000"/>
            </a:blip>
            <a:stretch>
              <a:fillRect/>
            </a:stretch>
          </a:blipFill>
          <a:ln>
            <a:noFill/>
          </a:ln>
        </p:spPr>
      </p:sp>
      <p:sp>
        <p:nvSpPr>
          <p:cNvPr id="32" name="Google Shape;2211;p72">
            <a:extLst>
              <a:ext uri="{FF2B5EF4-FFF2-40B4-BE49-F238E27FC236}">
                <a16:creationId xmlns:a16="http://schemas.microsoft.com/office/drawing/2014/main" id="{2E2DAEAD-0C31-5343-459D-F7997C742D2A}"/>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8">
              <a:alphaModFix amt="5000"/>
            </a:blip>
            <a:stretch>
              <a:fillRect/>
            </a:stretch>
          </a:blipFill>
          <a:ln>
            <a:noFill/>
          </a:ln>
        </p:spPr>
      </p:sp>
      <p:sp>
        <p:nvSpPr>
          <p:cNvPr id="33" name="Google Shape;2212;p72">
            <a:extLst>
              <a:ext uri="{FF2B5EF4-FFF2-40B4-BE49-F238E27FC236}">
                <a16:creationId xmlns:a16="http://schemas.microsoft.com/office/drawing/2014/main" id="{208F6F00-C88B-9F24-AA6A-BC2ABBFF86FF}"/>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1">
              <a:alphaModFix amt="10000"/>
            </a:blip>
            <a:stretch>
              <a:fillRect/>
            </a:stretch>
          </a:blipFill>
          <a:ln>
            <a:noFill/>
          </a:ln>
        </p:spPr>
      </p:sp>
      <p:sp>
        <p:nvSpPr>
          <p:cNvPr id="34" name="Google Shape;2213;p72">
            <a:extLst>
              <a:ext uri="{FF2B5EF4-FFF2-40B4-BE49-F238E27FC236}">
                <a16:creationId xmlns:a16="http://schemas.microsoft.com/office/drawing/2014/main" id="{599731EF-5B22-72E7-5A9E-A73F87BF0A87}"/>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9">
              <a:alphaModFix amt="10000"/>
            </a:blip>
            <a:stretch>
              <a:fillRect/>
            </a:stretch>
          </a:blipFill>
          <a:ln>
            <a:noFill/>
          </a:ln>
        </p:spPr>
      </p:sp>
      <p:sp>
        <p:nvSpPr>
          <p:cNvPr id="35" name="Google Shape;2214;p72">
            <a:extLst>
              <a:ext uri="{FF2B5EF4-FFF2-40B4-BE49-F238E27FC236}">
                <a16:creationId xmlns:a16="http://schemas.microsoft.com/office/drawing/2014/main" id="{428D217B-858D-C82E-8E93-726F1C5AFB95}"/>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4">
              <a:alphaModFix amt="10000"/>
            </a:blip>
            <a:stretch>
              <a:fillRect/>
            </a:stretch>
          </a:blipFill>
          <a:ln>
            <a:noFill/>
          </a:ln>
        </p:spPr>
      </p:sp>
      <p:sp>
        <p:nvSpPr>
          <p:cNvPr id="36" name="Google Shape;2215;p72">
            <a:extLst>
              <a:ext uri="{FF2B5EF4-FFF2-40B4-BE49-F238E27FC236}">
                <a16:creationId xmlns:a16="http://schemas.microsoft.com/office/drawing/2014/main" id="{14FD122F-1D93-BB2E-F45B-952EF353DD66}"/>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4">
              <a:alphaModFix amt="10000"/>
            </a:blip>
            <a:stretch>
              <a:fillRect/>
            </a:stretch>
          </a:blipFill>
          <a:ln>
            <a:noFill/>
          </a:ln>
        </p:spPr>
      </p:sp>
      <p:sp>
        <p:nvSpPr>
          <p:cNvPr id="37" name="Google Shape;2216;p72">
            <a:extLst>
              <a:ext uri="{FF2B5EF4-FFF2-40B4-BE49-F238E27FC236}">
                <a16:creationId xmlns:a16="http://schemas.microsoft.com/office/drawing/2014/main" id="{6D960015-557D-FB7D-7B2D-4A3F3A55AB04}"/>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4">
              <a:alphaModFix amt="10000"/>
            </a:blip>
            <a:stretch>
              <a:fillRect/>
            </a:stretch>
          </a:blipFill>
          <a:ln>
            <a:noFill/>
          </a:ln>
        </p:spPr>
      </p:sp>
      <p:sp>
        <p:nvSpPr>
          <p:cNvPr id="38" name="Google Shape;2217;p72">
            <a:extLst>
              <a:ext uri="{FF2B5EF4-FFF2-40B4-BE49-F238E27FC236}">
                <a16:creationId xmlns:a16="http://schemas.microsoft.com/office/drawing/2014/main" id="{B04658FA-A80B-B240-E8FC-B458EE4D8497}"/>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4">
              <a:alphaModFix amt="10000"/>
            </a:blip>
            <a:stretch>
              <a:fillRect/>
            </a:stretch>
          </a:blipFill>
          <a:ln>
            <a:noFill/>
          </a:ln>
        </p:spPr>
      </p:sp>
      <p:sp>
        <p:nvSpPr>
          <p:cNvPr id="39" name="Google Shape;2218;p72">
            <a:extLst>
              <a:ext uri="{FF2B5EF4-FFF2-40B4-BE49-F238E27FC236}">
                <a16:creationId xmlns:a16="http://schemas.microsoft.com/office/drawing/2014/main" id="{0799D415-D734-EE70-D674-626D65A71536}"/>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4">
              <a:alphaModFix amt="10000"/>
            </a:blip>
            <a:stretch>
              <a:fillRect/>
            </a:stretch>
          </a:blipFill>
          <a:ln>
            <a:noFill/>
          </a:ln>
        </p:spPr>
      </p:sp>
      <p:sp>
        <p:nvSpPr>
          <p:cNvPr id="40" name="Google Shape;2219;p72">
            <a:extLst>
              <a:ext uri="{FF2B5EF4-FFF2-40B4-BE49-F238E27FC236}">
                <a16:creationId xmlns:a16="http://schemas.microsoft.com/office/drawing/2014/main" id="{C0AD5ACC-52B7-BBB6-4B00-19E2B271F1C3}"/>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41" name="TextBox 40">
            <a:extLst>
              <a:ext uri="{FF2B5EF4-FFF2-40B4-BE49-F238E27FC236}">
                <a16:creationId xmlns:a16="http://schemas.microsoft.com/office/drawing/2014/main" id="{D6FEF6EA-C5FC-6C83-01B5-540FF13CE675}"/>
              </a:ext>
            </a:extLst>
          </p:cNvPr>
          <p:cNvSpPr txBox="1"/>
          <p:nvPr/>
        </p:nvSpPr>
        <p:spPr>
          <a:xfrm>
            <a:off x="1759278" y="369732"/>
            <a:ext cx="8715503" cy="593047"/>
          </a:xfrm>
          <a:prstGeom prst="rect">
            <a:avLst/>
          </a:prstGeom>
          <a:noFill/>
        </p:spPr>
        <p:txBody>
          <a:bodyPr wrap="square" rtlCol="0">
            <a:spAutoFit/>
          </a:bodyPr>
          <a:lstStyle/>
          <a:p>
            <a:pPr lvl="0">
              <a:lnSpc>
                <a:spcPct val="107000"/>
              </a:lnSpc>
              <a:spcAft>
                <a:spcPts val="800"/>
              </a:spcAft>
              <a:buSzPts val="1000"/>
              <a:tabLst>
                <a:tab pos="457200" algn="l"/>
              </a:tabLst>
            </a:pPr>
            <a:r>
              <a:rPr lang="en-IN" sz="3200" b="1" kern="100" dirty="0">
                <a:effectLst/>
                <a:latin typeface="Georgia" panose="02040502050405020303" pitchFamily="18" charset="0"/>
                <a:ea typeface="Calibri" panose="020F0502020204030204" pitchFamily="34" charset="0"/>
                <a:cs typeface="Calibri" panose="020F0502020204030204" pitchFamily="34" charset="0"/>
              </a:rPr>
              <a:t>PACF (Partial Autocorrelation Function)</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Box 41">
            <a:extLst>
              <a:ext uri="{FF2B5EF4-FFF2-40B4-BE49-F238E27FC236}">
                <a16:creationId xmlns:a16="http://schemas.microsoft.com/office/drawing/2014/main" id="{74EE2081-6D7E-969E-FB22-0C8F04E65E69}"/>
              </a:ext>
            </a:extLst>
          </p:cNvPr>
          <p:cNvSpPr txBox="1"/>
          <p:nvPr/>
        </p:nvSpPr>
        <p:spPr>
          <a:xfrm>
            <a:off x="-115633" y="953721"/>
            <a:ext cx="11832712" cy="3150734"/>
          </a:xfrm>
          <a:prstGeom prst="rect">
            <a:avLst/>
          </a:prstGeom>
          <a:noFill/>
        </p:spPr>
        <p:txBody>
          <a:bodyPr wrap="square" rtlCol="0">
            <a:spAutoFit/>
          </a:bodyPr>
          <a:lstStyle/>
          <a:p>
            <a:pPr marL="800100" lvl="1" indent="-342900">
              <a:lnSpc>
                <a:spcPct val="107000"/>
              </a:lnSpc>
              <a:spcAft>
                <a:spcPts val="800"/>
              </a:spcAft>
              <a:buSzPts val="1000"/>
              <a:buFont typeface="Wingdings" panose="05000000000000000000" pitchFamily="2" charset="2"/>
              <a:buChar char="§"/>
              <a:tabLst>
                <a:tab pos="914400" algn="l"/>
              </a:tabLst>
            </a:pPr>
            <a:r>
              <a:rPr lang="en-IN" sz="2400" kern="100" dirty="0">
                <a:effectLst/>
                <a:latin typeface="+mj-lt"/>
                <a:ea typeface="Calibri" panose="020F0502020204030204" pitchFamily="34" charset="0"/>
                <a:cs typeface="Calibri" panose="020F0502020204030204" pitchFamily="34" charset="0"/>
              </a:rPr>
              <a:t>Measures the correlation between observations of a time series and their lagged values, </a:t>
            </a:r>
            <a:r>
              <a:rPr lang="en-IN" sz="2400" b="1" kern="100" dirty="0">
                <a:effectLst/>
                <a:latin typeface="+mj-lt"/>
                <a:ea typeface="Calibri" panose="020F0502020204030204" pitchFamily="34" charset="0"/>
                <a:cs typeface="Calibri" panose="020F0502020204030204" pitchFamily="34" charset="0"/>
              </a:rPr>
              <a:t>after removing</a:t>
            </a:r>
            <a:r>
              <a:rPr lang="en-IN" sz="2400" kern="100" dirty="0">
                <a:effectLst/>
                <a:latin typeface="+mj-lt"/>
                <a:ea typeface="Calibri" panose="020F0502020204030204" pitchFamily="34" charset="0"/>
                <a:cs typeface="Calibri" panose="020F0502020204030204" pitchFamily="34" charset="0"/>
              </a:rPr>
              <a:t> the influence of shorter lags.</a:t>
            </a:r>
            <a:endParaRPr lang="en-IN" sz="2400" kern="100" dirty="0">
              <a:latin typeface="+mj-lt"/>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Wingdings" panose="05000000000000000000" pitchFamily="2" charset="2"/>
              <a:buChar char="§"/>
              <a:tabLst>
                <a:tab pos="914400" algn="l"/>
              </a:tabLst>
            </a:pPr>
            <a:r>
              <a:rPr lang="en-IN" sz="2400" kern="100" dirty="0">
                <a:effectLst/>
                <a:latin typeface="+mj-lt"/>
                <a:ea typeface="Calibri" panose="020F0502020204030204" pitchFamily="34" charset="0"/>
                <a:cs typeface="Calibri" panose="020F0502020204030204" pitchFamily="34" charset="0"/>
              </a:rPr>
              <a:t>It reveals the </a:t>
            </a:r>
            <a:r>
              <a:rPr lang="en-IN" sz="2400" b="1" kern="100" dirty="0">
                <a:effectLst/>
                <a:latin typeface="+mj-lt"/>
                <a:ea typeface="Calibri" panose="020F0502020204030204" pitchFamily="34" charset="0"/>
                <a:cs typeface="Calibri" panose="020F0502020204030204" pitchFamily="34" charset="0"/>
              </a:rPr>
              <a:t>direct</a:t>
            </a:r>
            <a:r>
              <a:rPr lang="en-IN" sz="2400" kern="100" dirty="0">
                <a:effectLst/>
                <a:latin typeface="+mj-lt"/>
                <a:ea typeface="Calibri" panose="020F0502020204030204" pitchFamily="34" charset="0"/>
                <a:cs typeface="Calibri" panose="020F0502020204030204" pitchFamily="34" charset="0"/>
              </a:rPr>
              <a:t> relationship at each lag.</a:t>
            </a:r>
            <a:endParaRPr lang="en-IN" sz="2400" kern="100" dirty="0">
              <a:latin typeface="+mj-lt"/>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Wingdings" panose="05000000000000000000" pitchFamily="2" charset="2"/>
              <a:buChar char="§"/>
              <a:tabLst>
                <a:tab pos="914400" algn="l"/>
              </a:tabLst>
            </a:pPr>
            <a:r>
              <a:rPr lang="en-IN" sz="2400" kern="100" dirty="0">
                <a:effectLst/>
                <a:latin typeface="+mj-lt"/>
                <a:ea typeface="Calibri" panose="020F0502020204030204" pitchFamily="34" charset="0"/>
                <a:cs typeface="Calibri" panose="020F0502020204030204" pitchFamily="34" charset="0"/>
              </a:rPr>
              <a:t>Useful for identifying the </a:t>
            </a:r>
            <a:r>
              <a:rPr lang="en-IN" sz="2400" b="1" kern="100" dirty="0">
                <a:effectLst/>
                <a:latin typeface="+mj-lt"/>
                <a:ea typeface="Calibri" panose="020F0502020204030204" pitchFamily="34" charset="0"/>
                <a:cs typeface="Calibri" panose="020F0502020204030204" pitchFamily="34" charset="0"/>
              </a:rPr>
              <a:t>p</a:t>
            </a:r>
            <a:r>
              <a:rPr lang="en-IN" sz="2400" kern="100" dirty="0">
                <a:effectLst/>
                <a:latin typeface="+mj-lt"/>
                <a:ea typeface="Calibri" panose="020F0502020204030204" pitchFamily="34" charset="0"/>
                <a:cs typeface="Calibri" panose="020F0502020204030204" pitchFamily="34" charset="0"/>
              </a:rPr>
              <a:t> parameter in </a:t>
            </a:r>
            <a:r>
              <a:rPr lang="en-IN" sz="2400" b="1" kern="100" dirty="0">
                <a:effectLst/>
                <a:latin typeface="+mj-lt"/>
                <a:ea typeface="Calibri" panose="020F0502020204030204" pitchFamily="34" charset="0"/>
                <a:cs typeface="Calibri" panose="020F0502020204030204" pitchFamily="34" charset="0"/>
              </a:rPr>
              <a:t>AR(p)</a:t>
            </a:r>
            <a:r>
              <a:rPr lang="en-IN" sz="2400" kern="100" dirty="0">
                <a:effectLst/>
                <a:latin typeface="+mj-lt"/>
                <a:ea typeface="Calibri" panose="020F0502020204030204" pitchFamily="34" charset="0"/>
                <a:cs typeface="Calibri" panose="020F0502020204030204" pitchFamily="34" charset="0"/>
              </a:rPr>
              <a:t> models.</a:t>
            </a:r>
            <a:endParaRPr lang="en-IN" sz="2400" kern="100" dirty="0">
              <a:latin typeface="+mj-lt"/>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Wingdings" panose="05000000000000000000" pitchFamily="2" charset="2"/>
              <a:buChar char="§"/>
              <a:tabLst>
                <a:tab pos="914400" algn="l"/>
              </a:tabLst>
            </a:pPr>
            <a:r>
              <a:rPr lang="en-IN" sz="2400" b="1" kern="100" dirty="0">
                <a:effectLst/>
                <a:latin typeface="+mj-lt"/>
                <a:ea typeface="Calibri" panose="020F0502020204030204" pitchFamily="34" charset="0"/>
                <a:cs typeface="Calibri" panose="020F0502020204030204" pitchFamily="34" charset="0"/>
              </a:rPr>
              <a:t>Example</a:t>
            </a:r>
            <a:r>
              <a:rPr lang="en-IN" sz="2400" kern="100" dirty="0">
                <a:effectLst/>
                <a:latin typeface="+mj-lt"/>
                <a:ea typeface="Calibri" panose="020F0502020204030204" pitchFamily="34" charset="0"/>
                <a:cs typeface="Calibri" panose="020F0502020204030204" pitchFamily="34" charset="0"/>
              </a:rPr>
              <a:t>: At lag 2, PACF shows the correlation between </a:t>
            </a:r>
            <a:r>
              <a:rPr lang="en-IN" sz="2400" i="1" kern="100" dirty="0">
                <a:effectLst/>
                <a:latin typeface="+mj-lt"/>
                <a:ea typeface="Calibri" panose="020F0502020204030204" pitchFamily="34" charset="0"/>
                <a:cs typeface="Calibri" panose="020F0502020204030204" pitchFamily="34" charset="0"/>
              </a:rPr>
              <a:t>t </a:t>
            </a:r>
            <a:r>
              <a:rPr lang="en-IN" sz="2400" kern="100" dirty="0">
                <a:effectLst/>
                <a:latin typeface="+mj-lt"/>
                <a:ea typeface="Calibri" panose="020F0502020204030204" pitchFamily="34" charset="0"/>
                <a:cs typeface="Calibri" panose="020F0502020204030204" pitchFamily="34" charset="0"/>
              </a:rPr>
              <a:t>and </a:t>
            </a:r>
            <a:r>
              <a:rPr lang="en-IN" sz="2400" i="1" kern="100" dirty="0">
                <a:effectLst/>
                <a:latin typeface="+mj-lt"/>
                <a:ea typeface="Calibri" panose="020F0502020204030204" pitchFamily="34" charset="0"/>
                <a:cs typeface="Calibri" panose="020F0502020204030204" pitchFamily="34" charset="0"/>
              </a:rPr>
              <a:t>t-2</a:t>
            </a:r>
            <a:r>
              <a:rPr lang="en-IN" sz="2400" kern="100" dirty="0">
                <a:effectLst/>
                <a:latin typeface="+mj-lt"/>
                <a:ea typeface="Calibri" panose="020F0502020204030204" pitchFamily="34" charset="0"/>
                <a:cs typeface="Calibri" panose="020F0502020204030204" pitchFamily="34" charset="0"/>
              </a:rPr>
              <a:t> while controlling for the correlation via </a:t>
            </a:r>
            <a:r>
              <a:rPr lang="en-IN" sz="2400" i="1" kern="100" dirty="0">
                <a:effectLst/>
                <a:latin typeface="+mj-lt"/>
                <a:ea typeface="Calibri" panose="020F0502020204030204" pitchFamily="34" charset="0"/>
                <a:cs typeface="Calibri" panose="020F0502020204030204" pitchFamily="34" charset="0"/>
              </a:rPr>
              <a:t>t-1</a:t>
            </a:r>
            <a:r>
              <a:rPr lang="en-IN" sz="2400" kern="100" dirty="0">
                <a:effectLst/>
                <a:latin typeface="+mj-lt"/>
                <a:ea typeface="Calibri" panose="020F0502020204030204" pitchFamily="34" charset="0"/>
                <a:cs typeface="Calibri" panose="020F0502020204030204" pitchFamily="34" charset="0"/>
              </a:rPr>
              <a:t>.</a:t>
            </a:r>
            <a:endParaRPr lang="en-IN" sz="2400" kern="1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66920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1;p72">
            <a:extLst>
              <a:ext uri="{FF2B5EF4-FFF2-40B4-BE49-F238E27FC236}">
                <a16:creationId xmlns:a16="http://schemas.microsoft.com/office/drawing/2014/main" id="{A6AD282D-BAD2-7D68-944C-9329CD0B34A4}"/>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2">
              <a:alphaModFix amt="10000"/>
            </a:blip>
            <a:stretch>
              <a:fillRect/>
            </a:stretch>
          </a:blipFill>
          <a:ln>
            <a:noFill/>
          </a:ln>
        </p:spPr>
      </p:sp>
      <p:sp>
        <p:nvSpPr>
          <p:cNvPr id="3" name="Google Shape;2182;p72">
            <a:extLst>
              <a:ext uri="{FF2B5EF4-FFF2-40B4-BE49-F238E27FC236}">
                <a16:creationId xmlns:a16="http://schemas.microsoft.com/office/drawing/2014/main" id="{A6B7CDC5-8327-644A-9371-1966AF1A9BCD}"/>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3">
              <a:alphaModFix amt="10000"/>
            </a:blip>
            <a:stretch>
              <a:fillRect/>
            </a:stretch>
          </a:blipFill>
          <a:ln>
            <a:noFill/>
          </a:ln>
        </p:spPr>
      </p:sp>
      <p:sp>
        <p:nvSpPr>
          <p:cNvPr id="4" name="Google Shape;2184;p72">
            <a:extLst>
              <a:ext uri="{FF2B5EF4-FFF2-40B4-BE49-F238E27FC236}">
                <a16:creationId xmlns:a16="http://schemas.microsoft.com/office/drawing/2014/main" id="{D2D5B71C-889E-8230-1DCF-8153E1523574}"/>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4">
              <a:alphaModFix amt="25000"/>
            </a:blip>
            <a:stretch>
              <a:fillRect/>
            </a:stretch>
          </a:blipFill>
          <a:ln>
            <a:noFill/>
          </a:ln>
        </p:spPr>
      </p:sp>
      <p:sp>
        <p:nvSpPr>
          <p:cNvPr id="5" name="Google Shape;2185;p72">
            <a:extLst>
              <a:ext uri="{FF2B5EF4-FFF2-40B4-BE49-F238E27FC236}">
                <a16:creationId xmlns:a16="http://schemas.microsoft.com/office/drawing/2014/main" id="{A58F6F07-BD65-078A-5E54-F6CB00F09193}"/>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5">
              <a:alphaModFix amt="10000"/>
            </a:blip>
            <a:stretch>
              <a:fillRect/>
            </a:stretch>
          </a:blipFill>
          <a:ln>
            <a:noFill/>
          </a:ln>
        </p:spPr>
      </p:sp>
      <p:sp>
        <p:nvSpPr>
          <p:cNvPr id="6" name="Google Shape;2186;p72">
            <a:extLst>
              <a:ext uri="{FF2B5EF4-FFF2-40B4-BE49-F238E27FC236}">
                <a16:creationId xmlns:a16="http://schemas.microsoft.com/office/drawing/2014/main" id="{A354B500-F88E-8F15-BE64-2D12C6E33D81}"/>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6">
              <a:alphaModFix amt="10000"/>
            </a:blip>
            <a:stretch>
              <a:fillRect/>
            </a:stretch>
          </a:blipFill>
          <a:ln>
            <a:noFill/>
          </a:ln>
        </p:spPr>
      </p:sp>
      <p:sp>
        <p:nvSpPr>
          <p:cNvPr id="7" name="Google Shape;2187;p72">
            <a:extLst>
              <a:ext uri="{FF2B5EF4-FFF2-40B4-BE49-F238E27FC236}">
                <a16:creationId xmlns:a16="http://schemas.microsoft.com/office/drawing/2014/main" id="{B446B823-05CD-04E2-A3D8-4E842B317572}"/>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7">
              <a:alphaModFix amt="5000"/>
            </a:blip>
            <a:stretch>
              <a:fillRect/>
            </a:stretch>
          </a:blipFill>
          <a:ln>
            <a:noFill/>
          </a:ln>
        </p:spPr>
      </p:sp>
      <p:sp>
        <p:nvSpPr>
          <p:cNvPr id="8" name="Google Shape;2188;p72">
            <a:extLst>
              <a:ext uri="{FF2B5EF4-FFF2-40B4-BE49-F238E27FC236}">
                <a16:creationId xmlns:a16="http://schemas.microsoft.com/office/drawing/2014/main" id="{8B5B3725-3C9C-6406-91D6-3A93CE4529E7}"/>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6">
              <a:alphaModFix amt="10000"/>
            </a:blip>
            <a:stretch>
              <a:fillRect/>
            </a:stretch>
          </a:blipFill>
          <a:ln>
            <a:noFill/>
          </a:ln>
        </p:spPr>
      </p:sp>
      <p:sp>
        <p:nvSpPr>
          <p:cNvPr id="9" name="Google Shape;2189;p72">
            <a:extLst>
              <a:ext uri="{FF2B5EF4-FFF2-40B4-BE49-F238E27FC236}">
                <a16:creationId xmlns:a16="http://schemas.microsoft.com/office/drawing/2014/main" id="{E6A64F33-9F91-39D6-F249-F5098D01AD64}"/>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8">
              <a:alphaModFix amt="10000"/>
            </a:blip>
            <a:stretch>
              <a:fillRect/>
            </a:stretch>
          </a:blipFill>
          <a:ln>
            <a:noFill/>
          </a:ln>
        </p:spPr>
      </p:sp>
      <p:sp>
        <p:nvSpPr>
          <p:cNvPr id="10" name="Google Shape;2190;p72">
            <a:extLst>
              <a:ext uri="{FF2B5EF4-FFF2-40B4-BE49-F238E27FC236}">
                <a16:creationId xmlns:a16="http://schemas.microsoft.com/office/drawing/2014/main" id="{753A4B44-5532-6A3A-E234-AB69E8E471A9}"/>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9">
              <a:alphaModFix amt="10000"/>
            </a:blip>
            <a:stretch>
              <a:fillRect/>
            </a:stretch>
          </a:blipFill>
          <a:ln>
            <a:noFill/>
          </a:ln>
        </p:spPr>
      </p:sp>
      <p:sp>
        <p:nvSpPr>
          <p:cNvPr id="11" name="Google Shape;2191;p72">
            <a:extLst>
              <a:ext uri="{FF2B5EF4-FFF2-40B4-BE49-F238E27FC236}">
                <a16:creationId xmlns:a16="http://schemas.microsoft.com/office/drawing/2014/main" id="{0584095A-AFEB-0757-038A-AFB8AC6E0E40}"/>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0">
              <a:alphaModFix amt="10000"/>
            </a:blip>
            <a:stretch>
              <a:fillRect/>
            </a:stretch>
          </a:blipFill>
          <a:ln>
            <a:noFill/>
          </a:ln>
        </p:spPr>
      </p:sp>
      <p:sp>
        <p:nvSpPr>
          <p:cNvPr id="12" name="Google Shape;2192;p72">
            <a:extLst>
              <a:ext uri="{FF2B5EF4-FFF2-40B4-BE49-F238E27FC236}">
                <a16:creationId xmlns:a16="http://schemas.microsoft.com/office/drawing/2014/main" id="{DFC940C2-9E0D-F966-5391-DD61EC404B96}"/>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13" name="Google Shape;2193;p72">
            <a:extLst>
              <a:ext uri="{FF2B5EF4-FFF2-40B4-BE49-F238E27FC236}">
                <a16:creationId xmlns:a16="http://schemas.microsoft.com/office/drawing/2014/main" id="{B00AF3B5-A790-B10C-5FEF-167D764E22F3}"/>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9">
              <a:alphaModFix amt="10000"/>
            </a:blip>
            <a:stretch>
              <a:fillRect/>
            </a:stretch>
          </a:blipFill>
          <a:ln>
            <a:noFill/>
          </a:ln>
        </p:spPr>
      </p:sp>
      <p:sp>
        <p:nvSpPr>
          <p:cNvPr id="14" name="Google Shape;2194;p72">
            <a:extLst>
              <a:ext uri="{FF2B5EF4-FFF2-40B4-BE49-F238E27FC236}">
                <a16:creationId xmlns:a16="http://schemas.microsoft.com/office/drawing/2014/main" id="{BDD7F1B8-F90E-1282-6A8A-C383C6B063DC}"/>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15" name="Google Shape;2195;p72">
            <a:extLst>
              <a:ext uri="{FF2B5EF4-FFF2-40B4-BE49-F238E27FC236}">
                <a16:creationId xmlns:a16="http://schemas.microsoft.com/office/drawing/2014/main" id="{E678A45B-73B5-56C3-B857-C718B3FC714D}"/>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7">
              <a:alphaModFix amt="5000"/>
            </a:blip>
            <a:stretch>
              <a:fillRect/>
            </a:stretch>
          </a:blipFill>
          <a:ln>
            <a:noFill/>
          </a:ln>
        </p:spPr>
      </p:sp>
      <p:sp>
        <p:nvSpPr>
          <p:cNvPr id="16" name="Google Shape;2196;p72">
            <a:extLst>
              <a:ext uri="{FF2B5EF4-FFF2-40B4-BE49-F238E27FC236}">
                <a16:creationId xmlns:a16="http://schemas.microsoft.com/office/drawing/2014/main" id="{4B77EFFF-97A2-3A62-B3CB-35BA9F1C4C67}"/>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17" name="Google Shape;2197;p72">
            <a:extLst>
              <a:ext uri="{FF2B5EF4-FFF2-40B4-BE49-F238E27FC236}">
                <a16:creationId xmlns:a16="http://schemas.microsoft.com/office/drawing/2014/main" id="{56E72FFE-281C-0424-CC74-FCB158908DB2}"/>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0">
              <a:alphaModFix amt="10000"/>
            </a:blip>
            <a:stretch>
              <a:fillRect/>
            </a:stretch>
          </a:blipFill>
          <a:ln>
            <a:noFill/>
          </a:ln>
        </p:spPr>
      </p:sp>
      <p:sp>
        <p:nvSpPr>
          <p:cNvPr id="18" name="Google Shape;2198;p72">
            <a:extLst>
              <a:ext uri="{FF2B5EF4-FFF2-40B4-BE49-F238E27FC236}">
                <a16:creationId xmlns:a16="http://schemas.microsoft.com/office/drawing/2014/main" id="{CC97CC7B-E081-6EBE-E2FD-E50ADEA094AE}"/>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5">
              <a:alphaModFix amt="9000"/>
            </a:blip>
            <a:stretch>
              <a:fillRect/>
            </a:stretch>
          </a:blipFill>
          <a:ln>
            <a:noFill/>
          </a:ln>
        </p:spPr>
      </p:sp>
      <p:sp>
        <p:nvSpPr>
          <p:cNvPr id="19" name="Google Shape;2199;p72">
            <a:extLst>
              <a:ext uri="{FF2B5EF4-FFF2-40B4-BE49-F238E27FC236}">
                <a16:creationId xmlns:a16="http://schemas.microsoft.com/office/drawing/2014/main" id="{B32E198B-C9F2-19A4-41D6-F2BB3BDC7989}"/>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0" name="Google Shape;2200;p72">
            <a:extLst>
              <a:ext uri="{FF2B5EF4-FFF2-40B4-BE49-F238E27FC236}">
                <a16:creationId xmlns:a16="http://schemas.microsoft.com/office/drawing/2014/main" id="{C3ADCD15-5473-8E8B-89F1-FCFD4DCDDDE1}"/>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7">
              <a:alphaModFix amt="5000"/>
            </a:blip>
            <a:stretch>
              <a:fillRect/>
            </a:stretch>
          </a:blipFill>
          <a:ln>
            <a:noFill/>
          </a:ln>
        </p:spPr>
      </p:sp>
      <p:sp>
        <p:nvSpPr>
          <p:cNvPr id="21" name="Google Shape;2201;p72">
            <a:extLst>
              <a:ext uri="{FF2B5EF4-FFF2-40B4-BE49-F238E27FC236}">
                <a16:creationId xmlns:a16="http://schemas.microsoft.com/office/drawing/2014/main" id="{B3CD9852-85F9-54A5-B443-3BDFBE5FBE0F}"/>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9">
              <a:alphaModFix amt="10000"/>
            </a:blip>
            <a:stretch>
              <a:fillRect/>
            </a:stretch>
          </a:blipFill>
          <a:ln>
            <a:noFill/>
          </a:ln>
        </p:spPr>
      </p:sp>
      <p:sp>
        <p:nvSpPr>
          <p:cNvPr id="22" name="Google Shape;2202;p72">
            <a:extLst>
              <a:ext uri="{FF2B5EF4-FFF2-40B4-BE49-F238E27FC236}">
                <a16:creationId xmlns:a16="http://schemas.microsoft.com/office/drawing/2014/main" id="{8CA9C144-241C-B2F6-2D87-7C7CF22C9379}"/>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8">
              <a:alphaModFix amt="10000"/>
            </a:blip>
            <a:stretch>
              <a:fillRect/>
            </a:stretch>
          </a:blipFill>
          <a:ln>
            <a:noFill/>
          </a:ln>
        </p:spPr>
      </p:sp>
      <p:sp>
        <p:nvSpPr>
          <p:cNvPr id="23" name="Google Shape;2203;p72">
            <a:extLst>
              <a:ext uri="{FF2B5EF4-FFF2-40B4-BE49-F238E27FC236}">
                <a16:creationId xmlns:a16="http://schemas.microsoft.com/office/drawing/2014/main" id="{8AA6B630-47F7-16A9-1EFD-8F0F20E2D044}"/>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5">
              <a:alphaModFix amt="9000"/>
            </a:blip>
            <a:stretch>
              <a:fillRect/>
            </a:stretch>
          </a:blipFill>
          <a:ln>
            <a:noFill/>
          </a:ln>
        </p:spPr>
      </p:sp>
      <p:sp>
        <p:nvSpPr>
          <p:cNvPr id="24" name="Google Shape;2204;p72">
            <a:extLst>
              <a:ext uri="{FF2B5EF4-FFF2-40B4-BE49-F238E27FC236}">
                <a16:creationId xmlns:a16="http://schemas.microsoft.com/office/drawing/2014/main" id="{D52E4D46-2F8F-FDB2-CC84-738A4EDD85A0}"/>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6">
              <a:alphaModFix amt="10000"/>
            </a:blip>
            <a:stretch>
              <a:fillRect/>
            </a:stretch>
          </a:blipFill>
          <a:ln>
            <a:noFill/>
          </a:ln>
        </p:spPr>
      </p:sp>
      <p:sp>
        <p:nvSpPr>
          <p:cNvPr id="25" name="Google Shape;2205;p72">
            <a:extLst>
              <a:ext uri="{FF2B5EF4-FFF2-40B4-BE49-F238E27FC236}">
                <a16:creationId xmlns:a16="http://schemas.microsoft.com/office/drawing/2014/main" id="{0E2A1C0C-9AEE-A231-E03B-A2DE5E667CBA}"/>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7">
              <a:alphaModFix amt="3000"/>
            </a:blip>
            <a:stretch>
              <a:fillRect/>
            </a:stretch>
          </a:blipFill>
          <a:ln>
            <a:noFill/>
          </a:ln>
        </p:spPr>
      </p:sp>
      <p:sp>
        <p:nvSpPr>
          <p:cNvPr id="26" name="Google Shape;2206;p72">
            <a:extLst>
              <a:ext uri="{FF2B5EF4-FFF2-40B4-BE49-F238E27FC236}">
                <a16:creationId xmlns:a16="http://schemas.microsoft.com/office/drawing/2014/main" id="{5FF3288A-0D1A-465F-F58A-5BA0A75AD6E9}"/>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0">
              <a:alphaModFix amt="10000"/>
            </a:blip>
            <a:stretch>
              <a:fillRect/>
            </a:stretch>
          </a:blipFill>
          <a:ln>
            <a:noFill/>
          </a:ln>
        </p:spPr>
      </p:sp>
      <p:sp>
        <p:nvSpPr>
          <p:cNvPr id="27" name="Google Shape;2207;p72">
            <a:extLst>
              <a:ext uri="{FF2B5EF4-FFF2-40B4-BE49-F238E27FC236}">
                <a16:creationId xmlns:a16="http://schemas.microsoft.com/office/drawing/2014/main" id="{723EE3EF-4E73-F90B-F5FE-4E5380551A0C}"/>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5">
              <a:alphaModFix amt="10000"/>
            </a:blip>
            <a:stretch>
              <a:fillRect/>
            </a:stretch>
          </a:blipFill>
          <a:ln>
            <a:noFill/>
          </a:ln>
        </p:spPr>
      </p:sp>
      <p:sp>
        <p:nvSpPr>
          <p:cNvPr id="28" name="Google Shape;2208;p72">
            <a:extLst>
              <a:ext uri="{FF2B5EF4-FFF2-40B4-BE49-F238E27FC236}">
                <a16:creationId xmlns:a16="http://schemas.microsoft.com/office/drawing/2014/main" id="{40EEAC86-CF32-7429-F93D-70E63B28F71D}"/>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9">
              <a:alphaModFix amt="10000"/>
            </a:blip>
            <a:stretch>
              <a:fillRect/>
            </a:stretch>
          </a:blipFill>
          <a:ln>
            <a:noFill/>
          </a:ln>
        </p:spPr>
      </p:sp>
      <p:sp>
        <p:nvSpPr>
          <p:cNvPr id="29" name="Google Shape;2209;p72">
            <a:extLst>
              <a:ext uri="{FF2B5EF4-FFF2-40B4-BE49-F238E27FC236}">
                <a16:creationId xmlns:a16="http://schemas.microsoft.com/office/drawing/2014/main" id="{4BF57D23-2096-6D09-63F9-3DE9F0F4A940}"/>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1">
              <a:alphaModFix amt="10000"/>
            </a:blip>
            <a:stretch>
              <a:fillRect/>
            </a:stretch>
          </a:blipFill>
          <a:ln>
            <a:noFill/>
          </a:ln>
        </p:spPr>
      </p:sp>
      <p:sp>
        <p:nvSpPr>
          <p:cNvPr id="30" name="Google Shape;2210;p72">
            <a:extLst>
              <a:ext uri="{FF2B5EF4-FFF2-40B4-BE49-F238E27FC236}">
                <a16:creationId xmlns:a16="http://schemas.microsoft.com/office/drawing/2014/main" id="{1E59298C-404F-5234-8747-4758B197631D}"/>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31" name="Google Shape;2211;p72">
            <a:extLst>
              <a:ext uri="{FF2B5EF4-FFF2-40B4-BE49-F238E27FC236}">
                <a16:creationId xmlns:a16="http://schemas.microsoft.com/office/drawing/2014/main" id="{4B347311-8AD3-74CE-7A59-07CB5C8A1587}"/>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7">
              <a:alphaModFix amt="5000"/>
            </a:blip>
            <a:stretch>
              <a:fillRect/>
            </a:stretch>
          </a:blipFill>
          <a:ln>
            <a:noFill/>
          </a:ln>
        </p:spPr>
      </p:sp>
      <p:sp>
        <p:nvSpPr>
          <p:cNvPr id="32" name="Google Shape;2213;p72">
            <a:extLst>
              <a:ext uri="{FF2B5EF4-FFF2-40B4-BE49-F238E27FC236}">
                <a16:creationId xmlns:a16="http://schemas.microsoft.com/office/drawing/2014/main" id="{FEBCDB52-6886-8B5B-1080-5D92D09FAEF4}"/>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8">
              <a:alphaModFix amt="10000"/>
            </a:blip>
            <a:stretch>
              <a:fillRect/>
            </a:stretch>
          </a:blipFill>
          <a:ln>
            <a:noFill/>
          </a:ln>
        </p:spPr>
      </p:sp>
      <p:sp>
        <p:nvSpPr>
          <p:cNvPr id="33" name="Google Shape;2214;p72">
            <a:extLst>
              <a:ext uri="{FF2B5EF4-FFF2-40B4-BE49-F238E27FC236}">
                <a16:creationId xmlns:a16="http://schemas.microsoft.com/office/drawing/2014/main" id="{CA201045-343A-81A1-5062-25898F158C09}"/>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3">
              <a:alphaModFix amt="10000"/>
            </a:blip>
            <a:stretch>
              <a:fillRect/>
            </a:stretch>
          </a:blipFill>
          <a:ln>
            <a:noFill/>
          </a:ln>
        </p:spPr>
      </p:sp>
      <p:sp>
        <p:nvSpPr>
          <p:cNvPr id="34" name="Google Shape;2215;p72">
            <a:extLst>
              <a:ext uri="{FF2B5EF4-FFF2-40B4-BE49-F238E27FC236}">
                <a16:creationId xmlns:a16="http://schemas.microsoft.com/office/drawing/2014/main" id="{99F82D6C-0A33-2DA6-BDD1-AD0B67ABFA90}"/>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5" name="Google Shape;2216;p72">
            <a:extLst>
              <a:ext uri="{FF2B5EF4-FFF2-40B4-BE49-F238E27FC236}">
                <a16:creationId xmlns:a16="http://schemas.microsoft.com/office/drawing/2014/main" id="{9B12BF24-FA98-5A8A-7576-E2C6BA049430}"/>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3">
              <a:alphaModFix amt="10000"/>
            </a:blip>
            <a:stretch>
              <a:fillRect/>
            </a:stretch>
          </a:blipFill>
          <a:ln>
            <a:noFill/>
          </a:ln>
        </p:spPr>
      </p:sp>
      <p:sp>
        <p:nvSpPr>
          <p:cNvPr id="36" name="Google Shape;2217;p72">
            <a:extLst>
              <a:ext uri="{FF2B5EF4-FFF2-40B4-BE49-F238E27FC236}">
                <a16:creationId xmlns:a16="http://schemas.microsoft.com/office/drawing/2014/main" id="{4ACBD5AC-139D-767E-58D1-01BC75B64438}"/>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7" name="Google Shape;2218;p72">
            <a:extLst>
              <a:ext uri="{FF2B5EF4-FFF2-40B4-BE49-F238E27FC236}">
                <a16:creationId xmlns:a16="http://schemas.microsoft.com/office/drawing/2014/main" id="{401D7DEF-42AC-8FD9-EF66-CC8CCF2785B4}"/>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8" name="Google Shape;2219;p72">
            <a:extLst>
              <a:ext uri="{FF2B5EF4-FFF2-40B4-BE49-F238E27FC236}">
                <a16:creationId xmlns:a16="http://schemas.microsoft.com/office/drawing/2014/main" id="{9FE519A1-CC63-E528-550E-DB95A3FE1D22}"/>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pic>
        <p:nvPicPr>
          <p:cNvPr id="2050" name="Picture 2" descr="Interpreting ACF and PACF plots - SPUR ECONOMICS">
            <a:extLst>
              <a:ext uri="{FF2B5EF4-FFF2-40B4-BE49-F238E27FC236}">
                <a16:creationId xmlns:a16="http://schemas.microsoft.com/office/drawing/2014/main" id="{6EFD7A00-AB7E-076B-A43B-4FFB6A5D914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98099" y="482366"/>
            <a:ext cx="9255581" cy="3877582"/>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98D972E0-B7F2-97C8-B0D2-477627592A73}"/>
              </a:ext>
            </a:extLst>
          </p:cNvPr>
          <p:cNvSpPr txBox="1"/>
          <p:nvPr/>
        </p:nvSpPr>
        <p:spPr>
          <a:xfrm>
            <a:off x="1186177" y="4365596"/>
            <a:ext cx="9715503" cy="1860702"/>
          </a:xfrm>
          <a:prstGeom prst="rect">
            <a:avLst/>
          </a:prstGeom>
          <a:noFill/>
        </p:spPr>
        <p:txBody>
          <a:bodyPr wrap="square" rtlCol="0">
            <a:spAutoFit/>
          </a:bodyPr>
          <a:lstStyle/>
          <a:p>
            <a:pPr lvl="0" algn="just">
              <a:lnSpc>
                <a:spcPct val="107000"/>
              </a:lnSpc>
              <a:spcAft>
                <a:spcPts val="800"/>
              </a:spcAft>
              <a:buSzPts val="1000"/>
              <a:tabLst>
                <a:tab pos="457200" algn="l"/>
              </a:tabLst>
            </a:pPr>
            <a:r>
              <a:rPr lang="en-IN" sz="2400" b="1" u="sng" kern="100" dirty="0">
                <a:effectLst/>
                <a:latin typeface="+mj-lt"/>
                <a:ea typeface="Calibri" panose="020F0502020204030204" pitchFamily="34" charset="0"/>
                <a:cs typeface="Calibri" panose="020F0502020204030204" pitchFamily="34" charset="0"/>
              </a:rPr>
              <a:t>Key Difference</a:t>
            </a:r>
            <a:r>
              <a:rPr lang="en-IN" sz="2400" b="1" kern="100" dirty="0">
                <a:effectLst/>
                <a:latin typeface="+mj-lt"/>
                <a:ea typeface="Calibri" panose="020F0502020204030204" pitchFamily="34" charset="0"/>
                <a:cs typeface="Calibri" panose="020F0502020204030204" pitchFamily="34" charset="0"/>
              </a:rPr>
              <a:t>:</a:t>
            </a:r>
            <a:endParaRPr lang="en-IN" sz="2400" b="1" kern="100" dirty="0">
              <a:latin typeface="+mj-l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Wingdings" panose="05000000000000000000" pitchFamily="2" charset="2"/>
              <a:buChar char="§"/>
              <a:tabLst>
                <a:tab pos="457200" algn="l"/>
              </a:tabLst>
            </a:pPr>
            <a:r>
              <a:rPr lang="en-IN" sz="2400" kern="100" dirty="0">
                <a:effectLst/>
                <a:latin typeface="+mj-lt"/>
                <a:ea typeface="Calibri" panose="020F0502020204030204" pitchFamily="34" charset="0"/>
                <a:cs typeface="Calibri" panose="020F0502020204030204" pitchFamily="34" charset="0"/>
              </a:rPr>
              <a:t>At lag 1, both ACF and PACF show the same value since no intermediate lags exist to control for.</a:t>
            </a:r>
            <a:endParaRPr lang="en-IN" sz="2400" kern="100" dirty="0">
              <a:latin typeface="+mj-l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Wingdings" panose="05000000000000000000" pitchFamily="2" charset="2"/>
              <a:buChar char="§"/>
              <a:tabLst>
                <a:tab pos="457200" algn="l"/>
              </a:tabLst>
            </a:pPr>
            <a:r>
              <a:rPr lang="en-IN" sz="2400" kern="100" dirty="0">
                <a:effectLst/>
                <a:latin typeface="+mj-lt"/>
                <a:ea typeface="Calibri" panose="020F0502020204030204" pitchFamily="34" charset="0"/>
                <a:cs typeface="Calibri" panose="020F0502020204030204" pitchFamily="34" charset="0"/>
              </a:rPr>
              <a:t>From lag 2 onwards, PACF adjusts for intervening lags, while ACF does not.</a:t>
            </a:r>
            <a:endParaRPr lang="en-IN" sz="24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3613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1;p72">
            <a:extLst>
              <a:ext uri="{FF2B5EF4-FFF2-40B4-BE49-F238E27FC236}">
                <a16:creationId xmlns:a16="http://schemas.microsoft.com/office/drawing/2014/main" id="{8B79E4F5-1B7E-68FE-BFBC-9009C7BE73D1}"/>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2">
              <a:alphaModFix amt="10000"/>
            </a:blip>
            <a:stretch>
              <a:fillRect/>
            </a:stretch>
          </a:blipFill>
          <a:ln>
            <a:noFill/>
          </a:ln>
        </p:spPr>
      </p:sp>
      <p:sp>
        <p:nvSpPr>
          <p:cNvPr id="3" name="Google Shape;2184;p72">
            <a:extLst>
              <a:ext uri="{FF2B5EF4-FFF2-40B4-BE49-F238E27FC236}">
                <a16:creationId xmlns:a16="http://schemas.microsoft.com/office/drawing/2014/main" id="{CD9D32C5-229C-35E0-0358-9D24ED577B4B}"/>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3">
              <a:alphaModFix amt="25000"/>
            </a:blip>
            <a:stretch>
              <a:fillRect/>
            </a:stretch>
          </a:blipFill>
          <a:ln>
            <a:noFill/>
          </a:ln>
        </p:spPr>
      </p:sp>
      <p:sp>
        <p:nvSpPr>
          <p:cNvPr id="4" name="Google Shape;2185;p72">
            <a:extLst>
              <a:ext uri="{FF2B5EF4-FFF2-40B4-BE49-F238E27FC236}">
                <a16:creationId xmlns:a16="http://schemas.microsoft.com/office/drawing/2014/main" id="{77E86C4C-856F-5CFC-880E-0F5CF1EAF4FF}"/>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4">
              <a:alphaModFix amt="10000"/>
            </a:blip>
            <a:stretch>
              <a:fillRect/>
            </a:stretch>
          </a:blipFill>
          <a:ln>
            <a:noFill/>
          </a:ln>
        </p:spPr>
      </p:sp>
      <p:sp>
        <p:nvSpPr>
          <p:cNvPr id="5" name="Google Shape;2187;p72">
            <a:extLst>
              <a:ext uri="{FF2B5EF4-FFF2-40B4-BE49-F238E27FC236}">
                <a16:creationId xmlns:a16="http://schemas.microsoft.com/office/drawing/2014/main" id="{E8B665AE-D7DC-C211-C6F4-FF05DFF96169}"/>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5">
              <a:alphaModFix amt="5000"/>
            </a:blip>
            <a:stretch>
              <a:fillRect/>
            </a:stretch>
          </a:blipFill>
          <a:ln>
            <a:noFill/>
          </a:ln>
        </p:spPr>
      </p:sp>
      <p:sp>
        <p:nvSpPr>
          <p:cNvPr id="6" name="Google Shape;2188;p72">
            <a:extLst>
              <a:ext uri="{FF2B5EF4-FFF2-40B4-BE49-F238E27FC236}">
                <a16:creationId xmlns:a16="http://schemas.microsoft.com/office/drawing/2014/main" id="{77E72500-4CBD-5122-6F62-1B23CA6DAB16}"/>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6">
              <a:alphaModFix amt="10000"/>
            </a:blip>
            <a:stretch>
              <a:fillRect/>
            </a:stretch>
          </a:blipFill>
          <a:ln>
            <a:noFill/>
          </a:ln>
        </p:spPr>
      </p:sp>
      <p:sp>
        <p:nvSpPr>
          <p:cNvPr id="7" name="Google Shape;2189;p72">
            <a:extLst>
              <a:ext uri="{FF2B5EF4-FFF2-40B4-BE49-F238E27FC236}">
                <a16:creationId xmlns:a16="http://schemas.microsoft.com/office/drawing/2014/main" id="{92150761-D485-D3A3-5107-FD6AFD3FDE9E}"/>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7">
              <a:alphaModFix amt="10000"/>
            </a:blip>
            <a:stretch>
              <a:fillRect/>
            </a:stretch>
          </a:blipFill>
          <a:ln>
            <a:noFill/>
          </a:ln>
        </p:spPr>
      </p:sp>
      <p:sp>
        <p:nvSpPr>
          <p:cNvPr id="8" name="Google Shape;2190;p72">
            <a:extLst>
              <a:ext uri="{FF2B5EF4-FFF2-40B4-BE49-F238E27FC236}">
                <a16:creationId xmlns:a16="http://schemas.microsoft.com/office/drawing/2014/main" id="{2D9C11AA-FD02-B60B-25D2-3D29E838CDFB}"/>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8">
              <a:alphaModFix amt="10000"/>
            </a:blip>
            <a:stretch>
              <a:fillRect/>
            </a:stretch>
          </a:blipFill>
          <a:ln>
            <a:noFill/>
          </a:ln>
        </p:spPr>
      </p:sp>
      <p:sp>
        <p:nvSpPr>
          <p:cNvPr id="9" name="Google Shape;2191;p72">
            <a:extLst>
              <a:ext uri="{FF2B5EF4-FFF2-40B4-BE49-F238E27FC236}">
                <a16:creationId xmlns:a16="http://schemas.microsoft.com/office/drawing/2014/main" id="{A8CA223A-F24D-9A3B-BAFB-11B54F49DD7A}"/>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9">
              <a:alphaModFix amt="10000"/>
            </a:blip>
            <a:stretch>
              <a:fillRect/>
            </a:stretch>
          </a:blipFill>
          <a:ln>
            <a:noFill/>
          </a:ln>
        </p:spPr>
      </p:sp>
      <p:sp>
        <p:nvSpPr>
          <p:cNvPr id="10" name="Google Shape;2192;p72">
            <a:extLst>
              <a:ext uri="{FF2B5EF4-FFF2-40B4-BE49-F238E27FC236}">
                <a16:creationId xmlns:a16="http://schemas.microsoft.com/office/drawing/2014/main" id="{2E8DFD4B-9EF6-0901-7218-0B0EA88E65A1}"/>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0">
              <a:alphaModFix amt="10000"/>
            </a:blip>
            <a:stretch>
              <a:fillRect/>
            </a:stretch>
          </a:blipFill>
          <a:ln>
            <a:noFill/>
          </a:ln>
        </p:spPr>
      </p:sp>
      <p:sp>
        <p:nvSpPr>
          <p:cNvPr id="11" name="Google Shape;2193;p72">
            <a:extLst>
              <a:ext uri="{FF2B5EF4-FFF2-40B4-BE49-F238E27FC236}">
                <a16:creationId xmlns:a16="http://schemas.microsoft.com/office/drawing/2014/main" id="{E19A5B53-7113-297D-A0C1-34C4F0710735}"/>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8">
              <a:alphaModFix amt="10000"/>
            </a:blip>
            <a:stretch>
              <a:fillRect/>
            </a:stretch>
          </a:blipFill>
          <a:ln>
            <a:noFill/>
          </a:ln>
        </p:spPr>
      </p:sp>
      <p:sp>
        <p:nvSpPr>
          <p:cNvPr id="12" name="Google Shape;2194;p72">
            <a:extLst>
              <a:ext uri="{FF2B5EF4-FFF2-40B4-BE49-F238E27FC236}">
                <a16:creationId xmlns:a16="http://schemas.microsoft.com/office/drawing/2014/main" id="{CC39CFCF-7166-DB73-86D3-069AABC6FBB1}"/>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1">
              <a:alphaModFix amt="10000"/>
            </a:blip>
            <a:stretch>
              <a:fillRect/>
            </a:stretch>
          </a:blipFill>
          <a:ln>
            <a:noFill/>
          </a:ln>
        </p:spPr>
      </p:sp>
      <p:sp>
        <p:nvSpPr>
          <p:cNvPr id="13" name="Google Shape;2195;p72">
            <a:extLst>
              <a:ext uri="{FF2B5EF4-FFF2-40B4-BE49-F238E27FC236}">
                <a16:creationId xmlns:a16="http://schemas.microsoft.com/office/drawing/2014/main" id="{D60404C1-5EB4-26D4-890F-F8FC7F2A1A37}"/>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5">
              <a:alphaModFix amt="5000"/>
            </a:blip>
            <a:stretch>
              <a:fillRect/>
            </a:stretch>
          </a:blipFill>
          <a:ln>
            <a:noFill/>
          </a:ln>
        </p:spPr>
      </p:sp>
      <p:sp>
        <p:nvSpPr>
          <p:cNvPr id="14" name="Google Shape;2196;p72">
            <a:extLst>
              <a:ext uri="{FF2B5EF4-FFF2-40B4-BE49-F238E27FC236}">
                <a16:creationId xmlns:a16="http://schemas.microsoft.com/office/drawing/2014/main" id="{362301CF-3DBA-D45D-298B-02D49843597A}"/>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0">
              <a:alphaModFix amt="10000"/>
            </a:blip>
            <a:stretch>
              <a:fillRect/>
            </a:stretch>
          </a:blipFill>
          <a:ln>
            <a:noFill/>
          </a:ln>
        </p:spPr>
      </p:sp>
      <p:sp>
        <p:nvSpPr>
          <p:cNvPr id="15" name="Google Shape;2197;p72">
            <a:extLst>
              <a:ext uri="{FF2B5EF4-FFF2-40B4-BE49-F238E27FC236}">
                <a16:creationId xmlns:a16="http://schemas.microsoft.com/office/drawing/2014/main" id="{7F93DBA4-DC4B-9343-745B-48EEF5807B9A}"/>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9">
              <a:alphaModFix amt="10000"/>
            </a:blip>
            <a:stretch>
              <a:fillRect/>
            </a:stretch>
          </a:blipFill>
          <a:ln>
            <a:noFill/>
          </a:ln>
        </p:spPr>
      </p:sp>
      <p:sp>
        <p:nvSpPr>
          <p:cNvPr id="16" name="Google Shape;2199;p72">
            <a:extLst>
              <a:ext uri="{FF2B5EF4-FFF2-40B4-BE49-F238E27FC236}">
                <a16:creationId xmlns:a16="http://schemas.microsoft.com/office/drawing/2014/main" id="{92C130FE-7DEF-D270-1B78-906B1A46B5C3}"/>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1">
              <a:alphaModFix amt="10000"/>
            </a:blip>
            <a:stretch>
              <a:fillRect/>
            </a:stretch>
          </a:blipFill>
          <a:ln>
            <a:noFill/>
          </a:ln>
        </p:spPr>
      </p:sp>
      <p:sp>
        <p:nvSpPr>
          <p:cNvPr id="17" name="Google Shape;2200;p72">
            <a:extLst>
              <a:ext uri="{FF2B5EF4-FFF2-40B4-BE49-F238E27FC236}">
                <a16:creationId xmlns:a16="http://schemas.microsoft.com/office/drawing/2014/main" id="{0F3F4276-827B-5A6F-348D-E779D3544198}"/>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5">
              <a:alphaModFix amt="5000"/>
            </a:blip>
            <a:stretch>
              <a:fillRect/>
            </a:stretch>
          </a:blipFill>
          <a:ln>
            <a:noFill/>
          </a:ln>
        </p:spPr>
      </p:sp>
      <p:sp>
        <p:nvSpPr>
          <p:cNvPr id="18" name="Google Shape;2201;p72">
            <a:extLst>
              <a:ext uri="{FF2B5EF4-FFF2-40B4-BE49-F238E27FC236}">
                <a16:creationId xmlns:a16="http://schemas.microsoft.com/office/drawing/2014/main" id="{65B7D4AA-E5AF-5073-3437-EFDE6C2278C6}"/>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8">
              <a:alphaModFix amt="10000"/>
            </a:blip>
            <a:stretch>
              <a:fillRect/>
            </a:stretch>
          </a:blipFill>
          <a:ln>
            <a:noFill/>
          </a:ln>
        </p:spPr>
      </p:sp>
      <p:sp>
        <p:nvSpPr>
          <p:cNvPr id="19" name="Google Shape;2202;p72">
            <a:extLst>
              <a:ext uri="{FF2B5EF4-FFF2-40B4-BE49-F238E27FC236}">
                <a16:creationId xmlns:a16="http://schemas.microsoft.com/office/drawing/2014/main" id="{39F08825-F125-1BA9-FB54-218833383392}"/>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7">
              <a:alphaModFix amt="10000"/>
            </a:blip>
            <a:stretch>
              <a:fillRect/>
            </a:stretch>
          </a:blipFill>
          <a:ln>
            <a:noFill/>
          </a:ln>
        </p:spPr>
      </p:sp>
      <p:sp>
        <p:nvSpPr>
          <p:cNvPr id="20" name="Google Shape;2203;p72">
            <a:extLst>
              <a:ext uri="{FF2B5EF4-FFF2-40B4-BE49-F238E27FC236}">
                <a16:creationId xmlns:a16="http://schemas.microsoft.com/office/drawing/2014/main" id="{8D124DB9-0F33-DF26-C2E4-C86073DC636A}"/>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4">
              <a:alphaModFix amt="9000"/>
            </a:blip>
            <a:stretch>
              <a:fillRect/>
            </a:stretch>
          </a:blipFill>
          <a:ln>
            <a:noFill/>
          </a:ln>
        </p:spPr>
      </p:sp>
      <p:sp>
        <p:nvSpPr>
          <p:cNvPr id="21" name="Google Shape;2204;p72">
            <a:extLst>
              <a:ext uri="{FF2B5EF4-FFF2-40B4-BE49-F238E27FC236}">
                <a16:creationId xmlns:a16="http://schemas.microsoft.com/office/drawing/2014/main" id="{3E865877-4E5E-738D-C44D-04570F13A83C}"/>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6">
              <a:alphaModFix amt="10000"/>
            </a:blip>
            <a:stretch>
              <a:fillRect/>
            </a:stretch>
          </a:blipFill>
          <a:ln>
            <a:noFill/>
          </a:ln>
        </p:spPr>
      </p:sp>
      <p:sp>
        <p:nvSpPr>
          <p:cNvPr id="22" name="Google Shape;2205;p72">
            <a:extLst>
              <a:ext uri="{FF2B5EF4-FFF2-40B4-BE49-F238E27FC236}">
                <a16:creationId xmlns:a16="http://schemas.microsoft.com/office/drawing/2014/main" id="{5755F7EC-0451-7AC5-B029-54F831FAF00B}"/>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5">
              <a:alphaModFix amt="3000"/>
            </a:blip>
            <a:stretch>
              <a:fillRect/>
            </a:stretch>
          </a:blipFill>
          <a:ln>
            <a:noFill/>
          </a:ln>
        </p:spPr>
      </p:sp>
      <p:sp>
        <p:nvSpPr>
          <p:cNvPr id="23" name="Google Shape;2206;p72">
            <a:extLst>
              <a:ext uri="{FF2B5EF4-FFF2-40B4-BE49-F238E27FC236}">
                <a16:creationId xmlns:a16="http://schemas.microsoft.com/office/drawing/2014/main" id="{224897E5-545D-E24D-61EB-54363F30135C}"/>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9">
              <a:alphaModFix amt="10000"/>
            </a:blip>
            <a:stretch>
              <a:fillRect/>
            </a:stretch>
          </a:blipFill>
          <a:ln>
            <a:noFill/>
          </a:ln>
        </p:spPr>
      </p:sp>
      <p:sp>
        <p:nvSpPr>
          <p:cNvPr id="24" name="Google Shape;2207;p72">
            <a:extLst>
              <a:ext uri="{FF2B5EF4-FFF2-40B4-BE49-F238E27FC236}">
                <a16:creationId xmlns:a16="http://schemas.microsoft.com/office/drawing/2014/main" id="{28728418-A3B3-E0AE-C278-63A6FA0C8567}"/>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4">
              <a:alphaModFix amt="10000"/>
            </a:blip>
            <a:stretch>
              <a:fillRect/>
            </a:stretch>
          </a:blipFill>
          <a:ln>
            <a:noFill/>
          </a:ln>
        </p:spPr>
      </p:sp>
      <p:sp>
        <p:nvSpPr>
          <p:cNvPr id="25" name="Google Shape;2209;p72">
            <a:extLst>
              <a:ext uri="{FF2B5EF4-FFF2-40B4-BE49-F238E27FC236}">
                <a16:creationId xmlns:a16="http://schemas.microsoft.com/office/drawing/2014/main" id="{807B987E-C4BB-F0AC-1544-133763A003E1}"/>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0">
              <a:alphaModFix amt="10000"/>
            </a:blip>
            <a:stretch>
              <a:fillRect/>
            </a:stretch>
          </a:blipFill>
          <a:ln>
            <a:noFill/>
          </a:ln>
        </p:spPr>
      </p:sp>
      <p:sp>
        <p:nvSpPr>
          <p:cNvPr id="26" name="Google Shape;2210;p72">
            <a:extLst>
              <a:ext uri="{FF2B5EF4-FFF2-40B4-BE49-F238E27FC236}">
                <a16:creationId xmlns:a16="http://schemas.microsoft.com/office/drawing/2014/main" id="{61ACE83B-CC83-AB1B-BF9E-E0895BDCA89B}"/>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0">
              <a:alphaModFix amt="10000"/>
            </a:blip>
            <a:stretch>
              <a:fillRect/>
            </a:stretch>
          </a:blipFill>
          <a:ln>
            <a:noFill/>
          </a:ln>
        </p:spPr>
      </p:sp>
      <p:sp>
        <p:nvSpPr>
          <p:cNvPr id="27" name="Google Shape;2214;p72">
            <a:extLst>
              <a:ext uri="{FF2B5EF4-FFF2-40B4-BE49-F238E27FC236}">
                <a16:creationId xmlns:a16="http://schemas.microsoft.com/office/drawing/2014/main" id="{F78E93B9-1C08-FC35-6627-0696660CD3C2}"/>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2">
              <a:alphaModFix amt="10000"/>
            </a:blip>
            <a:stretch>
              <a:fillRect/>
            </a:stretch>
          </a:blipFill>
          <a:ln>
            <a:noFill/>
          </a:ln>
        </p:spPr>
      </p:sp>
      <p:sp>
        <p:nvSpPr>
          <p:cNvPr id="28" name="Google Shape;2215;p72">
            <a:extLst>
              <a:ext uri="{FF2B5EF4-FFF2-40B4-BE49-F238E27FC236}">
                <a16:creationId xmlns:a16="http://schemas.microsoft.com/office/drawing/2014/main" id="{A3677E63-F461-390E-8F79-718FC9A7805C}"/>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29" name="Google Shape;2216;p72">
            <a:extLst>
              <a:ext uri="{FF2B5EF4-FFF2-40B4-BE49-F238E27FC236}">
                <a16:creationId xmlns:a16="http://schemas.microsoft.com/office/drawing/2014/main" id="{80EAA917-0C8D-88FD-90FC-9F75A6CBFA6C}"/>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2">
              <a:alphaModFix amt="10000"/>
            </a:blip>
            <a:stretch>
              <a:fillRect/>
            </a:stretch>
          </a:blipFill>
          <a:ln>
            <a:noFill/>
          </a:ln>
        </p:spPr>
      </p:sp>
      <p:sp>
        <p:nvSpPr>
          <p:cNvPr id="30" name="Google Shape;2217;p72">
            <a:extLst>
              <a:ext uri="{FF2B5EF4-FFF2-40B4-BE49-F238E27FC236}">
                <a16:creationId xmlns:a16="http://schemas.microsoft.com/office/drawing/2014/main" id="{CB132595-5D91-8721-0B21-C408116A74C7}"/>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1" name="Google Shape;2218;p72">
            <a:extLst>
              <a:ext uri="{FF2B5EF4-FFF2-40B4-BE49-F238E27FC236}">
                <a16:creationId xmlns:a16="http://schemas.microsoft.com/office/drawing/2014/main" id="{CC6F51A2-F4CD-2012-0A4C-9E625B9DF11F}"/>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2" name="Google Shape;2219;p72">
            <a:extLst>
              <a:ext uri="{FF2B5EF4-FFF2-40B4-BE49-F238E27FC236}">
                <a16:creationId xmlns:a16="http://schemas.microsoft.com/office/drawing/2014/main" id="{81E4F0EC-B572-3E58-CE47-75EE05971F5A}"/>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3" name="TextBox 32">
            <a:extLst>
              <a:ext uri="{FF2B5EF4-FFF2-40B4-BE49-F238E27FC236}">
                <a16:creationId xmlns:a16="http://schemas.microsoft.com/office/drawing/2014/main" id="{E1539B84-D315-EF93-2916-062ED299394E}"/>
              </a:ext>
            </a:extLst>
          </p:cNvPr>
          <p:cNvSpPr txBox="1"/>
          <p:nvPr/>
        </p:nvSpPr>
        <p:spPr>
          <a:xfrm>
            <a:off x="2131151" y="264385"/>
            <a:ext cx="7998961" cy="584775"/>
          </a:xfrm>
          <a:prstGeom prst="rect">
            <a:avLst/>
          </a:prstGeom>
          <a:noFill/>
        </p:spPr>
        <p:txBody>
          <a:bodyPr wrap="square" rtlCol="0">
            <a:spAutoFit/>
          </a:bodyPr>
          <a:lstStyle/>
          <a:p>
            <a:pPr algn="ctr"/>
            <a:r>
              <a:rPr lang="en-IN" sz="3200" b="1" dirty="0">
                <a:effectLst/>
                <a:latin typeface="Georgia" panose="02040502050405020303" pitchFamily="18" charset="0"/>
                <a:ea typeface="Calibri" panose="020F0502020204030204" pitchFamily="34" charset="0"/>
                <a:cs typeface="Calibri" panose="020F0502020204030204" pitchFamily="34" charset="0"/>
              </a:rPr>
              <a:t>Combined ARMA(</a:t>
            </a:r>
            <a:r>
              <a:rPr lang="en-IN" sz="3200" b="1" dirty="0" err="1">
                <a:effectLst/>
                <a:latin typeface="Georgia" panose="02040502050405020303" pitchFamily="18" charset="0"/>
                <a:ea typeface="Calibri" panose="020F0502020204030204" pitchFamily="34" charset="0"/>
                <a:cs typeface="Calibri" panose="020F0502020204030204" pitchFamily="34" charset="0"/>
              </a:rPr>
              <a:t>p,q</a:t>
            </a:r>
            <a:r>
              <a:rPr lang="en-IN" sz="3200" b="1" dirty="0">
                <a:effectLst/>
                <a:latin typeface="Georgia" panose="02040502050405020303" pitchFamily="18" charset="0"/>
                <a:ea typeface="Calibri" panose="020F0502020204030204" pitchFamily="34" charset="0"/>
                <a:cs typeface="Calibri" panose="020F0502020204030204" pitchFamily="34" charset="0"/>
              </a:rPr>
              <a:t>) Model</a:t>
            </a:r>
            <a:endParaRPr lang="en-IN" sz="3200" b="1" dirty="0">
              <a:latin typeface="Georgia" panose="02040502050405020303" pitchFamily="18" charset="0"/>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17EBB54-3B33-2638-ACC0-9878FE0B3280}"/>
                  </a:ext>
                </a:extLst>
              </p:cNvPr>
              <p:cNvSpPr txBox="1"/>
              <p:nvPr/>
            </p:nvSpPr>
            <p:spPr>
              <a:xfrm>
                <a:off x="440872" y="847945"/>
                <a:ext cx="11310256" cy="5133200"/>
              </a:xfrm>
              <a:prstGeom prst="rect">
                <a:avLst/>
              </a:prstGeom>
              <a:noFill/>
            </p:spPr>
            <p:txBody>
              <a:bodyPr wrap="square">
                <a:spAutoFit/>
              </a:bodyPr>
              <a:lstStyle/>
              <a:p>
                <a:pPr algn="just"/>
                <a:r>
                  <a:rPr lang="en-IN" sz="2400" b="0" dirty="0">
                    <a:solidFill>
                      <a:srgbClr val="000000"/>
                    </a:solidFill>
                    <a:effectLst/>
                    <a:highlight>
                      <a:srgbClr val="FFFFFF"/>
                    </a:highlight>
                    <a:latin typeface="+mj-lt"/>
                    <a:ea typeface="Times New Roman" panose="02020603050405020304" pitchFamily="18" charset="0"/>
                    <a:cs typeface="Calibri" panose="020F0502020204030204" pitchFamily="34" charset="0"/>
                  </a:rPr>
                  <a:t>An</a:t>
                </a:r>
                <a:r>
                  <a:rPr lang="en-IN" sz="2400" b="1" dirty="0">
                    <a:solidFill>
                      <a:srgbClr val="000000"/>
                    </a:solidFill>
                    <a:effectLst/>
                    <a:highlight>
                      <a:srgbClr val="FFFFFF"/>
                    </a:highlight>
                    <a:latin typeface="+mj-lt"/>
                    <a:ea typeface="Times New Roman" panose="02020603050405020304" pitchFamily="18" charset="0"/>
                    <a:cs typeface="Calibri" panose="020F0502020204030204" pitchFamily="34" charset="0"/>
                  </a:rPr>
                  <a:t> </a:t>
                </a:r>
                <a:r>
                  <a:rPr lang="en-IN" sz="2400" b="0" dirty="0">
                    <a:solidFill>
                      <a:srgbClr val="101418"/>
                    </a:solidFill>
                    <a:effectLst/>
                    <a:highlight>
                      <a:srgbClr val="FFFFFF"/>
                    </a:highlight>
                    <a:latin typeface="+mj-lt"/>
                    <a:ea typeface="Times New Roman" panose="02020603050405020304" pitchFamily="18" charset="0"/>
                    <a:cs typeface="Calibri" panose="020F0502020204030204" pitchFamily="34" charset="0"/>
                  </a:rPr>
                  <a:t>Autoregressive Moving Average (ARMA) model</a:t>
                </a:r>
                <a:r>
                  <a:rPr lang="en-IN" sz="2400" b="0" dirty="0">
                    <a:solidFill>
                      <a:srgbClr val="000000"/>
                    </a:solidFill>
                    <a:effectLst/>
                    <a:highlight>
                      <a:srgbClr val="FFFFFF"/>
                    </a:highlight>
                    <a:latin typeface="+mj-lt"/>
                    <a:ea typeface="Times New Roman" panose="02020603050405020304" pitchFamily="18" charset="0"/>
                    <a:cs typeface="Calibri" panose="020F0502020204030204" pitchFamily="34" charset="0"/>
                  </a:rPr>
                  <a:t> combines both autoregressive (AR) and moving </a:t>
                </a:r>
                <a:r>
                  <a:rPr lang="en-IN" sz="2400" b="0" dirty="0">
                    <a:effectLst/>
                    <a:highlight>
                      <a:srgbClr val="FFFFFF"/>
                    </a:highlight>
                    <a:latin typeface="+mj-lt"/>
                    <a:ea typeface="Times New Roman" panose="02020603050405020304" pitchFamily="18" charset="0"/>
                    <a:cs typeface="Calibri" panose="020F0502020204030204" pitchFamily="34" charset="0"/>
                  </a:rPr>
                  <a:t>average</a:t>
                </a:r>
                <a:r>
                  <a:rPr lang="en-IN" sz="2400" b="0" dirty="0">
                    <a:solidFill>
                      <a:srgbClr val="000000"/>
                    </a:solidFill>
                    <a:effectLst/>
                    <a:highlight>
                      <a:srgbClr val="FFFFFF"/>
                    </a:highlight>
                    <a:latin typeface="+mj-lt"/>
                    <a:ea typeface="Times New Roman" panose="02020603050405020304" pitchFamily="18" charset="0"/>
                    <a:cs typeface="Calibri" panose="020F0502020204030204" pitchFamily="34" charset="0"/>
                  </a:rPr>
                  <a:t> (MA) components to provide a more flexible and accurate description of stationary time series data. The AR part captures dependencies on past values, while the MA part accounts for the influence of past forecast errors.</a:t>
                </a:r>
                <a:endParaRPr lang="en-IN" sz="2400" b="1" dirty="0">
                  <a:effectLst/>
                  <a:highlight>
                    <a:srgbClr val="FFFFFF"/>
                  </a:highlight>
                  <a:latin typeface="+mj-lt"/>
                  <a:ea typeface="Times New Roman" panose="02020603050405020304" pitchFamily="18" charset="0"/>
                </a:endParaRPr>
              </a:p>
              <a:p>
                <a:pPr algn="ctr"/>
                <a:r>
                  <a:rPr lang="en-IN" sz="2400" b="1" dirty="0" err="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X</a:t>
                </a:r>
                <a:r>
                  <a:rPr lang="en-IN" sz="2400" b="1" baseline="-25000" dirty="0" err="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t</a:t>
                </a:r>
                <a:r>
                  <a:rPr lang="en-IN" sz="2400" b="1" dirty="0">
                    <a:solidFill>
                      <a:srgbClr val="000000"/>
                    </a:solidFill>
                    <a:effectLst/>
                    <a:highlight>
                      <a:srgbClr val="FFFFFF"/>
                    </a:highlight>
                    <a:latin typeface="Cambria Math" panose="02040503050406030204" pitchFamily="18" charset="0"/>
                    <a:ea typeface="Cambria Math" panose="02040503050406030204" pitchFamily="18" charset="0"/>
                  </a:rPr>
                  <a:t>​</a:t>
                </a:r>
                <a:r>
                  <a:rPr lang="en-IN" sz="2400" b="1" dirty="0">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 = c + </a:t>
                </a:r>
                <a14:m>
                  <m:oMath xmlns:m="http://schemas.openxmlformats.org/officeDocument/2006/math">
                    <m:nary>
                      <m:naryPr>
                        <m:chr m:val="∑"/>
                        <m:limLoc m:val="undOvr"/>
                        <m:ctrlPr>
                          <a:rPr lang="en-IN" sz="2400" b="1" i="1">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ctrlPr>
                      </m:naryPr>
                      <m:sub>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𝒊</m:t>
                        </m:r>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m:t>
                        </m:r>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𝟏</m:t>
                        </m:r>
                      </m:sub>
                      <m:sup>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𝒑</m:t>
                        </m:r>
                      </m:sup>
                      <m:e>
                        <m:sSub>
                          <m:sSubPr>
                            <m:ctrlPr>
                              <a:rPr lang="en-IN" sz="2400" b="1" i="1">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ctrlPr>
                          </m:sSubPr>
                          <m:e>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𝜱</m:t>
                            </m:r>
                          </m:e>
                          <m:sub>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𝒊</m:t>
                            </m:r>
                          </m:sub>
                        </m:sSub>
                      </m:e>
                    </m:nary>
                    <m:sSub>
                      <m:sSubPr>
                        <m:ctrlPr>
                          <a:rPr lang="en-IN" sz="2400" b="1" i="1">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ctrlPr>
                      </m:sSubPr>
                      <m:e>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𝒙</m:t>
                        </m:r>
                      </m:e>
                      <m:sub>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𝒕</m:t>
                        </m:r>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m:t>
                        </m:r>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𝒊</m:t>
                        </m:r>
                      </m:sub>
                    </m:sSub>
                  </m:oMath>
                </a14:m>
                <a:r>
                  <a:rPr lang="en-IN" sz="2400" b="1" dirty="0">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 + </a:t>
                </a:r>
                <a14:m>
                  <m:oMath xmlns:m="http://schemas.openxmlformats.org/officeDocument/2006/math">
                    <m:nary>
                      <m:naryPr>
                        <m:chr m:val="∑"/>
                        <m:limLoc m:val="undOvr"/>
                        <m:ctrlPr>
                          <a:rPr lang="en-IN" sz="2400" b="1" i="1">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ctrlPr>
                      </m:naryPr>
                      <m:sub>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𝒋</m:t>
                        </m:r>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m:t>
                        </m:r>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𝟏</m:t>
                        </m:r>
                      </m:sub>
                      <m:sup>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𝒒</m:t>
                        </m:r>
                      </m:sup>
                      <m:e>
                        <m:sSub>
                          <m:sSubPr>
                            <m:ctrlPr>
                              <a:rPr lang="en-IN" sz="2400" b="1" i="1">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ctrlPr>
                          </m:sSubPr>
                          <m:e>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𝜭</m:t>
                            </m:r>
                          </m:e>
                          <m:sub>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𝒋</m:t>
                            </m:r>
                          </m:sub>
                        </m:sSub>
                      </m:e>
                    </m:nary>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 </m:t>
                    </m:r>
                    <m:sSub>
                      <m:sSubPr>
                        <m:ctrlPr>
                          <a:rPr lang="en-IN" sz="2400" b="1" i="1">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ctrlPr>
                      </m:sSubPr>
                      <m:e>
                        <m:r>
                          <a:rPr lang="en-IN" sz="2400" b="1" i="1">
                            <a:solidFill>
                              <a:srgbClr val="000000"/>
                            </a:solidFill>
                            <a:effectLst/>
                            <a:highlight>
                              <a:srgbClr val="FFFFFF"/>
                            </a:highlight>
                            <a:latin typeface="Cambria Math" panose="02040503050406030204" pitchFamily="18" charset="0"/>
                            <a:ea typeface="Cambria Math" panose="02040503050406030204" pitchFamily="18" charset="0"/>
                          </a:rPr>
                          <m:t>Ꜫ</m:t>
                        </m:r>
                      </m:e>
                      <m:sub>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𝒕</m:t>
                        </m:r>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m:t>
                        </m:r>
                        <m:r>
                          <a:rPr lang="en-IN" sz="2400" b="1" i="1">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m:t>𝒋</m:t>
                        </m:r>
                      </m:sub>
                    </m:sSub>
                  </m:oMath>
                </a14:m>
                <a:r>
                  <a:rPr lang="en-IN" sz="2400" b="1" dirty="0">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 + </a:t>
                </a:r>
                <a:r>
                  <a:rPr lang="en-IN" sz="2400" b="1" dirty="0">
                    <a:solidFill>
                      <a:srgbClr val="000000"/>
                    </a:solidFill>
                    <a:effectLst/>
                    <a:highlight>
                      <a:srgbClr val="FFFFFF"/>
                    </a:highlight>
                    <a:latin typeface="Cambria Math" panose="02040503050406030204" pitchFamily="18" charset="0"/>
                    <a:ea typeface="Cambria Math" panose="02040503050406030204" pitchFamily="18" charset="0"/>
                  </a:rPr>
                  <a:t>Ꜫ</a:t>
                </a:r>
                <a:r>
                  <a:rPr lang="en-IN" sz="2400" b="1" baseline="-25000" dirty="0">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t</a:t>
                </a:r>
                <a:r>
                  <a:rPr lang="en-IN" sz="2400" b="1" dirty="0">
                    <a:solidFill>
                      <a:srgbClr val="000000"/>
                    </a:solidFill>
                    <a:effectLst/>
                    <a:highlight>
                      <a:srgbClr val="FFFFFF"/>
                    </a:highlight>
                    <a:latin typeface="Cambria Math" panose="02040503050406030204" pitchFamily="18" charset="0"/>
                    <a:ea typeface="Cambria Math" panose="02040503050406030204" pitchFamily="18" charset="0"/>
                    <a:cs typeface="Calibri" panose="020F0502020204030204" pitchFamily="34" charset="0"/>
                  </a:rPr>
                  <a:t> </a:t>
                </a:r>
                <a:endParaRPr lang="en-IN" sz="2400" b="1" dirty="0">
                  <a:effectLst/>
                  <a:highlight>
                    <a:srgbClr val="FFFFFF"/>
                  </a:highlight>
                  <a:latin typeface="Cambria Math" panose="02040503050406030204" pitchFamily="18" charset="0"/>
                  <a:ea typeface="Cambria Math" panose="02040503050406030204" pitchFamily="18" charset="0"/>
                </a:endParaRPr>
              </a:p>
              <a:p>
                <a:pPr algn="just"/>
                <a:r>
                  <a:rPr lang="en-IN" sz="2400" dirty="0">
                    <a:solidFill>
                      <a:srgbClr val="000000"/>
                    </a:solidFill>
                    <a:effectLst/>
                    <a:highlight>
                      <a:srgbClr val="FFFFFF"/>
                    </a:highlight>
                    <a:latin typeface="+mj-lt"/>
                    <a:ea typeface="Times New Roman" panose="02020603050405020304" pitchFamily="18" charset="0"/>
                    <a:cs typeface="Calibri" panose="020F0502020204030204" pitchFamily="34" charset="0"/>
                  </a:rPr>
                  <a:t>Where,</a:t>
                </a:r>
              </a:p>
              <a:p>
                <a:pPr algn="just"/>
                <a:r>
                  <a:rPr lang="en-IN" sz="2400" b="1" kern="0" dirty="0" err="1">
                    <a:effectLst/>
                    <a:latin typeface="Cambria Math" panose="02040503050406030204" pitchFamily="18" charset="0"/>
                    <a:ea typeface="Cambria Math" panose="02040503050406030204" pitchFamily="18" charset="0"/>
                    <a:cs typeface="Calibri" panose="020F0502020204030204" pitchFamily="34" charset="0"/>
                  </a:rPr>
                  <a:t>X</a:t>
                </a:r>
                <a:r>
                  <a:rPr lang="en-IN" sz="2400" b="1" kern="0" baseline="-25000" dirty="0" err="1">
                    <a:effectLst/>
                    <a:latin typeface="Cambria Math" panose="02040503050406030204" pitchFamily="18" charset="0"/>
                    <a:ea typeface="Cambria Math" panose="02040503050406030204" pitchFamily="18" charset="0"/>
                    <a:cs typeface="Calibri" panose="020F0502020204030204" pitchFamily="34" charset="0"/>
                  </a:rPr>
                  <a:t>t</a:t>
                </a:r>
                <a:r>
                  <a:rPr lang="en-IN" sz="2400" b="1" kern="0" dirty="0">
                    <a:effectLst/>
                    <a:latin typeface="Cambria Math" panose="02040503050406030204" pitchFamily="18" charset="0"/>
                    <a:ea typeface="Cambria Math" panose="02040503050406030204" pitchFamily="18" charset="0"/>
                    <a:cs typeface="Calibri" panose="020F0502020204030204" pitchFamily="34" charset="0"/>
                  </a:rPr>
                  <a:t>: </a:t>
                </a:r>
                <a:r>
                  <a:rPr lang="en-IN" sz="2400" kern="0" dirty="0">
                    <a:effectLst/>
                    <a:latin typeface="+mj-lt"/>
                    <a:ea typeface="Times New Roman" panose="02020603050405020304" pitchFamily="18" charset="0"/>
                    <a:cs typeface="Calibri" panose="020F0502020204030204" pitchFamily="34" charset="0"/>
                  </a:rPr>
                  <a:t>the value of the time series at time </a:t>
                </a:r>
                <a:r>
                  <a:rPr lang="en-IN" sz="2400" i="1" kern="0" dirty="0">
                    <a:effectLst/>
                    <a:latin typeface="+mj-lt"/>
                    <a:ea typeface="Times New Roman" panose="02020603050405020304" pitchFamily="18" charset="0"/>
                    <a:cs typeface="Calibri" panose="020F0502020204030204" pitchFamily="34" charset="0"/>
                  </a:rPr>
                  <a:t>t</a:t>
                </a:r>
                <a:endParaRPr lang="en-IN" sz="24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2400" b="1" kern="0" dirty="0">
                    <a:latin typeface="Cambria Math" panose="02040503050406030204" pitchFamily="18" charset="0"/>
                    <a:ea typeface="Cambria Math" panose="02040503050406030204" pitchFamily="18" charset="0"/>
                    <a:cs typeface="Calibri" panose="020F0502020204030204" pitchFamily="34" charset="0"/>
                  </a:rPr>
                  <a:t>c</a:t>
                </a:r>
                <a:r>
                  <a:rPr lang="en-IN" sz="2400" b="1" kern="0" dirty="0">
                    <a:effectLst/>
                    <a:latin typeface="Cambria Math" panose="02040503050406030204" pitchFamily="18" charset="0"/>
                    <a:ea typeface="Cambria Math" panose="02040503050406030204" pitchFamily="18" charset="0"/>
                    <a:cs typeface="Calibri" panose="020F0502020204030204" pitchFamily="34" charset="0"/>
                  </a:rPr>
                  <a:t>: </a:t>
                </a:r>
                <a:r>
                  <a:rPr lang="en-IN" sz="2400" kern="0" dirty="0">
                    <a:effectLst/>
                    <a:latin typeface="+mj-lt"/>
                    <a:ea typeface="Times New Roman" panose="02020603050405020304" pitchFamily="18" charset="0"/>
                    <a:cs typeface="Calibri" panose="020F0502020204030204" pitchFamily="34" charset="0"/>
                  </a:rPr>
                  <a:t>a constant</a:t>
                </a:r>
                <a:endParaRPr lang="en-IN" sz="24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2400" b="1" kern="0" dirty="0">
                    <a:effectLst/>
                    <a:latin typeface="Cambria Math" panose="02040503050406030204" pitchFamily="18" charset="0"/>
                    <a:ea typeface="Cambria Math" panose="02040503050406030204" pitchFamily="18" charset="0"/>
                    <a:cs typeface="Calibri" panose="020F0502020204030204" pitchFamily="34" charset="0"/>
                  </a:rPr>
                  <a:t>φ</a:t>
                </a:r>
                <a:r>
                  <a:rPr lang="en-IN" sz="2400" b="1" kern="0" baseline="-25000" dirty="0">
                    <a:effectLst/>
                    <a:latin typeface="Cambria Math" panose="02040503050406030204" pitchFamily="18" charset="0"/>
                    <a:ea typeface="Cambria Math" panose="02040503050406030204" pitchFamily="18" charset="0"/>
                    <a:cs typeface="Calibri" panose="020F0502020204030204" pitchFamily="34" charset="0"/>
                  </a:rPr>
                  <a:t>1</a:t>
                </a:r>
                <a:r>
                  <a:rPr lang="en-IN" sz="2400" b="1" kern="0" dirty="0">
                    <a:effectLst/>
                    <a:latin typeface="Cambria Math" panose="02040503050406030204" pitchFamily="18" charset="0"/>
                    <a:ea typeface="Cambria Math" panose="02040503050406030204" pitchFamily="18" charset="0"/>
                    <a:cs typeface="Calibri" panose="020F0502020204030204" pitchFamily="34" charset="0"/>
                  </a:rPr>
                  <a:t>,...,</a:t>
                </a:r>
                <a:r>
                  <a:rPr lang="en-IN" sz="2400" b="1" kern="0" dirty="0" err="1">
                    <a:effectLst/>
                    <a:latin typeface="Cambria Math" panose="02040503050406030204" pitchFamily="18" charset="0"/>
                    <a:ea typeface="Cambria Math" panose="02040503050406030204" pitchFamily="18" charset="0"/>
                    <a:cs typeface="Calibri" panose="020F0502020204030204" pitchFamily="34" charset="0"/>
                  </a:rPr>
                  <a:t>φ</a:t>
                </a:r>
                <a:r>
                  <a:rPr lang="en-IN" sz="2400" b="1" kern="0" baseline="-25000" dirty="0" err="1">
                    <a:effectLst/>
                    <a:latin typeface="Cambria Math" panose="02040503050406030204" pitchFamily="18" charset="0"/>
                    <a:ea typeface="Cambria Math" panose="02040503050406030204" pitchFamily="18" charset="0"/>
                    <a:cs typeface="Calibri" panose="020F0502020204030204" pitchFamily="34" charset="0"/>
                  </a:rPr>
                  <a:t>p</a:t>
                </a:r>
                <a:r>
                  <a:rPr lang="en-IN" sz="2400" b="1" kern="0" dirty="0">
                    <a:effectLst/>
                    <a:latin typeface="Cambria Math" panose="02040503050406030204" pitchFamily="18" charset="0"/>
                    <a:ea typeface="Cambria Math" panose="02040503050406030204" pitchFamily="18" charset="0"/>
                    <a:cs typeface="Calibri" panose="020F0502020204030204" pitchFamily="34" charset="0"/>
                  </a:rPr>
                  <a:t>: </a:t>
                </a:r>
                <a:r>
                  <a:rPr lang="en-IN" sz="2400" kern="0" dirty="0">
                    <a:effectLst/>
                    <a:latin typeface="+mj-lt"/>
                    <a:ea typeface="Times New Roman" panose="02020603050405020304" pitchFamily="18" charset="0"/>
                    <a:cs typeface="Calibri" panose="020F0502020204030204" pitchFamily="34" charset="0"/>
                  </a:rPr>
                  <a:t>AR coefficients (past values)</a:t>
                </a:r>
                <a:endParaRPr lang="en-IN" sz="24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2400" b="1" kern="0" dirty="0">
                    <a:effectLst/>
                    <a:latin typeface="Cambria Math" panose="02040503050406030204" pitchFamily="18" charset="0"/>
                    <a:ea typeface="Cambria Math" panose="02040503050406030204" pitchFamily="18" charset="0"/>
                    <a:cs typeface="Calibri" panose="020F0502020204030204" pitchFamily="34" charset="0"/>
                  </a:rPr>
                  <a:t>θ</a:t>
                </a:r>
                <a:r>
                  <a:rPr lang="en-IN" sz="2400" b="1" kern="0" baseline="-25000" dirty="0">
                    <a:effectLst/>
                    <a:latin typeface="Cambria Math" panose="02040503050406030204" pitchFamily="18" charset="0"/>
                    <a:ea typeface="Cambria Math" panose="02040503050406030204" pitchFamily="18" charset="0"/>
                    <a:cs typeface="Calibri" panose="020F0502020204030204" pitchFamily="34" charset="0"/>
                  </a:rPr>
                  <a:t>1</a:t>
                </a:r>
                <a:r>
                  <a:rPr lang="en-IN" sz="2400" b="1" kern="0" dirty="0">
                    <a:effectLst/>
                    <a:latin typeface="Cambria Math" panose="02040503050406030204" pitchFamily="18" charset="0"/>
                    <a:ea typeface="Cambria Math" panose="02040503050406030204" pitchFamily="18" charset="0"/>
                    <a:cs typeface="Calibri" panose="020F0502020204030204" pitchFamily="34" charset="0"/>
                  </a:rPr>
                  <a:t>,...,</a:t>
                </a:r>
                <a:r>
                  <a:rPr lang="en-IN" sz="2400" b="1" kern="0" dirty="0" err="1">
                    <a:effectLst/>
                    <a:latin typeface="Cambria Math" panose="02040503050406030204" pitchFamily="18" charset="0"/>
                    <a:ea typeface="Cambria Math" panose="02040503050406030204" pitchFamily="18" charset="0"/>
                    <a:cs typeface="Calibri" panose="020F0502020204030204" pitchFamily="34" charset="0"/>
                  </a:rPr>
                  <a:t>θ</a:t>
                </a:r>
                <a:r>
                  <a:rPr lang="en-IN" sz="2400" b="1" kern="0" baseline="-25000" dirty="0" err="1">
                    <a:effectLst/>
                    <a:latin typeface="Cambria Math" panose="02040503050406030204" pitchFamily="18" charset="0"/>
                    <a:ea typeface="Cambria Math" panose="02040503050406030204" pitchFamily="18" charset="0"/>
                    <a:cs typeface="Calibri" panose="020F0502020204030204" pitchFamily="34" charset="0"/>
                  </a:rPr>
                  <a:t>q</a:t>
                </a:r>
                <a:r>
                  <a:rPr lang="en-IN" sz="2400" b="1" kern="0" dirty="0">
                    <a:effectLst/>
                    <a:latin typeface="Cambria Math" panose="02040503050406030204" pitchFamily="18" charset="0"/>
                    <a:ea typeface="Cambria Math" panose="02040503050406030204" pitchFamily="18" charset="0"/>
                    <a:cs typeface="Calibri" panose="020F0502020204030204" pitchFamily="34" charset="0"/>
                  </a:rPr>
                  <a:t>: </a:t>
                </a:r>
                <a:r>
                  <a:rPr lang="en-IN" sz="2400" kern="0" dirty="0">
                    <a:effectLst/>
                    <a:latin typeface="+mj-lt"/>
                    <a:ea typeface="Times New Roman" panose="02020603050405020304" pitchFamily="18" charset="0"/>
                    <a:cs typeface="Calibri" panose="020F0502020204030204" pitchFamily="34" charset="0"/>
                  </a:rPr>
                  <a:t>MA coefficients (past errors)</a:t>
                </a:r>
                <a:endParaRPr lang="en-IN" sz="24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2400" b="1" kern="0" dirty="0">
                    <a:effectLst/>
                    <a:latin typeface="Cambria Math" panose="02040503050406030204" pitchFamily="18" charset="0"/>
                    <a:ea typeface="Cambria Math" panose="02040503050406030204" pitchFamily="18" charset="0"/>
                    <a:cs typeface="Times New Roman" panose="02020603050405020304" pitchFamily="18" charset="0"/>
                  </a:rPr>
                  <a:t>Ꜫ</a:t>
                </a:r>
                <a:r>
                  <a:rPr lang="en-IN" sz="2400" b="1" kern="0" baseline="-25000" dirty="0">
                    <a:effectLst/>
                    <a:latin typeface="Cambria Math" panose="02040503050406030204" pitchFamily="18" charset="0"/>
                    <a:ea typeface="Cambria Math" panose="02040503050406030204" pitchFamily="18" charset="0"/>
                    <a:cs typeface="Calibri" panose="020F0502020204030204" pitchFamily="34" charset="0"/>
                  </a:rPr>
                  <a:t>t</a:t>
                </a:r>
                <a:r>
                  <a:rPr lang="en-IN" sz="2400" b="1" kern="0" dirty="0">
                    <a:effectLst/>
                    <a:latin typeface="Cambria Math" panose="02040503050406030204" pitchFamily="18" charset="0"/>
                    <a:ea typeface="Cambria Math" panose="02040503050406030204" pitchFamily="18" charset="0"/>
                    <a:cs typeface="Calibri" panose="020F0502020204030204" pitchFamily="34" charset="0"/>
                  </a:rPr>
                  <a:t>: </a:t>
                </a:r>
                <a:r>
                  <a:rPr lang="en-IN" sz="2400" kern="0" dirty="0">
                    <a:effectLst/>
                    <a:latin typeface="+mj-lt"/>
                    <a:ea typeface="Times New Roman" panose="02020603050405020304" pitchFamily="18" charset="0"/>
                    <a:cs typeface="Calibri" panose="020F0502020204030204" pitchFamily="34" charset="0"/>
                  </a:rPr>
                  <a:t>white noise</a:t>
                </a:r>
                <a:endParaRPr lang="en-IN" sz="2400" kern="100" dirty="0">
                  <a:effectLst/>
                  <a:latin typeface="+mj-lt"/>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2400" dirty="0">
                  <a:latin typeface="+mj-lt"/>
                </a:endParaRPr>
              </a:p>
            </p:txBody>
          </p:sp>
        </mc:Choice>
        <mc:Fallback xmlns="">
          <p:sp>
            <p:nvSpPr>
              <p:cNvPr id="34" name="TextBox 33">
                <a:extLst>
                  <a:ext uri="{FF2B5EF4-FFF2-40B4-BE49-F238E27FC236}">
                    <a16:creationId xmlns:a16="http://schemas.microsoft.com/office/drawing/2014/main" id="{517EBB54-3B33-2638-ACC0-9878FE0B3280}"/>
                  </a:ext>
                </a:extLst>
              </p:cNvPr>
              <p:cNvSpPr txBox="1">
                <a:spLocks noRot="1" noChangeAspect="1" noMove="1" noResize="1" noEditPoints="1" noAdjustHandles="1" noChangeArrowheads="1" noChangeShapeType="1" noTextEdit="1"/>
              </p:cNvSpPr>
              <p:nvPr/>
            </p:nvSpPr>
            <p:spPr>
              <a:xfrm>
                <a:off x="440872" y="847945"/>
                <a:ext cx="11310256" cy="5133200"/>
              </a:xfrm>
              <a:prstGeom prst="rect">
                <a:avLst/>
              </a:prstGeom>
              <a:blipFill>
                <a:blip r:embed="rId13"/>
                <a:stretch>
                  <a:fillRect l="-808" t="-950" r="-1455"/>
                </a:stretch>
              </a:blipFill>
            </p:spPr>
            <p:txBody>
              <a:bodyPr/>
              <a:lstStyle/>
              <a:p>
                <a:r>
                  <a:rPr lang="en-IN">
                    <a:noFill/>
                  </a:rPr>
                  <a:t> </a:t>
                </a:r>
              </a:p>
            </p:txBody>
          </p:sp>
        </mc:Fallback>
      </mc:AlternateContent>
      <p:sp>
        <p:nvSpPr>
          <p:cNvPr id="36" name="TextBox 35">
            <a:extLst>
              <a:ext uri="{FF2B5EF4-FFF2-40B4-BE49-F238E27FC236}">
                <a16:creationId xmlns:a16="http://schemas.microsoft.com/office/drawing/2014/main" id="{5E92DADF-602D-40F5-2A3C-20417266813C}"/>
              </a:ext>
            </a:extLst>
          </p:cNvPr>
          <p:cNvSpPr txBox="1"/>
          <p:nvPr/>
        </p:nvSpPr>
        <p:spPr>
          <a:xfrm>
            <a:off x="6751466" y="3174127"/>
            <a:ext cx="4601467" cy="2746457"/>
          </a:xfrm>
          <a:prstGeom prst="rect">
            <a:avLst/>
          </a:prstGeom>
          <a:solidFill>
            <a:schemeClr val="accent4">
              <a:lumMod val="20000"/>
              <a:lumOff val="80000"/>
            </a:schemeClr>
          </a:solidFill>
        </p:spPr>
        <p:txBody>
          <a:bodyPr wrap="square" rtlCol="0">
            <a:spAutoFit/>
          </a:bodyPr>
          <a:lstStyle/>
          <a:p>
            <a:pPr algn="just">
              <a:lnSpc>
                <a:spcPct val="107000"/>
              </a:lnSpc>
              <a:spcAft>
                <a:spcPts val="800"/>
              </a:spcAft>
            </a:pPr>
            <a:r>
              <a:rPr lang="en-IN" b="1" kern="0" dirty="0">
                <a:effectLst/>
                <a:latin typeface="+mj-lt"/>
                <a:ea typeface="Times New Roman" panose="02020603050405020304" pitchFamily="18" charset="0"/>
                <a:cs typeface="Calibri" panose="020F0502020204030204" pitchFamily="34" charset="0"/>
              </a:rPr>
              <a:t>Note</a:t>
            </a:r>
            <a:r>
              <a:rPr lang="en-IN" kern="0" dirty="0">
                <a:effectLst/>
                <a:latin typeface="+mj-lt"/>
                <a:ea typeface="Times New Roman" panose="02020603050405020304" pitchFamily="18" charset="0"/>
                <a:cs typeface="Calibri" panose="020F0502020204030204" pitchFamily="34" charset="0"/>
              </a:rPr>
              <a:t>: ARMA is used when the time series is </a:t>
            </a:r>
            <a:r>
              <a:rPr lang="en-IN" b="1" kern="0" dirty="0">
                <a:effectLst/>
                <a:latin typeface="+mj-lt"/>
                <a:ea typeface="Times New Roman" panose="02020603050405020304" pitchFamily="18" charset="0"/>
                <a:cs typeface="Calibri" panose="020F0502020204030204" pitchFamily="34" charset="0"/>
              </a:rPr>
              <a:t>stationary</a:t>
            </a:r>
            <a:r>
              <a:rPr lang="en-IN" kern="0" dirty="0">
                <a:effectLst/>
                <a:latin typeface="+mj-lt"/>
                <a:ea typeface="Times New Roman" panose="02020603050405020304" pitchFamily="18" charset="0"/>
                <a:cs typeface="Calibri" panose="020F0502020204030204" pitchFamily="34" charset="0"/>
              </a:rPr>
              <a:t> and both autocorrelation and residual structure cannot be captured by AR or MA models alone. It serves as a powerful baseline for many practical forecasting applications and forms the core of more advanced models like </a:t>
            </a:r>
            <a:r>
              <a:rPr lang="en-IN" b="1" kern="0" dirty="0">
                <a:effectLst/>
                <a:latin typeface="+mj-lt"/>
                <a:ea typeface="Times New Roman" panose="02020603050405020304" pitchFamily="18" charset="0"/>
                <a:cs typeface="Calibri" panose="020F0502020204030204" pitchFamily="34" charset="0"/>
              </a:rPr>
              <a:t>ARIMA</a:t>
            </a:r>
            <a:r>
              <a:rPr lang="en-IN" kern="0" dirty="0">
                <a:effectLst/>
                <a:latin typeface="+mj-lt"/>
                <a:ea typeface="Times New Roman" panose="02020603050405020304" pitchFamily="18" charset="0"/>
                <a:cs typeface="Calibri" panose="020F0502020204030204" pitchFamily="34" charset="0"/>
              </a:rPr>
              <a:t> (includes differencing for non-stationarity) and </a:t>
            </a:r>
            <a:r>
              <a:rPr lang="en-IN" b="1" kern="0" dirty="0">
                <a:effectLst/>
                <a:latin typeface="+mj-lt"/>
                <a:ea typeface="Times New Roman" panose="02020603050405020304" pitchFamily="18" charset="0"/>
                <a:cs typeface="Calibri" panose="020F0502020204030204" pitchFamily="34" charset="0"/>
              </a:rPr>
              <a:t>SARIMA</a:t>
            </a:r>
            <a:r>
              <a:rPr lang="en-IN" kern="0" dirty="0">
                <a:effectLst/>
                <a:latin typeface="+mj-lt"/>
                <a:ea typeface="Times New Roman" panose="02020603050405020304" pitchFamily="18" charset="0"/>
                <a:cs typeface="Calibri" panose="020F0502020204030204" pitchFamily="34" charset="0"/>
              </a:rPr>
              <a:t> (handles seasonality).</a:t>
            </a:r>
            <a:endParaRPr lang="en-IN"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5403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1;p72">
            <a:extLst>
              <a:ext uri="{FF2B5EF4-FFF2-40B4-BE49-F238E27FC236}">
                <a16:creationId xmlns:a16="http://schemas.microsoft.com/office/drawing/2014/main" id="{0DD11976-2993-A26B-1FBB-CE0DEB1F6FED}"/>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2">
              <a:alphaModFix amt="10000"/>
            </a:blip>
            <a:stretch>
              <a:fillRect/>
            </a:stretch>
          </a:blipFill>
          <a:ln>
            <a:noFill/>
          </a:ln>
        </p:spPr>
      </p:sp>
      <p:sp>
        <p:nvSpPr>
          <p:cNvPr id="3" name="Google Shape;2184;p72">
            <a:extLst>
              <a:ext uri="{FF2B5EF4-FFF2-40B4-BE49-F238E27FC236}">
                <a16:creationId xmlns:a16="http://schemas.microsoft.com/office/drawing/2014/main" id="{BCF07F4B-76A5-AAFC-E33B-D1BEB86FA221}"/>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3">
              <a:alphaModFix amt="25000"/>
            </a:blip>
            <a:stretch>
              <a:fillRect/>
            </a:stretch>
          </a:blipFill>
          <a:ln>
            <a:noFill/>
          </a:ln>
        </p:spPr>
      </p:sp>
      <p:sp>
        <p:nvSpPr>
          <p:cNvPr id="4" name="Google Shape;2185;p72">
            <a:extLst>
              <a:ext uri="{FF2B5EF4-FFF2-40B4-BE49-F238E27FC236}">
                <a16:creationId xmlns:a16="http://schemas.microsoft.com/office/drawing/2014/main" id="{672D37E7-A5EE-CE22-1C24-E3B817B72D2B}"/>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4">
              <a:alphaModFix amt="10000"/>
            </a:blip>
            <a:stretch>
              <a:fillRect/>
            </a:stretch>
          </a:blipFill>
          <a:ln>
            <a:noFill/>
          </a:ln>
        </p:spPr>
      </p:sp>
      <p:sp>
        <p:nvSpPr>
          <p:cNvPr id="5" name="Google Shape;2187;p72">
            <a:extLst>
              <a:ext uri="{FF2B5EF4-FFF2-40B4-BE49-F238E27FC236}">
                <a16:creationId xmlns:a16="http://schemas.microsoft.com/office/drawing/2014/main" id="{C0ECF39C-33D8-8A2E-7247-1BC39D8E0C3D}"/>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5">
              <a:alphaModFix amt="5000"/>
            </a:blip>
            <a:stretch>
              <a:fillRect/>
            </a:stretch>
          </a:blipFill>
          <a:ln>
            <a:noFill/>
          </a:ln>
        </p:spPr>
      </p:sp>
      <p:sp>
        <p:nvSpPr>
          <p:cNvPr id="6" name="Google Shape;2188;p72">
            <a:extLst>
              <a:ext uri="{FF2B5EF4-FFF2-40B4-BE49-F238E27FC236}">
                <a16:creationId xmlns:a16="http://schemas.microsoft.com/office/drawing/2014/main" id="{1E4425AE-B277-2C4D-E02D-019F69F8E4FA}"/>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6">
              <a:alphaModFix amt="10000"/>
            </a:blip>
            <a:stretch>
              <a:fillRect/>
            </a:stretch>
          </a:blipFill>
          <a:ln>
            <a:noFill/>
          </a:ln>
        </p:spPr>
      </p:sp>
      <p:sp>
        <p:nvSpPr>
          <p:cNvPr id="7" name="Google Shape;2189;p72">
            <a:extLst>
              <a:ext uri="{FF2B5EF4-FFF2-40B4-BE49-F238E27FC236}">
                <a16:creationId xmlns:a16="http://schemas.microsoft.com/office/drawing/2014/main" id="{1E086551-0989-A611-6D19-4180220951DB}"/>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7">
              <a:alphaModFix amt="10000"/>
            </a:blip>
            <a:stretch>
              <a:fillRect/>
            </a:stretch>
          </a:blipFill>
          <a:ln>
            <a:noFill/>
          </a:ln>
        </p:spPr>
      </p:sp>
      <p:sp>
        <p:nvSpPr>
          <p:cNvPr id="8" name="Google Shape;2190;p72">
            <a:extLst>
              <a:ext uri="{FF2B5EF4-FFF2-40B4-BE49-F238E27FC236}">
                <a16:creationId xmlns:a16="http://schemas.microsoft.com/office/drawing/2014/main" id="{61DEE465-CCB5-519F-AAB9-6EBB19C27C3C}"/>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8">
              <a:alphaModFix amt="10000"/>
            </a:blip>
            <a:stretch>
              <a:fillRect/>
            </a:stretch>
          </a:blipFill>
          <a:ln>
            <a:noFill/>
          </a:ln>
        </p:spPr>
      </p:sp>
      <p:sp>
        <p:nvSpPr>
          <p:cNvPr id="9" name="Google Shape;2191;p72">
            <a:extLst>
              <a:ext uri="{FF2B5EF4-FFF2-40B4-BE49-F238E27FC236}">
                <a16:creationId xmlns:a16="http://schemas.microsoft.com/office/drawing/2014/main" id="{478CD38E-2BAD-E94D-B5D9-04A887205D75}"/>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9">
              <a:alphaModFix amt="10000"/>
            </a:blip>
            <a:stretch>
              <a:fillRect/>
            </a:stretch>
          </a:blipFill>
          <a:ln>
            <a:noFill/>
          </a:ln>
        </p:spPr>
      </p:sp>
      <p:sp>
        <p:nvSpPr>
          <p:cNvPr id="10" name="Google Shape;2192;p72">
            <a:extLst>
              <a:ext uri="{FF2B5EF4-FFF2-40B4-BE49-F238E27FC236}">
                <a16:creationId xmlns:a16="http://schemas.microsoft.com/office/drawing/2014/main" id="{B4D093ED-9E79-CBC7-425C-5529F0B417C0}"/>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0">
              <a:alphaModFix amt="10000"/>
            </a:blip>
            <a:stretch>
              <a:fillRect/>
            </a:stretch>
          </a:blipFill>
          <a:ln>
            <a:noFill/>
          </a:ln>
        </p:spPr>
      </p:sp>
      <p:sp>
        <p:nvSpPr>
          <p:cNvPr id="11" name="Google Shape;2193;p72">
            <a:extLst>
              <a:ext uri="{FF2B5EF4-FFF2-40B4-BE49-F238E27FC236}">
                <a16:creationId xmlns:a16="http://schemas.microsoft.com/office/drawing/2014/main" id="{034229BC-AB2E-4E52-0950-7212539EEDF8}"/>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8">
              <a:alphaModFix amt="10000"/>
            </a:blip>
            <a:stretch>
              <a:fillRect/>
            </a:stretch>
          </a:blipFill>
          <a:ln>
            <a:noFill/>
          </a:ln>
        </p:spPr>
      </p:sp>
      <p:sp>
        <p:nvSpPr>
          <p:cNvPr id="12" name="Google Shape;2194;p72">
            <a:extLst>
              <a:ext uri="{FF2B5EF4-FFF2-40B4-BE49-F238E27FC236}">
                <a16:creationId xmlns:a16="http://schemas.microsoft.com/office/drawing/2014/main" id="{661A5210-445D-232F-3919-9D1723B84D5D}"/>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1">
              <a:alphaModFix amt="10000"/>
            </a:blip>
            <a:stretch>
              <a:fillRect/>
            </a:stretch>
          </a:blipFill>
          <a:ln>
            <a:noFill/>
          </a:ln>
        </p:spPr>
      </p:sp>
      <p:sp>
        <p:nvSpPr>
          <p:cNvPr id="13" name="Google Shape;2195;p72">
            <a:extLst>
              <a:ext uri="{FF2B5EF4-FFF2-40B4-BE49-F238E27FC236}">
                <a16:creationId xmlns:a16="http://schemas.microsoft.com/office/drawing/2014/main" id="{DB171C39-16FE-E5E0-89D4-B60209907A78}"/>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5">
              <a:alphaModFix amt="5000"/>
            </a:blip>
            <a:stretch>
              <a:fillRect/>
            </a:stretch>
          </a:blipFill>
          <a:ln>
            <a:noFill/>
          </a:ln>
        </p:spPr>
      </p:sp>
      <p:sp>
        <p:nvSpPr>
          <p:cNvPr id="14" name="Google Shape;2196;p72">
            <a:extLst>
              <a:ext uri="{FF2B5EF4-FFF2-40B4-BE49-F238E27FC236}">
                <a16:creationId xmlns:a16="http://schemas.microsoft.com/office/drawing/2014/main" id="{1D7AB334-A5B5-DB89-E673-0F1325A16E90}"/>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0">
              <a:alphaModFix amt="10000"/>
            </a:blip>
            <a:stretch>
              <a:fillRect/>
            </a:stretch>
          </a:blipFill>
          <a:ln>
            <a:noFill/>
          </a:ln>
        </p:spPr>
      </p:sp>
      <p:sp>
        <p:nvSpPr>
          <p:cNvPr id="15" name="Google Shape;2197;p72">
            <a:extLst>
              <a:ext uri="{FF2B5EF4-FFF2-40B4-BE49-F238E27FC236}">
                <a16:creationId xmlns:a16="http://schemas.microsoft.com/office/drawing/2014/main" id="{DE934FBC-86C8-887F-1A7D-F6097987807A}"/>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9">
              <a:alphaModFix amt="10000"/>
            </a:blip>
            <a:stretch>
              <a:fillRect/>
            </a:stretch>
          </a:blipFill>
          <a:ln>
            <a:noFill/>
          </a:ln>
        </p:spPr>
      </p:sp>
      <p:sp>
        <p:nvSpPr>
          <p:cNvPr id="16" name="Google Shape;2199;p72">
            <a:extLst>
              <a:ext uri="{FF2B5EF4-FFF2-40B4-BE49-F238E27FC236}">
                <a16:creationId xmlns:a16="http://schemas.microsoft.com/office/drawing/2014/main" id="{B5765178-CF33-F533-9DA6-150014C7FD69}"/>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1">
              <a:alphaModFix amt="10000"/>
            </a:blip>
            <a:stretch>
              <a:fillRect/>
            </a:stretch>
          </a:blipFill>
          <a:ln>
            <a:noFill/>
          </a:ln>
        </p:spPr>
      </p:sp>
      <p:sp>
        <p:nvSpPr>
          <p:cNvPr id="17" name="Google Shape;2200;p72">
            <a:extLst>
              <a:ext uri="{FF2B5EF4-FFF2-40B4-BE49-F238E27FC236}">
                <a16:creationId xmlns:a16="http://schemas.microsoft.com/office/drawing/2014/main" id="{B6E248D3-BC99-489D-A4D6-897EACE5910D}"/>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5">
              <a:alphaModFix amt="5000"/>
            </a:blip>
            <a:stretch>
              <a:fillRect/>
            </a:stretch>
          </a:blipFill>
          <a:ln>
            <a:noFill/>
          </a:ln>
        </p:spPr>
      </p:sp>
      <p:sp>
        <p:nvSpPr>
          <p:cNvPr id="18" name="Google Shape;2201;p72">
            <a:extLst>
              <a:ext uri="{FF2B5EF4-FFF2-40B4-BE49-F238E27FC236}">
                <a16:creationId xmlns:a16="http://schemas.microsoft.com/office/drawing/2014/main" id="{954234E6-B971-2C21-64F4-5C4045E40142}"/>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8">
              <a:alphaModFix amt="10000"/>
            </a:blip>
            <a:stretch>
              <a:fillRect/>
            </a:stretch>
          </a:blipFill>
          <a:ln>
            <a:noFill/>
          </a:ln>
        </p:spPr>
      </p:sp>
      <p:sp>
        <p:nvSpPr>
          <p:cNvPr id="19" name="Google Shape;2202;p72">
            <a:extLst>
              <a:ext uri="{FF2B5EF4-FFF2-40B4-BE49-F238E27FC236}">
                <a16:creationId xmlns:a16="http://schemas.microsoft.com/office/drawing/2014/main" id="{198A8167-FF8F-9E20-8BB5-73018C6F9AD9}"/>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7">
              <a:alphaModFix amt="10000"/>
            </a:blip>
            <a:stretch>
              <a:fillRect/>
            </a:stretch>
          </a:blipFill>
          <a:ln>
            <a:noFill/>
          </a:ln>
        </p:spPr>
      </p:sp>
      <p:sp>
        <p:nvSpPr>
          <p:cNvPr id="20" name="Google Shape;2203;p72">
            <a:extLst>
              <a:ext uri="{FF2B5EF4-FFF2-40B4-BE49-F238E27FC236}">
                <a16:creationId xmlns:a16="http://schemas.microsoft.com/office/drawing/2014/main" id="{16E1ABBB-F1A6-6C6A-550C-35FAC7B884AD}"/>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4">
              <a:alphaModFix amt="9000"/>
            </a:blip>
            <a:stretch>
              <a:fillRect/>
            </a:stretch>
          </a:blipFill>
          <a:ln>
            <a:noFill/>
          </a:ln>
        </p:spPr>
      </p:sp>
      <p:sp>
        <p:nvSpPr>
          <p:cNvPr id="21" name="Google Shape;2204;p72">
            <a:extLst>
              <a:ext uri="{FF2B5EF4-FFF2-40B4-BE49-F238E27FC236}">
                <a16:creationId xmlns:a16="http://schemas.microsoft.com/office/drawing/2014/main" id="{8AA2F486-BD6F-EAC4-5F18-B61E597692C2}"/>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6">
              <a:alphaModFix amt="10000"/>
            </a:blip>
            <a:stretch>
              <a:fillRect/>
            </a:stretch>
          </a:blipFill>
          <a:ln>
            <a:noFill/>
          </a:ln>
        </p:spPr>
      </p:sp>
      <p:sp>
        <p:nvSpPr>
          <p:cNvPr id="22" name="Google Shape;2205;p72">
            <a:extLst>
              <a:ext uri="{FF2B5EF4-FFF2-40B4-BE49-F238E27FC236}">
                <a16:creationId xmlns:a16="http://schemas.microsoft.com/office/drawing/2014/main" id="{5FED82F7-8498-4B48-5028-926CB6BA02EA}"/>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5">
              <a:alphaModFix amt="3000"/>
            </a:blip>
            <a:stretch>
              <a:fillRect/>
            </a:stretch>
          </a:blipFill>
          <a:ln>
            <a:noFill/>
          </a:ln>
        </p:spPr>
      </p:sp>
      <p:sp>
        <p:nvSpPr>
          <p:cNvPr id="23" name="Google Shape;2206;p72">
            <a:extLst>
              <a:ext uri="{FF2B5EF4-FFF2-40B4-BE49-F238E27FC236}">
                <a16:creationId xmlns:a16="http://schemas.microsoft.com/office/drawing/2014/main" id="{8298AC1C-4894-953A-EEDD-EBE1D1C7B006}"/>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9">
              <a:alphaModFix amt="10000"/>
            </a:blip>
            <a:stretch>
              <a:fillRect/>
            </a:stretch>
          </a:blipFill>
          <a:ln>
            <a:noFill/>
          </a:ln>
        </p:spPr>
      </p:sp>
      <p:sp>
        <p:nvSpPr>
          <p:cNvPr id="24" name="Google Shape;2207;p72">
            <a:extLst>
              <a:ext uri="{FF2B5EF4-FFF2-40B4-BE49-F238E27FC236}">
                <a16:creationId xmlns:a16="http://schemas.microsoft.com/office/drawing/2014/main" id="{A5FD75F3-A092-914A-B343-8E2F4219141F}"/>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4">
              <a:alphaModFix amt="10000"/>
            </a:blip>
            <a:stretch>
              <a:fillRect/>
            </a:stretch>
          </a:blipFill>
          <a:ln>
            <a:noFill/>
          </a:ln>
        </p:spPr>
      </p:sp>
      <p:sp>
        <p:nvSpPr>
          <p:cNvPr id="25" name="Google Shape;2209;p72">
            <a:extLst>
              <a:ext uri="{FF2B5EF4-FFF2-40B4-BE49-F238E27FC236}">
                <a16:creationId xmlns:a16="http://schemas.microsoft.com/office/drawing/2014/main" id="{008CF499-C7DD-6C96-5319-A1A7E12F1B9E}"/>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0">
              <a:alphaModFix amt="10000"/>
            </a:blip>
            <a:stretch>
              <a:fillRect/>
            </a:stretch>
          </a:blipFill>
          <a:ln>
            <a:noFill/>
          </a:ln>
        </p:spPr>
      </p:sp>
      <p:sp>
        <p:nvSpPr>
          <p:cNvPr id="26" name="Google Shape;2210;p72">
            <a:extLst>
              <a:ext uri="{FF2B5EF4-FFF2-40B4-BE49-F238E27FC236}">
                <a16:creationId xmlns:a16="http://schemas.microsoft.com/office/drawing/2014/main" id="{3C0F0E2A-60D5-9A80-2FAB-AC28E5C72B69}"/>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0">
              <a:alphaModFix amt="10000"/>
            </a:blip>
            <a:stretch>
              <a:fillRect/>
            </a:stretch>
          </a:blipFill>
          <a:ln>
            <a:noFill/>
          </a:ln>
        </p:spPr>
      </p:sp>
      <p:sp>
        <p:nvSpPr>
          <p:cNvPr id="27" name="Google Shape;2214;p72">
            <a:extLst>
              <a:ext uri="{FF2B5EF4-FFF2-40B4-BE49-F238E27FC236}">
                <a16:creationId xmlns:a16="http://schemas.microsoft.com/office/drawing/2014/main" id="{027B4E66-657E-A464-E05D-5027A1E537E9}"/>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2">
              <a:alphaModFix amt="10000"/>
            </a:blip>
            <a:stretch>
              <a:fillRect/>
            </a:stretch>
          </a:blipFill>
          <a:ln>
            <a:noFill/>
          </a:ln>
        </p:spPr>
      </p:sp>
      <p:sp>
        <p:nvSpPr>
          <p:cNvPr id="28" name="Google Shape;2215;p72">
            <a:extLst>
              <a:ext uri="{FF2B5EF4-FFF2-40B4-BE49-F238E27FC236}">
                <a16:creationId xmlns:a16="http://schemas.microsoft.com/office/drawing/2014/main" id="{9876CACE-04E0-348E-1563-9A2BD7BF90BA}"/>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29" name="Google Shape;2216;p72">
            <a:extLst>
              <a:ext uri="{FF2B5EF4-FFF2-40B4-BE49-F238E27FC236}">
                <a16:creationId xmlns:a16="http://schemas.microsoft.com/office/drawing/2014/main" id="{135C5B3F-91FB-0DBF-CCAE-1A933BB3EF2A}"/>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2">
              <a:alphaModFix amt="10000"/>
            </a:blip>
            <a:stretch>
              <a:fillRect/>
            </a:stretch>
          </a:blipFill>
          <a:ln>
            <a:noFill/>
          </a:ln>
        </p:spPr>
      </p:sp>
      <p:sp>
        <p:nvSpPr>
          <p:cNvPr id="30" name="Google Shape;2217;p72">
            <a:extLst>
              <a:ext uri="{FF2B5EF4-FFF2-40B4-BE49-F238E27FC236}">
                <a16:creationId xmlns:a16="http://schemas.microsoft.com/office/drawing/2014/main" id="{A019E95D-C77A-3249-019E-8743E1D344A9}"/>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1" name="Google Shape;2218;p72">
            <a:extLst>
              <a:ext uri="{FF2B5EF4-FFF2-40B4-BE49-F238E27FC236}">
                <a16:creationId xmlns:a16="http://schemas.microsoft.com/office/drawing/2014/main" id="{96775CEF-8804-D42C-EC50-95EF9EAA682E}"/>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2" name="Google Shape;2219;p72">
            <a:extLst>
              <a:ext uri="{FF2B5EF4-FFF2-40B4-BE49-F238E27FC236}">
                <a16:creationId xmlns:a16="http://schemas.microsoft.com/office/drawing/2014/main" id="{10FFD4EB-B490-71FF-43A6-D20DC4C4D97A}"/>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3" name="TextBox 32">
            <a:extLst>
              <a:ext uri="{FF2B5EF4-FFF2-40B4-BE49-F238E27FC236}">
                <a16:creationId xmlns:a16="http://schemas.microsoft.com/office/drawing/2014/main" id="{7CF1ADAC-2F7B-4C6C-B969-D2D23CE64BD5}"/>
              </a:ext>
            </a:extLst>
          </p:cNvPr>
          <p:cNvSpPr txBox="1"/>
          <p:nvPr/>
        </p:nvSpPr>
        <p:spPr>
          <a:xfrm>
            <a:off x="2355421" y="357492"/>
            <a:ext cx="7481157" cy="584775"/>
          </a:xfrm>
          <a:prstGeom prst="rect">
            <a:avLst/>
          </a:prstGeom>
          <a:noFill/>
        </p:spPr>
        <p:txBody>
          <a:bodyPr wrap="square" rtlCol="0">
            <a:spAutoFit/>
          </a:bodyPr>
          <a:lstStyle/>
          <a:p>
            <a:pPr algn="ctr"/>
            <a:r>
              <a:rPr lang="en-IN" sz="3200" b="1" kern="0" dirty="0">
                <a:effectLst/>
                <a:latin typeface="Georgia" panose="02040502050405020303" pitchFamily="18" charset="0"/>
                <a:ea typeface="Times New Roman" panose="02020603050405020304" pitchFamily="18" charset="0"/>
                <a:cs typeface="Calibri" panose="020F0502020204030204" pitchFamily="34" charset="0"/>
              </a:rPr>
              <a:t>Non-seasonal ARIMA Models</a:t>
            </a:r>
            <a:endParaRPr lang="en-IN" sz="3200" b="1" dirty="0">
              <a:latin typeface="Georgia" panose="02040502050405020303" pitchFamily="18" charset="0"/>
            </a:endParaRPr>
          </a:p>
        </p:txBody>
      </p:sp>
      <p:sp>
        <p:nvSpPr>
          <p:cNvPr id="34" name="TextBox 33">
            <a:extLst>
              <a:ext uri="{FF2B5EF4-FFF2-40B4-BE49-F238E27FC236}">
                <a16:creationId xmlns:a16="http://schemas.microsoft.com/office/drawing/2014/main" id="{7B244633-9798-961D-9971-A4CE088DBB84}"/>
              </a:ext>
            </a:extLst>
          </p:cNvPr>
          <p:cNvSpPr txBox="1"/>
          <p:nvPr/>
        </p:nvSpPr>
        <p:spPr>
          <a:xfrm>
            <a:off x="345401" y="945329"/>
            <a:ext cx="11310256" cy="4144340"/>
          </a:xfrm>
          <a:prstGeom prst="rect">
            <a:avLst/>
          </a:prstGeom>
          <a:noFill/>
        </p:spPr>
        <p:txBody>
          <a:bodyPr wrap="square">
            <a:spAutoFit/>
          </a:bodyPr>
          <a:lstStyle/>
          <a:p>
            <a:pPr algn="just">
              <a:lnSpc>
                <a:spcPct val="107000"/>
              </a:lnSpc>
              <a:spcAft>
                <a:spcPts val="800"/>
              </a:spcAft>
            </a:pPr>
            <a:r>
              <a:rPr lang="en-IN" sz="2400" kern="100" spc="15" dirty="0">
                <a:effectLst/>
                <a:highlight>
                  <a:srgbClr val="FFFFFF"/>
                </a:highlight>
                <a:latin typeface="+mj-lt"/>
                <a:ea typeface="Calibri" panose="020F0502020204030204" pitchFamily="34" charset="0"/>
                <a:cs typeface="Times New Roman" panose="02020603050405020304" pitchFamily="18" charset="0"/>
              </a:rPr>
              <a:t>If we combine differencing with autoregression and a moving average model, we obtain a non-seasonal </a:t>
            </a:r>
            <a:r>
              <a:rPr lang="en-IN" sz="2400" kern="100" spc="15" dirty="0" err="1">
                <a:effectLst/>
                <a:highlight>
                  <a:srgbClr val="FFFFFF"/>
                </a:highlight>
                <a:latin typeface="+mj-lt"/>
                <a:ea typeface="Calibri" panose="020F0502020204030204" pitchFamily="34" charset="0"/>
                <a:cs typeface="Times New Roman" panose="02020603050405020304" pitchFamily="18" charset="0"/>
              </a:rPr>
              <a:t>AutoRegressive</a:t>
            </a:r>
            <a:r>
              <a:rPr lang="en-IN" sz="2400" kern="100" spc="15" dirty="0">
                <a:effectLst/>
                <a:highlight>
                  <a:srgbClr val="FFFFFF"/>
                </a:highlight>
                <a:latin typeface="+mj-lt"/>
                <a:ea typeface="Calibri" panose="020F0502020204030204" pitchFamily="34" charset="0"/>
                <a:cs typeface="Times New Roman" panose="02020603050405020304" pitchFamily="18" charset="0"/>
              </a:rPr>
              <a:t> Integrated Moving Average (ARIMA) model.</a:t>
            </a:r>
            <a:endParaRPr lang="en-IN" sz="2400" kern="100"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IN" sz="2400" b="1" kern="100" dirty="0" err="1">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X′</a:t>
            </a:r>
            <a:r>
              <a:rPr lang="en-IN" sz="2400" b="1" kern="100" baseline="-25000" dirty="0" err="1">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t</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=c+ </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Cambria" panose="02040503050406030204" pitchFamily="18" charset="0"/>
              </a:rPr>
              <a:t>ϕ</a:t>
            </a:r>
            <a:r>
              <a:rPr lang="en-IN" sz="2400" b="1" kern="100" baseline="-250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1</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X</a:t>
            </a:r>
            <a:r>
              <a:rPr lang="en-IN" sz="2400" b="1" kern="100" baseline="300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a:t>
            </a:r>
            <a:r>
              <a:rPr lang="en-IN" sz="2400" b="1" kern="100" baseline="-250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t−1 </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Cambria Math" panose="02040503050406030204" pitchFamily="18" charset="0"/>
              </a:rPr>
              <a:t>⋯</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 </a:t>
            </a:r>
            <a:r>
              <a:rPr lang="en-IN" sz="2400" b="1" kern="100" dirty="0" err="1">
                <a:solidFill>
                  <a:srgbClr val="333333"/>
                </a:solidFill>
                <a:effectLst/>
                <a:highlight>
                  <a:srgbClr val="FFFFFF"/>
                </a:highlight>
                <a:latin typeface="Cambria Math" panose="02040503050406030204" pitchFamily="18" charset="0"/>
                <a:ea typeface="Cambria Math" panose="02040503050406030204" pitchFamily="18" charset="0"/>
                <a:cs typeface="Cambria" panose="02040503050406030204" pitchFamily="18" charset="0"/>
              </a:rPr>
              <a:t>ϕ</a:t>
            </a:r>
            <a:r>
              <a:rPr lang="en-IN" sz="2400" b="1" kern="100" baseline="-25000" dirty="0" err="1">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p</a:t>
            </a:r>
            <a:r>
              <a:rPr lang="en-IN" sz="2400" b="1" kern="100" dirty="0" err="1">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X</a:t>
            </a:r>
            <a:r>
              <a:rPr lang="en-IN" sz="2400" b="1" kern="100" baseline="30000" dirty="0" err="1">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a:t>
            </a:r>
            <a:r>
              <a:rPr lang="en-IN" sz="2400" b="1" kern="100" baseline="-25000" dirty="0" err="1">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t</a:t>
            </a:r>
            <a:r>
              <a:rPr lang="en-IN" sz="2400" b="1" kern="100" baseline="-250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−p </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 θ</a:t>
            </a:r>
            <a:r>
              <a:rPr lang="en-IN" sz="2400" b="1" kern="100" baseline="-250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1</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ε</a:t>
            </a:r>
            <a:r>
              <a:rPr lang="en-IN" sz="2400" b="1" kern="100" baseline="-250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t−1 </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Cambria Math" panose="02040503050406030204" pitchFamily="18" charset="0"/>
              </a:rPr>
              <a:t>⋯</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 </a:t>
            </a:r>
            <a:r>
              <a:rPr lang="en-IN" sz="2400" b="1" kern="100" dirty="0" err="1">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θq</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 </a:t>
            </a:r>
            <a:r>
              <a:rPr lang="en-IN" sz="2400" b="1" kern="100" dirty="0" err="1">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ε</a:t>
            </a:r>
            <a:r>
              <a:rPr lang="en-IN" sz="2400" b="1" kern="100" baseline="-25000" dirty="0" err="1">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t</a:t>
            </a:r>
            <a:r>
              <a:rPr lang="en-IN" sz="2400" b="1" kern="100" baseline="-250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−q </a:t>
            </a:r>
            <a:r>
              <a:rPr lang="en-IN" sz="2400" b="1" kern="100" dirty="0">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 </a:t>
            </a:r>
            <a:r>
              <a:rPr lang="en-IN" sz="2400" b="1" kern="100" dirty="0" err="1">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ε</a:t>
            </a:r>
            <a:r>
              <a:rPr lang="en-IN" sz="2400" b="1" kern="100" baseline="-25000" dirty="0" err="1">
                <a:solidFill>
                  <a:srgbClr val="333333"/>
                </a:solidFill>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spc="15" dirty="0">
                <a:effectLst/>
                <a:highlight>
                  <a:srgbClr val="FFFFFF"/>
                </a:highlight>
                <a:latin typeface="+mj-lt"/>
                <a:ea typeface="Calibri" panose="020F0502020204030204" pitchFamily="34" charset="0"/>
                <a:cs typeface="Times New Roman" panose="02020603050405020304" pitchFamily="18" charset="0"/>
              </a:rPr>
              <a:t>where </a:t>
            </a:r>
            <a:r>
              <a:rPr lang="en-IN" sz="2400" b="1" kern="100" dirty="0" err="1">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X′</a:t>
            </a:r>
            <a:r>
              <a:rPr lang="en-IN" sz="2400" b="1" kern="100" baseline="-25000" dirty="0" err="1">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t</a:t>
            </a:r>
            <a:r>
              <a:rPr lang="en-IN" sz="2400" kern="100" baseline="-25000" dirty="0">
                <a:effectLst/>
                <a:highlight>
                  <a:srgbClr val="FFFFFF"/>
                </a:highlight>
                <a:latin typeface="+mj-lt"/>
                <a:ea typeface="Calibri" panose="020F0502020204030204" pitchFamily="34" charset="0"/>
                <a:cs typeface="Times New Roman" panose="02020603050405020304" pitchFamily="18" charset="0"/>
              </a:rPr>
              <a:t> </a:t>
            </a:r>
            <a:r>
              <a:rPr lang="en-IN" sz="2400" kern="100" spc="15" dirty="0">
                <a:effectLst/>
                <a:highlight>
                  <a:srgbClr val="FFFFFF"/>
                </a:highlight>
                <a:latin typeface="+mj-lt"/>
                <a:ea typeface="Calibri" panose="020F0502020204030204" pitchFamily="34" charset="0"/>
                <a:cs typeface="Times New Roman" panose="02020603050405020304" pitchFamily="18" charset="0"/>
              </a:rPr>
              <a:t>is the differenced series (it may have been differenced more than once). The predictors on the right-hand side include both lagged values of </a:t>
            </a:r>
            <a:r>
              <a:rPr lang="en-IN" sz="2400" b="1" kern="100" spc="15" dirty="0" err="1">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X</a:t>
            </a:r>
            <a:r>
              <a:rPr lang="en-IN" sz="2400" b="1" kern="100" baseline="-25000" dirty="0" err="1">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a:t>t</a:t>
            </a:r>
            <a:r>
              <a:rPr lang="en-IN" sz="2400" kern="100" spc="15" dirty="0">
                <a:effectLst/>
                <a:highlight>
                  <a:srgbClr val="FFFFFF"/>
                </a:highlight>
                <a:latin typeface="+mj-lt"/>
                <a:ea typeface="Calibri" panose="020F0502020204030204" pitchFamily="34" charset="0"/>
                <a:cs typeface="Times New Roman" panose="02020603050405020304" pitchFamily="18" charset="0"/>
              </a:rPr>
              <a:t> and lagged errors. We call this an </a:t>
            </a:r>
            <a:r>
              <a:rPr lang="en-IN" sz="2400" b="1" kern="100" spc="15" dirty="0">
                <a:effectLst/>
                <a:highlight>
                  <a:srgbClr val="FFFFFF"/>
                </a:highlight>
                <a:latin typeface="+mj-lt"/>
                <a:ea typeface="Calibri" panose="020F0502020204030204" pitchFamily="34" charset="0"/>
                <a:cs typeface="Times New Roman" panose="02020603050405020304" pitchFamily="18" charset="0"/>
              </a:rPr>
              <a:t>ARIMA(</a:t>
            </a:r>
            <a:r>
              <a:rPr lang="en-IN" sz="2400" b="1" kern="100" dirty="0" err="1">
                <a:effectLst/>
                <a:highlight>
                  <a:srgbClr val="FFFFFF"/>
                </a:highlight>
                <a:latin typeface="+mj-lt"/>
                <a:ea typeface="Calibri" panose="020F0502020204030204" pitchFamily="34" charset="0"/>
                <a:cs typeface="Times New Roman" panose="02020603050405020304" pitchFamily="18" charset="0"/>
              </a:rPr>
              <a:t>p,d,q</a:t>
            </a:r>
            <a:r>
              <a:rPr lang="en-IN" sz="2400" b="1" kern="100" spc="15" dirty="0">
                <a:effectLst/>
                <a:highlight>
                  <a:srgbClr val="FFFFFF"/>
                </a:highlight>
                <a:latin typeface="+mj-lt"/>
                <a:ea typeface="Calibri" panose="020F0502020204030204" pitchFamily="34" charset="0"/>
                <a:cs typeface="Times New Roman" panose="02020603050405020304" pitchFamily="18" charset="0"/>
              </a:rPr>
              <a:t>) model</a:t>
            </a:r>
            <a:r>
              <a:rPr lang="en-IN" sz="2400" kern="100" spc="15" dirty="0">
                <a:effectLst/>
                <a:highlight>
                  <a:srgbClr val="FFFFFF"/>
                </a:highlight>
                <a:latin typeface="+mj-lt"/>
                <a:ea typeface="Calibri" panose="020F0502020204030204" pitchFamily="34" charset="0"/>
                <a:cs typeface="Times New Roman" panose="02020603050405020304" pitchFamily="18" charset="0"/>
              </a:rPr>
              <a:t>, where</a:t>
            </a:r>
            <a:endParaRPr lang="en-IN" sz="2400" kern="100"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100" spc="15" dirty="0">
                <a:effectLst/>
                <a:highlight>
                  <a:srgbClr val="FFFFFF"/>
                </a:highlight>
                <a:latin typeface="+mj-lt"/>
                <a:ea typeface="Calibri" panose="020F0502020204030204" pitchFamily="34" charset="0"/>
                <a:cs typeface="Times New Roman" panose="02020603050405020304" pitchFamily="18" charset="0"/>
              </a:rPr>
              <a:t>p:</a:t>
            </a:r>
            <a:r>
              <a:rPr lang="en-IN" sz="2400" kern="100" spc="15" dirty="0">
                <a:effectLst/>
                <a:highlight>
                  <a:srgbClr val="FFFFFF"/>
                </a:highlight>
                <a:latin typeface="+mj-lt"/>
                <a:ea typeface="Calibri" panose="020F0502020204030204" pitchFamily="34" charset="0"/>
                <a:cs typeface="Times New Roman" panose="02020603050405020304" pitchFamily="18" charset="0"/>
              </a:rPr>
              <a:t> order of the autoregressive part</a:t>
            </a:r>
            <a:endParaRPr lang="en-IN" sz="2400" kern="100"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100" spc="15" dirty="0">
                <a:effectLst/>
                <a:highlight>
                  <a:srgbClr val="FFFFFF"/>
                </a:highlight>
                <a:latin typeface="+mj-lt"/>
                <a:ea typeface="Calibri" panose="020F0502020204030204" pitchFamily="34" charset="0"/>
                <a:cs typeface="Times New Roman" panose="02020603050405020304" pitchFamily="18" charset="0"/>
              </a:rPr>
              <a:t>d:</a:t>
            </a:r>
            <a:r>
              <a:rPr lang="en-IN" sz="2400" kern="100" spc="15" dirty="0">
                <a:effectLst/>
                <a:highlight>
                  <a:srgbClr val="FFFFFF"/>
                </a:highlight>
                <a:latin typeface="+mj-lt"/>
                <a:ea typeface="Calibri" panose="020F0502020204030204" pitchFamily="34" charset="0"/>
                <a:cs typeface="Times New Roman" panose="02020603050405020304" pitchFamily="18" charset="0"/>
              </a:rPr>
              <a:t> </a:t>
            </a:r>
            <a:r>
              <a:rPr lang="en-IN" sz="2400" kern="100" spc="15" dirty="0">
                <a:effectLst/>
                <a:highlight>
                  <a:srgbClr val="F8F8F8"/>
                </a:highlight>
                <a:latin typeface="+mj-lt"/>
                <a:ea typeface="Calibri" panose="020F0502020204030204" pitchFamily="34" charset="0"/>
                <a:cs typeface="Times New Roman" panose="02020603050405020304" pitchFamily="18" charset="0"/>
              </a:rPr>
              <a:t>degree of differencing involved</a:t>
            </a:r>
            <a:endParaRPr lang="en-IN" sz="2400" kern="100"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100" spc="15" dirty="0">
                <a:effectLst/>
                <a:highlight>
                  <a:srgbClr val="FFFFFF"/>
                </a:highlight>
                <a:latin typeface="+mj-lt"/>
                <a:ea typeface="Calibri" panose="020F0502020204030204" pitchFamily="34" charset="0"/>
                <a:cs typeface="Times New Roman" panose="02020603050405020304" pitchFamily="18" charset="0"/>
              </a:rPr>
              <a:t>q:</a:t>
            </a:r>
            <a:r>
              <a:rPr lang="en-IN" sz="2400" kern="100" spc="15" dirty="0">
                <a:effectLst/>
                <a:highlight>
                  <a:srgbClr val="FFFFFF"/>
                </a:highlight>
                <a:latin typeface="+mj-lt"/>
                <a:ea typeface="Calibri" panose="020F0502020204030204" pitchFamily="34" charset="0"/>
                <a:cs typeface="Times New Roman" panose="02020603050405020304" pitchFamily="18" charset="0"/>
              </a:rPr>
              <a:t> order of the moving average part.</a:t>
            </a:r>
            <a:endParaRPr lang="en-IN" sz="24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1006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1;p72">
            <a:extLst>
              <a:ext uri="{FF2B5EF4-FFF2-40B4-BE49-F238E27FC236}">
                <a16:creationId xmlns:a16="http://schemas.microsoft.com/office/drawing/2014/main" id="{0E9BE3F1-CF6E-1AC7-FFD1-F6E74DD4074C}"/>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2">
              <a:alphaModFix amt="10000"/>
            </a:blip>
            <a:stretch>
              <a:fillRect/>
            </a:stretch>
          </a:blipFill>
          <a:ln>
            <a:noFill/>
          </a:ln>
        </p:spPr>
      </p:sp>
      <p:sp>
        <p:nvSpPr>
          <p:cNvPr id="3" name="Google Shape;2184;p72">
            <a:extLst>
              <a:ext uri="{FF2B5EF4-FFF2-40B4-BE49-F238E27FC236}">
                <a16:creationId xmlns:a16="http://schemas.microsoft.com/office/drawing/2014/main" id="{4AA42B04-D313-15BD-BB36-37940C7CE3D5}"/>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3">
              <a:alphaModFix amt="25000"/>
            </a:blip>
            <a:stretch>
              <a:fillRect/>
            </a:stretch>
          </a:blipFill>
          <a:ln>
            <a:noFill/>
          </a:ln>
        </p:spPr>
      </p:sp>
      <p:sp>
        <p:nvSpPr>
          <p:cNvPr id="4" name="Google Shape;2185;p72">
            <a:extLst>
              <a:ext uri="{FF2B5EF4-FFF2-40B4-BE49-F238E27FC236}">
                <a16:creationId xmlns:a16="http://schemas.microsoft.com/office/drawing/2014/main" id="{B02CCF03-F921-5ADB-63B6-F2CD41A3E046}"/>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4">
              <a:alphaModFix amt="10000"/>
            </a:blip>
            <a:stretch>
              <a:fillRect/>
            </a:stretch>
          </a:blipFill>
          <a:ln>
            <a:noFill/>
          </a:ln>
        </p:spPr>
      </p:sp>
      <p:sp>
        <p:nvSpPr>
          <p:cNvPr id="5" name="Google Shape;2187;p72">
            <a:extLst>
              <a:ext uri="{FF2B5EF4-FFF2-40B4-BE49-F238E27FC236}">
                <a16:creationId xmlns:a16="http://schemas.microsoft.com/office/drawing/2014/main" id="{895B8E35-A935-8E22-DF1A-93C4510AAAC7}"/>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5">
              <a:alphaModFix amt="5000"/>
            </a:blip>
            <a:stretch>
              <a:fillRect/>
            </a:stretch>
          </a:blipFill>
          <a:ln>
            <a:noFill/>
          </a:ln>
        </p:spPr>
      </p:sp>
      <p:sp>
        <p:nvSpPr>
          <p:cNvPr id="6" name="Google Shape;2188;p72">
            <a:extLst>
              <a:ext uri="{FF2B5EF4-FFF2-40B4-BE49-F238E27FC236}">
                <a16:creationId xmlns:a16="http://schemas.microsoft.com/office/drawing/2014/main" id="{CB180919-6AA2-6889-9111-A9A1CBCF2B9A}"/>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6">
              <a:alphaModFix amt="10000"/>
            </a:blip>
            <a:stretch>
              <a:fillRect/>
            </a:stretch>
          </a:blipFill>
          <a:ln>
            <a:noFill/>
          </a:ln>
        </p:spPr>
      </p:sp>
      <p:sp>
        <p:nvSpPr>
          <p:cNvPr id="7" name="Google Shape;2189;p72">
            <a:extLst>
              <a:ext uri="{FF2B5EF4-FFF2-40B4-BE49-F238E27FC236}">
                <a16:creationId xmlns:a16="http://schemas.microsoft.com/office/drawing/2014/main" id="{ED34F06E-0104-21BC-9418-DAE3BB643181}"/>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7">
              <a:alphaModFix amt="10000"/>
            </a:blip>
            <a:stretch>
              <a:fillRect/>
            </a:stretch>
          </a:blipFill>
          <a:ln>
            <a:noFill/>
          </a:ln>
        </p:spPr>
      </p:sp>
      <p:sp>
        <p:nvSpPr>
          <p:cNvPr id="8" name="Google Shape;2190;p72">
            <a:extLst>
              <a:ext uri="{FF2B5EF4-FFF2-40B4-BE49-F238E27FC236}">
                <a16:creationId xmlns:a16="http://schemas.microsoft.com/office/drawing/2014/main" id="{879CAF1C-F57C-7281-ACE8-09C2965E9538}"/>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8">
              <a:alphaModFix amt="10000"/>
            </a:blip>
            <a:stretch>
              <a:fillRect/>
            </a:stretch>
          </a:blipFill>
          <a:ln>
            <a:noFill/>
          </a:ln>
        </p:spPr>
      </p:sp>
      <p:sp>
        <p:nvSpPr>
          <p:cNvPr id="9" name="Google Shape;2191;p72">
            <a:extLst>
              <a:ext uri="{FF2B5EF4-FFF2-40B4-BE49-F238E27FC236}">
                <a16:creationId xmlns:a16="http://schemas.microsoft.com/office/drawing/2014/main" id="{CE94BA6B-2AC8-1DE8-7067-F945D8B350F9}"/>
              </a:ext>
            </a:extLst>
          </p:cNvPr>
          <p:cNvSpPr/>
          <p:nvPr/>
        </p:nvSpPr>
        <p:spPr>
          <a:xfrm>
            <a:off x="3251010" y="172557"/>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9">
              <a:alphaModFix amt="10000"/>
            </a:blip>
            <a:stretch>
              <a:fillRect/>
            </a:stretch>
          </a:blipFill>
          <a:ln>
            <a:noFill/>
          </a:ln>
        </p:spPr>
      </p:sp>
      <p:sp>
        <p:nvSpPr>
          <p:cNvPr id="10" name="Google Shape;2192;p72">
            <a:extLst>
              <a:ext uri="{FF2B5EF4-FFF2-40B4-BE49-F238E27FC236}">
                <a16:creationId xmlns:a16="http://schemas.microsoft.com/office/drawing/2014/main" id="{464FCF5F-AAB0-B074-2374-C086EE621E35}"/>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0">
              <a:alphaModFix amt="10000"/>
            </a:blip>
            <a:stretch>
              <a:fillRect/>
            </a:stretch>
          </a:blipFill>
          <a:ln>
            <a:noFill/>
          </a:ln>
        </p:spPr>
      </p:sp>
      <p:sp>
        <p:nvSpPr>
          <p:cNvPr id="11" name="Google Shape;2193;p72">
            <a:extLst>
              <a:ext uri="{FF2B5EF4-FFF2-40B4-BE49-F238E27FC236}">
                <a16:creationId xmlns:a16="http://schemas.microsoft.com/office/drawing/2014/main" id="{E0496AB2-5CF8-B34C-0F13-4C0B2665F31C}"/>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8">
              <a:alphaModFix amt="10000"/>
            </a:blip>
            <a:stretch>
              <a:fillRect/>
            </a:stretch>
          </a:blipFill>
          <a:ln>
            <a:noFill/>
          </a:ln>
        </p:spPr>
      </p:sp>
      <p:sp>
        <p:nvSpPr>
          <p:cNvPr id="12" name="Google Shape;2194;p72">
            <a:extLst>
              <a:ext uri="{FF2B5EF4-FFF2-40B4-BE49-F238E27FC236}">
                <a16:creationId xmlns:a16="http://schemas.microsoft.com/office/drawing/2014/main" id="{84D20F84-AF2A-F5FF-E63C-B1375559E18B}"/>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1">
              <a:alphaModFix amt="10000"/>
            </a:blip>
            <a:stretch>
              <a:fillRect/>
            </a:stretch>
          </a:blipFill>
          <a:ln>
            <a:noFill/>
          </a:ln>
        </p:spPr>
      </p:sp>
      <p:sp>
        <p:nvSpPr>
          <p:cNvPr id="13" name="Google Shape;2195;p72">
            <a:extLst>
              <a:ext uri="{FF2B5EF4-FFF2-40B4-BE49-F238E27FC236}">
                <a16:creationId xmlns:a16="http://schemas.microsoft.com/office/drawing/2014/main" id="{9378C517-CE24-EDA2-8FE6-E97359DC7129}"/>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5">
              <a:alphaModFix amt="5000"/>
            </a:blip>
            <a:stretch>
              <a:fillRect/>
            </a:stretch>
          </a:blipFill>
          <a:ln>
            <a:noFill/>
          </a:ln>
        </p:spPr>
      </p:sp>
      <p:sp>
        <p:nvSpPr>
          <p:cNvPr id="14" name="Google Shape;2196;p72">
            <a:extLst>
              <a:ext uri="{FF2B5EF4-FFF2-40B4-BE49-F238E27FC236}">
                <a16:creationId xmlns:a16="http://schemas.microsoft.com/office/drawing/2014/main" id="{42D60684-6279-1295-88A7-3612B6799F38}"/>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0">
              <a:alphaModFix amt="10000"/>
            </a:blip>
            <a:stretch>
              <a:fillRect/>
            </a:stretch>
          </a:blipFill>
          <a:ln>
            <a:noFill/>
          </a:ln>
        </p:spPr>
      </p:sp>
      <p:sp>
        <p:nvSpPr>
          <p:cNvPr id="15" name="Google Shape;2197;p72">
            <a:extLst>
              <a:ext uri="{FF2B5EF4-FFF2-40B4-BE49-F238E27FC236}">
                <a16:creationId xmlns:a16="http://schemas.microsoft.com/office/drawing/2014/main" id="{EB46FF6C-341E-FE4E-B678-82E041F1B7A8}"/>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9">
              <a:alphaModFix amt="10000"/>
            </a:blip>
            <a:stretch>
              <a:fillRect/>
            </a:stretch>
          </a:blipFill>
          <a:ln>
            <a:noFill/>
          </a:ln>
        </p:spPr>
      </p:sp>
      <p:sp>
        <p:nvSpPr>
          <p:cNvPr id="16" name="Google Shape;2199;p72">
            <a:extLst>
              <a:ext uri="{FF2B5EF4-FFF2-40B4-BE49-F238E27FC236}">
                <a16:creationId xmlns:a16="http://schemas.microsoft.com/office/drawing/2014/main" id="{371BC07F-D545-39C4-82CE-BDC1EC3408F4}"/>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1">
              <a:alphaModFix amt="10000"/>
            </a:blip>
            <a:stretch>
              <a:fillRect/>
            </a:stretch>
          </a:blipFill>
          <a:ln>
            <a:noFill/>
          </a:ln>
        </p:spPr>
      </p:sp>
      <p:sp>
        <p:nvSpPr>
          <p:cNvPr id="17" name="Google Shape;2200;p72">
            <a:extLst>
              <a:ext uri="{FF2B5EF4-FFF2-40B4-BE49-F238E27FC236}">
                <a16:creationId xmlns:a16="http://schemas.microsoft.com/office/drawing/2014/main" id="{4431A391-B7C0-85B3-99EC-8FEF6D1ABB81}"/>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5">
              <a:alphaModFix amt="5000"/>
            </a:blip>
            <a:stretch>
              <a:fillRect/>
            </a:stretch>
          </a:blipFill>
          <a:ln>
            <a:noFill/>
          </a:ln>
        </p:spPr>
      </p:sp>
      <p:sp>
        <p:nvSpPr>
          <p:cNvPr id="18" name="Google Shape;2201;p72">
            <a:extLst>
              <a:ext uri="{FF2B5EF4-FFF2-40B4-BE49-F238E27FC236}">
                <a16:creationId xmlns:a16="http://schemas.microsoft.com/office/drawing/2014/main" id="{1AF82093-76AA-41E0-C29D-23EEFE75F9C6}"/>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8">
              <a:alphaModFix amt="10000"/>
            </a:blip>
            <a:stretch>
              <a:fillRect/>
            </a:stretch>
          </a:blipFill>
          <a:ln>
            <a:noFill/>
          </a:ln>
        </p:spPr>
      </p:sp>
      <p:sp>
        <p:nvSpPr>
          <p:cNvPr id="19" name="Google Shape;2202;p72">
            <a:extLst>
              <a:ext uri="{FF2B5EF4-FFF2-40B4-BE49-F238E27FC236}">
                <a16:creationId xmlns:a16="http://schemas.microsoft.com/office/drawing/2014/main" id="{116BED6B-DAC4-BD79-6B0B-E7474E349911}"/>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7">
              <a:alphaModFix amt="10000"/>
            </a:blip>
            <a:stretch>
              <a:fillRect/>
            </a:stretch>
          </a:blipFill>
          <a:ln>
            <a:noFill/>
          </a:ln>
        </p:spPr>
      </p:sp>
      <p:sp>
        <p:nvSpPr>
          <p:cNvPr id="20" name="Google Shape;2203;p72">
            <a:extLst>
              <a:ext uri="{FF2B5EF4-FFF2-40B4-BE49-F238E27FC236}">
                <a16:creationId xmlns:a16="http://schemas.microsoft.com/office/drawing/2014/main" id="{124D56FD-11B9-7234-DD16-7227C6E2ECD3}"/>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4">
              <a:alphaModFix amt="9000"/>
            </a:blip>
            <a:stretch>
              <a:fillRect/>
            </a:stretch>
          </a:blipFill>
          <a:ln>
            <a:noFill/>
          </a:ln>
        </p:spPr>
      </p:sp>
      <p:sp>
        <p:nvSpPr>
          <p:cNvPr id="21" name="Google Shape;2204;p72">
            <a:extLst>
              <a:ext uri="{FF2B5EF4-FFF2-40B4-BE49-F238E27FC236}">
                <a16:creationId xmlns:a16="http://schemas.microsoft.com/office/drawing/2014/main" id="{BD2A2843-C750-171B-66F7-7383CBF3688A}"/>
              </a:ext>
            </a:extLst>
          </p:cNvPr>
          <p:cNvSpPr/>
          <p:nvPr/>
        </p:nvSpPr>
        <p:spPr>
          <a:xfrm>
            <a:off x="8640780" y="4235212"/>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6">
              <a:alphaModFix amt="10000"/>
            </a:blip>
            <a:stretch>
              <a:fillRect/>
            </a:stretch>
          </a:blipFill>
          <a:ln>
            <a:noFill/>
          </a:ln>
        </p:spPr>
      </p:sp>
      <p:sp>
        <p:nvSpPr>
          <p:cNvPr id="22" name="Google Shape;2205;p72">
            <a:extLst>
              <a:ext uri="{FF2B5EF4-FFF2-40B4-BE49-F238E27FC236}">
                <a16:creationId xmlns:a16="http://schemas.microsoft.com/office/drawing/2014/main" id="{A96B9813-322D-184C-DF87-A93A299DEB50}"/>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5">
              <a:alphaModFix amt="3000"/>
            </a:blip>
            <a:stretch>
              <a:fillRect/>
            </a:stretch>
          </a:blipFill>
          <a:ln>
            <a:noFill/>
          </a:ln>
        </p:spPr>
      </p:sp>
      <p:sp>
        <p:nvSpPr>
          <p:cNvPr id="23" name="Google Shape;2206;p72">
            <a:extLst>
              <a:ext uri="{FF2B5EF4-FFF2-40B4-BE49-F238E27FC236}">
                <a16:creationId xmlns:a16="http://schemas.microsoft.com/office/drawing/2014/main" id="{731815EE-AAAB-61EC-C33A-E4D14B71D753}"/>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9">
              <a:alphaModFix amt="10000"/>
            </a:blip>
            <a:stretch>
              <a:fillRect/>
            </a:stretch>
          </a:blipFill>
          <a:ln>
            <a:noFill/>
          </a:ln>
        </p:spPr>
      </p:sp>
      <p:sp>
        <p:nvSpPr>
          <p:cNvPr id="24" name="Google Shape;2207;p72">
            <a:extLst>
              <a:ext uri="{FF2B5EF4-FFF2-40B4-BE49-F238E27FC236}">
                <a16:creationId xmlns:a16="http://schemas.microsoft.com/office/drawing/2014/main" id="{88DBC635-26BF-8BFC-F4F9-7093B920C26E}"/>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4">
              <a:alphaModFix amt="10000"/>
            </a:blip>
            <a:stretch>
              <a:fillRect/>
            </a:stretch>
          </a:blipFill>
          <a:ln>
            <a:noFill/>
          </a:ln>
        </p:spPr>
      </p:sp>
      <p:sp>
        <p:nvSpPr>
          <p:cNvPr id="25" name="Google Shape;2209;p72">
            <a:extLst>
              <a:ext uri="{FF2B5EF4-FFF2-40B4-BE49-F238E27FC236}">
                <a16:creationId xmlns:a16="http://schemas.microsoft.com/office/drawing/2014/main" id="{4B242B9B-B756-A5D2-B224-F69B8D242740}"/>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0">
              <a:alphaModFix amt="10000"/>
            </a:blip>
            <a:stretch>
              <a:fillRect/>
            </a:stretch>
          </a:blipFill>
          <a:ln>
            <a:noFill/>
          </a:ln>
        </p:spPr>
      </p:sp>
      <p:sp>
        <p:nvSpPr>
          <p:cNvPr id="26" name="Google Shape;2210;p72">
            <a:extLst>
              <a:ext uri="{FF2B5EF4-FFF2-40B4-BE49-F238E27FC236}">
                <a16:creationId xmlns:a16="http://schemas.microsoft.com/office/drawing/2014/main" id="{B4409FC5-0E4A-F3EA-6F65-23534973893F}"/>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0">
              <a:alphaModFix amt="10000"/>
            </a:blip>
            <a:stretch>
              <a:fillRect/>
            </a:stretch>
          </a:blipFill>
          <a:ln>
            <a:noFill/>
          </a:ln>
        </p:spPr>
      </p:sp>
      <p:sp>
        <p:nvSpPr>
          <p:cNvPr id="27" name="Google Shape;2214;p72">
            <a:extLst>
              <a:ext uri="{FF2B5EF4-FFF2-40B4-BE49-F238E27FC236}">
                <a16:creationId xmlns:a16="http://schemas.microsoft.com/office/drawing/2014/main" id="{F361D395-7D42-7230-5143-287220CE7CFA}"/>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2">
              <a:alphaModFix amt="10000"/>
            </a:blip>
            <a:stretch>
              <a:fillRect/>
            </a:stretch>
          </a:blipFill>
          <a:ln>
            <a:noFill/>
          </a:ln>
        </p:spPr>
      </p:sp>
      <p:sp>
        <p:nvSpPr>
          <p:cNvPr id="28" name="Google Shape;2215;p72">
            <a:extLst>
              <a:ext uri="{FF2B5EF4-FFF2-40B4-BE49-F238E27FC236}">
                <a16:creationId xmlns:a16="http://schemas.microsoft.com/office/drawing/2014/main" id="{31C22C88-99E4-8DD3-C61D-CF6994F67C41}"/>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29" name="Google Shape;2216;p72">
            <a:extLst>
              <a:ext uri="{FF2B5EF4-FFF2-40B4-BE49-F238E27FC236}">
                <a16:creationId xmlns:a16="http://schemas.microsoft.com/office/drawing/2014/main" id="{AABB06AE-18DF-372F-CDA1-481A16545854}"/>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2">
              <a:alphaModFix amt="10000"/>
            </a:blip>
            <a:stretch>
              <a:fillRect/>
            </a:stretch>
          </a:blipFill>
          <a:ln>
            <a:noFill/>
          </a:ln>
        </p:spPr>
      </p:sp>
      <p:sp>
        <p:nvSpPr>
          <p:cNvPr id="30" name="Google Shape;2217;p72">
            <a:extLst>
              <a:ext uri="{FF2B5EF4-FFF2-40B4-BE49-F238E27FC236}">
                <a16:creationId xmlns:a16="http://schemas.microsoft.com/office/drawing/2014/main" id="{6A6DE887-0D6C-E4A2-E263-3E6609C6F9EE}"/>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1" name="Google Shape;2218;p72">
            <a:extLst>
              <a:ext uri="{FF2B5EF4-FFF2-40B4-BE49-F238E27FC236}">
                <a16:creationId xmlns:a16="http://schemas.microsoft.com/office/drawing/2014/main" id="{89EE1896-4FB2-D9EF-8C0B-A7F968436789}"/>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2" name="Google Shape;2219;p72">
            <a:extLst>
              <a:ext uri="{FF2B5EF4-FFF2-40B4-BE49-F238E27FC236}">
                <a16:creationId xmlns:a16="http://schemas.microsoft.com/office/drawing/2014/main" id="{44B6DB5B-9B1C-457B-B584-23973897FC1A}"/>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4" name="TextBox 33">
            <a:extLst>
              <a:ext uri="{FF2B5EF4-FFF2-40B4-BE49-F238E27FC236}">
                <a16:creationId xmlns:a16="http://schemas.microsoft.com/office/drawing/2014/main" id="{B3227EAF-E5CF-0FC4-A2C1-832EDE6A809B}"/>
              </a:ext>
            </a:extLst>
          </p:cNvPr>
          <p:cNvSpPr txBox="1"/>
          <p:nvPr/>
        </p:nvSpPr>
        <p:spPr>
          <a:xfrm>
            <a:off x="555551" y="1051285"/>
            <a:ext cx="11310256" cy="530402"/>
          </a:xfrm>
          <a:prstGeom prst="rect">
            <a:avLst/>
          </a:prstGeom>
          <a:noFill/>
        </p:spPr>
        <p:txBody>
          <a:bodyPr wrap="square">
            <a:spAutoFit/>
          </a:bodyPr>
          <a:lstStyle/>
          <a:p>
            <a:pPr algn="just">
              <a:lnSpc>
                <a:spcPct val="107000"/>
              </a:lnSpc>
              <a:spcAft>
                <a:spcPts val="800"/>
              </a:spcAft>
            </a:pPr>
            <a:r>
              <a:rPr lang="en-IN" sz="2800" b="1" u="sng" kern="100" spc="15" dirty="0">
                <a:solidFill>
                  <a:srgbClr val="222222"/>
                </a:solidFill>
                <a:effectLst/>
                <a:highlight>
                  <a:srgbClr val="FFFFFF"/>
                </a:highlight>
                <a:latin typeface="+mj-lt"/>
                <a:ea typeface="Calibri" panose="020F0502020204030204" pitchFamily="34" charset="0"/>
                <a:cs typeface="Times New Roman" panose="02020603050405020304" pitchFamily="18" charset="0"/>
              </a:rPr>
              <a:t>Special cases</a:t>
            </a:r>
            <a:r>
              <a:rPr lang="en-IN" sz="2800" b="1" kern="100" spc="15" dirty="0">
                <a:solidFill>
                  <a:srgbClr val="222222"/>
                </a:solidFill>
                <a:effectLst/>
                <a:highlight>
                  <a:srgbClr val="FFFFFF"/>
                </a:highlight>
                <a:latin typeface="+mj-lt"/>
                <a:ea typeface="Calibri" panose="020F0502020204030204" pitchFamily="34" charset="0"/>
                <a:cs typeface="Times New Roman" panose="02020603050405020304" pitchFamily="18" charset="0"/>
              </a:rPr>
              <a:t>:</a:t>
            </a:r>
            <a:endParaRPr lang="en-IN" sz="2800" b="1" kern="100" dirty="0">
              <a:effectLst/>
              <a:latin typeface="+mj-lt"/>
              <a:ea typeface="Calibri" panose="020F0502020204030204" pitchFamily="34" charset="0"/>
              <a:cs typeface="Times New Roman" panose="02020603050405020304" pitchFamily="18" charset="0"/>
            </a:endParaRPr>
          </a:p>
        </p:txBody>
      </p:sp>
      <p:graphicFrame>
        <p:nvGraphicFramePr>
          <p:cNvPr id="35" name="Table 34">
            <a:extLst>
              <a:ext uri="{FF2B5EF4-FFF2-40B4-BE49-F238E27FC236}">
                <a16:creationId xmlns:a16="http://schemas.microsoft.com/office/drawing/2014/main" id="{33D3CF95-63C4-D046-D948-9F296A76ABF1}"/>
              </a:ext>
            </a:extLst>
          </p:cNvPr>
          <p:cNvGraphicFramePr>
            <a:graphicFrameLocks noGrp="1"/>
          </p:cNvGraphicFramePr>
          <p:nvPr>
            <p:extLst>
              <p:ext uri="{D42A27DB-BD31-4B8C-83A1-F6EECF244321}">
                <p14:modId xmlns:p14="http://schemas.microsoft.com/office/powerpoint/2010/main" val="633327287"/>
              </p:ext>
            </p:extLst>
          </p:nvPr>
        </p:nvGraphicFramePr>
        <p:xfrm>
          <a:off x="2755468" y="1114508"/>
          <a:ext cx="8123275" cy="2017501"/>
        </p:xfrm>
        <a:graphic>
          <a:graphicData uri="http://schemas.openxmlformats.org/drawingml/2006/table">
            <a:tbl>
              <a:tblPr firstRow="1" firstCol="1" bandRow="1">
                <a:tableStyleId>{D7AC3CCA-C797-4891-BE02-D94E43425B78}</a:tableStyleId>
              </a:tblPr>
              <a:tblGrid>
                <a:gridCol w="4040869">
                  <a:extLst>
                    <a:ext uri="{9D8B030D-6E8A-4147-A177-3AD203B41FA5}">
                      <a16:colId xmlns:a16="http://schemas.microsoft.com/office/drawing/2014/main" val="3785452561"/>
                    </a:ext>
                  </a:extLst>
                </a:gridCol>
                <a:gridCol w="4082406">
                  <a:extLst>
                    <a:ext uri="{9D8B030D-6E8A-4147-A177-3AD203B41FA5}">
                      <a16:colId xmlns:a16="http://schemas.microsoft.com/office/drawing/2014/main" val="3942361014"/>
                    </a:ext>
                  </a:extLst>
                </a:gridCol>
              </a:tblGrid>
              <a:tr h="390542">
                <a:tc>
                  <a:txBody>
                    <a:bodyPr/>
                    <a:lstStyle/>
                    <a:p>
                      <a:pPr algn="ctr">
                        <a:lnSpc>
                          <a:spcPct val="107000"/>
                        </a:lnSpc>
                        <a:spcAft>
                          <a:spcPts val="1020"/>
                        </a:spcAft>
                      </a:pPr>
                      <a:r>
                        <a:rPr lang="en-IN" sz="2400" kern="0" spc="15" dirty="0">
                          <a:effectLst/>
                          <a:latin typeface="+mj-lt"/>
                        </a:rPr>
                        <a:t>White noise</a:t>
                      </a:r>
                      <a:endParaRPr lang="en-IN" sz="2400" kern="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1020"/>
                        </a:spcAft>
                      </a:pPr>
                      <a:r>
                        <a:rPr lang="en-IN" sz="2400" kern="0" spc="15" dirty="0">
                          <a:effectLst/>
                          <a:latin typeface="+mj-lt"/>
                        </a:rPr>
                        <a:t>ARIMA(0,0,0)</a:t>
                      </a:r>
                      <a:endParaRPr lang="en-IN" sz="2400" kern="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6844042"/>
                  </a:ext>
                </a:extLst>
              </a:tr>
              <a:tr h="496232">
                <a:tc>
                  <a:txBody>
                    <a:bodyPr/>
                    <a:lstStyle/>
                    <a:p>
                      <a:pPr algn="ctr">
                        <a:lnSpc>
                          <a:spcPct val="107000"/>
                        </a:lnSpc>
                        <a:spcAft>
                          <a:spcPts val="1020"/>
                        </a:spcAft>
                      </a:pPr>
                      <a:r>
                        <a:rPr lang="en-IN" sz="2400" kern="0" spc="15" dirty="0">
                          <a:effectLst/>
                          <a:latin typeface="+mj-lt"/>
                        </a:rPr>
                        <a:t>Random walk</a:t>
                      </a:r>
                      <a:endParaRPr lang="en-IN" sz="2400" kern="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1020"/>
                        </a:spcAft>
                      </a:pPr>
                      <a:r>
                        <a:rPr lang="en-IN" sz="2400" kern="0" spc="15" dirty="0">
                          <a:effectLst/>
                          <a:latin typeface="+mj-lt"/>
                        </a:rPr>
                        <a:t>ARIMA(0,1,0) with no constant</a:t>
                      </a:r>
                      <a:endParaRPr lang="en-IN" sz="2400" kern="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9649624"/>
                  </a:ext>
                </a:extLst>
              </a:tr>
              <a:tr h="328343">
                <a:tc>
                  <a:txBody>
                    <a:bodyPr/>
                    <a:lstStyle/>
                    <a:p>
                      <a:pPr algn="ctr">
                        <a:lnSpc>
                          <a:spcPct val="107000"/>
                        </a:lnSpc>
                        <a:spcAft>
                          <a:spcPts val="1020"/>
                        </a:spcAft>
                      </a:pPr>
                      <a:r>
                        <a:rPr lang="en-IN" sz="2400" kern="0" spc="15" dirty="0">
                          <a:effectLst/>
                          <a:latin typeface="+mj-lt"/>
                        </a:rPr>
                        <a:t>Random walk with drift</a:t>
                      </a:r>
                      <a:endParaRPr lang="en-IN" sz="2400" kern="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1020"/>
                        </a:spcAft>
                      </a:pPr>
                      <a:r>
                        <a:rPr lang="en-IN" sz="2400" kern="0" spc="15" dirty="0">
                          <a:effectLst/>
                          <a:latin typeface="+mj-lt"/>
                        </a:rPr>
                        <a:t>ARIMA(0,1,0) with a constant</a:t>
                      </a:r>
                      <a:endParaRPr lang="en-IN" sz="2400" kern="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1387997"/>
                  </a:ext>
                </a:extLst>
              </a:tr>
              <a:tr h="378356">
                <a:tc>
                  <a:txBody>
                    <a:bodyPr/>
                    <a:lstStyle/>
                    <a:p>
                      <a:pPr algn="ctr">
                        <a:lnSpc>
                          <a:spcPct val="107000"/>
                        </a:lnSpc>
                        <a:spcAft>
                          <a:spcPts val="1020"/>
                        </a:spcAft>
                      </a:pPr>
                      <a:r>
                        <a:rPr lang="en-IN" sz="2400" kern="0" spc="15" dirty="0">
                          <a:effectLst/>
                          <a:latin typeface="+mj-lt"/>
                        </a:rPr>
                        <a:t>Autoregression</a:t>
                      </a:r>
                      <a:endParaRPr lang="en-IN" sz="2400" kern="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0" spc="15" dirty="0">
                          <a:effectLst/>
                          <a:latin typeface="+mj-lt"/>
                        </a:rPr>
                        <a:t>ARIMA(</a:t>
                      </a:r>
                      <a:r>
                        <a:rPr lang="en-IN" sz="2400" kern="0" dirty="0">
                          <a:effectLst/>
                          <a:latin typeface="+mj-lt"/>
                        </a:rPr>
                        <a:t>p</a:t>
                      </a:r>
                      <a:r>
                        <a:rPr lang="en-IN" sz="2400" kern="0" spc="15" dirty="0">
                          <a:effectLst/>
                          <a:latin typeface="+mj-lt"/>
                        </a:rPr>
                        <a:t>,0,0)</a:t>
                      </a:r>
                      <a:endParaRPr lang="en-IN" sz="2400" kern="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1636973"/>
                  </a:ext>
                </a:extLst>
              </a:tr>
              <a:tr h="378356">
                <a:tc>
                  <a:txBody>
                    <a:bodyPr/>
                    <a:lstStyle/>
                    <a:p>
                      <a:pPr algn="ctr">
                        <a:lnSpc>
                          <a:spcPct val="107000"/>
                        </a:lnSpc>
                        <a:spcAft>
                          <a:spcPts val="800"/>
                        </a:spcAft>
                      </a:pPr>
                      <a:r>
                        <a:rPr lang="en-IN" sz="2400" kern="0" spc="15" dirty="0">
                          <a:effectLst/>
                          <a:latin typeface="+mj-lt"/>
                        </a:rPr>
                        <a:t>Moving average</a:t>
                      </a:r>
                      <a:endParaRPr lang="en-IN" sz="2400" kern="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kern="0" spc="15" dirty="0">
                          <a:effectLst/>
                          <a:latin typeface="+mj-lt"/>
                        </a:rPr>
                        <a:t>ARIMA(0,0,</a:t>
                      </a:r>
                      <a:r>
                        <a:rPr lang="en-IN" sz="2400" kern="0" dirty="0">
                          <a:effectLst/>
                          <a:latin typeface="+mj-lt"/>
                        </a:rPr>
                        <a:t>q</a:t>
                      </a:r>
                      <a:r>
                        <a:rPr lang="en-IN" sz="2400" kern="0" spc="15" dirty="0">
                          <a:effectLst/>
                          <a:latin typeface="+mj-lt"/>
                        </a:rPr>
                        <a:t>)</a:t>
                      </a:r>
                      <a:endParaRPr lang="en-IN" sz="2400" kern="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6272311"/>
                  </a:ext>
                </a:extLst>
              </a:tr>
            </a:tbl>
          </a:graphicData>
        </a:graphic>
      </p:graphicFrame>
      <p:pic>
        <p:nvPicPr>
          <p:cNvPr id="39" name="Picture 38">
            <a:extLst>
              <a:ext uri="{FF2B5EF4-FFF2-40B4-BE49-F238E27FC236}">
                <a16:creationId xmlns:a16="http://schemas.microsoft.com/office/drawing/2014/main" id="{7C90638D-9D4A-6A59-D7AB-4BDC152A7497}"/>
              </a:ext>
            </a:extLst>
          </p:cNvPr>
          <p:cNvPicPr>
            <a:picLocks noChangeAspect="1"/>
          </p:cNvPicPr>
          <p:nvPr/>
        </p:nvPicPr>
        <p:blipFill>
          <a:blip r:embed="rId13"/>
          <a:stretch>
            <a:fillRect/>
          </a:stretch>
        </p:blipFill>
        <p:spPr>
          <a:xfrm>
            <a:off x="2868040" y="3335061"/>
            <a:ext cx="6455919" cy="3225092"/>
          </a:xfrm>
          <a:prstGeom prst="rect">
            <a:avLst/>
          </a:prstGeom>
        </p:spPr>
      </p:pic>
      <p:sp>
        <p:nvSpPr>
          <p:cNvPr id="36" name="TextBox 35">
            <a:extLst>
              <a:ext uri="{FF2B5EF4-FFF2-40B4-BE49-F238E27FC236}">
                <a16:creationId xmlns:a16="http://schemas.microsoft.com/office/drawing/2014/main" id="{99983154-59C3-912F-DB63-79A986018E1B}"/>
              </a:ext>
            </a:extLst>
          </p:cNvPr>
          <p:cNvSpPr txBox="1"/>
          <p:nvPr/>
        </p:nvSpPr>
        <p:spPr>
          <a:xfrm>
            <a:off x="2935472" y="289145"/>
            <a:ext cx="6321054" cy="584775"/>
          </a:xfrm>
          <a:prstGeom prst="rect">
            <a:avLst/>
          </a:prstGeom>
          <a:noFill/>
        </p:spPr>
        <p:txBody>
          <a:bodyPr wrap="square">
            <a:spAutoFit/>
          </a:bodyPr>
          <a:lstStyle/>
          <a:p>
            <a:pPr algn="ctr"/>
            <a:r>
              <a:rPr lang="en-IN" sz="3200" b="1" kern="0" dirty="0">
                <a:effectLst/>
                <a:latin typeface="Georgia" panose="02040502050405020303" pitchFamily="18" charset="0"/>
                <a:ea typeface="Times New Roman" panose="02020603050405020304" pitchFamily="18" charset="0"/>
                <a:cs typeface="Calibri" panose="020F0502020204030204" pitchFamily="34" charset="0"/>
              </a:rPr>
              <a:t>Non-seasonal ARIMA Models</a:t>
            </a:r>
            <a:endParaRPr lang="en-IN" sz="3200" b="1" dirty="0">
              <a:latin typeface="Georgia" panose="02040502050405020303" pitchFamily="18" charset="0"/>
            </a:endParaRPr>
          </a:p>
        </p:txBody>
      </p:sp>
    </p:spTree>
    <p:extLst>
      <p:ext uri="{BB962C8B-B14F-4D97-AF65-F5344CB8AC3E}">
        <p14:creationId xmlns:p14="http://schemas.microsoft.com/office/powerpoint/2010/main" val="3284200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1;p72">
            <a:extLst>
              <a:ext uri="{FF2B5EF4-FFF2-40B4-BE49-F238E27FC236}">
                <a16:creationId xmlns:a16="http://schemas.microsoft.com/office/drawing/2014/main" id="{8A7F28B5-D69D-C0D1-025D-28521AE33217}"/>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2">
              <a:alphaModFix amt="10000"/>
            </a:blip>
            <a:stretch>
              <a:fillRect/>
            </a:stretch>
          </a:blipFill>
          <a:ln>
            <a:noFill/>
          </a:ln>
        </p:spPr>
      </p:sp>
      <p:sp>
        <p:nvSpPr>
          <p:cNvPr id="3" name="Google Shape;2182;p72">
            <a:extLst>
              <a:ext uri="{FF2B5EF4-FFF2-40B4-BE49-F238E27FC236}">
                <a16:creationId xmlns:a16="http://schemas.microsoft.com/office/drawing/2014/main" id="{AB85DC31-7DC5-39FE-CCA3-005CF503DF5A}"/>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3">
              <a:alphaModFix amt="10000"/>
            </a:blip>
            <a:stretch>
              <a:fillRect/>
            </a:stretch>
          </a:blipFill>
          <a:ln>
            <a:noFill/>
          </a:ln>
        </p:spPr>
      </p:sp>
      <p:sp>
        <p:nvSpPr>
          <p:cNvPr id="4" name="Google Shape;2184;p72">
            <a:extLst>
              <a:ext uri="{FF2B5EF4-FFF2-40B4-BE49-F238E27FC236}">
                <a16:creationId xmlns:a16="http://schemas.microsoft.com/office/drawing/2014/main" id="{E78448F8-F75D-9E5F-D12A-255AEC69B25B}"/>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4">
              <a:alphaModFix amt="25000"/>
            </a:blip>
            <a:stretch>
              <a:fillRect/>
            </a:stretch>
          </a:blipFill>
          <a:ln>
            <a:noFill/>
          </a:ln>
        </p:spPr>
      </p:sp>
      <p:sp>
        <p:nvSpPr>
          <p:cNvPr id="5" name="Google Shape;2185;p72">
            <a:extLst>
              <a:ext uri="{FF2B5EF4-FFF2-40B4-BE49-F238E27FC236}">
                <a16:creationId xmlns:a16="http://schemas.microsoft.com/office/drawing/2014/main" id="{A0DF186D-6186-217C-823E-8466F4C52606}"/>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5">
              <a:alphaModFix amt="10000"/>
            </a:blip>
            <a:stretch>
              <a:fillRect/>
            </a:stretch>
          </a:blipFill>
          <a:ln>
            <a:noFill/>
          </a:ln>
        </p:spPr>
      </p:sp>
      <p:sp>
        <p:nvSpPr>
          <p:cNvPr id="6" name="Google Shape;2186;p72">
            <a:extLst>
              <a:ext uri="{FF2B5EF4-FFF2-40B4-BE49-F238E27FC236}">
                <a16:creationId xmlns:a16="http://schemas.microsoft.com/office/drawing/2014/main" id="{213C4C4D-A2A0-577D-C5EE-1BE8DC5DAC57}"/>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6">
              <a:alphaModFix amt="10000"/>
            </a:blip>
            <a:stretch>
              <a:fillRect/>
            </a:stretch>
          </a:blipFill>
          <a:ln>
            <a:noFill/>
          </a:ln>
        </p:spPr>
      </p:sp>
      <p:sp>
        <p:nvSpPr>
          <p:cNvPr id="7" name="Google Shape;2187;p72">
            <a:extLst>
              <a:ext uri="{FF2B5EF4-FFF2-40B4-BE49-F238E27FC236}">
                <a16:creationId xmlns:a16="http://schemas.microsoft.com/office/drawing/2014/main" id="{F8431CE8-A726-88A8-D8E1-85D7281485D8}"/>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7">
              <a:alphaModFix amt="5000"/>
            </a:blip>
            <a:stretch>
              <a:fillRect/>
            </a:stretch>
          </a:blipFill>
          <a:ln>
            <a:noFill/>
          </a:ln>
        </p:spPr>
      </p:sp>
      <p:sp>
        <p:nvSpPr>
          <p:cNvPr id="8" name="Google Shape;2188;p72">
            <a:extLst>
              <a:ext uri="{FF2B5EF4-FFF2-40B4-BE49-F238E27FC236}">
                <a16:creationId xmlns:a16="http://schemas.microsoft.com/office/drawing/2014/main" id="{E2466B07-3CAE-5A14-41ED-FB06BF64370A}"/>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6">
              <a:alphaModFix amt="10000"/>
            </a:blip>
            <a:stretch>
              <a:fillRect/>
            </a:stretch>
          </a:blipFill>
          <a:ln>
            <a:noFill/>
          </a:ln>
        </p:spPr>
      </p:sp>
      <p:sp>
        <p:nvSpPr>
          <p:cNvPr id="9" name="Google Shape;2189;p72">
            <a:extLst>
              <a:ext uri="{FF2B5EF4-FFF2-40B4-BE49-F238E27FC236}">
                <a16:creationId xmlns:a16="http://schemas.microsoft.com/office/drawing/2014/main" id="{2F12B0E1-2622-AB0C-63B4-844DF2F462E1}"/>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8">
              <a:alphaModFix amt="10000"/>
            </a:blip>
            <a:stretch>
              <a:fillRect/>
            </a:stretch>
          </a:blipFill>
          <a:ln>
            <a:noFill/>
          </a:ln>
        </p:spPr>
      </p:sp>
      <p:sp>
        <p:nvSpPr>
          <p:cNvPr id="10" name="Google Shape;2190;p72">
            <a:extLst>
              <a:ext uri="{FF2B5EF4-FFF2-40B4-BE49-F238E27FC236}">
                <a16:creationId xmlns:a16="http://schemas.microsoft.com/office/drawing/2014/main" id="{A8DF67BB-35D9-E54E-A0F3-B98728F8C8F4}"/>
              </a:ext>
            </a:extLst>
          </p:cNvPr>
          <p:cNvSpPr/>
          <p:nvPr/>
        </p:nvSpPr>
        <p:spPr>
          <a:xfrm>
            <a:off x="1239340" y="-130633"/>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9">
              <a:alphaModFix amt="10000"/>
            </a:blip>
            <a:stretch>
              <a:fillRect/>
            </a:stretch>
          </a:blipFill>
          <a:ln>
            <a:noFill/>
          </a:ln>
        </p:spPr>
      </p:sp>
      <p:sp>
        <p:nvSpPr>
          <p:cNvPr id="11" name="Google Shape;2191;p72">
            <a:extLst>
              <a:ext uri="{FF2B5EF4-FFF2-40B4-BE49-F238E27FC236}">
                <a16:creationId xmlns:a16="http://schemas.microsoft.com/office/drawing/2014/main" id="{7DBFB5A2-D9F3-E36A-ED64-BDE7AD5BB64F}"/>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0">
              <a:alphaModFix amt="10000"/>
            </a:blip>
            <a:stretch>
              <a:fillRect/>
            </a:stretch>
          </a:blipFill>
          <a:ln>
            <a:noFill/>
          </a:ln>
        </p:spPr>
      </p:sp>
      <p:sp>
        <p:nvSpPr>
          <p:cNvPr id="12" name="Google Shape;2192;p72">
            <a:extLst>
              <a:ext uri="{FF2B5EF4-FFF2-40B4-BE49-F238E27FC236}">
                <a16:creationId xmlns:a16="http://schemas.microsoft.com/office/drawing/2014/main" id="{14860C22-1AE8-77E2-F5B6-12BA9A11B55B}"/>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13" name="Google Shape;2193;p72">
            <a:extLst>
              <a:ext uri="{FF2B5EF4-FFF2-40B4-BE49-F238E27FC236}">
                <a16:creationId xmlns:a16="http://schemas.microsoft.com/office/drawing/2014/main" id="{609874A9-0A01-833B-B4BA-575A5FA6538E}"/>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9">
              <a:alphaModFix amt="10000"/>
            </a:blip>
            <a:stretch>
              <a:fillRect/>
            </a:stretch>
          </a:blipFill>
          <a:ln>
            <a:noFill/>
          </a:ln>
        </p:spPr>
      </p:sp>
      <p:sp>
        <p:nvSpPr>
          <p:cNvPr id="14" name="Google Shape;2194;p72">
            <a:extLst>
              <a:ext uri="{FF2B5EF4-FFF2-40B4-BE49-F238E27FC236}">
                <a16:creationId xmlns:a16="http://schemas.microsoft.com/office/drawing/2014/main" id="{6DAD7E45-88FC-4F6D-1B6A-CA5D6C8FA80B}"/>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15" name="Google Shape;2195;p72">
            <a:extLst>
              <a:ext uri="{FF2B5EF4-FFF2-40B4-BE49-F238E27FC236}">
                <a16:creationId xmlns:a16="http://schemas.microsoft.com/office/drawing/2014/main" id="{F2BB8CE1-0578-52B6-9612-E671D965A7CD}"/>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7">
              <a:alphaModFix amt="5000"/>
            </a:blip>
            <a:stretch>
              <a:fillRect/>
            </a:stretch>
          </a:blipFill>
          <a:ln>
            <a:noFill/>
          </a:ln>
        </p:spPr>
      </p:sp>
      <p:sp>
        <p:nvSpPr>
          <p:cNvPr id="16" name="Google Shape;2196;p72">
            <a:extLst>
              <a:ext uri="{FF2B5EF4-FFF2-40B4-BE49-F238E27FC236}">
                <a16:creationId xmlns:a16="http://schemas.microsoft.com/office/drawing/2014/main" id="{C1F51082-BF34-00B1-2D85-F41C887C0D73}"/>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17" name="Google Shape;2197;p72">
            <a:extLst>
              <a:ext uri="{FF2B5EF4-FFF2-40B4-BE49-F238E27FC236}">
                <a16:creationId xmlns:a16="http://schemas.microsoft.com/office/drawing/2014/main" id="{2CFBB088-0D30-BCF1-0C62-36AE877DC010}"/>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0">
              <a:alphaModFix amt="10000"/>
            </a:blip>
            <a:stretch>
              <a:fillRect/>
            </a:stretch>
          </a:blipFill>
          <a:ln>
            <a:noFill/>
          </a:ln>
        </p:spPr>
      </p:sp>
      <p:sp>
        <p:nvSpPr>
          <p:cNvPr id="18" name="Google Shape;2198;p72">
            <a:extLst>
              <a:ext uri="{FF2B5EF4-FFF2-40B4-BE49-F238E27FC236}">
                <a16:creationId xmlns:a16="http://schemas.microsoft.com/office/drawing/2014/main" id="{BC77D2A1-B1E4-6CD7-9B1A-2F39B7E66570}"/>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5">
              <a:alphaModFix amt="9000"/>
            </a:blip>
            <a:stretch>
              <a:fillRect/>
            </a:stretch>
          </a:blipFill>
          <a:ln>
            <a:noFill/>
          </a:ln>
        </p:spPr>
      </p:sp>
      <p:sp>
        <p:nvSpPr>
          <p:cNvPr id="19" name="Google Shape;2199;p72">
            <a:extLst>
              <a:ext uri="{FF2B5EF4-FFF2-40B4-BE49-F238E27FC236}">
                <a16:creationId xmlns:a16="http://schemas.microsoft.com/office/drawing/2014/main" id="{A784E84E-581F-150A-0A65-16B18B3E3294}"/>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0" name="Google Shape;2200;p72">
            <a:extLst>
              <a:ext uri="{FF2B5EF4-FFF2-40B4-BE49-F238E27FC236}">
                <a16:creationId xmlns:a16="http://schemas.microsoft.com/office/drawing/2014/main" id="{4C3A518E-5490-D2BE-4380-F0A0C3D9B1B5}"/>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7">
              <a:alphaModFix amt="5000"/>
            </a:blip>
            <a:stretch>
              <a:fillRect/>
            </a:stretch>
          </a:blipFill>
          <a:ln>
            <a:noFill/>
          </a:ln>
        </p:spPr>
      </p:sp>
      <p:sp>
        <p:nvSpPr>
          <p:cNvPr id="21" name="Google Shape;2201;p72">
            <a:extLst>
              <a:ext uri="{FF2B5EF4-FFF2-40B4-BE49-F238E27FC236}">
                <a16:creationId xmlns:a16="http://schemas.microsoft.com/office/drawing/2014/main" id="{217D0D4D-3085-8D16-C623-E6A6BC672AC2}"/>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9">
              <a:alphaModFix amt="10000"/>
            </a:blip>
            <a:stretch>
              <a:fillRect/>
            </a:stretch>
          </a:blipFill>
          <a:ln>
            <a:noFill/>
          </a:ln>
        </p:spPr>
      </p:sp>
      <p:sp>
        <p:nvSpPr>
          <p:cNvPr id="22" name="Google Shape;2202;p72">
            <a:extLst>
              <a:ext uri="{FF2B5EF4-FFF2-40B4-BE49-F238E27FC236}">
                <a16:creationId xmlns:a16="http://schemas.microsoft.com/office/drawing/2014/main" id="{BDF7B373-28A2-8226-C767-0BDC6D40547B}"/>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8">
              <a:alphaModFix amt="10000"/>
            </a:blip>
            <a:stretch>
              <a:fillRect/>
            </a:stretch>
          </a:blipFill>
          <a:ln>
            <a:noFill/>
          </a:ln>
        </p:spPr>
      </p:sp>
      <p:sp>
        <p:nvSpPr>
          <p:cNvPr id="23" name="Google Shape;2203;p72">
            <a:extLst>
              <a:ext uri="{FF2B5EF4-FFF2-40B4-BE49-F238E27FC236}">
                <a16:creationId xmlns:a16="http://schemas.microsoft.com/office/drawing/2014/main" id="{B35CDAEE-001D-7BED-37F1-EE895073A6EC}"/>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5">
              <a:alphaModFix amt="9000"/>
            </a:blip>
            <a:stretch>
              <a:fillRect/>
            </a:stretch>
          </a:blipFill>
          <a:ln>
            <a:noFill/>
          </a:ln>
        </p:spPr>
      </p:sp>
      <p:sp>
        <p:nvSpPr>
          <p:cNvPr id="24" name="Google Shape;2204;p72">
            <a:extLst>
              <a:ext uri="{FF2B5EF4-FFF2-40B4-BE49-F238E27FC236}">
                <a16:creationId xmlns:a16="http://schemas.microsoft.com/office/drawing/2014/main" id="{894F1830-44F7-6320-4CF0-A2C96FE8E4DD}"/>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6">
              <a:alphaModFix amt="10000"/>
            </a:blip>
            <a:stretch>
              <a:fillRect/>
            </a:stretch>
          </a:blipFill>
          <a:ln>
            <a:noFill/>
          </a:ln>
        </p:spPr>
      </p:sp>
      <p:sp>
        <p:nvSpPr>
          <p:cNvPr id="25" name="Google Shape;2205;p72">
            <a:extLst>
              <a:ext uri="{FF2B5EF4-FFF2-40B4-BE49-F238E27FC236}">
                <a16:creationId xmlns:a16="http://schemas.microsoft.com/office/drawing/2014/main" id="{CC38C7B3-7CF3-7F7C-DE12-EF4EE01D96E9}"/>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7">
              <a:alphaModFix amt="3000"/>
            </a:blip>
            <a:stretch>
              <a:fillRect/>
            </a:stretch>
          </a:blipFill>
          <a:ln>
            <a:noFill/>
          </a:ln>
        </p:spPr>
      </p:sp>
      <p:sp>
        <p:nvSpPr>
          <p:cNvPr id="26" name="Google Shape;2206;p72">
            <a:extLst>
              <a:ext uri="{FF2B5EF4-FFF2-40B4-BE49-F238E27FC236}">
                <a16:creationId xmlns:a16="http://schemas.microsoft.com/office/drawing/2014/main" id="{ACF5BCAA-C670-4D05-EB67-9041E16A2398}"/>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0">
              <a:alphaModFix amt="10000"/>
            </a:blip>
            <a:stretch>
              <a:fillRect/>
            </a:stretch>
          </a:blipFill>
          <a:ln>
            <a:noFill/>
          </a:ln>
        </p:spPr>
      </p:sp>
      <p:sp>
        <p:nvSpPr>
          <p:cNvPr id="27" name="Google Shape;2207;p72">
            <a:extLst>
              <a:ext uri="{FF2B5EF4-FFF2-40B4-BE49-F238E27FC236}">
                <a16:creationId xmlns:a16="http://schemas.microsoft.com/office/drawing/2014/main" id="{8D3501AD-EC51-4435-A3A6-A70407782402}"/>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5">
              <a:alphaModFix amt="10000"/>
            </a:blip>
            <a:stretch>
              <a:fillRect/>
            </a:stretch>
          </a:blipFill>
          <a:ln>
            <a:noFill/>
          </a:ln>
        </p:spPr>
      </p:sp>
      <p:sp>
        <p:nvSpPr>
          <p:cNvPr id="28" name="Google Shape;2208;p72">
            <a:extLst>
              <a:ext uri="{FF2B5EF4-FFF2-40B4-BE49-F238E27FC236}">
                <a16:creationId xmlns:a16="http://schemas.microsoft.com/office/drawing/2014/main" id="{1BE293CC-8AAF-0027-C7CC-4FBAD9EDD6DA}"/>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9">
              <a:alphaModFix amt="10000"/>
            </a:blip>
            <a:stretch>
              <a:fillRect/>
            </a:stretch>
          </a:blipFill>
          <a:ln>
            <a:noFill/>
          </a:ln>
        </p:spPr>
      </p:sp>
      <p:sp>
        <p:nvSpPr>
          <p:cNvPr id="29" name="Google Shape;2209;p72">
            <a:extLst>
              <a:ext uri="{FF2B5EF4-FFF2-40B4-BE49-F238E27FC236}">
                <a16:creationId xmlns:a16="http://schemas.microsoft.com/office/drawing/2014/main" id="{80DE362E-03E1-53C2-C485-A3809B19F8C3}"/>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1">
              <a:alphaModFix amt="10000"/>
            </a:blip>
            <a:stretch>
              <a:fillRect/>
            </a:stretch>
          </a:blipFill>
          <a:ln>
            <a:noFill/>
          </a:ln>
        </p:spPr>
      </p:sp>
      <p:sp>
        <p:nvSpPr>
          <p:cNvPr id="30" name="Google Shape;2210;p72">
            <a:extLst>
              <a:ext uri="{FF2B5EF4-FFF2-40B4-BE49-F238E27FC236}">
                <a16:creationId xmlns:a16="http://schemas.microsoft.com/office/drawing/2014/main" id="{90BF5670-47A7-9F8C-D8BA-92D18D1E1899}"/>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31" name="Google Shape;2211;p72">
            <a:extLst>
              <a:ext uri="{FF2B5EF4-FFF2-40B4-BE49-F238E27FC236}">
                <a16:creationId xmlns:a16="http://schemas.microsoft.com/office/drawing/2014/main" id="{453A731F-6408-E54C-06EE-DA7D9EBCE981}"/>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7">
              <a:alphaModFix amt="5000"/>
            </a:blip>
            <a:stretch>
              <a:fillRect/>
            </a:stretch>
          </a:blipFill>
          <a:ln>
            <a:noFill/>
          </a:ln>
        </p:spPr>
      </p:sp>
      <p:sp>
        <p:nvSpPr>
          <p:cNvPr id="32" name="Google Shape;2213;p72">
            <a:extLst>
              <a:ext uri="{FF2B5EF4-FFF2-40B4-BE49-F238E27FC236}">
                <a16:creationId xmlns:a16="http://schemas.microsoft.com/office/drawing/2014/main" id="{57887BA5-2CB0-CDD8-C147-0627AD76B182}"/>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8">
              <a:alphaModFix amt="10000"/>
            </a:blip>
            <a:stretch>
              <a:fillRect/>
            </a:stretch>
          </a:blipFill>
          <a:ln>
            <a:noFill/>
          </a:ln>
        </p:spPr>
      </p:sp>
      <p:sp>
        <p:nvSpPr>
          <p:cNvPr id="33" name="Google Shape;2214;p72">
            <a:extLst>
              <a:ext uri="{FF2B5EF4-FFF2-40B4-BE49-F238E27FC236}">
                <a16:creationId xmlns:a16="http://schemas.microsoft.com/office/drawing/2014/main" id="{8FD18704-75F6-714D-61B4-7F31CECE5311}"/>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3">
              <a:alphaModFix amt="10000"/>
            </a:blip>
            <a:stretch>
              <a:fillRect/>
            </a:stretch>
          </a:blipFill>
          <a:ln>
            <a:noFill/>
          </a:ln>
        </p:spPr>
      </p:sp>
      <p:sp>
        <p:nvSpPr>
          <p:cNvPr id="34" name="Google Shape;2215;p72">
            <a:extLst>
              <a:ext uri="{FF2B5EF4-FFF2-40B4-BE49-F238E27FC236}">
                <a16:creationId xmlns:a16="http://schemas.microsoft.com/office/drawing/2014/main" id="{A7A93D8D-BFB4-D755-EC39-D9EA12584897}"/>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5" name="Google Shape;2216;p72">
            <a:extLst>
              <a:ext uri="{FF2B5EF4-FFF2-40B4-BE49-F238E27FC236}">
                <a16:creationId xmlns:a16="http://schemas.microsoft.com/office/drawing/2014/main" id="{D5E70487-75D4-5ED1-748B-F58F64314034}"/>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3">
              <a:alphaModFix amt="10000"/>
            </a:blip>
            <a:stretch>
              <a:fillRect/>
            </a:stretch>
          </a:blipFill>
          <a:ln>
            <a:noFill/>
          </a:ln>
        </p:spPr>
      </p:sp>
      <p:sp>
        <p:nvSpPr>
          <p:cNvPr id="36" name="Google Shape;2217;p72">
            <a:extLst>
              <a:ext uri="{FF2B5EF4-FFF2-40B4-BE49-F238E27FC236}">
                <a16:creationId xmlns:a16="http://schemas.microsoft.com/office/drawing/2014/main" id="{7C7693B0-5AC3-39BD-63E5-51569E9673CE}"/>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7" name="Google Shape;2218;p72">
            <a:extLst>
              <a:ext uri="{FF2B5EF4-FFF2-40B4-BE49-F238E27FC236}">
                <a16:creationId xmlns:a16="http://schemas.microsoft.com/office/drawing/2014/main" id="{35DBBA09-BBA8-150B-B8BE-156555EA33A3}"/>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8" name="Google Shape;2219;p72">
            <a:extLst>
              <a:ext uri="{FF2B5EF4-FFF2-40B4-BE49-F238E27FC236}">
                <a16:creationId xmlns:a16="http://schemas.microsoft.com/office/drawing/2014/main" id="{E80440B5-71FC-FDCE-A137-8EB9BFC081EB}"/>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9" name="TextBox 38">
            <a:extLst>
              <a:ext uri="{FF2B5EF4-FFF2-40B4-BE49-F238E27FC236}">
                <a16:creationId xmlns:a16="http://schemas.microsoft.com/office/drawing/2014/main" id="{DAAF5024-941B-6059-EE7A-51A51AEF6F7B}"/>
              </a:ext>
            </a:extLst>
          </p:cNvPr>
          <p:cNvSpPr txBox="1"/>
          <p:nvPr/>
        </p:nvSpPr>
        <p:spPr>
          <a:xfrm>
            <a:off x="1867131" y="312838"/>
            <a:ext cx="8457738" cy="584775"/>
          </a:xfrm>
          <a:prstGeom prst="rect">
            <a:avLst/>
          </a:prstGeom>
          <a:noFill/>
        </p:spPr>
        <p:txBody>
          <a:bodyPr wrap="square" rtlCol="0">
            <a:spAutoFit/>
          </a:bodyPr>
          <a:lstStyle/>
          <a:p>
            <a:pPr algn="ctr"/>
            <a:r>
              <a:rPr lang="en-IN" sz="3200" b="1" kern="0" dirty="0">
                <a:effectLst/>
                <a:latin typeface="Georgia" panose="02040502050405020303" pitchFamily="18" charset="0"/>
                <a:ea typeface="Times New Roman" panose="02020603050405020304" pitchFamily="18" charset="0"/>
                <a:cs typeface="Calibri" panose="020F0502020204030204" pitchFamily="34" charset="0"/>
              </a:rPr>
              <a:t>Seasonal ARIMA (SARIMA) Model</a:t>
            </a:r>
            <a:endParaRPr lang="en-IN" sz="3200" b="1" dirty="0">
              <a:latin typeface="Georgia" panose="02040502050405020303" pitchFamily="18" charset="0"/>
            </a:endParaRPr>
          </a:p>
        </p:txBody>
      </p:sp>
      <p:sp>
        <p:nvSpPr>
          <p:cNvPr id="40" name="TextBox 39">
            <a:extLst>
              <a:ext uri="{FF2B5EF4-FFF2-40B4-BE49-F238E27FC236}">
                <a16:creationId xmlns:a16="http://schemas.microsoft.com/office/drawing/2014/main" id="{97179A87-1AB8-2640-0CCA-65CD2276DEA0}"/>
              </a:ext>
            </a:extLst>
          </p:cNvPr>
          <p:cNvSpPr txBox="1"/>
          <p:nvPr/>
        </p:nvSpPr>
        <p:spPr>
          <a:xfrm>
            <a:off x="261615" y="845242"/>
            <a:ext cx="11603503" cy="2307170"/>
          </a:xfrm>
          <a:prstGeom prst="rect">
            <a:avLst/>
          </a:prstGeom>
          <a:noFill/>
        </p:spPr>
        <p:txBody>
          <a:bodyPr wrap="square">
            <a:spAutoFit/>
          </a:bodyPr>
          <a:lstStyle/>
          <a:p>
            <a:pPr algn="just">
              <a:lnSpc>
                <a:spcPct val="107000"/>
              </a:lnSpc>
              <a:spcAft>
                <a:spcPts val="1020"/>
              </a:spcAft>
            </a:pPr>
            <a:r>
              <a:rPr lang="en-IN" sz="2400" kern="0" spc="15" dirty="0">
                <a:solidFill>
                  <a:srgbClr val="333333"/>
                </a:solidFill>
                <a:effectLst/>
                <a:highlight>
                  <a:srgbClr val="FFFFFF"/>
                </a:highlight>
                <a:latin typeface="+mj-lt"/>
                <a:ea typeface="Times New Roman" panose="02020603050405020304" pitchFamily="18" charset="0"/>
                <a:cs typeface="Times New Roman" panose="02020603050405020304" pitchFamily="18" charset="0"/>
              </a:rPr>
              <a:t>A seasonal ARIMA model is formed by including additional seasonal terms in the ARIMA models we have seen so far. It is written as follows:</a:t>
            </a:r>
            <a:r>
              <a:rPr lang="en-IN" sz="2400" kern="100" dirty="0">
                <a:highlight>
                  <a:srgbClr val="FFFFFF"/>
                </a:highlight>
                <a:latin typeface="+mj-lt"/>
                <a:ea typeface="Times New Roman" panose="02020603050405020304" pitchFamily="18" charset="0"/>
                <a:cs typeface="Times New Roman" panose="02020603050405020304" pitchFamily="18" charset="0"/>
              </a:rPr>
              <a:t> </a:t>
            </a:r>
            <a:r>
              <a:rPr lang="en-IN" sz="2400" b="1" kern="0" spc="15" dirty="0">
                <a:solidFill>
                  <a:srgbClr val="333333"/>
                </a:solidFill>
                <a:effectLst/>
                <a:highlight>
                  <a:srgbClr val="FFFFFF"/>
                </a:highlight>
                <a:latin typeface="+mj-lt"/>
                <a:ea typeface="Times New Roman" panose="02020603050405020304" pitchFamily="18" charset="0"/>
                <a:cs typeface="Times New Roman" panose="02020603050405020304" pitchFamily="18" charset="0"/>
              </a:rPr>
              <a:t>ARIMA (</a:t>
            </a:r>
            <a:r>
              <a:rPr lang="en-IN" sz="2400" b="1" kern="0" spc="15" dirty="0" err="1">
                <a:solidFill>
                  <a:srgbClr val="333333"/>
                </a:solidFill>
                <a:effectLst/>
                <a:highlight>
                  <a:srgbClr val="FFFFFF"/>
                </a:highlight>
                <a:latin typeface="+mj-lt"/>
                <a:ea typeface="Times New Roman" panose="02020603050405020304" pitchFamily="18" charset="0"/>
                <a:cs typeface="Times New Roman" panose="02020603050405020304" pitchFamily="18" charset="0"/>
              </a:rPr>
              <a:t>p,d,q</a:t>
            </a:r>
            <a:r>
              <a:rPr lang="en-IN" sz="2400" b="1" kern="0" spc="15" dirty="0">
                <a:solidFill>
                  <a:srgbClr val="333333"/>
                </a:solidFill>
                <a:effectLst/>
                <a:highlight>
                  <a:srgbClr val="FFFFFF"/>
                </a:highlight>
                <a:latin typeface="+mj-lt"/>
                <a:ea typeface="Times New Roman" panose="02020603050405020304" pitchFamily="18" charset="0"/>
                <a:cs typeface="Times New Roman" panose="02020603050405020304" pitchFamily="18" charset="0"/>
              </a:rPr>
              <a:t>) (P,D,Q)</a:t>
            </a:r>
            <a:r>
              <a:rPr lang="en-IN" sz="2400" b="1" kern="0" spc="15" baseline="-25000" dirty="0">
                <a:solidFill>
                  <a:srgbClr val="333333"/>
                </a:solidFill>
                <a:effectLst/>
                <a:highlight>
                  <a:srgbClr val="FFFFFF"/>
                </a:highlight>
                <a:latin typeface="+mj-lt"/>
                <a:ea typeface="Times New Roman" panose="02020603050405020304" pitchFamily="18" charset="0"/>
                <a:cs typeface="Times New Roman" panose="02020603050405020304" pitchFamily="18" charset="0"/>
              </a:rPr>
              <a:t>m</a:t>
            </a:r>
            <a:endParaRPr lang="en-IN" sz="2400" b="1" kern="100" dirty="0">
              <a:effectLst/>
              <a:highlight>
                <a:srgbClr val="FFFFFF"/>
              </a:highlight>
              <a:latin typeface="+mj-lt"/>
              <a:ea typeface="Calibri" panose="020F0502020204030204" pitchFamily="34" charset="0"/>
              <a:cs typeface="Times New Roman" panose="02020603050405020304" pitchFamily="18" charset="0"/>
            </a:endParaRPr>
          </a:p>
          <a:p>
            <a:pPr algn="just">
              <a:lnSpc>
                <a:spcPct val="107000"/>
              </a:lnSpc>
              <a:spcAft>
                <a:spcPts val="1020"/>
              </a:spcAft>
            </a:pPr>
            <a:r>
              <a:rPr lang="en-IN" sz="2400" b="1" kern="0" spc="15" dirty="0">
                <a:solidFill>
                  <a:srgbClr val="333333"/>
                </a:solidFill>
                <a:effectLst/>
                <a:highlight>
                  <a:srgbClr val="FFFFFF"/>
                </a:highlight>
                <a:latin typeface="+mj-lt"/>
                <a:ea typeface="Times New Roman" panose="02020603050405020304" pitchFamily="18" charset="0"/>
                <a:cs typeface="Times New Roman" panose="02020603050405020304" pitchFamily="18" charset="0"/>
              </a:rPr>
              <a:t>(</a:t>
            </a:r>
            <a:r>
              <a:rPr lang="en-IN" sz="2400" b="1" kern="0" spc="15" dirty="0" err="1">
                <a:solidFill>
                  <a:srgbClr val="333333"/>
                </a:solidFill>
                <a:effectLst/>
                <a:highlight>
                  <a:srgbClr val="FFFFFF"/>
                </a:highlight>
                <a:latin typeface="+mj-lt"/>
                <a:ea typeface="Times New Roman" panose="02020603050405020304" pitchFamily="18" charset="0"/>
                <a:cs typeface="Times New Roman" panose="02020603050405020304" pitchFamily="18" charset="0"/>
              </a:rPr>
              <a:t>p,d,q</a:t>
            </a:r>
            <a:r>
              <a:rPr lang="en-IN" sz="2400" b="1" kern="0" spc="15" dirty="0">
                <a:solidFill>
                  <a:srgbClr val="333333"/>
                </a:solidFill>
                <a:effectLst/>
                <a:highlight>
                  <a:srgbClr val="FFFFFF"/>
                </a:highlight>
                <a:latin typeface="+mj-lt"/>
                <a:ea typeface="Times New Roman" panose="02020603050405020304" pitchFamily="18" charset="0"/>
                <a:cs typeface="Times New Roman" panose="02020603050405020304" pitchFamily="18" charset="0"/>
              </a:rPr>
              <a:t>): </a:t>
            </a:r>
            <a:r>
              <a:rPr lang="en-IN" sz="2400" kern="0" spc="15" dirty="0">
                <a:solidFill>
                  <a:srgbClr val="333333"/>
                </a:solidFill>
                <a:effectLst/>
                <a:highlight>
                  <a:srgbClr val="FFFFFF"/>
                </a:highlight>
                <a:latin typeface="+mj-lt"/>
                <a:ea typeface="Times New Roman" panose="02020603050405020304" pitchFamily="18" charset="0"/>
                <a:cs typeface="Times New Roman" panose="02020603050405020304" pitchFamily="18" charset="0"/>
              </a:rPr>
              <a:t>Non-seasonal part and </a:t>
            </a:r>
            <a:r>
              <a:rPr lang="en-IN" sz="2400" b="1" kern="0" spc="15" dirty="0">
                <a:solidFill>
                  <a:srgbClr val="333333"/>
                </a:solidFill>
                <a:effectLst/>
                <a:highlight>
                  <a:srgbClr val="FFFFFF"/>
                </a:highlight>
                <a:latin typeface="+mj-lt"/>
                <a:ea typeface="Times New Roman" panose="02020603050405020304" pitchFamily="18" charset="0"/>
                <a:cs typeface="Times New Roman" panose="02020603050405020304" pitchFamily="18" charset="0"/>
              </a:rPr>
              <a:t>(P,D,Q)</a:t>
            </a:r>
            <a:r>
              <a:rPr lang="en-IN" sz="2400" b="1" kern="0" spc="15" baseline="-25000" dirty="0">
                <a:solidFill>
                  <a:srgbClr val="333333"/>
                </a:solidFill>
                <a:effectLst/>
                <a:highlight>
                  <a:srgbClr val="FFFFFF"/>
                </a:highlight>
                <a:latin typeface="+mj-lt"/>
                <a:ea typeface="Times New Roman" panose="02020603050405020304" pitchFamily="18" charset="0"/>
                <a:cs typeface="Times New Roman" panose="02020603050405020304" pitchFamily="18" charset="0"/>
              </a:rPr>
              <a:t>m</a:t>
            </a:r>
            <a:r>
              <a:rPr lang="en-IN" sz="2400" kern="0" spc="15" dirty="0">
                <a:solidFill>
                  <a:srgbClr val="333333"/>
                </a:solidFill>
                <a:effectLst/>
                <a:highlight>
                  <a:srgbClr val="FFFFFF"/>
                </a:highlight>
                <a:latin typeface="+mj-lt"/>
                <a:ea typeface="Times New Roman" panose="02020603050405020304" pitchFamily="18" charset="0"/>
                <a:cs typeface="Times New Roman" panose="02020603050405020304" pitchFamily="18" charset="0"/>
              </a:rPr>
              <a:t>: Seasonal part </a:t>
            </a:r>
            <a:r>
              <a:rPr lang="en-IN" sz="2400" kern="0" spc="15" dirty="0">
                <a:solidFill>
                  <a:srgbClr val="333333"/>
                </a:solidFill>
                <a:highlight>
                  <a:srgbClr val="FFFFFF"/>
                </a:highlight>
                <a:latin typeface="+mj-lt"/>
                <a:ea typeface="Times New Roman" panose="02020603050405020304" pitchFamily="18" charset="0"/>
                <a:cs typeface="Times New Roman" panose="02020603050405020304" pitchFamily="18" charset="0"/>
              </a:rPr>
              <a:t>with</a:t>
            </a:r>
            <a:r>
              <a:rPr lang="en-IN" sz="2400" kern="0" spc="15" dirty="0">
                <a:solidFill>
                  <a:srgbClr val="333333"/>
                </a:solidFill>
                <a:effectLst/>
                <a:highlight>
                  <a:srgbClr val="FFFFFF"/>
                </a:highlight>
                <a:latin typeface="+mj-lt"/>
                <a:ea typeface="Times New Roman" panose="02020603050405020304" pitchFamily="18" charset="0"/>
                <a:cs typeface="Times New Roman" panose="02020603050405020304" pitchFamily="18" charset="0"/>
              </a:rPr>
              <a:t> </a:t>
            </a:r>
            <a:r>
              <a:rPr lang="en-IN" sz="2400" b="1" kern="0" dirty="0">
                <a:solidFill>
                  <a:srgbClr val="333333"/>
                </a:solidFill>
                <a:effectLst/>
                <a:highlight>
                  <a:srgbClr val="FFFFFF"/>
                </a:highlight>
                <a:latin typeface="+mj-lt"/>
                <a:ea typeface="Times New Roman" panose="02020603050405020304" pitchFamily="18" charset="0"/>
                <a:cs typeface="Times New Roman" panose="02020603050405020304" pitchFamily="18" charset="0"/>
              </a:rPr>
              <a:t>m</a:t>
            </a:r>
            <a:r>
              <a:rPr lang="en-IN" sz="2400" kern="0" dirty="0">
                <a:solidFill>
                  <a:srgbClr val="333333"/>
                </a:solidFill>
                <a:effectLst/>
                <a:highlight>
                  <a:srgbClr val="FFFFFF"/>
                </a:highlight>
                <a:latin typeface="+mj-lt"/>
                <a:ea typeface="Times New Roman" panose="02020603050405020304" pitchFamily="18" charset="0"/>
                <a:cs typeface="Times New Roman" panose="02020603050405020304" pitchFamily="18" charset="0"/>
              </a:rPr>
              <a:t>=</a:t>
            </a:r>
            <a:r>
              <a:rPr lang="en-IN" sz="2400" kern="0" spc="15" dirty="0">
                <a:solidFill>
                  <a:srgbClr val="333333"/>
                </a:solidFill>
                <a:effectLst/>
                <a:highlight>
                  <a:srgbClr val="FFFFFF"/>
                </a:highlight>
                <a:latin typeface="+mj-lt"/>
                <a:ea typeface="Times New Roman" panose="02020603050405020304" pitchFamily="18" charset="0"/>
                <a:cs typeface="Times New Roman" panose="02020603050405020304" pitchFamily="18" charset="0"/>
              </a:rPr>
              <a:t>number of observations per year. </a:t>
            </a:r>
          </a:p>
          <a:p>
            <a:pPr algn="just">
              <a:lnSpc>
                <a:spcPct val="107000"/>
              </a:lnSpc>
              <a:spcAft>
                <a:spcPts val="1020"/>
              </a:spcAft>
            </a:pPr>
            <a:endParaRPr lang="en-IN" sz="2400" kern="100" dirty="0">
              <a:effectLst/>
              <a:highlight>
                <a:srgbClr val="FFFFFF"/>
              </a:highlight>
              <a:latin typeface="+mj-lt"/>
              <a:ea typeface="Calibri" panose="020F0502020204030204" pitchFamily="34" charset="0"/>
              <a:cs typeface="Times New Roman" panose="02020603050405020304" pitchFamily="18" charset="0"/>
            </a:endParaRPr>
          </a:p>
        </p:txBody>
      </p:sp>
      <p:pic>
        <p:nvPicPr>
          <p:cNvPr id="41" name="Picture 40">
            <a:extLst>
              <a:ext uri="{FF2B5EF4-FFF2-40B4-BE49-F238E27FC236}">
                <a16:creationId xmlns:a16="http://schemas.microsoft.com/office/drawing/2014/main" id="{641288E7-A3DB-AA64-A8D8-F43373805A38}"/>
              </a:ext>
            </a:extLst>
          </p:cNvPr>
          <p:cNvPicPr>
            <a:picLocks noChangeAspect="1"/>
          </p:cNvPicPr>
          <p:nvPr/>
        </p:nvPicPr>
        <p:blipFill>
          <a:blip r:embed="rId14"/>
          <a:stretch>
            <a:fillRect/>
          </a:stretch>
        </p:blipFill>
        <p:spPr>
          <a:xfrm>
            <a:off x="5242352" y="2668300"/>
            <a:ext cx="6849168" cy="3862312"/>
          </a:xfrm>
          <a:prstGeom prst="rect">
            <a:avLst/>
          </a:prstGeom>
        </p:spPr>
      </p:pic>
      <p:sp>
        <p:nvSpPr>
          <p:cNvPr id="42" name="TextBox 41">
            <a:extLst>
              <a:ext uri="{FF2B5EF4-FFF2-40B4-BE49-F238E27FC236}">
                <a16:creationId xmlns:a16="http://schemas.microsoft.com/office/drawing/2014/main" id="{BD7C42AD-2F3E-1E84-36D0-CE4EEA7C65AC}"/>
              </a:ext>
            </a:extLst>
          </p:cNvPr>
          <p:cNvSpPr txBox="1"/>
          <p:nvPr/>
        </p:nvSpPr>
        <p:spPr>
          <a:xfrm>
            <a:off x="309427" y="2552086"/>
            <a:ext cx="4727831" cy="4770537"/>
          </a:xfrm>
          <a:prstGeom prst="rect">
            <a:avLst/>
          </a:prstGeom>
          <a:noFill/>
        </p:spPr>
        <p:txBody>
          <a:bodyPr wrap="square" rtlCol="0">
            <a:spAutoFit/>
          </a:bodyPr>
          <a:lstStyle/>
          <a:p>
            <a:pPr algn="just"/>
            <a:r>
              <a:rPr lang="en-US" sz="2200" b="1" dirty="0">
                <a:latin typeface="+mj-lt"/>
              </a:rPr>
              <a:t>Seasonal Autoregressive (P): </a:t>
            </a:r>
            <a:r>
              <a:rPr lang="en-US" sz="2200" dirty="0">
                <a:latin typeface="+mj-lt"/>
              </a:rPr>
              <a:t>This component captures the relationship between the current value of the series and its past values, specifically at seasonal lags.</a:t>
            </a:r>
          </a:p>
          <a:p>
            <a:pPr algn="just"/>
            <a:r>
              <a:rPr lang="en-US" sz="2200" b="1" dirty="0">
                <a:latin typeface="+mj-lt"/>
              </a:rPr>
              <a:t>Seasonal Integrated (D): </a:t>
            </a:r>
            <a:r>
              <a:rPr lang="en-US" sz="2200" dirty="0">
                <a:latin typeface="+mj-lt"/>
              </a:rPr>
              <a:t>differencing required to remove seasonality from the series.</a:t>
            </a:r>
          </a:p>
          <a:p>
            <a:pPr algn="just"/>
            <a:r>
              <a:rPr lang="en-US" sz="2200" b="1" dirty="0">
                <a:latin typeface="+mj-lt"/>
              </a:rPr>
              <a:t>Seasonal Moving Average (Q): </a:t>
            </a:r>
            <a:r>
              <a:rPr lang="en-US" sz="2200" dirty="0">
                <a:latin typeface="+mj-lt"/>
              </a:rPr>
              <a:t>models the dependency between the current value and the residual errors of the previous predictions at seasonal lags.</a:t>
            </a:r>
          </a:p>
          <a:p>
            <a:r>
              <a:rPr lang="en-US" sz="2200" dirty="0">
                <a:latin typeface="+mj-lt"/>
              </a:rPr>
              <a:t> </a:t>
            </a:r>
          </a:p>
          <a:p>
            <a:endParaRPr lang="en-IN" dirty="0"/>
          </a:p>
        </p:txBody>
      </p:sp>
    </p:spTree>
    <p:extLst>
      <p:ext uri="{BB962C8B-B14F-4D97-AF65-F5344CB8AC3E}">
        <p14:creationId xmlns:p14="http://schemas.microsoft.com/office/powerpoint/2010/main" val="4112300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72"/>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25BB7A14-EA53-549C-66CF-9C4A4A441B79}"/>
              </a:ext>
            </a:extLst>
          </p:cNvPr>
          <p:cNvSpPr txBox="1"/>
          <p:nvPr/>
        </p:nvSpPr>
        <p:spPr>
          <a:xfrm>
            <a:off x="2687781" y="292712"/>
            <a:ext cx="6946075" cy="584775"/>
          </a:xfrm>
          <a:prstGeom prst="rect">
            <a:avLst/>
          </a:prstGeom>
          <a:noFill/>
        </p:spPr>
        <p:txBody>
          <a:bodyPr wrap="square" rtlCol="0">
            <a:spAutoFit/>
          </a:bodyPr>
          <a:lstStyle/>
          <a:p>
            <a:pPr algn="ctr"/>
            <a:r>
              <a:rPr lang="en-IN" sz="3200" b="1" dirty="0">
                <a:latin typeface="Georgia" panose="02040502050405020303" pitchFamily="18" charset="0"/>
              </a:rPr>
              <a:t>Understanding FASAL Statistics</a:t>
            </a:r>
          </a:p>
        </p:txBody>
      </p:sp>
      <p:sp>
        <p:nvSpPr>
          <p:cNvPr id="4" name="TextBox 3">
            <a:extLst>
              <a:ext uri="{FF2B5EF4-FFF2-40B4-BE49-F238E27FC236}">
                <a16:creationId xmlns:a16="http://schemas.microsoft.com/office/drawing/2014/main" id="{CD4E8DE1-42AB-DC19-3A13-1B330FFBCFF3}"/>
              </a:ext>
            </a:extLst>
          </p:cNvPr>
          <p:cNvSpPr txBox="1"/>
          <p:nvPr/>
        </p:nvSpPr>
        <p:spPr>
          <a:xfrm>
            <a:off x="479740" y="886879"/>
            <a:ext cx="11232519" cy="1200329"/>
          </a:xfrm>
          <a:prstGeom prst="rect">
            <a:avLst/>
          </a:prstGeom>
          <a:noFill/>
        </p:spPr>
        <p:txBody>
          <a:bodyPr wrap="square">
            <a:spAutoFit/>
          </a:bodyPr>
          <a:lstStyle/>
          <a:p>
            <a:pPr algn="just"/>
            <a:r>
              <a:rPr lang="en-US" sz="2400" b="1" dirty="0">
                <a:latin typeface="+mj-lt"/>
              </a:rPr>
              <a:t>FASAL Statistics</a:t>
            </a:r>
            <a:r>
              <a:rPr lang="en-US" sz="2400" dirty="0">
                <a:latin typeface="+mj-lt"/>
              </a:rPr>
              <a:t> refer to the comprehensive data related to crop production, including area sown, yield, and total production for various crops across different regions and periods. These statistics are crucial for understanding the agricultural landscape of a country. </a:t>
            </a:r>
          </a:p>
        </p:txBody>
      </p:sp>
      <p:pic>
        <p:nvPicPr>
          <p:cNvPr id="1029" name="Picture 5" descr="Chart: Agriculture Is the Biggest Employer in India | Statista">
            <a:extLst>
              <a:ext uri="{FF2B5EF4-FFF2-40B4-BE49-F238E27FC236}">
                <a16:creationId xmlns:a16="http://schemas.microsoft.com/office/drawing/2014/main" id="{DB169299-3D47-C364-C6D7-418BF998CCC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81097" y="2187586"/>
            <a:ext cx="4651301" cy="41031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C0676F7-E91F-F82F-3DB2-AB47BA899D20}"/>
              </a:ext>
            </a:extLst>
          </p:cNvPr>
          <p:cNvSpPr txBox="1"/>
          <p:nvPr/>
        </p:nvSpPr>
        <p:spPr>
          <a:xfrm>
            <a:off x="485832" y="2062836"/>
            <a:ext cx="6440604" cy="4524315"/>
          </a:xfrm>
          <a:prstGeom prst="rect">
            <a:avLst/>
          </a:prstGeom>
          <a:noFill/>
        </p:spPr>
        <p:txBody>
          <a:bodyPr wrap="square">
            <a:spAutoFit/>
          </a:bodyPr>
          <a:lstStyle/>
          <a:p>
            <a:pPr algn="just"/>
            <a:r>
              <a:rPr kumimoji="0" lang="en-US" altLang="en-US" sz="2400" b="0" i="0" u="none" strike="noStrike" cap="none" normalizeH="0" baseline="0" dirty="0">
                <a:ln>
                  <a:noFill/>
                </a:ln>
                <a:solidFill>
                  <a:schemeClr val="tx1"/>
                </a:solidFill>
                <a:effectLst/>
                <a:latin typeface="+mj-lt"/>
              </a:rPr>
              <a:t>Agriculture is a cornerstone of the Indian economy, contributing significantly to GDP and employing a</a:t>
            </a:r>
            <a:r>
              <a:rPr lang="en-US" altLang="en-US" sz="2400" dirty="0">
                <a:latin typeface="+mj-lt"/>
              </a:rPr>
              <a:t> major </a:t>
            </a:r>
            <a:r>
              <a:rPr kumimoji="0" lang="en-US" altLang="en-US" sz="2400" b="0" i="0" u="none" strike="noStrike" cap="none" normalizeH="0" baseline="0" dirty="0">
                <a:ln>
                  <a:noFill/>
                </a:ln>
                <a:solidFill>
                  <a:schemeClr val="tx1"/>
                </a:solidFill>
                <a:effectLst/>
                <a:latin typeface="+mj-lt"/>
              </a:rPr>
              <a:t>portion of the population. To enhance agricultural production in India</a:t>
            </a:r>
            <a:r>
              <a:rPr lang="en-US" sz="2400" dirty="0">
                <a:latin typeface="+mj-lt"/>
              </a:rPr>
              <a:t>, the </a:t>
            </a:r>
            <a:r>
              <a:rPr lang="en-US" sz="2400" b="1" dirty="0">
                <a:latin typeface="+mj-lt"/>
              </a:rPr>
              <a:t>FASAL Program </a:t>
            </a:r>
            <a:r>
              <a:rPr lang="en-US" sz="2400" dirty="0">
                <a:latin typeface="+mj-lt"/>
              </a:rPr>
              <a:t>was developed, under the </a:t>
            </a:r>
            <a:r>
              <a:rPr lang="en-US" sz="2400" b="1" dirty="0">
                <a:latin typeface="+mj-lt"/>
              </a:rPr>
              <a:t>Ministry of Agriculture and Farmers Welfare</a:t>
            </a:r>
            <a:r>
              <a:rPr lang="en-US" sz="2400" dirty="0">
                <a:latin typeface="+mj-lt"/>
              </a:rPr>
              <a:t>, which plays an important role in </a:t>
            </a:r>
            <a:r>
              <a:rPr lang="en-US" sz="2400" b="1" dirty="0">
                <a:latin typeface="+mj-lt"/>
              </a:rPr>
              <a:t>Forecasting Crop Production in India</a:t>
            </a:r>
            <a:r>
              <a:rPr lang="en-US" sz="2400" dirty="0">
                <a:latin typeface="+mj-lt"/>
              </a:rPr>
              <a:t>. </a:t>
            </a:r>
            <a:r>
              <a:rPr kumimoji="0" lang="en-US" altLang="en-US" sz="2400" b="0" i="0" u="none" strike="noStrike" cap="none" normalizeH="0" baseline="0" dirty="0">
                <a:ln>
                  <a:noFill/>
                </a:ln>
                <a:solidFill>
                  <a:schemeClr val="tx1"/>
                </a:solidFill>
                <a:effectLst/>
                <a:latin typeface="+mj-lt"/>
              </a:rPr>
              <a:t>FASAL </a:t>
            </a:r>
            <a:r>
              <a:rPr lang="en-US" altLang="en-US" sz="2400" dirty="0">
                <a:latin typeface="+mj-lt"/>
              </a:rPr>
              <a:t>S</a:t>
            </a:r>
            <a:r>
              <a:rPr kumimoji="0" lang="en-US" altLang="en-US" sz="2400" b="0" i="0" u="none" strike="noStrike" cap="none" normalizeH="0" baseline="0" dirty="0">
                <a:ln>
                  <a:noFill/>
                </a:ln>
                <a:solidFill>
                  <a:schemeClr val="tx1"/>
                </a:solidFill>
                <a:effectLst/>
                <a:latin typeface="+mj-lt"/>
              </a:rPr>
              <a:t>tatistics in India are primarily collected and compiled by government agencies at various levels (central and state). Key sources include the State Agricultural Departments, Directorate of Economics and Statistics, NSSO and so on.</a:t>
            </a:r>
          </a:p>
        </p:txBody>
      </p:sp>
    </p:spTree>
    <p:extLst>
      <p:ext uri="{BB962C8B-B14F-4D97-AF65-F5344CB8AC3E}">
        <p14:creationId xmlns:p14="http://schemas.microsoft.com/office/powerpoint/2010/main" val="3706276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72"/>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p:cNvSpPr/>
          <p:nvPr/>
        </p:nvSpPr>
        <p:spPr>
          <a:xfrm>
            <a:off x="1187399" y="-91401"/>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p:cNvSpPr/>
          <p:nvPr/>
        </p:nvSpPr>
        <p:spPr>
          <a:xfrm rot="10800000">
            <a:off x="6908374" y="169774"/>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p:cNvSpPr/>
          <p:nvPr/>
        </p:nvSpPr>
        <p:spPr>
          <a:xfrm>
            <a:off x="1257021" y="6523633"/>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AF8D6A8E-E74F-B38C-FB68-22B5AE562781}"/>
              </a:ext>
            </a:extLst>
          </p:cNvPr>
          <p:cNvSpPr txBox="1"/>
          <p:nvPr/>
        </p:nvSpPr>
        <p:spPr>
          <a:xfrm>
            <a:off x="2011330" y="269268"/>
            <a:ext cx="7739976" cy="584775"/>
          </a:xfrm>
          <a:prstGeom prst="rect">
            <a:avLst/>
          </a:prstGeom>
          <a:noFill/>
        </p:spPr>
        <p:txBody>
          <a:bodyPr wrap="square">
            <a:spAutoFit/>
          </a:bodyPr>
          <a:lstStyle/>
          <a:p>
            <a:r>
              <a:rPr lang="en-US" sz="3200" b="1" dirty="0">
                <a:latin typeface="Georgia" panose="02040502050405020303" pitchFamily="18" charset="0"/>
              </a:rPr>
              <a:t>Analyzing Key Crops of West Bengal</a:t>
            </a:r>
            <a:endParaRPr lang="en-IN" sz="3200" b="1" dirty="0">
              <a:latin typeface="Georgia" panose="02040502050405020303" pitchFamily="18" charset="0"/>
            </a:endParaRPr>
          </a:p>
        </p:txBody>
      </p:sp>
      <p:sp>
        <p:nvSpPr>
          <p:cNvPr id="5" name="Rectangle 1">
            <a:extLst>
              <a:ext uri="{FF2B5EF4-FFF2-40B4-BE49-F238E27FC236}">
                <a16:creationId xmlns:a16="http://schemas.microsoft.com/office/drawing/2014/main" id="{1B7F3AA8-77E2-9FCC-1B0F-559C4BA068F3}"/>
              </a:ext>
            </a:extLst>
          </p:cNvPr>
          <p:cNvSpPr>
            <a:spLocks noChangeArrowheads="1"/>
          </p:cNvSpPr>
          <p:nvPr/>
        </p:nvSpPr>
        <p:spPr bwMode="auto">
          <a:xfrm>
            <a:off x="446354" y="949829"/>
            <a:ext cx="11299291"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West Bengal has a significant agricultural sector, characterized by fertile land and diverse cropping patterns. </a:t>
            </a:r>
            <a:r>
              <a:rPr kumimoji="0" lang="en-US" altLang="en-US" sz="2400" b="1" i="0" u="none" strike="noStrike" cap="none" normalizeH="0" baseline="0" dirty="0">
                <a:ln>
                  <a:noFill/>
                </a:ln>
                <a:solidFill>
                  <a:schemeClr val="tx1"/>
                </a:solidFill>
                <a:effectLst/>
                <a:latin typeface="+mj-lt"/>
              </a:rPr>
              <a:t>Rice</a:t>
            </a:r>
            <a:r>
              <a:rPr kumimoji="0" lang="en-US" altLang="en-US" sz="2400" b="0" i="0" u="none" strike="noStrike" cap="none" normalizeH="0" baseline="0" dirty="0">
                <a:ln>
                  <a:noFill/>
                </a:ln>
                <a:solidFill>
                  <a:schemeClr val="tx1"/>
                </a:solidFill>
                <a:effectLst/>
                <a:latin typeface="+mj-lt"/>
              </a:rPr>
              <a:t> and </a:t>
            </a:r>
            <a:r>
              <a:rPr kumimoji="0" lang="en-US" altLang="en-US" sz="2400" b="1" i="0" u="none" strike="noStrike" cap="none" normalizeH="0" baseline="0" dirty="0">
                <a:ln>
                  <a:noFill/>
                </a:ln>
                <a:solidFill>
                  <a:schemeClr val="tx1"/>
                </a:solidFill>
                <a:effectLst/>
                <a:latin typeface="+mj-lt"/>
              </a:rPr>
              <a:t>Jute</a:t>
            </a:r>
            <a:r>
              <a:rPr kumimoji="0" lang="en-US" altLang="en-US" sz="2400" b="0" i="0" u="none" strike="noStrike" cap="none" normalizeH="0" baseline="0" dirty="0">
                <a:ln>
                  <a:noFill/>
                </a:ln>
                <a:solidFill>
                  <a:schemeClr val="tx1"/>
                </a:solidFill>
                <a:effectLst/>
                <a:latin typeface="+mj-lt"/>
              </a:rPr>
              <a:t> are two of its most important crops. So, in this project, we focus on the time series analysis and forecasting of these two crops in West Bengal. The data was collected from </a:t>
            </a:r>
            <a:r>
              <a:rPr kumimoji="0" lang="en-US" altLang="en-US" sz="2400" b="0" i="0" u="none" strike="noStrike" cap="none" normalizeH="0" baseline="0" dirty="0">
                <a:ln>
                  <a:noFill/>
                </a:ln>
                <a:solidFill>
                  <a:schemeClr val="tx1"/>
                </a:solidFill>
                <a:effectLst/>
                <a:latin typeface="+mj-lt"/>
                <a:hlinkClick r:id="rId16"/>
              </a:rPr>
              <a:t>https://www.data.gov.in/catalog/district-wise-season-wise-crop-production-statistics-0</a:t>
            </a:r>
            <a:r>
              <a:rPr kumimoji="0" lang="en-US" altLang="en-US" sz="2400" b="0" i="0" u="none" strike="noStrike" cap="none" normalizeH="0" baseline="0" dirty="0">
                <a:ln>
                  <a:noFill/>
                </a:ln>
                <a:solidFill>
                  <a:schemeClr val="tx1"/>
                </a:solidFill>
                <a:effectLst/>
                <a:latin typeface="+mj-lt"/>
              </a:rPr>
              <a:t>, which contains </a:t>
            </a:r>
            <a:r>
              <a:rPr kumimoji="0" lang="en-US" altLang="en-US" sz="2400" b="1" i="0" u="none" strike="noStrike" cap="none" normalizeH="0" baseline="0" dirty="0">
                <a:ln>
                  <a:noFill/>
                </a:ln>
                <a:solidFill>
                  <a:schemeClr val="tx1"/>
                </a:solidFill>
                <a:effectLst/>
                <a:latin typeface="+mj-lt"/>
              </a:rPr>
              <a:t>district-wise and season-wise crop production data </a:t>
            </a:r>
            <a:r>
              <a:rPr kumimoji="0" lang="en-US" altLang="en-US" sz="2400" i="0" u="none" strike="noStrike" cap="none" normalizeH="0" baseline="0" dirty="0">
                <a:ln>
                  <a:noFill/>
                </a:ln>
                <a:solidFill>
                  <a:schemeClr val="tx1"/>
                </a:solidFill>
                <a:effectLst/>
                <a:latin typeface="+mj-lt"/>
              </a:rPr>
              <a:t>for different Indian states from </a:t>
            </a:r>
            <a:r>
              <a:rPr kumimoji="0" lang="en-US" altLang="en-US" sz="2400" b="1" i="0" u="none" strike="noStrike" cap="none" normalizeH="0" baseline="0" dirty="0">
                <a:ln>
                  <a:noFill/>
                </a:ln>
                <a:solidFill>
                  <a:schemeClr val="tx1"/>
                </a:solidFill>
                <a:effectLst/>
                <a:latin typeface="+mj-lt"/>
              </a:rPr>
              <a:t>1997 </a:t>
            </a:r>
            <a:r>
              <a:rPr kumimoji="0" lang="en-US" altLang="en-US" sz="2400" i="0" u="none" strike="noStrike" cap="none" normalizeH="0" baseline="0" dirty="0">
                <a:ln>
                  <a:noFill/>
                </a:ln>
                <a:solidFill>
                  <a:schemeClr val="tx1"/>
                </a:solidFill>
                <a:effectLst/>
                <a:latin typeface="+mj-lt"/>
              </a:rPr>
              <a:t>to</a:t>
            </a:r>
            <a:r>
              <a:rPr kumimoji="0" lang="en-US" altLang="en-US" sz="2400" b="1" i="0" u="none" strike="noStrike" cap="none" normalizeH="0" baseline="0" dirty="0">
                <a:ln>
                  <a:noFill/>
                </a:ln>
                <a:solidFill>
                  <a:schemeClr val="tx1"/>
                </a:solidFill>
                <a:effectLst/>
                <a:latin typeface="+mj-lt"/>
              </a:rPr>
              <a:t> 2019</a:t>
            </a:r>
            <a:r>
              <a:rPr kumimoji="0" lang="en-US" altLang="en-US" sz="2400" i="0" u="none" strike="noStrike" cap="none" normalizeH="0" baseline="0" dirty="0">
                <a:ln>
                  <a:noFill/>
                </a:ln>
                <a:solidFill>
                  <a:schemeClr val="tx1"/>
                </a:solidFill>
                <a:effectLst/>
                <a:latin typeface="+mj-lt"/>
              </a:rPr>
              <a:t>.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90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lang="en-US" altLang="en-US" sz="2400" dirty="0">
                <a:latin typeface="+mj-lt"/>
              </a:rPr>
              <a:t>We have extracted the data about Rice and Jute Production in West Bengal and, for each Season, we have taken the </a:t>
            </a:r>
            <a:r>
              <a:rPr lang="en-US" altLang="en-US" sz="2400" b="1" dirty="0">
                <a:latin typeface="+mj-lt"/>
              </a:rPr>
              <a:t>weighted mean </a:t>
            </a:r>
            <a:r>
              <a:rPr lang="en-US" altLang="en-US" sz="2400" dirty="0">
                <a:latin typeface="+mj-lt"/>
              </a:rPr>
              <a:t>of the </a:t>
            </a:r>
            <a:r>
              <a:rPr lang="en-US" altLang="en-US" sz="2400" b="1" dirty="0">
                <a:latin typeface="+mj-lt"/>
              </a:rPr>
              <a:t>district-wise production</a:t>
            </a:r>
            <a:r>
              <a:rPr lang="en-US" altLang="en-US" sz="2400" dirty="0">
                <a:latin typeface="+mj-lt"/>
              </a:rPr>
              <a:t>, considering the </a:t>
            </a:r>
            <a:r>
              <a:rPr lang="en-US" altLang="en-US" sz="2400" b="1" dirty="0">
                <a:latin typeface="+mj-lt"/>
              </a:rPr>
              <a:t>production area as the weights</a:t>
            </a:r>
            <a:r>
              <a:rPr lang="en-US" altLang="en-US" sz="2400" dirty="0">
                <a:latin typeface="+mj-lt"/>
              </a:rPr>
              <a:t>. </a:t>
            </a:r>
            <a:endParaRPr kumimoji="0" lang="en-US" altLang="en-US" sz="2400" b="0" i="0" u="none" strike="noStrike" cap="none" normalizeH="0" baseline="0" dirty="0">
              <a:ln>
                <a:noFill/>
              </a:ln>
              <a:solidFill>
                <a:schemeClr val="tx1"/>
              </a:solidFill>
              <a:effectLst/>
              <a:latin typeface="+mj-lt"/>
            </a:endParaRPr>
          </a:p>
        </p:txBody>
      </p:sp>
      <p:sp>
        <p:nvSpPr>
          <p:cNvPr id="7" name="TextBox 6">
            <a:extLst>
              <a:ext uri="{FF2B5EF4-FFF2-40B4-BE49-F238E27FC236}">
                <a16:creationId xmlns:a16="http://schemas.microsoft.com/office/drawing/2014/main" id="{E9588C4A-35AF-BBE4-47EB-98019D567CA0}"/>
              </a:ext>
            </a:extLst>
          </p:cNvPr>
          <p:cNvSpPr txBox="1"/>
          <p:nvPr/>
        </p:nvSpPr>
        <p:spPr>
          <a:xfrm>
            <a:off x="446354" y="4523352"/>
            <a:ext cx="11299290" cy="1569660"/>
          </a:xfrm>
          <a:prstGeom prst="rect">
            <a:avLst/>
          </a:prstGeom>
          <a:noFill/>
        </p:spPr>
        <p:txBody>
          <a:bodyPr wrap="square">
            <a:spAutoFit/>
          </a:bodyPr>
          <a:lstStyle/>
          <a:p>
            <a:pPr algn="just"/>
            <a:r>
              <a:rPr lang="en-US" sz="2400" dirty="0">
                <a:latin typeface="+mj-lt"/>
              </a:rPr>
              <a:t>We carry out our analysis separately on these two datasets. Accurate forecasts for Rice and Jute production is extremely essential as they can assist the state government, agricultural departments, farmers, and related industries in making informed decisions regarding cultivation, storage, marketing, and policy interventions.</a:t>
            </a:r>
            <a:endParaRPr lang="en-IN" sz="2400" dirty="0">
              <a:latin typeface="+mj-lt"/>
            </a:endParaRPr>
          </a:p>
        </p:txBody>
      </p:sp>
    </p:spTree>
    <p:extLst>
      <p:ext uri="{BB962C8B-B14F-4D97-AF65-F5344CB8AC3E}">
        <p14:creationId xmlns:p14="http://schemas.microsoft.com/office/powerpoint/2010/main" val="3710435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DC398063-9081-1B4E-4872-BD3AF5C0FAED}"/>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8CCABD63-19B4-79E0-39F0-A2B55C097D43}"/>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2B66A8E2-776C-BC90-6D37-D95230FF1F13}"/>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1B5768F4-62E5-B922-807A-E4317E48C578}"/>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CF750710-3B7B-4C35-3C80-36BD35A347B4}"/>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C35FCD94-E21D-84A3-AA8C-AE93D90E8E0A}"/>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3F52491C-4ACF-1C01-1CCA-0E588E999340}"/>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A9A15230-CEDD-9D1A-E217-FA1440060A6D}"/>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B589AFAC-48D6-4036-752F-942778EEA73C}"/>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3336004C-F39D-617F-6F94-7E6E229E8C14}"/>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5E571F22-9F6F-ABC3-06DE-314961B58814}"/>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90DA5B73-3846-4C40-DE73-49BB6ADF5B54}"/>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53ADEF4D-6FAF-54B3-BB34-940C877DD30E}"/>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1F72C8AD-DA02-F6B5-DE1E-DDDE21A8B84D}"/>
              </a:ext>
            </a:extLst>
          </p:cNvPr>
          <p:cNvSpPr/>
          <p:nvPr/>
        </p:nvSpPr>
        <p:spPr>
          <a:xfrm>
            <a:off x="6885950" y="1459336"/>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0F51D95B-ED95-1634-F7B5-654F821A7C80}"/>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04F15BFC-CAD4-6576-1B07-9D0190F2D7C3}"/>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3254E104-7E78-BA5F-6BEA-2ABEA876B1E9}"/>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10C5F58E-1C53-E26B-3FD7-905AE3FEA8A3}"/>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C42BB9A9-0A04-1F31-DC27-5F71D1104CC2}"/>
              </a:ext>
            </a:extLst>
          </p:cNvPr>
          <p:cNvSpPr/>
          <p:nvPr/>
        </p:nvSpPr>
        <p:spPr>
          <a:xfrm>
            <a:off x="-708450"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CBAD6827-E1BE-740E-18FB-2210EA2C0769}"/>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135FBB14-3E7B-B3D7-FA22-BE4529E76CA7}"/>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ADD9FC3E-A760-D909-E414-F5B6D0F3E274}"/>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74D66929-A990-E30A-123E-7DF237C1E107}"/>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7753BB45-7675-177D-FAF4-96706A230DF5}"/>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EF855647-0882-43DD-4D51-FB6F247D3EED}"/>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26815ED0-DD7F-76C9-0FB9-D96D3F35CF68}"/>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2A119774-BBDD-B79C-A558-9F06A2621609}"/>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517156B1-8A58-641D-9850-90B3DAADB47D}"/>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A3B115BF-ED2F-9039-30BE-D64D8E30825A}"/>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B6AA948B-AFB1-2869-E9E9-9900E9C00CF4}"/>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75E75843-84D5-476B-4E8F-5A613AB74A0C}"/>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8054C526-038D-38D0-C58B-A1E863FBEDE8}"/>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49A4FBC8-E6DE-3841-4492-5D65A587DF13}"/>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D876E2F6-FE1D-D34E-0379-542AD64DB17F}"/>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20634EB2-24EA-DC48-3572-42BDE54D781C}"/>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08466509-F9AC-A0D2-CD62-224484C607CF}"/>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8AD75AA6-6CDD-6BC3-55F2-23FED846A002}"/>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95F1DAA9-F2C0-A89D-76D9-159709C8F836}"/>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B1345A4F-AB71-3739-F8E2-98D45DA4CB68}"/>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9F6BE57D-1A73-0F90-C7E1-62F540EBE3AD}"/>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E20947D5-B582-7D90-0F00-0B6775DE2D8F}"/>
              </a:ext>
            </a:extLst>
          </p:cNvPr>
          <p:cNvSpPr txBox="1"/>
          <p:nvPr/>
        </p:nvSpPr>
        <p:spPr>
          <a:xfrm>
            <a:off x="2226012" y="260984"/>
            <a:ext cx="773997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Analyzing Key Crops of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5" name="TextBox 4">
            <a:extLst>
              <a:ext uri="{FF2B5EF4-FFF2-40B4-BE49-F238E27FC236}">
                <a16:creationId xmlns:a16="http://schemas.microsoft.com/office/drawing/2014/main" id="{91977033-96E5-16B3-BA40-D9E2E2DAD4A0}"/>
              </a:ext>
            </a:extLst>
          </p:cNvPr>
          <p:cNvSpPr txBox="1"/>
          <p:nvPr/>
        </p:nvSpPr>
        <p:spPr>
          <a:xfrm>
            <a:off x="427369" y="912453"/>
            <a:ext cx="3458623" cy="461665"/>
          </a:xfrm>
          <a:prstGeom prst="rect">
            <a:avLst/>
          </a:prstGeom>
          <a:noFill/>
        </p:spPr>
        <p:txBody>
          <a:bodyPr wrap="square">
            <a:spAutoFit/>
          </a:bodyPr>
          <a:lstStyle/>
          <a:p>
            <a:r>
              <a:rPr lang="en-US" sz="2400" b="1" u="sng" dirty="0">
                <a:latin typeface="+mj-lt"/>
              </a:rPr>
              <a:t>Rice: The Staple Food Crop </a:t>
            </a:r>
          </a:p>
        </p:txBody>
      </p:sp>
      <p:sp>
        <p:nvSpPr>
          <p:cNvPr id="6" name="Rectangle 1">
            <a:extLst>
              <a:ext uri="{FF2B5EF4-FFF2-40B4-BE49-F238E27FC236}">
                <a16:creationId xmlns:a16="http://schemas.microsoft.com/office/drawing/2014/main" id="{73AB5E63-3472-28EB-0A68-61BBBD0D295C}"/>
              </a:ext>
            </a:extLst>
          </p:cNvPr>
          <p:cNvSpPr>
            <a:spLocks noChangeArrowheads="1"/>
          </p:cNvSpPr>
          <p:nvPr/>
        </p:nvSpPr>
        <p:spPr bwMode="auto">
          <a:xfrm rot="10800000" flipV="1">
            <a:off x="481859" y="1319887"/>
            <a:ext cx="729570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mj-lt"/>
              </a:rPr>
              <a:t>Rice is the primary food crop of West Bengal, forming a crucial part of the local diet and economy.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mj-lt"/>
              </a:rPr>
              <a:t>Understanding its production trends is vital for ensuring regional food security and planning for distribution.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mj-lt"/>
              </a:rPr>
              <a:t>Factors like monsoon patterns, irrigation facilities, and government policies significantly influence rice production.</a:t>
            </a:r>
          </a:p>
        </p:txBody>
      </p:sp>
      <p:pic>
        <p:nvPicPr>
          <p:cNvPr id="3075" name="Picture 3" descr="685 Rice Paddy Bengal Stock Photos - Free &amp; Royalty-Free Stock Photos from  Dreamstime">
            <a:extLst>
              <a:ext uri="{FF2B5EF4-FFF2-40B4-BE49-F238E27FC236}">
                <a16:creationId xmlns:a16="http://schemas.microsoft.com/office/drawing/2014/main" id="{92EED407-CD9F-128C-1FC8-16DD1FC48F8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32226" y="988262"/>
            <a:ext cx="3688608" cy="24529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F4662C3-806D-86B7-B115-AA1D9E9D28AA}"/>
              </a:ext>
            </a:extLst>
          </p:cNvPr>
          <p:cNvSpPr txBox="1"/>
          <p:nvPr/>
        </p:nvSpPr>
        <p:spPr>
          <a:xfrm>
            <a:off x="4516083" y="3733708"/>
            <a:ext cx="7104751" cy="249299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tx1"/>
                </a:solidFill>
                <a:effectLst/>
                <a:latin typeface="+mj-lt"/>
              </a:rPr>
              <a:t>Jute: The Golden </a:t>
            </a:r>
            <a:r>
              <a:rPr kumimoji="0" lang="en-US" altLang="en-US" sz="2400" b="1" i="0" u="sng" strike="noStrike" cap="none" normalizeH="0" baseline="0" dirty="0" err="1">
                <a:ln>
                  <a:noFill/>
                </a:ln>
                <a:solidFill>
                  <a:schemeClr val="tx1"/>
                </a:solidFill>
                <a:effectLst/>
                <a:latin typeface="+mj-lt"/>
              </a:rPr>
              <a:t>Fibre</a:t>
            </a:r>
            <a:r>
              <a:rPr kumimoji="0" lang="en-US" altLang="en-US" sz="2400" b="1" i="0" u="sng" strike="noStrike" cap="none" normalizeH="0" baseline="0" dirty="0">
                <a:ln>
                  <a:noFill/>
                </a:ln>
                <a:solidFill>
                  <a:schemeClr val="tx1"/>
                </a:solidFill>
                <a:effectLst/>
                <a:latin typeface="+mj-lt"/>
              </a:rPr>
              <a:t> - A Key Cash Crop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mj-lt"/>
              </a:rPr>
              <a:t>Jute has historically been a major cash crop for West Bengal, supporting a significant industrial base and providing income to farmers.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mj-lt"/>
              </a:rPr>
              <a:t>Its production is influenced by factors such as market demand, government support for the jute industry, and weather conditions.</a:t>
            </a:r>
          </a:p>
        </p:txBody>
      </p:sp>
      <p:pic>
        <p:nvPicPr>
          <p:cNvPr id="3078" name="Picture 6" descr="Cultivation Of Jute In West Bengal India Stock Photo - Download Image Now -  Jute, Agriculture, Crop - Plant - iStock">
            <a:extLst>
              <a:ext uri="{FF2B5EF4-FFF2-40B4-BE49-F238E27FC236}">
                <a16:creationId xmlns:a16="http://schemas.microsoft.com/office/drawing/2014/main" id="{4A951E5E-0C52-C092-C2AC-756C8BB9C1A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9430" y="3684671"/>
            <a:ext cx="3824293" cy="2549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932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3404F35A-97C4-8613-2489-A13CA7DB9DFC}"/>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C90FD4EF-7605-81B8-C2D8-E652C02DBC4D}"/>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7F473564-47B5-4AD1-2A0F-816BEAEC9EC3}"/>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8278968C-9F68-6B97-C7D7-CFFFE2B38489}"/>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7C0DC9E0-FD53-740B-30F4-C23D9E72D03C}"/>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BF07B6DB-F7D2-8D92-545A-2C822CD5B7F8}"/>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EF58731C-38B1-5B05-4E7F-ADD4AC7BA7EF}"/>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F2A6B910-A55A-71FA-9755-008730A12E0A}"/>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2E10EF7B-AF26-68F4-688C-0E7340A75CCE}"/>
              </a:ext>
            </a:extLst>
          </p:cNvPr>
          <p:cNvSpPr/>
          <p:nvPr/>
        </p:nvSpPr>
        <p:spPr>
          <a:xfrm>
            <a:off x="5112683" y="1930972"/>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35CEEE2C-50B0-069F-AEC3-C23CD492C075}"/>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9FE2DD69-8B00-DE00-ED7D-CD8A94F8C4F4}"/>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C7CDEB26-5E97-7F35-C663-55C5D9C9A541}"/>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799862AA-90CE-7F8F-480E-30721354C03F}"/>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9D3857C8-F50E-A384-BEC1-71F4E03BE1EA}"/>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CDAAED85-163D-A210-3847-5F6A39E77284}"/>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BFDC5A89-A58C-53B6-90F1-0A39DF865DF9}"/>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DDE41D29-7829-C1E3-C81C-13BD443B836B}"/>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E8434A26-CDAF-5B50-205B-838E299B03B5}"/>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CFA010CF-B19E-7CFA-8369-CA279A88E493}"/>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61A1BDFE-4EFC-7406-8FDF-328106CBDF20}"/>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70AEB607-1352-1F9E-97D6-569E27E8352D}"/>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EC057F5A-2143-D1F5-44F8-49E875FEAFF2}"/>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74DB6FDA-639F-7834-93FD-06694DA5B69E}"/>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3CE5F6EE-0E27-9B24-C6C7-128C1D0F23DE}"/>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2C0D8A7A-69EA-3132-18EB-250A03DB294C}"/>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15559871-A2D2-74C6-7992-E3E7FF91C16D}"/>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D810D4AD-DB05-0E79-9697-3179BE6B94EE}"/>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B9BE6A19-13CC-87DB-F408-F6080D783769}"/>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6622E3C1-AF9A-5F03-180A-8BA68A7CDB3F}"/>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290A7FCC-D210-CF01-AD93-A036BBD49CC2}"/>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411EB24B-191D-74E5-5143-F15ADC893C7F}"/>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11655514-D83E-8881-DB1E-729B514E22E4}"/>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2BBBD6FC-6FFD-2C7F-A48B-E0E9863A6E36}"/>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C505C017-4317-E3F9-6B47-35B58E2985F0}"/>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EA574A24-493F-7F15-2378-75F6B6F61D2B}"/>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0C4B2E4F-C1AD-4B44-8C68-6FA81F210374}"/>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3EFEA154-75F4-3378-7552-45923FCB6CF0}"/>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F685DF05-6E85-6434-A356-A66CF69BE0E6}"/>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F33BDA3A-3A98-A42C-15A1-ECDCA1FD637C}"/>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B7BE7128-88D2-8A42-EB53-577B8C89FF94}"/>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DCAF5D96-0D67-1BE0-C8FD-C55263E0DD50}"/>
              </a:ext>
            </a:extLst>
          </p:cNvPr>
          <p:cNvSpPr txBox="1"/>
          <p:nvPr/>
        </p:nvSpPr>
        <p:spPr>
          <a:xfrm>
            <a:off x="2645968" y="227693"/>
            <a:ext cx="69000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Rice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pic>
        <p:nvPicPr>
          <p:cNvPr id="6" name="Picture 5">
            <a:extLst>
              <a:ext uri="{FF2B5EF4-FFF2-40B4-BE49-F238E27FC236}">
                <a16:creationId xmlns:a16="http://schemas.microsoft.com/office/drawing/2014/main" id="{A0816EBE-30A9-AC4C-A2AD-F8CA08337E5A}"/>
              </a:ext>
            </a:extLst>
          </p:cNvPr>
          <p:cNvPicPr>
            <a:picLocks noChangeAspect="1"/>
          </p:cNvPicPr>
          <p:nvPr/>
        </p:nvPicPr>
        <p:blipFill>
          <a:blip r:embed="rId16"/>
          <a:stretch>
            <a:fillRect/>
          </a:stretch>
        </p:blipFill>
        <p:spPr>
          <a:xfrm>
            <a:off x="6569266" y="2245593"/>
            <a:ext cx="5494331" cy="4590960"/>
          </a:xfrm>
          <a:prstGeom prst="rect">
            <a:avLst/>
          </a:prstGeom>
        </p:spPr>
      </p:pic>
      <p:sp>
        <p:nvSpPr>
          <p:cNvPr id="8" name="TextBox 7">
            <a:extLst>
              <a:ext uri="{FF2B5EF4-FFF2-40B4-BE49-F238E27FC236}">
                <a16:creationId xmlns:a16="http://schemas.microsoft.com/office/drawing/2014/main" id="{F90137A7-BC22-9416-8D44-EA3B0A413F1D}"/>
              </a:ext>
            </a:extLst>
          </p:cNvPr>
          <p:cNvSpPr txBox="1"/>
          <p:nvPr/>
        </p:nvSpPr>
        <p:spPr>
          <a:xfrm>
            <a:off x="274221" y="848550"/>
            <a:ext cx="11738995" cy="1446550"/>
          </a:xfrm>
          <a:prstGeom prst="rect">
            <a:avLst/>
          </a:prstGeom>
          <a:noFill/>
        </p:spPr>
        <p:txBody>
          <a:bodyPr wrap="square">
            <a:spAutoFit/>
          </a:bodyPr>
          <a:lstStyle/>
          <a:p>
            <a:r>
              <a:rPr lang="en-IN" sz="2200" dirty="0">
                <a:latin typeface="+mj-lt"/>
              </a:rPr>
              <a:t>Rice is a staple cereal grain cultivated globally. Sowing times vary by region and variety, often coinciding with the rainy season (e.g., June-July). Harvesting typically occurs 3-6 months after sowing, depending on the variety and growing conditions (e.g., October-November). The data is available from 1997 to 2019 for </a:t>
            </a:r>
            <a:r>
              <a:rPr lang="en-IN" sz="2200" b="1" dirty="0">
                <a:latin typeface="+mj-lt"/>
              </a:rPr>
              <a:t>autumn, summer and winter</a:t>
            </a:r>
            <a:r>
              <a:rPr lang="en-IN" sz="2200" dirty="0">
                <a:latin typeface="+mj-lt"/>
              </a:rPr>
              <a:t>. The line diagram is given below.</a:t>
            </a:r>
          </a:p>
        </p:txBody>
      </p:sp>
      <p:sp>
        <p:nvSpPr>
          <p:cNvPr id="10" name="TextBox 9">
            <a:extLst>
              <a:ext uri="{FF2B5EF4-FFF2-40B4-BE49-F238E27FC236}">
                <a16:creationId xmlns:a16="http://schemas.microsoft.com/office/drawing/2014/main" id="{546E2C44-86D2-049D-2776-A083DE5FBBD9}"/>
              </a:ext>
            </a:extLst>
          </p:cNvPr>
          <p:cNvSpPr txBox="1"/>
          <p:nvPr/>
        </p:nvSpPr>
        <p:spPr>
          <a:xfrm>
            <a:off x="171117" y="2331182"/>
            <a:ext cx="6360018" cy="4154984"/>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mj-lt"/>
              </a:rPr>
              <a:t>Rice production exhibits substantial year-to-year variability. </a:t>
            </a:r>
          </a:p>
          <a:p>
            <a:pPr marL="342900" indent="-342900">
              <a:buFont typeface="Arial" panose="020B0604020202020204" pitchFamily="34" charset="0"/>
              <a:buChar char="•"/>
            </a:pPr>
            <a:r>
              <a:rPr lang="en-IN" sz="2200" dirty="0">
                <a:latin typeface="+mj-lt"/>
              </a:rPr>
              <a:t>A recurring pattern of high production followed by lows suggests potential seasonal or economic influences. </a:t>
            </a:r>
          </a:p>
          <a:p>
            <a:pPr marL="342900" indent="-342900">
              <a:buFont typeface="Arial" panose="020B0604020202020204" pitchFamily="34" charset="0"/>
              <a:buChar char="•"/>
            </a:pPr>
            <a:r>
              <a:rPr lang="en-IN" sz="2200" dirty="0">
                <a:latin typeface="+mj-lt"/>
              </a:rPr>
              <a:t>After the </a:t>
            </a:r>
            <a:r>
              <a:rPr lang="en-IN" sz="2200" b="1" dirty="0">
                <a:latin typeface="+mj-lt"/>
              </a:rPr>
              <a:t>initial dip </a:t>
            </a:r>
            <a:r>
              <a:rPr lang="en-IN" sz="2200" dirty="0">
                <a:latin typeface="+mj-lt"/>
              </a:rPr>
              <a:t>in the </a:t>
            </a:r>
            <a:r>
              <a:rPr lang="en-IN" sz="2200" b="1" dirty="0">
                <a:latin typeface="+mj-lt"/>
              </a:rPr>
              <a:t>late 1990s</a:t>
            </a:r>
            <a:r>
              <a:rPr lang="en-IN" sz="2200" dirty="0">
                <a:latin typeface="+mj-lt"/>
              </a:rPr>
              <a:t>, production generally shows a trend of recovery with </a:t>
            </a:r>
            <a:r>
              <a:rPr lang="en-IN" sz="2200" b="1" dirty="0">
                <a:latin typeface="+mj-lt"/>
              </a:rPr>
              <a:t>higher peaks</a:t>
            </a:r>
            <a:r>
              <a:rPr lang="en-IN" sz="2200" dirty="0">
                <a:latin typeface="+mj-lt"/>
              </a:rPr>
              <a:t> in the later years. </a:t>
            </a:r>
          </a:p>
          <a:p>
            <a:pPr marL="342900" indent="-342900">
              <a:buFont typeface="Arial" panose="020B0604020202020204" pitchFamily="34" charset="0"/>
              <a:buChar char="•"/>
            </a:pPr>
            <a:r>
              <a:rPr lang="en-IN" sz="2200" dirty="0">
                <a:latin typeface="+mj-lt"/>
              </a:rPr>
              <a:t>The year </a:t>
            </a:r>
            <a:r>
              <a:rPr lang="en-IN" sz="2200" b="1" dirty="0">
                <a:latin typeface="+mj-lt"/>
              </a:rPr>
              <a:t>2016 </a:t>
            </a:r>
            <a:r>
              <a:rPr lang="en-IN" sz="2200" dirty="0">
                <a:latin typeface="+mj-lt"/>
              </a:rPr>
              <a:t>recorded the </a:t>
            </a:r>
            <a:r>
              <a:rPr lang="en-IN" sz="2200" b="1" dirty="0">
                <a:latin typeface="+mj-lt"/>
              </a:rPr>
              <a:t>highest</a:t>
            </a:r>
            <a:r>
              <a:rPr lang="en-IN" sz="2200" dirty="0">
                <a:latin typeface="+mj-lt"/>
              </a:rPr>
              <a:t> rice production within the observed period. </a:t>
            </a:r>
          </a:p>
          <a:p>
            <a:pPr marL="342900" indent="-342900">
              <a:buFont typeface="Arial" panose="020B0604020202020204" pitchFamily="34" charset="0"/>
              <a:buChar char="•"/>
            </a:pPr>
            <a:r>
              <a:rPr lang="en-IN" sz="2200" dirty="0">
                <a:latin typeface="+mj-lt"/>
              </a:rPr>
              <a:t>Despite a dip after 2016, the production in 2019 remains at a relatively high level.</a:t>
            </a:r>
          </a:p>
        </p:txBody>
      </p:sp>
    </p:spTree>
    <p:extLst>
      <p:ext uri="{BB962C8B-B14F-4D97-AF65-F5344CB8AC3E}">
        <p14:creationId xmlns:p14="http://schemas.microsoft.com/office/powerpoint/2010/main" val="2073327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4604205B-35B2-BABB-70E9-49865E1586DD}"/>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6C18070D-DE2E-A076-AEB9-B24259A936DA}"/>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441FCC1F-4745-628A-00B0-763EFC44EE22}"/>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74EE880C-C3F2-2F3B-A9B9-1DE5ED53CE9A}"/>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E9CF072A-72FB-9C3F-9364-82A9ECBAC30E}"/>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8EE23C92-47B6-6C3B-E509-BCA26BD25124}"/>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03C80188-2C28-BDEB-CFEF-86B7F2A0D006}"/>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EE0F5B6A-3B35-B103-B222-0A7B10F31C95}"/>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C55E0613-1FE8-AD09-E5B0-2198C2FE376E}"/>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6C33D267-B66D-F76A-5A91-56A44AB19A70}"/>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5EC63B58-2C84-AFFA-C309-AA79E268F04F}"/>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EB4BA9F2-2712-3141-1F29-0557288E05A6}"/>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55043354-CEA9-F6A6-90DE-6EF705CCE5AC}"/>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35D8E2BA-C3B1-9748-034A-E09D2DE35D72}"/>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EE2E8475-6550-F5F6-687F-CA43B00D4607}"/>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1F047AF5-DC25-C475-4BC6-F949883D3910}"/>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8ECF7ACF-06B2-1692-74D7-89AF2D871CDB}"/>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8A265FA6-BE22-7F9F-AC0D-9AD62B038279}"/>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F2D2A70E-6B66-DD12-7E73-F881FE72A122}"/>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111C9E5A-D3B4-18D9-8CA0-5B8905E50EB2}"/>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02F63EBD-EA73-72ED-5205-C43D05C1380E}"/>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5370E81A-232C-1953-26CB-D007B775BCED}"/>
              </a:ext>
            </a:extLst>
          </p:cNvPr>
          <p:cNvSpPr/>
          <p:nvPr/>
        </p:nvSpPr>
        <p:spPr>
          <a:xfrm>
            <a:off x="3833361" y="294106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D855CFA7-D5C2-122C-DBD5-B829F329AE82}"/>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B48B3C2A-FF84-CB36-41D9-918A0104F590}"/>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07A28A53-0A05-B5D9-7873-14B63949FC2C}"/>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F1E9C0D1-6708-D601-1CED-DAF8837CDA04}"/>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1BB76BB6-6CB4-BCF4-EAEA-7B14B1646971}"/>
              </a:ext>
            </a:extLst>
          </p:cNvPr>
          <p:cNvSpPr/>
          <p:nvPr/>
        </p:nvSpPr>
        <p:spPr>
          <a:xfrm>
            <a:off x="5257800" y="3250504"/>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A41B2AA7-90CD-122E-1644-8CE0295EF622}"/>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527B2A85-3BA7-4BB6-AA9C-7412CBF5F17C}"/>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88D5BFAC-360A-DD99-0749-132EAC2AA19E}"/>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96923684-9CC4-4B78-C3A5-7DF0B9FDEA3B}"/>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234E96BE-555C-3610-56A0-624587BD0D5D}"/>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742FC936-3B75-9FFE-BB38-35E220CED3C8}"/>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ACF00AB0-3C3E-AB21-EC33-318FF2289A70}"/>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86AD83FF-BCAD-F5C3-21DA-D6261578F44B}"/>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3B91C3B1-4F7E-AD6D-BF7E-A17F4D94F823}"/>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F2151C48-8908-2DE7-E6BD-443B0634697F}"/>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2A62DB72-DD40-341D-9DEB-9FEB769F5E7D}"/>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EE1DF525-745D-9966-211C-AF96658A9DBF}"/>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B72CC14A-F38A-03E9-9DDB-452B7162FDC7}"/>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A4B7C5F6-9CD1-A0D3-E403-B0C75152835E}"/>
              </a:ext>
            </a:extLst>
          </p:cNvPr>
          <p:cNvSpPr txBox="1"/>
          <p:nvPr/>
        </p:nvSpPr>
        <p:spPr>
          <a:xfrm>
            <a:off x="2041731" y="378588"/>
            <a:ext cx="8108533" cy="584775"/>
          </a:xfrm>
          <a:prstGeom prst="rect">
            <a:avLst/>
          </a:prstGeom>
          <a:noFill/>
        </p:spPr>
        <p:txBody>
          <a:bodyPr wrap="square" rtlCol="0">
            <a:spAutoFit/>
          </a:bodyPr>
          <a:lstStyle/>
          <a:p>
            <a:pPr algn="ctr"/>
            <a:r>
              <a:rPr lang="en-IN" sz="3200" b="1" dirty="0">
                <a:latin typeface="Georgia" panose="02040502050405020303" pitchFamily="18" charset="0"/>
              </a:rPr>
              <a:t>Mean, Variance and Autocorrelation</a:t>
            </a:r>
          </a:p>
        </p:txBody>
      </p:sp>
      <p:sp>
        <p:nvSpPr>
          <p:cNvPr id="3" name="TextBox 2">
            <a:extLst>
              <a:ext uri="{FF2B5EF4-FFF2-40B4-BE49-F238E27FC236}">
                <a16:creationId xmlns:a16="http://schemas.microsoft.com/office/drawing/2014/main" id="{FD0168CC-A527-6C4E-FDA0-45C05F2DC92C}"/>
              </a:ext>
            </a:extLst>
          </p:cNvPr>
          <p:cNvSpPr txBox="1"/>
          <p:nvPr/>
        </p:nvSpPr>
        <p:spPr>
          <a:xfrm>
            <a:off x="522514" y="1031199"/>
            <a:ext cx="11146971" cy="830997"/>
          </a:xfrm>
          <a:prstGeom prst="rect">
            <a:avLst/>
          </a:prstGeom>
          <a:noFill/>
        </p:spPr>
        <p:txBody>
          <a:bodyPr wrap="square" rtlCol="0">
            <a:spAutoFit/>
          </a:bodyPr>
          <a:lstStyle/>
          <a:p>
            <a:pPr algn="just"/>
            <a:r>
              <a:rPr lang="en-IN" sz="2400" dirty="0">
                <a:latin typeface="+mj-lt"/>
              </a:rPr>
              <a:t>Let t and s be two time points. </a:t>
            </a:r>
          </a:p>
          <a:p>
            <a:pPr algn="just"/>
            <a:r>
              <a:rPr lang="en-IN" sz="2400" dirty="0">
                <a:latin typeface="+mj-lt"/>
              </a:rPr>
              <a:t>Then, the </a:t>
            </a:r>
            <a:r>
              <a:rPr lang="en-IN" sz="2400" b="1" u="sng" dirty="0">
                <a:latin typeface="+mj-lt"/>
              </a:rPr>
              <a:t>mean</a:t>
            </a:r>
            <a:r>
              <a:rPr lang="en-IN" sz="2400" dirty="0">
                <a:latin typeface="+mj-lt"/>
              </a:rPr>
              <a:t> function at time point t is given by –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0AEC71F-7A39-5590-B814-1AB3E3D5364A}"/>
                  </a:ext>
                </a:extLst>
              </p:cNvPr>
              <p:cNvSpPr txBox="1"/>
              <p:nvPr/>
            </p:nvSpPr>
            <p:spPr>
              <a:xfrm>
                <a:off x="854424" y="4490729"/>
                <a:ext cx="10471701" cy="461665"/>
              </a:xfrm>
              <a:prstGeom prst="rect">
                <a:avLst/>
              </a:prstGeom>
              <a:noFill/>
            </p:spPr>
            <p:txBody>
              <a:bodyPr wrap="square" rtlCol="0">
                <a:spAutoFit/>
              </a:bodyPr>
              <a:lstStyle/>
              <a:p>
                <a:pPr algn="ctr"/>
                <a14:m>
                  <m:oMath xmlns:m="http://schemas.openxmlformats.org/officeDocument/2006/math">
                    <m:r>
                      <a:rPr lang="en-IN" sz="2400" b="1" i="1" smtClean="0">
                        <a:solidFill>
                          <a:schemeClr val="tx1"/>
                        </a:solidFill>
                        <a:latin typeface="Cambria Math" panose="02040503050406030204" pitchFamily="18" charset="0"/>
                      </a:rPr>
                      <m:t>𝑪𝒐𝒗</m:t>
                    </m:r>
                    <m:d>
                      <m:dPr>
                        <m:ctrlPr>
                          <a:rPr lang="en-IN" sz="2400" b="1" i="1" smtClean="0">
                            <a:solidFill>
                              <a:schemeClr val="tx1"/>
                            </a:solidFill>
                            <a:latin typeface="Cambria Math" panose="02040503050406030204" pitchFamily="18" charset="0"/>
                          </a:rPr>
                        </m:ctrlPr>
                      </m:dPr>
                      <m:e>
                        <m:sSub>
                          <m:sSubPr>
                            <m:ctrlPr>
                              <a:rPr lang="en-IN" sz="2400" b="1" i="1">
                                <a:solidFill>
                                  <a:schemeClr val="tx1"/>
                                </a:solidFill>
                                <a:latin typeface="Cambria Math" panose="02040503050406030204" pitchFamily="18" charset="0"/>
                              </a:rPr>
                            </m:ctrlPr>
                          </m:sSubPr>
                          <m:e>
                            <m:r>
                              <a:rPr lang="en-IN" sz="2400" b="1" i="1">
                                <a:solidFill>
                                  <a:schemeClr val="tx1"/>
                                </a:solidFill>
                                <a:latin typeface="Cambria Math" panose="02040503050406030204" pitchFamily="18" charset="0"/>
                              </a:rPr>
                              <m:t>𝑿</m:t>
                            </m:r>
                          </m:e>
                          <m:sub>
                            <m:r>
                              <a:rPr lang="en-IN" sz="2400" b="1" i="1">
                                <a:solidFill>
                                  <a:schemeClr val="tx1"/>
                                </a:solidFill>
                                <a:latin typeface="Cambria Math" panose="02040503050406030204" pitchFamily="18" charset="0"/>
                              </a:rPr>
                              <m:t>𝒕</m:t>
                            </m:r>
                          </m:sub>
                        </m:sSub>
                        <m:r>
                          <a:rPr lang="en-IN" sz="2400" b="1" i="1" smtClean="0">
                            <a:solidFill>
                              <a:schemeClr val="tx1"/>
                            </a:solidFill>
                            <a:latin typeface="Cambria Math" panose="02040503050406030204" pitchFamily="18" charset="0"/>
                          </a:rPr>
                          <m:t>,</m:t>
                        </m:r>
                        <m:sSub>
                          <m:sSubPr>
                            <m:ctrlPr>
                              <a:rPr lang="en-IN" sz="2400" b="1" i="1">
                                <a:solidFill>
                                  <a:schemeClr val="tx1"/>
                                </a:solidFill>
                                <a:latin typeface="Cambria Math" panose="02040503050406030204" pitchFamily="18" charset="0"/>
                              </a:rPr>
                            </m:ctrlPr>
                          </m:sSubPr>
                          <m:e>
                            <m:r>
                              <a:rPr lang="en-IN" sz="2400" b="1" i="1">
                                <a:solidFill>
                                  <a:schemeClr val="tx1"/>
                                </a:solidFill>
                                <a:latin typeface="Cambria Math" panose="02040503050406030204" pitchFamily="18" charset="0"/>
                              </a:rPr>
                              <m:t>𝑿</m:t>
                            </m:r>
                          </m:e>
                          <m:sub>
                            <m:r>
                              <a:rPr lang="en-IN" sz="2400" b="1" i="1">
                                <a:solidFill>
                                  <a:schemeClr val="tx1"/>
                                </a:solidFill>
                                <a:latin typeface="Cambria Math" panose="02040503050406030204" pitchFamily="18" charset="0"/>
                              </a:rPr>
                              <m:t>𝒔</m:t>
                            </m:r>
                          </m:sub>
                        </m:sSub>
                      </m:e>
                    </m:d>
                    <m:r>
                      <a:rPr lang="en-IN" sz="2400" b="1" i="1" smtClean="0">
                        <a:solidFill>
                          <a:schemeClr val="tx1"/>
                        </a:solidFill>
                        <a:latin typeface="Cambria Math" panose="02040503050406030204" pitchFamily="18" charset="0"/>
                      </a:rPr>
                      <m:t>=</m:t>
                    </m:r>
                    <m:r>
                      <a:rPr lang="en-IN" sz="2400" b="1" i="1" smtClean="0">
                        <a:solidFill>
                          <a:schemeClr val="tx1"/>
                        </a:solidFill>
                        <a:latin typeface="Cambria Math" panose="02040503050406030204" pitchFamily="18" charset="0"/>
                      </a:rPr>
                      <m:t>𝑬</m:t>
                    </m:r>
                    <m:r>
                      <a:rPr lang="en-IN" sz="2400" b="1" i="1" smtClean="0">
                        <a:solidFill>
                          <a:schemeClr val="tx1"/>
                        </a:solidFill>
                        <a:latin typeface="Cambria Math" panose="02040503050406030204" pitchFamily="18" charset="0"/>
                      </a:rPr>
                      <m:t>[</m:t>
                    </m:r>
                    <m:d>
                      <m:dPr>
                        <m:ctrlPr>
                          <a:rPr lang="en-IN" sz="2400" b="1" i="1">
                            <a:solidFill>
                              <a:schemeClr val="tx1"/>
                            </a:solidFill>
                            <a:latin typeface="Cambria Math" panose="02040503050406030204" pitchFamily="18" charset="0"/>
                          </a:rPr>
                        </m:ctrlPr>
                      </m:dPr>
                      <m:e>
                        <m:sSub>
                          <m:sSubPr>
                            <m:ctrlPr>
                              <a:rPr lang="en-IN" sz="2400" b="1" i="1">
                                <a:solidFill>
                                  <a:schemeClr val="tx1"/>
                                </a:solidFill>
                                <a:latin typeface="Cambria Math" panose="02040503050406030204" pitchFamily="18" charset="0"/>
                              </a:rPr>
                            </m:ctrlPr>
                          </m:sSubPr>
                          <m:e>
                            <m:r>
                              <a:rPr lang="en-IN" sz="2400" b="1" i="1" smtClean="0">
                                <a:solidFill>
                                  <a:schemeClr val="tx1"/>
                                </a:solidFill>
                                <a:latin typeface="Cambria Math" panose="02040503050406030204" pitchFamily="18" charset="0"/>
                              </a:rPr>
                              <m:t>𝑿</m:t>
                            </m:r>
                          </m:e>
                          <m:sub>
                            <m:r>
                              <a:rPr lang="en-IN" sz="2400" b="1" i="1">
                                <a:solidFill>
                                  <a:schemeClr val="tx1"/>
                                </a:solidFill>
                                <a:latin typeface="Cambria Math" panose="02040503050406030204" pitchFamily="18" charset="0"/>
                              </a:rPr>
                              <m:t>𝒕</m:t>
                            </m:r>
                          </m:sub>
                        </m:sSub>
                        <m:r>
                          <a:rPr lang="en-IN" sz="2400" b="1" i="0">
                            <a:solidFill>
                              <a:schemeClr val="tx1"/>
                            </a:solidFill>
                            <a:latin typeface="Cambria Math" panose="02040503050406030204" pitchFamily="18" charset="0"/>
                          </a:rPr>
                          <m:t>−</m:t>
                        </m:r>
                        <m:sSub>
                          <m:sSubPr>
                            <m:ctrlPr>
                              <a:rPr lang="en-IN" sz="2400" b="1" i="1">
                                <a:solidFill>
                                  <a:schemeClr val="tx1"/>
                                </a:solidFill>
                                <a:latin typeface="Cambria Math" panose="02040503050406030204" pitchFamily="18" charset="0"/>
                              </a:rPr>
                            </m:ctrlPr>
                          </m:sSubPr>
                          <m:e>
                            <m:r>
                              <a:rPr lang="en-IN" sz="2400" b="1" i="1" smtClean="0">
                                <a:solidFill>
                                  <a:schemeClr val="tx1"/>
                                </a:solidFill>
                                <a:latin typeface="Cambria Math" panose="02040503050406030204" pitchFamily="18" charset="0"/>
                                <a:ea typeface="Cambria Math" panose="02040503050406030204" pitchFamily="18" charset="0"/>
                              </a:rPr>
                              <m:t>𝝁</m:t>
                            </m:r>
                          </m:e>
                          <m:sub>
                            <m:r>
                              <a:rPr lang="en-IN" sz="2400" b="1" i="1">
                                <a:solidFill>
                                  <a:schemeClr val="tx1"/>
                                </a:solidFill>
                                <a:latin typeface="Cambria Math" panose="02040503050406030204" pitchFamily="18" charset="0"/>
                              </a:rPr>
                              <m:t>𝒕</m:t>
                            </m:r>
                          </m:sub>
                        </m:sSub>
                      </m:e>
                    </m:d>
                  </m:oMath>
                </a14:m>
                <a:r>
                  <a:rPr lang="en-IN" sz="2400" b="1" dirty="0">
                    <a:solidFill>
                      <a:schemeClr val="tx1"/>
                    </a:solidFill>
                    <a:latin typeface="+mj-lt"/>
                  </a:rPr>
                  <a:t> </a:t>
                </a:r>
                <a14:m>
                  <m:oMath xmlns:m="http://schemas.openxmlformats.org/officeDocument/2006/math">
                    <m:d>
                      <m:dPr>
                        <m:ctrlPr>
                          <a:rPr lang="en-IN" sz="2400" b="1" i="1">
                            <a:solidFill>
                              <a:schemeClr val="tx1"/>
                            </a:solidFill>
                            <a:latin typeface="Cambria Math" panose="02040503050406030204" pitchFamily="18" charset="0"/>
                          </a:rPr>
                        </m:ctrlPr>
                      </m:dPr>
                      <m:e>
                        <m:sSub>
                          <m:sSubPr>
                            <m:ctrlPr>
                              <a:rPr lang="en-IN" sz="2400" b="1" i="1">
                                <a:solidFill>
                                  <a:schemeClr val="tx1"/>
                                </a:solidFill>
                                <a:latin typeface="Cambria Math" panose="02040503050406030204" pitchFamily="18" charset="0"/>
                              </a:rPr>
                            </m:ctrlPr>
                          </m:sSubPr>
                          <m:e>
                            <m:r>
                              <a:rPr lang="en-IN" sz="2400" b="1" i="1">
                                <a:solidFill>
                                  <a:schemeClr val="tx1"/>
                                </a:solidFill>
                                <a:latin typeface="Cambria Math" panose="02040503050406030204" pitchFamily="18" charset="0"/>
                              </a:rPr>
                              <m:t>𝑿</m:t>
                            </m:r>
                          </m:e>
                          <m:sub>
                            <m:r>
                              <a:rPr lang="en-IN" sz="2400" b="1" i="1" smtClean="0">
                                <a:solidFill>
                                  <a:schemeClr val="tx1"/>
                                </a:solidFill>
                                <a:latin typeface="Cambria Math" panose="02040503050406030204" pitchFamily="18" charset="0"/>
                              </a:rPr>
                              <m:t>𝒔</m:t>
                            </m:r>
                          </m:sub>
                        </m:sSub>
                        <m:r>
                          <a:rPr lang="en-IN" sz="2400" b="1">
                            <a:solidFill>
                              <a:schemeClr val="tx1"/>
                            </a:solidFill>
                            <a:latin typeface="Cambria Math" panose="02040503050406030204" pitchFamily="18" charset="0"/>
                          </a:rPr>
                          <m:t>−</m:t>
                        </m:r>
                        <m:sSub>
                          <m:sSubPr>
                            <m:ctrlPr>
                              <a:rPr lang="en-IN" sz="2400" b="1" i="1">
                                <a:solidFill>
                                  <a:schemeClr val="tx1"/>
                                </a:solidFill>
                                <a:latin typeface="Cambria Math" panose="02040503050406030204" pitchFamily="18" charset="0"/>
                              </a:rPr>
                            </m:ctrlPr>
                          </m:sSubPr>
                          <m:e>
                            <m:r>
                              <a:rPr lang="en-IN" sz="2400" b="1" i="1">
                                <a:solidFill>
                                  <a:schemeClr val="tx1"/>
                                </a:solidFill>
                                <a:latin typeface="Cambria Math" panose="02040503050406030204" pitchFamily="18" charset="0"/>
                                <a:ea typeface="Cambria Math" panose="02040503050406030204" pitchFamily="18" charset="0"/>
                              </a:rPr>
                              <m:t>𝝁</m:t>
                            </m:r>
                          </m:e>
                          <m:sub>
                            <m:r>
                              <a:rPr lang="en-IN" sz="2400" b="1" i="1" smtClean="0">
                                <a:solidFill>
                                  <a:schemeClr val="tx1"/>
                                </a:solidFill>
                                <a:latin typeface="Cambria Math" panose="02040503050406030204" pitchFamily="18" charset="0"/>
                                <a:ea typeface="Cambria Math" panose="02040503050406030204" pitchFamily="18" charset="0"/>
                              </a:rPr>
                              <m:t>𝒔</m:t>
                            </m:r>
                          </m:sub>
                        </m:sSub>
                      </m:e>
                    </m:d>
                    <m:r>
                      <a:rPr lang="en-IN" sz="2400" b="1" i="0" smtClean="0">
                        <a:solidFill>
                          <a:schemeClr val="tx1"/>
                        </a:solidFill>
                        <a:latin typeface="Cambria Math" panose="02040503050406030204" pitchFamily="18" charset="0"/>
                      </a:rPr>
                      <m:t>]</m:t>
                    </m:r>
                  </m:oMath>
                </a14:m>
                <a:endParaRPr lang="en-IN" sz="2400" b="1" dirty="0">
                  <a:solidFill>
                    <a:schemeClr val="tx1"/>
                  </a:solidFill>
                  <a:latin typeface="+mj-lt"/>
                </a:endParaRPr>
              </a:p>
            </p:txBody>
          </p:sp>
        </mc:Choice>
        <mc:Fallback xmlns="">
          <p:sp>
            <p:nvSpPr>
              <p:cNvPr id="4" name="TextBox 3">
                <a:extLst>
                  <a:ext uri="{FF2B5EF4-FFF2-40B4-BE49-F238E27FC236}">
                    <a16:creationId xmlns:a16="http://schemas.microsoft.com/office/drawing/2014/main" id="{C0AEC71F-7A39-5590-B814-1AB3E3D5364A}"/>
                  </a:ext>
                </a:extLst>
              </p:cNvPr>
              <p:cNvSpPr txBox="1">
                <a:spLocks noRot="1" noChangeAspect="1" noMove="1" noResize="1" noEditPoints="1" noAdjustHandles="1" noChangeArrowheads="1" noChangeShapeType="1" noTextEdit="1"/>
              </p:cNvSpPr>
              <p:nvPr/>
            </p:nvSpPr>
            <p:spPr>
              <a:xfrm>
                <a:off x="854424" y="4490729"/>
                <a:ext cx="10471701" cy="461665"/>
              </a:xfrm>
              <a:prstGeom prst="rect">
                <a:avLst/>
              </a:prstGeom>
              <a:blipFill>
                <a:blip r:embed="rId16"/>
                <a:stretch>
                  <a:fillRect b="-18667"/>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1B00DBE8-1120-7138-0465-E8A265126D76}"/>
              </a:ext>
            </a:extLst>
          </p:cNvPr>
          <p:cNvSpPr txBox="1"/>
          <p:nvPr/>
        </p:nvSpPr>
        <p:spPr>
          <a:xfrm>
            <a:off x="522514" y="5003757"/>
            <a:ext cx="6531428" cy="461665"/>
          </a:xfrm>
          <a:prstGeom prst="rect">
            <a:avLst/>
          </a:prstGeom>
          <a:noFill/>
        </p:spPr>
        <p:txBody>
          <a:bodyPr wrap="square">
            <a:spAutoFit/>
          </a:bodyPr>
          <a:lstStyle/>
          <a:p>
            <a:r>
              <a:rPr lang="en-IN" sz="2400" dirty="0">
                <a:latin typeface="+mj-lt"/>
              </a:rPr>
              <a:t>Hence, the </a:t>
            </a:r>
            <a:r>
              <a:rPr lang="en-IN" sz="2400" b="1" dirty="0">
                <a:latin typeface="+mj-lt"/>
              </a:rPr>
              <a:t>autocorrelation</a:t>
            </a:r>
            <a:r>
              <a:rPr lang="en-IN" sz="2400" dirty="0">
                <a:latin typeface="+mj-lt"/>
              </a:rPr>
              <a:t> is given by –</a:t>
            </a:r>
            <a:endParaRPr lang="en-IN" sz="24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9E7A8E7-017B-5ACC-E67A-C9449D101ACA}"/>
                  </a:ext>
                </a:extLst>
              </p:cNvPr>
              <p:cNvSpPr txBox="1"/>
              <p:nvPr/>
            </p:nvSpPr>
            <p:spPr>
              <a:xfrm>
                <a:off x="4858912" y="5481710"/>
                <a:ext cx="2508507" cy="7167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1" i="1" smtClean="0">
                              <a:solidFill>
                                <a:schemeClr val="tx1"/>
                              </a:solidFill>
                              <a:latin typeface="Cambria Math" panose="02040503050406030204" pitchFamily="18" charset="0"/>
                            </a:rPr>
                          </m:ctrlPr>
                        </m:sSubPr>
                        <m:e>
                          <m:r>
                            <a:rPr lang="el-GR" sz="2400" b="1" i="1" smtClean="0">
                              <a:solidFill>
                                <a:schemeClr val="tx1"/>
                              </a:solidFill>
                              <a:latin typeface="Cambria Math" panose="02040503050406030204" pitchFamily="18" charset="0"/>
                            </a:rPr>
                            <m:t>𝝆</m:t>
                          </m:r>
                        </m:e>
                        <m:sub>
                          <m:r>
                            <a:rPr lang="en-IN" sz="2400" b="1" i="1" smtClean="0">
                              <a:solidFill>
                                <a:schemeClr val="tx1"/>
                              </a:solidFill>
                              <a:latin typeface="Cambria Math" panose="02040503050406030204" pitchFamily="18" charset="0"/>
                            </a:rPr>
                            <m:t>𝒕</m:t>
                          </m:r>
                          <m:r>
                            <a:rPr lang="en-IN" sz="2400" b="1" i="1" smtClean="0">
                              <a:solidFill>
                                <a:schemeClr val="tx1"/>
                              </a:solidFill>
                              <a:latin typeface="Cambria Math" panose="02040503050406030204" pitchFamily="18" charset="0"/>
                            </a:rPr>
                            <m:t>,</m:t>
                          </m:r>
                          <m:r>
                            <a:rPr lang="en-IN" sz="2400" b="1" i="1" smtClean="0">
                              <a:solidFill>
                                <a:schemeClr val="tx1"/>
                              </a:solidFill>
                              <a:latin typeface="Cambria Math" panose="02040503050406030204" pitchFamily="18" charset="0"/>
                            </a:rPr>
                            <m:t>𝒔</m:t>
                          </m:r>
                        </m:sub>
                      </m:sSub>
                      <m:r>
                        <a:rPr lang="en-IN" sz="2400" b="1" i="0">
                          <a:solidFill>
                            <a:schemeClr val="tx1"/>
                          </a:solidFill>
                          <a:latin typeface="Cambria Math" panose="02040503050406030204" pitchFamily="18" charset="0"/>
                        </a:rPr>
                        <m:t>=</m:t>
                      </m:r>
                      <m:f>
                        <m:fPr>
                          <m:ctrlPr>
                            <a:rPr lang="en-IN" sz="2400" b="1" i="1" dirty="0" smtClean="0">
                              <a:solidFill>
                                <a:schemeClr val="tx1"/>
                              </a:solidFill>
                              <a:latin typeface="Cambria Math" panose="02040503050406030204" pitchFamily="18" charset="0"/>
                            </a:rPr>
                          </m:ctrlPr>
                        </m:fPr>
                        <m:num>
                          <m:r>
                            <a:rPr lang="en-IN" sz="2400" b="1" i="1">
                              <a:solidFill>
                                <a:schemeClr val="tx1"/>
                              </a:solidFill>
                              <a:latin typeface="Cambria Math" panose="02040503050406030204" pitchFamily="18" charset="0"/>
                            </a:rPr>
                            <m:t>𝑪𝒐𝒗</m:t>
                          </m:r>
                          <m:d>
                            <m:dPr>
                              <m:ctrlPr>
                                <a:rPr lang="en-IN" sz="2400" b="1" i="1">
                                  <a:solidFill>
                                    <a:schemeClr val="tx1"/>
                                  </a:solidFill>
                                  <a:latin typeface="Cambria Math" panose="02040503050406030204" pitchFamily="18" charset="0"/>
                                </a:rPr>
                              </m:ctrlPr>
                            </m:dPr>
                            <m:e>
                              <m:sSub>
                                <m:sSubPr>
                                  <m:ctrlPr>
                                    <a:rPr lang="en-IN" sz="2400" b="1" i="1">
                                      <a:solidFill>
                                        <a:schemeClr val="tx1"/>
                                      </a:solidFill>
                                      <a:latin typeface="Cambria Math" panose="02040503050406030204" pitchFamily="18" charset="0"/>
                                    </a:rPr>
                                  </m:ctrlPr>
                                </m:sSubPr>
                                <m:e>
                                  <m:r>
                                    <a:rPr lang="en-IN" sz="2400" b="1" i="1">
                                      <a:solidFill>
                                        <a:schemeClr val="tx1"/>
                                      </a:solidFill>
                                      <a:latin typeface="Cambria Math" panose="02040503050406030204" pitchFamily="18" charset="0"/>
                                    </a:rPr>
                                    <m:t>𝑿</m:t>
                                  </m:r>
                                </m:e>
                                <m:sub>
                                  <m:r>
                                    <a:rPr lang="en-IN" sz="2400" b="1" i="1">
                                      <a:solidFill>
                                        <a:schemeClr val="tx1"/>
                                      </a:solidFill>
                                      <a:latin typeface="Cambria Math" panose="02040503050406030204" pitchFamily="18" charset="0"/>
                                    </a:rPr>
                                    <m:t>𝒕</m:t>
                                  </m:r>
                                </m:sub>
                              </m:sSub>
                              <m:r>
                                <a:rPr lang="en-IN" sz="2400" b="1" i="1">
                                  <a:solidFill>
                                    <a:schemeClr val="tx1"/>
                                  </a:solidFill>
                                  <a:latin typeface="Cambria Math" panose="02040503050406030204" pitchFamily="18" charset="0"/>
                                </a:rPr>
                                <m:t>,</m:t>
                              </m:r>
                              <m:sSub>
                                <m:sSubPr>
                                  <m:ctrlPr>
                                    <a:rPr lang="en-IN" sz="2400" b="1" i="1">
                                      <a:solidFill>
                                        <a:schemeClr val="tx1"/>
                                      </a:solidFill>
                                      <a:latin typeface="Cambria Math" panose="02040503050406030204" pitchFamily="18" charset="0"/>
                                    </a:rPr>
                                  </m:ctrlPr>
                                </m:sSubPr>
                                <m:e>
                                  <m:r>
                                    <a:rPr lang="en-IN" sz="2400" b="1" i="1">
                                      <a:solidFill>
                                        <a:schemeClr val="tx1"/>
                                      </a:solidFill>
                                      <a:latin typeface="Cambria Math" panose="02040503050406030204" pitchFamily="18" charset="0"/>
                                    </a:rPr>
                                    <m:t>𝑿</m:t>
                                  </m:r>
                                </m:e>
                                <m:sub>
                                  <m:r>
                                    <a:rPr lang="en-IN" sz="2400" b="1" i="1">
                                      <a:solidFill>
                                        <a:schemeClr val="tx1"/>
                                      </a:solidFill>
                                      <a:latin typeface="Cambria Math" panose="02040503050406030204" pitchFamily="18" charset="0"/>
                                    </a:rPr>
                                    <m:t>𝒔</m:t>
                                  </m:r>
                                </m:sub>
                              </m:sSub>
                            </m:e>
                          </m:d>
                        </m:num>
                        <m:den>
                          <m:r>
                            <a:rPr lang="en-IN" sz="2400" b="1" i="1" dirty="0" smtClean="0">
                              <a:solidFill>
                                <a:schemeClr val="tx1"/>
                              </a:solidFill>
                              <a:latin typeface="Cambria Math" panose="02040503050406030204" pitchFamily="18" charset="0"/>
                            </a:rPr>
                            <m:t>𝛔</m:t>
                          </m:r>
                          <m:r>
                            <a:rPr lang="en-IN" sz="2400" b="1" i="1" baseline="-25000" dirty="0" smtClean="0">
                              <a:solidFill>
                                <a:schemeClr val="tx1"/>
                              </a:solidFill>
                              <a:latin typeface="Cambria Math" panose="02040503050406030204" pitchFamily="18" charset="0"/>
                            </a:rPr>
                            <m:t>𝒕</m:t>
                          </m:r>
                          <m:r>
                            <a:rPr lang="en-IN" sz="2400" b="1" i="1" dirty="0">
                              <a:solidFill>
                                <a:schemeClr val="tx1"/>
                              </a:solidFill>
                              <a:latin typeface="Cambria Math" panose="02040503050406030204" pitchFamily="18" charset="0"/>
                            </a:rPr>
                            <m:t>𝛔</m:t>
                          </m:r>
                          <m:r>
                            <a:rPr lang="en-IN" sz="2400" b="1" i="1" baseline="-25000" dirty="0" smtClean="0">
                              <a:solidFill>
                                <a:schemeClr val="tx1"/>
                              </a:solidFill>
                              <a:latin typeface="Cambria Math" panose="02040503050406030204" pitchFamily="18" charset="0"/>
                            </a:rPr>
                            <m:t>𝒔</m:t>
                          </m:r>
                        </m:den>
                      </m:f>
                    </m:oMath>
                  </m:oMathPara>
                </a14:m>
                <a:endParaRPr lang="en-IN" sz="2400" b="1" dirty="0"/>
              </a:p>
            </p:txBody>
          </p:sp>
        </mc:Choice>
        <mc:Fallback xmlns="">
          <p:sp>
            <p:nvSpPr>
              <p:cNvPr id="9" name="TextBox 8">
                <a:extLst>
                  <a:ext uri="{FF2B5EF4-FFF2-40B4-BE49-F238E27FC236}">
                    <a16:creationId xmlns:a16="http://schemas.microsoft.com/office/drawing/2014/main" id="{49E7A8E7-017B-5ACC-E67A-C9449D101ACA}"/>
                  </a:ext>
                </a:extLst>
              </p:cNvPr>
              <p:cNvSpPr txBox="1">
                <a:spLocks noRot="1" noChangeAspect="1" noMove="1" noResize="1" noEditPoints="1" noAdjustHandles="1" noChangeArrowheads="1" noChangeShapeType="1" noTextEdit="1"/>
              </p:cNvSpPr>
              <p:nvPr/>
            </p:nvSpPr>
            <p:spPr>
              <a:xfrm>
                <a:off x="4858912" y="5481710"/>
                <a:ext cx="2508507" cy="716799"/>
              </a:xfrm>
              <a:prstGeom prst="rect">
                <a:avLst/>
              </a:prstGeom>
              <a:blipFill>
                <a:blip r:embed="rId17"/>
                <a:stretch>
                  <a:fillRect b="-93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DF97D9A-6D95-1CDA-D3A6-36E391AA897E}"/>
                  </a:ext>
                </a:extLst>
              </p:cNvPr>
              <p:cNvSpPr txBox="1"/>
              <p:nvPr/>
            </p:nvSpPr>
            <p:spPr>
              <a:xfrm>
                <a:off x="5290815" y="1844937"/>
                <a:ext cx="15499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1" i="1" smtClean="0">
                              <a:solidFill>
                                <a:schemeClr val="tx1"/>
                              </a:solidFill>
                              <a:latin typeface="Cambria Math" panose="02040503050406030204" pitchFamily="18" charset="0"/>
                            </a:rPr>
                          </m:ctrlPr>
                        </m:sSubPr>
                        <m:e>
                          <m:r>
                            <a:rPr lang="en-IN" sz="2400" b="1" i="1">
                              <a:solidFill>
                                <a:schemeClr val="tx1"/>
                              </a:solidFill>
                              <a:latin typeface="Cambria Math" panose="02040503050406030204" pitchFamily="18" charset="0"/>
                              <a:ea typeface="Cambria Math" panose="02040503050406030204" pitchFamily="18" charset="0"/>
                            </a:rPr>
                            <m:t>𝝁</m:t>
                          </m:r>
                        </m:e>
                        <m:sub>
                          <m:r>
                            <a:rPr lang="en-IN" sz="2400" b="1" i="1">
                              <a:solidFill>
                                <a:schemeClr val="tx1"/>
                              </a:solidFill>
                              <a:latin typeface="Cambria Math" panose="02040503050406030204" pitchFamily="18" charset="0"/>
                            </a:rPr>
                            <m:t>𝒕</m:t>
                          </m:r>
                        </m:sub>
                      </m:sSub>
                      <m:r>
                        <a:rPr lang="en-IN" sz="2400" b="1" i="0">
                          <a:solidFill>
                            <a:schemeClr val="tx1"/>
                          </a:solidFill>
                          <a:latin typeface="Cambria Math" panose="02040503050406030204" pitchFamily="18" charset="0"/>
                        </a:rPr>
                        <m:t>=</m:t>
                      </m:r>
                      <m:r>
                        <a:rPr lang="en-IN" sz="2400" b="1" i="1" smtClean="0">
                          <a:solidFill>
                            <a:schemeClr val="tx1"/>
                          </a:solidFill>
                          <a:latin typeface="Cambria Math" panose="02040503050406030204" pitchFamily="18" charset="0"/>
                        </a:rPr>
                        <m:t>𝑬</m:t>
                      </m:r>
                      <m:d>
                        <m:dPr>
                          <m:ctrlPr>
                            <a:rPr lang="en-IN" sz="2400" b="1" i="1">
                              <a:solidFill>
                                <a:schemeClr val="tx1"/>
                              </a:solidFill>
                              <a:latin typeface="Cambria Math" panose="02040503050406030204" pitchFamily="18" charset="0"/>
                            </a:rPr>
                          </m:ctrlPr>
                        </m:dPr>
                        <m:e>
                          <m:sSub>
                            <m:sSubPr>
                              <m:ctrlPr>
                                <a:rPr lang="en-IN" sz="2400" b="1" i="1">
                                  <a:solidFill>
                                    <a:schemeClr val="tx1"/>
                                  </a:solidFill>
                                  <a:latin typeface="Cambria Math" panose="02040503050406030204" pitchFamily="18" charset="0"/>
                                </a:rPr>
                              </m:ctrlPr>
                            </m:sSubPr>
                            <m:e>
                              <m:r>
                                <a:rPr lang="en-IN" sz="2400" b="1" i="1" smtClean="0">
                                  <a:solidFill>
                                    <a:schemeClr val="tx1"/>
                                  </a:solidFill>
                                  <a:latin typeface="Cambria Math" panose="02040503050406030204" pitchFamily="18" charset="0"/>
                                </a:rPr>
                                <m:t>𝑿</m:t>
                              </m:r>
                            </m:e>
                            <m:sub>
                              <m:r>
                                <a:rPr lang="en-IN" sz="2400" b="1" i="1">
                                  <a:solidFill>
                                    <a:schemeClr val="tx1"/>
                                  </a:solidFill>
                                  <a:latin typeface="Cambria Math" panose="02040503050406030204" pitchFamily="18" charset="0"/>
                                </a:rPr>
                                <m:t>𝒕</m:t>
                              </m:r>
                            </m:sub>
                          </m:sSub>
                        </m:e>
                      </m:d>
                    </m:oMath>
                  </m:oMathPara>
                </a14:m>
                <a:endParaRPr lang="en-IN" sz="2400" b="1" dirty="0"/>
              </a:p>
            </p:txBody>
          </p:sp>
        </mc:Choice>
        <mc:Fallback xmlns="">
          <p:sp>
            <p:nvSpPr>
              <p:cNvPr id="14" name="TextBox 13">
                <a:extLst>
                  <a:ext uri="{FF2B5EF4-FFF2-40B4-BE49-F238E27FC236}">
                    <a16:creationId xmlns:a16="http://schemas.microsoft.com/office/drawing/2014/main" id="{7DF97D9A-6D95-1CDA-D3A6-36E391AA897E}"/>
                  </a:ext>
                </a:extLst>
              </p:cNvPr>
              <p:cNvSpPr txBox="1">
                <a:spLocks noRot="1" noChangeAspect="1" noMove="1" noResize="1" noEditPoints="1" noAdjustHandles="1" noChangeArrowheads="1" noChangeShapeType="1" noTextEdit="1"/>
              </p:cNvSpPr>
              <p:nvPr/>
            </p:nvSpPr>
            <p:spPr>
              <a:xfrm>
                <a:off x="5290815" y="1844937"/>
                <a:ext cx="1549975" cy="369332"/>
              </a:xfrm>
              <a:prstGeom prst="rect">
                <a:avLst/>
              </a:prstGeom>
              <a:blipFill>
                <a:blip r:embed="rId18"/>
                <a:stretch>
                  <a:fillRect l="-4331" b="-25000"/>
                </a:stretch>
              </a:blipFill>
            </p:spPr>
            <p:txBody>
              <a:bodyPr/>
              <a:lstStyle/>
              <a:p>
                <a:r>
                  <a:rPr lang="en-IN">
                    <a:noFill/>
                  </a:rPr>
                  <a:t> </a:t>
                </a:r>
              </a:p>
            </p:txBody>
          </p:sp>
        </mc:Fallback>
      </mc:AlternateContent>
      <p:sp>
        <p:nvSpPr>
          <p:cNvPr id="16" name="TextBox 15">
            <a:extLst>
              <a:ext uri="{FF2B5EF4-FFF2-40B4-BE49-F238E27FC236}">
                <a16:creationId xmlns:a16="http://schemas.microsoft.com/office/drawing/2014/main" id="{A9959482-D656-E43E-96F4-8B14D17FD7AF}"/>
              </a:ext>
            </a:extLst>
          </p:cNvPr>
          <p:cNvSpPr txBox="1"/>
          <p:nvPr/>
        </p:nvSpPr>
        <p:spPr>
          <a:xfrm>
            <a:off x="522514" y="2181676"/>
            <a:ext cx="8269939" cy="830997"/>
          </a:xfrm>
          <a:prstGeom prst="rect">
            <a:avLst/>
          </a:prstGeom>
          <a:noFill/>
        </p:spPr>
        <p:txBody>
          <a:bodyPr wrap="square">
            <a:spAutoFit/>
          </a:bodyPr>
          <a:lstStyle/>
          <a:p>
            <a:r>
              <a:rPr lang="en-IN" sz="2400" dirty="0">
                <a:latin typeface="+mj-lt"/>
              </a:rPr>
              <a:t>This gives the expected value of the time series at time point t.</a:t>
            </a:r>
          </a:p>
          <a:p>
            <a:r>
              <a:rPr lang="en-IN" sz="2400" dirty="0">
                <a:latin typeface="+mj-lt"/>
              </a:rPr>
              <a:t>The </a:t>
            </a:r>
            <a:r>
              <a:rPr lang="en-IN" sz="2400" b="1" u="sng" dirty="0">
                <a:latin typeface="+mj-lt"/>
              </a:rPr>
              <a:t>variance </a:t>
            </a:r>
            <a:r>
              <a:rPr lang="en-IN" sz="2400" dirty="0">
                <a:latin typeface="+mj-lt"/>
              </a:rPr>
              <a:t>function is given by –</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E8AA138-F23D-4119-D5BB-AA2F6EBDF12E}"/>
                  </a:ext>
                </a:extLst>
              </p:cNvPr>
              <p:cNvSpPr txBox="1"/>
              <p:nvPr/>
            </p:nvSpPr>
            <p:spPr>
              <a:xfrm>
                <a:off x="4159619" y="3106972"/>
                <a:ext cx="4011996" cy="380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b="1" i="1" smtClean="0">
                              <a:solidFill>
                                <a:schemeClr val="tx1"/>
                              </a:solidFill>
                              <a:latin typeface="Cambria Math" panose="02040503050406030204" pitchFamily="18" charset="0"/>
                            </a:rPr>
                          </m:ctrlPr>
                        </m:sSubSupPr>
                        <m:e>
                          <m:r>
                            <a:rPr lang="el-GR" sz="2400" b="1" i="1" smtClean="0">
                              <a:solidFill>
                                <a:schemeClr val="tx1"/>
                              </a:solidFill>
                              <a:latin typeface="Cambria Math" panose="02040503050406030204" pitchFamily="18" charset="0"/>
                            </a:rPr>
                            <m:t>𝝈</m:t>
                          </m:r>
                        </m:e>
                        <m:sub>
                          <m:r>
                            <a:rPr lang="en-IN" sz="2400" b="1" i="1">
                              <a:solidFill>
                                <a:schemeClr val="tx1"/>
                              </a:solidFill>
                              <a:latin typeface="Cambria Math" panose="02040503050406030204" pitchFamily="18" charset="0"/>
                            </a:rPr>
                            <m:t>𝒕</m:t>
                          </m:r>
                        </m:sub>
                        <m:sup>
                          <m:r>
                            <a:rPr lang="en-IN" sz="2400" b="1" i="0">
                              <a:solidFill>
                                <a:schemeClr val="tx1"/>
                              </a:solidFill>
                              <a:latin typeface="Cambria Math" panose="02040503050406030204" pitchFamily="18" charset="0"/>
                            </a:rPr>
                            <m:t>𝟐</m:t>
                          </m:r>
                        </m:sup>
                      </m:sSubSup>
                      <m:r>
                        <a:rPr lang="en-IN" sz="2400" b="1" i="0">
                          <a:solidFill>
                            <a:schemeClr val="tx1"/>
                          </a:solidFill>
                          <a:latin typeface="Cambria Math" panose="02040503050406030204" pitchFamily="18" charset="0"/>
                        </a:rPr>
                        <m:t>=</m:t>
                      </m:r>
                      <m:r>
                        <a:rPr lang="en-IN" sz="2400" b="1" i="0" smtClean="0">
                          <a:solidFill>
                            <a:schemeClr val="tx1"/>
                          </a:solidFill>
                          <a:latin typeface="Cambria Math" panose="02040503050406030204" pitchFamily="18" charset="0"/>
                        </a:rPr>
                        <m:t>𝐕𝐚𝐫</m:t>
                      </m:r>
                      <m:r>
                        <a:rPr lang="en-IN" sz="2400" b="1" i="0" smtClean="0">
                          <a:solidFill>
                            <a:schemeClr val="tx1"/>
                          </a:solidFill>
                          <a:latin typeface="Cambria Math" panose="02040503050406030204" pitchFamily="18" charset="0"/>
                        </a:rPr>
                        <m:t>(</m:t>
                      </m:r>
                      <m:sSub>
                        <m:sSubPr>
                          <m:ctrlPr>
                            <a:rPr lang="en-IN" sz="2400" b="1" i="1">
                              <a:solidFill>
                                <a:schemeClr val="tx1"/>
                              </a:solidFill>
                              <a:latin typeface="Cambria Math" panose="02040503050406030204" pitchFamily="18" charset="0"/>
                            </a:rPr>
                          </m:ctrlPr>
                        </m:sSubPr>
                        <m:e>
                          <m:r>
                            <a:rPr lang="en-IN" sz="2400" b="1" i="1">
                              <a:solidFill>
                                <a:schemeClr val="tx1"/>
                              </a:solidFill>
                              <a:latin typeface="Cambria Math" panose="02040503050406030204" pitchFamily="18" charset="0"/>
                            </a:rPr>
                            <m:t>𝑿</m:t>
                          </m:r>
                        </m:e>
                        <m:sub>
                          <m:r>
                            <a:rPr lang="en-IN" sz="2400" b="1" i="1">
                              <a:solidFill>
                                <a:schemeClr val="tx1"/>
                              </a:solidFill>
                              <a:latin typeface="Cambria Math" panose="02040503050406030204" pitchFamily="18" charset="0"/>
                            </a:rPr>
                            <m:t>𝒕</m:t>
                          </m:r>
                        </m:sub>
                      </m:sSub>
                      <m:r>
                        <a:rPr lang="en-IN" sz="2400" b="1" i="0" smtClean="0">
                          <a:solidFill>
                            <a:schemeClr val="tx1"/>
                          </a:solidFill>
                          <a:latin typeface="Cambria Math" panose="02040503050406030204" pitchFamily="18" charset="0"/>
                        </a:rPr>
                        <m:t>)</m:t>
                      </m:r>
                      <m:r>
                        <a:rPr lang="en-IN" sz="2400" b="1" i="0">
                          <a:solidFill>
                            <a:schemeClr val="tx1"/>
                          </a:solidFill>
                          <a:latin typeface="Cambria Math" panose="02040503050406030204" pitchFamily="18" charset="0"/>
                        </a:rPr>
                        <m:t>=</m:t>
                      </m:r>
                      <m:r>
                        <a:rPr lang="en-IN" sz="2400" b="1" i="1" smtClean="0">
                          <a:solidFill>
                            <a:schemeClr val="tx1"/>
                          </a:solidFill>
                          <a:latin typeface="Cambria Math" panose="02040503050406030204" pitchFamily="18" charset="0"/>
                        </a:rPr>
                        <m:t>𝑬</m:t>
                      </m:r>
                      <m:sSup>
                        <m:sSupPr>
                          <m:ctrlPr>
                            <a:rPr lang="en-IN" sz="2400" b="1" i="1">
                              <a:solidFill>
                                <a:schemeClr val="tx1"/>
                              </a:solidFill>
                              <a:latin typeface="Cambria Math" panose="02040503050406030204" pitchFamily="18" charset="0"/>
                            </a:rPr>
                          </m:ctrlPr>
                        </m:sSupPr>
                        <m:e>
                          <m:d>
                            <m:dPr>
                              <m:ctrlPr>
                                <a:rPr lang="en-IN" sz="2400" b="1" i="1">
                                  <a:solidFill>
                                    <a:schemeClr val="tx1"/>
                                  </a:solidFill>
                                  <a:latin typeface="Cambria Math" panose="02040503050406030204" pitchFamily="18" charset="0"/>
                                </a:rPr>
                              </m:ctrlPr>
                            </m:dPr>
                            <m:e>
                              <m:sSub>
                                <m:sSubPr>
                                  <m:ctrlPr>
                                    <a:rPr lang="en-IN" sz="2400" b="1" i="1">
                                      <a:solidFill>
                                        <a:schemeClr val="tx1"/>
                                      </a:solidFill>
                                      <a:latin typeface="Cambria Math" panose="02040503050406030204" pitchFamily="18" charset="0"/>
                                    </a:rPr>
                                  </m:ctrlPr>
                                </m:sSubPr>
                                <m:e>
                                  <m:r>
                                    <a:rPr lang="en-IN" sz="2400" b="1" i="1" smtClean="0">
                                      <a:solidFill>
                                        <a:schemeClr val="tx1"/>
                                      </a:solidFill>
                                      <a:latin typeface="Cambria Math" panose="02040503050406030204" pitchFamily="18" charset="0"/>
                                    </a:rPr>
                                    <m:t>𝑿</m:t>
                                  </m:r>
                                </m:e>
                                <m:sub>
                                  <m:r>
                                    <a:rPr lang="en-IN" sz="2400" b="1" i="1">
                                      <a:solidFill>
                                        <a:schemeClr val="tx1"/>
                                      </a:solidFill>
                                      <a:latin typeface="Cambria Math" panose="02040503050406030204" pitchFamily="18" charset="0"/>
                                    </a:rPr>
                                    <m:t>𝒕</m:t>
                                  </m:r>
                                </m:sub>
                              </m:sSub>
                              <m:r>
                                <a:rPr lang="en-IN" sz="2400" b="1" i="0">
                                  <a:solidFill>
                                    <a:schemeClr val="tx1"/>
                                  </a:solidFill>
                                  <a:latin typeface="Cambria Math" panose="02040503050406030204" pitchFamily="18" charset="0"/>
                                </a:rPr>
                                <m:t>−</m:t>
                              </m:r>
                              <m:sSub>
                                <m:sSubPr>
                                  <m:ctrlPr>
                                    <a:rPr lang="en-IN" sz="2400" b="1" i="1">
                                      <a:solidFill>
                                        <a:schemeClr val="tx1"/>
                                      </a:solidFill>
                                      <a:latin typeface="Cambria Math" panose="02040503050406030204" pitchFamily="18" charset="0"/>
                                    </a:rPr>
                                  </m:ctrlPr>
                                </m:sSubPr>
                                <m:e>
                                  <m:r>
                                    <a:rPr lang="en-IN" sz="2400" b="1" i="1">
                                      <a:solidFill>
                                        <a:schemeClr val="tx1"/>
                                      </a:solidFill>
                                      <a:latin typeface="Cambria Math" panose="02040503050406030204" pitchFamily="18" charset="0"/>
                                    </a:rPr>
                                    <m:t>𝝁</m:t>
                                  </m:r>
                                </m:e>
                                <m:sub>
                                  <m:r>
                                    <a:rPr lang="en-IN" sz="2400" b="1" i="1">
                                      <a:solidFill>
                                        <a:schemeClr val="tx1"/>
                                      </a:solidFill>
                                      <a:latin typeface="Cambria Math" panose="02040503050406030204" pitchFamily="18" charset="0"/>
                                    </a:rPr>
                                    <m:t>𝒕</m:t>
                                  </m:r>
                                </m:sub>
                              </m:sSub>
                            </m:e>
                          </m:d>
                        </m:e>
                        <m:sup>
                          <m:r>
                            <a:rPr lang="en-IN" sz="2400" b="1" i="0">
                              <a:solidFill>
                                <a:schemeClr val="tx1"/>
                              </a:solidFill>
                              <a:latin typeface="Cambria Math" panose="02040503050406030204" pitchFamily="18" charset="0"/>
                            </a:rPr>
                            <m:t>𝟐</m:t>
                          </m:r>
                        </m:sup>
                      </m:sSup>
                    </m:oMath>
                  </m:oMathPara>
                </a14:m>
                <a:endParaRPr lang="en-IN" sz="2400" b="1" dirty="0"/>
              </a:p>
            </p:txBody>
          </p:sp>
        </mc:Choice>
        <mc:Fallback xmlns="">
          <p:sp>
            <p:nvSpPr>
              <p:cNvPr id="17" name="TextBox 16">
                <a:extLst>
                  <a:ext uri="{FF2B5EF4-FFF2-40B4-BE49-F238E27FC236}">
                    <a16:creationId xmlns:a16="http://schemas.microsoft.com/office/drawing/2014/main" id="{8E8AA138-F23D-4119-D5BB-AA2F6EBDF12E}"/>
                  </a:ext>
                </a:extLst>
              </p:cNvPr>
              <p:cNvSpPr txBox="1">
                <a:spLocks noRot="1" noChangeAspect="1" noMove="1" noResize="1" noEditPoints="1" noAdjustHandles="1" noChangeArrowheads="1" noChangeShapeType="1" noTextEdit="1"/>
              </p:cNvSpPr>
              <p:nvPr/>
            </p:nvSpPr>
            <p:spPr>
              <a:xfrm>
                <a:off x="4159619" y="3106972"/>
                <a:ext cx="4011996" cy="380553"/>
              </a:xfrm>
              <a:prstGeom prst="rect">
                <a:avLst/>
              </a:prstGeom>
              <a:blipFill>
                <a:blip r:embed="rId19"/>
                <a:stretch>
                  <a:fillRect t="-3226" b="-33871"/>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90F13A7C-C852-41C7-49CA-0CBB6DF053C8}"/>
              </a:ext>
            </a:extLst>
          </p:cNvPr>
          <p:cNvSpPr txBox="1"/>
          <p:nvPr/>
        </p:nvSpPr>
        <p:spPr>
          <a:xfrm>
            <a:off x="522514" y="3547508"/>
            <a:ext cx="11146971"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latin typeface="+mj-lt"/>
              </a:rPr>
              <a:t>The </a:t>
            </a:r>
            <a:r>
              <a:rPr lang="en-IN" sz="2400" b="1" u="sng" dirty="0">
                <a:latin typeface="+mj-lt"/>
              </a:rPr>
              <a:t>autocorrelation</a:t>
            </a:r>
            <a:r>
              <a:rPr lang="en-IN" sz="2400" dirty="0">
                <a:latin typeface="+mj-lt"/>
              </a:rPr>
              <a:t> is the correlation between the two observations corresponding to the time points t and s in the same time series. The </a:t>
            </a:r>
            <a:r>
              <a:rPr lang="en-IN" sz="2400" b="1" u="sng" dirty="0">
                <a:latin typeface="+mj-lt"/>
              </a:rPr>
              <a:t>autocovariance</a:t>
            </a:r>
            <a:r>
              <a:rPr lang="en-IN" sz="2400" dirty="0">
                <a:latin typeface="+mj-lt"/>
              </a:rPr>
              <a:t> is given by –</a:t>
            </a:r>
          </a:p>
        </p:txBody>
      </p:sp>
    </p:spTree>
    <p:extLst>
      <p:ext uri="{BB962C8B-B14F-4D97-AF65-F5344CB8AC3E}">
        <p14:creationId xmlns:p14="http://schemas.microsoft.com/office/powerpoint/2010/main" val="3233692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6B74CDEE-5DDF-F390-2278-A4ADDDE03FF9}"/>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8912A6F9-757B-1CF0-B6BC-F1180E332353}"/>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A282B555-B822-94B5-1B34-581C0073CD54}"/>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8E30089A-0E8A-C937-4736-293E2B989160}"/>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BDB8EC2A-5470-625D-DD04-545F561E2BEE}"/>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8F46BBE4-5D62-EBFD-0501-7E7B1D55F571}"/>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F5C26432-C4D5-D477-8341-6334541242A9}"/>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8F52C711-C840-322E-9044-4C412D8CE82F}"/>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840A1DAE-ECD2-C666-C387-84A33EF0322D}"/>
              </a:ext>
            </a:extLst>
          </p:cNvPr>
          <p:cNvSpPr/>
          <p:nvPr/>
        </p:nvSpPr>
        <p:spPr>
          <a:xfrm>
            <a:off x="5112683" y="1930972"/>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12D43998-1BAB-E30F-A35E-93A7B8CCE338}"/>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998EEC5A-90CB-5509-D15E-8E905EC5E045}"/>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D7F7A760-4F39-E147-9969-00B69EEED100}"/>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BC818D29-7444-7B42-C7BD-07CF0ABC30B5}"/>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0E21ABA8-BA1F-8A9C-4BB8-9D17C4FA9BDD}"/>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B596BE5D-08A9-1266-AF4E-1297E8D001C0}"/>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E7F027CA-DF67-19BF-FA95-55E75A9BA370}"/>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62F45E84-5419-A077-F53C-6AEE8AC7893C}"/>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DD3EA659-0544-ABE0-559D-AAA17FF57778}"/>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A3FF0498-EB3B-4137-7C69-729526DFFDC0}"/>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E8BB519F-23CE-66E1-B8DA-D4B78875E5BC}"/>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7D84741A-7264-3151-E808-B4DD389A826C}"/>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8F39CF36-D0C4-34C0-AAC6-029D993DBB42}"/>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D3D5DCD3-E8C0-0EB7-056E-B25FDC73B38D}"/>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6E3D283A-19BA-F28A-E380-2358C980B55D}"/>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A73DF5E8-1C0A-E60F-D32F-BF1C7FF6DEDF}"/>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CA7E11B9-F640-25D2-74AE-26827A9F3AA5}"/>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3B81A0E8-4782-0678-CDBE-85C6F7759E67}"/>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48DF3F09-E3C1-243E-0203-2E5B0D344078}"/>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F0825A4C-8EE6-4AF2-C560-2090AFA99326}"/>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822AC22B-CC7B-B6A2-7EC7-56D719EE260A}"/>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919301F3-09B5-B548-824A-0209CF808F1B}"/>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227B7862-CEDA-D723-B59C-AD4E77F5BCD5}"/>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8E570814-1396-7D8F-57EF-307050C25B41}"/>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6CB8A515-63B2-3078-E63A-555638624C6F}"/>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0B146C82-11A1-4235-8CB7-05A2DC2A91FA}"/>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782FE40C-18EC-D523-A246-DFC9EF64E4B2}"/>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80931639-2F3D-9BDD-7AAB-B3BAA332452E}"/>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4CD53C6C-C5BC-2E3B-941B-3A1F13962CB8}"/>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ED000B74-5C2C-77D0-CE12-D44967622D34}"/>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D1EC9FC4-F17E-E56B-0682-E822C938B5DA}"/>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2B343ED1-18C7-1748-3E44-80C6284A702A}"/>
              </a:ext>
            </a:extLst>
          </p:cNvPr>
          <p:cNvSpPr txBox="1"/>
          <p:nvPr/>
        </p:nvSpPr>
        <p:spPr>
          <a:xfrm>
            <a:off x="2645968" y="227693"/>
            <a:ext cx="69000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Rice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05E793C6-404A-950A-A4EE-F24177D04322}"/>
              </a:ext>
            </a:extLst>
          </p:cNvPr>
          <p:cNvSpPr txBox="1"/>
          <p:nvPr/>
        </p:nvSpPr>
        <p:spPr>
          <a:xfrm>
            <a:off x="214625" y="930538"/>
            <a:ext cx="6528618" cy="430887"/>
          </a:xfrm>
          <a:prstGeom prst="rect">
            <a:avLst/>
          </a:prstGeom>
          <a:noFill/>
        </p:spPr>
        <p:txBody>
          <a:bodyPr wrap="square">
            <a:spAutoFit/>
          </a:bodyPr>
          <a:lstStyle/>
          <a:p>
            <a:r>
              <a:rPr lang="en-US" sz="2200" b="0" i="0" u="none" strike="noStrike" dirty="0">
                <a:solidFill>
                  <a:srgbClr val="000000"/>
                </a:solidFill>
                <a:effectLst/>
                <a:latin typeface="+mj-lt"/>
              </a:rPr>
              <a:t>We first get the decomposition plot.</a:t>
            </a:r>
            <a:endParaRPr lang="en-IN" sz="2200" dirty="0">
              <a:latin typeface="+mj-lt"/>
            </a:endParaRPr>
          </a:p>
        </p:txBody>
      </p:sp>
      <p:pic>
        <p:nvPicPr>
          <p:cNvPr id="7" name="Picture 6">
            <a:extLst>
              <a:ext uri="{FF2B5EF4-FFF2-40B4-BE49-F238E27FC236}">
                <a16:creationId xmlns:a16="http://schemas.microsoft.com/office/drawing/2014/main" id="{E194CC09-CD3D-B05B-0F2C-863B7147096D}"/>
              </a:ext>
            </a:extLst>
          </p:cNvPr>
          <p:cNvPicPr>
            <a:picLocks noChangeAspect="1"/>
          </p:cNvPicPr>
          <p:nvPr/>
        </p:nvPicPr>
        <p:blipFill>
          <a:blip r:embed="rId16"/>
          <a:stretch>
            <a:fillRect/>
          </a:stretch>
        </p:blipFill>
        <p:spPr>
          <a:xfrm>
            <a:off x="-1" y="1476685"/>
            <a:ext cx="5766491" cy="4943987"/>
          </a:xfrm>
          <a:prstGeom prst="rect">
            <a:avLst/>
          </a:prstGeom>
        </p:spPr>
      </p:pic>
      <p:sp>
        <p:nvSpPr>
          <p:cNvPr id="11" name="TextBox 10">
            <a:extLst>
              <a:ext uri="{FF2B5EF4-FFF2-40B4-BE49-F238E27FC236}">
                <a16:creationId xmlns:a16="http://schemas.microsoft.com/office/drawing/2014/main" id="{3E52A086-31EB-4F41-4307-AFBB0DAD5761}"/>
              </a:ext>
            </a:extLst>
          </p:cNvPr>
          <p:cNvSpPr txBox="1"/>
          <p:nvPr/>
        </p:nvSpPr>
        <p:spPr>
          <a:xfrm>
            <a:off x="5867175" y="898111"/>
            <a:ext cx="6233391" cy="2462213"/>
          </a:xfrm>
          <a:prstGeom prst="rect">
            <a:avLst/>
          </a:prstGeom>
          <a:noFill/>
        </p:spPr>
        <p:txBody>
          <a:bodyPr wrap="square">
            <a:spAutoFit/>
          </a:bodyPr>
          <a:lstStyle/>
          <a:p>
            <a:r>
              <a:rPr lang="en-IN" sz="2200" b="1" dirty="0">
                <a:latin typeface="+mj-lt"/>
              </a:rPr>
              <a:t>Original Line Diagram (1</a:t>
            </a:r>
            <a:r>
              <a:rPr lang="en-IN" sz="2200" b="1" baseline="30000" dirty="0">
                <a:latin typeface="+mj-lt"/>
              </a:rPr>
              <a:t>st</a:t>
            </a:r>
            <a:r>
              <a:rPr lang="en-IN" sz="2200" b="1" dirty="0">
                <a:latin typeface="+mj-lt"/>
              </a:rPr>
              <a:t> panel): </a:t>
            </a:r>
            <a:r>
              <a:rPr lang="en-IN" sz="2200" dirty="0">
                <a:latin typeface="+mj-lt"/>
              </a:rPr>
              <a:t>This is the original time series data showing the rice production over the years (1997 to 2019). There seems to be a generally increasing level of production over time, with noticeable short-term ups and downs.</a:t>
            </a:r>
            <a:r>
              <a:rPr lang="en-US" sz="2200" dirty="0">
                <a:latin typeface="+mj-lt"/>
              </a:rPr>
              <a:t> There appears to be a repetitive pattern over the years, hinting at potential seasonality.</a:t>
            </a:r>
            <a:endParaRPr lang="en-IN" sz="2200" dirty="0">
              <a:latin typeface="+mj-lt"/>
            </a:endParaRPr>
          </a:p>
        </p:txBody>
      </p:sp>
      <p:sp>
        <p:nvSpPr>
          <p:cNvPr id="13" name="TextBox 12">
            <a:extLst>
              <a:ext uri="{FF2B5EF4-FFF2-40B4-BE49-F238E27FC236}">
                <a16:creationId xmlns:a16="http://schemas.microsoft.com/office/drawing/2014/main" id="{EFE29EE4-D7D0-BB08-4881-DB48791348B4}"/>
              </a:ext>
            </a:extLst>
          </p:cNvPr>
          <p:cNvSpPr txBox="1"/>
          <p:nvPr/>
        </p:nvSpPr>
        <p:spPr>
          <a:xfrm>
            <a:off x="5874309" y="3352970"/>
            <a:ext cx="6226258" cy="3477875"/>
          </a:xfrm>
          <a:prstGeom prst="rect">
            <a:avLst/>
          </a:prstGeom>
          <a:noFill/>
        </p:spPr>
        <p:txBody>
          <a:bodyPr wrap="square">
            <a:spAutoFit/>
          </a:bodyPr>
          <a:lstStyle/>
          <a:p>
            <a:r>
              <a:rPr lang="en-IN" sz="2200" dirty="0"/>
              <a:t>Trend (2</a:t>
            </a:r>
            <a:r>
              <a:rPr lang="en-IN" sz="2200" baseline="30000" dirty="0"/>
              <a:t>nd</a:t>
            </a:r>
            <a:r>
              <a:rPr lang="en-IN" sz="2200" dirty="0"/>
              <a:t> panel):</a:t>
            </a:r>
            <a:r>
              <a:rPr lang="en-IN" sz="2200" dirty="0">
                <a:latin typeface="+mj-lt"/>
              </a:rPr>
              <a:t> This plot isolates the underlying long-term direction of the rice production. The trend component shows a </a:t>
            </a:r>
            <a:r>
              <a:rPr lang="en-IN" sz="2200" b="1" dirty="0">
                <a:latin typeface="+mj-lt"/>
              </a:rPr>
              <a:t>general upward movement </a:t>
            </a:r>
            <a:r>
              <a:rPr lang="en-IN" sz="2200" dirty="0">
                <a:latin typeface="+mj-lt"/>
              </a:rPr>
              <a:t>in the production over the observed period. However, it's not a smooth, consistent increase; there are periods of slower growth or even slight dips within the overall upward trajectory. This suggests that while there's a general tendency for increased production, it's influenced by other factors causing shorter-term variations.</a:t>
            </a:r>
          </a:p>
        </p:txBody>
      </p:sp>
    </p:spTree>
    <p:extLst>
      <p:ext uri="{BB962C8B-B14F-4D97-AF65-F5344CB8AC3E}">
        <p14:creationId xmlns:p14="http://schemas.microsoft.com/office/powerpoint/2010/main" val="526501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D8EEE8F8-6C8A-D931-80B5-806D0702D1FB}"/>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39356168-5197-E776-C12D-E19539D01758}"/>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D13B6B4E-B708-85F9-9942-218D3965F0A3}"/>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5F7D8D97-2D80-B776-D71C-EA50185D32C1}"/>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8C0CE39E-1262-8542-BF61-6D97099E9C1B}"/>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4A26B86A-A955-4109-DAAA-39AC787A84C2}"/>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27599E6D-8E40-E227-C546-AF667DF2FB48}"/>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1A7BB68F-D12B-ED32-3A34-CF36FE5DAEA6}"/>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42A701AD-029F-E032-559D-0FC74E289719}"/>
              </a:ext>
            </a:extLst>
          </p:cNvPr>
          <p:cNvSpPr/>
          <p:nvPr/>
        </p:nvSpPr>
        <p:spPr>
          <a:xfrm>
            <a:off x="5112683" y="1930972"/>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A7BE4F93-FECD-8D89-6EE3-42C5BF358DDE}"/>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36A69003-721B-A2E6-A65E-C61435ED9F59}"/>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B294125F-68BC-53F6-F942-1CDC6242DDC0}"/>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884FAC36-291A-A9F1-249D-6507DAA3B632}"/>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F66A7D7A-9DB1-5709-C1E6-6DA6DF7ED6D8}"/>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8968DDA9-5861-28C9-B853-CCFCE7B643CC}"/>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723A7FC4-4D9A-7F43-9F09-71B07E2FA63D}"/>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81451FB7-4F42-CE81-962D-87CEB7F77023}"/>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078BA9DC-DC21-C381-E9F5-8ED8453B6816}"/>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6AFC0D56-1E33-1BB2-8DBB-A2B6C9C7A7AC}"/>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EFB73F95-6317-EB42-CC0B-09D70AD8964E}"/>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BFF90501-705D-06F6-C93B-F6DFE54CFE8B}"/>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335A67DC-CAF4-CFC9-1DE1-F220229B6F58}"/>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F8304853-EC77-21DF-C3A0-C13DCA2D87DB}"/>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7087FD5E-0977-1777-C97E-0D950B58CF29}"/>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4A109F8F-F2CB-A37D-C230-91BD91F56A57}"/>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F0AE2661-EB7B-570B-8A44-3FD9821269B5}"/>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A7838573-5D3F-8898-D602-893B171EC03F}"/>
              </a:ext>
            </a:extLst>
          </p:cNvPr>
          <p:cNvSpPr/>
          <p:nvPr/>
        </p:nvSpPr>
        <p:spPr>
          <a:xfrm>
            <a:off x="8698314" y="1430877"/>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7121AE30-926E-BD2E-9916-CF15B4825019}"/>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D1DB5CD6-24E3-D14E-AAA2-4588E304881C}"/>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CBB35C8B-9E96-2320-2FEF-AED6CBD34D06}"/>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D910AC78-69A3-FED8-0907-3AB2E2E178C0}"/>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E2B367E9-55CA-8543-FBA5-1FD46E54D981}"/>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D4BC4FA8-395F-F7D7-E61D-7B210269E7BC}"/>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305BD859-2565-A2E2-AA15-238B26BA3CDB}"/>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9D99E29C-D7CA-3C9D-3759-19B7E09CD2FB}"/>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BB921B6D-0081-E4AC-46A7-95D63607C611}"/>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78A1889D-913F-5909-14FE-C1000683068D}"/>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17E668E2-4C8F-C99A-E4F8-CECE4901F7A1}"/>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C1FA9155-1D57-C322-B50B-9494BFF02525}"/>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0FFBBCEC-F752-B6C3-BC7F-36FD2551B639}"/>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4C79BE30-B001-C15E-0311-E9605AABB323}"/>
              </a:ext>
            </a:extLst>
          </p:cNvPr>
          <p:cNvSpPr txBox="1"/>
          <p:nvPr/>
        </p:nvSpPr>
        <p:spPr>
          <a:xfrm>
            <a:off x="2645968" y="227693"/>
            <a:ext cx="69000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Rice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061733EC-934F-F7F5-D1BD-E570E5AA58CA}"/>
              </a:ext>
            </a:extLst>
          </p:cNvPr>
          <p:cNvSpPr txBox="1"/>
          <p:nvPr/>
        </p:nvSpPr>
        <p:spPr>
          <a:xfrm>
            <a:off x="214625" y="930538"/>
            <a:ext cx="6528618" cy="430887"/>
          </a:xfrm>
          <a:prstGeom prst="rect">
            <a:avLst/>
          </a:prstGeom>
          <a:noFill/>
        </p:spPr>
        <p:txBody>
          <a:bodyPr wrap="square">
            <a:spAutoFit/>
          </a:bodyPr>
          <a:lstStyle/>
          <a:p>
            <a:r>
              <a:rPr lang="en-US" sz="2200" b="0" i="0" u="none" strike="noStrike" dirty="0">
                <a:solidFill>
                  <a:srgbClr val="000000"/>
                </a:solidFill>
                <a:effectLst/>
                <a:latin typeface="+mj-lt"/>
              </a:rPr>
              <a:t>We first get the decomposition plot.</a:t>
            </a:r>
            <a:endParaRPr lang="en-IN" sz="2200" dirty="0">
              <a:latin typeface="+mj-lt"/>
            </a:endParaRPr>
          </a:p>
        </p:txBody>
      </p:sp>
      <p:sp>
        <p:nvSpPr>
          <p:cNvPr id="13" name="TextBox 12">
            <a:extLst>
              <a:ext uri="{FF2B5EF4-FFF2-40B4-BE49-F238E27FC236}">
                <a16:creationId xmlns:a16="http://schemas.microsoft.com/office/drawing/2014/main" id="{7A2BC9AE-6DF3-44B8-7645-98C1F9DEDC33}"/>
              </a:ext>
            </a:extLst>
          </p:cNvPr>
          <p:cNvSpPr txBox="1"/>
          <p:nvPr/>
        </p:nvSpPr>
        <p:spPr>
          <a:xfrm>
            <a:off x="5825906" y="981933"/>
            <a:ext cx="6415294" cy="3139321"/>
          </a:xfrm>
          <a:prstGeom prst="rect">
            <a:avLst/>
          </a:prstGeom>
          <a:noFill/>
        </p:spPr>
        <p:txBody>
          <a:bodyPr wrap="square">
            <a:spAutoFit/>
          </a:bodyPr>
          <a:lstStyle/>
          <a:p>
            <a:r>
              <a:rPr lang="en-US" sz="2200" b="1" dirty="0">
                <a:latin typeface="+mj-lt"/>
              </a:rPr>
              <a:t>Seasonality (3</a:t>
            </a:r>
            <a:r>
              <a:rPr lang="en-US" sz="2200" b="1" baseline="30000" dirty="0">
                <a:latin typeface="+mj-lt"/>
              </a:rPr>
              <a:t>rd</a:t>
            </a:r>
            <a:r>
              <a:rPr lang="en-US" sz="2200" b="1" dirty="0">
                <a:latin typeface="+mj-lt"/>
              </a:rPr>
              <a:t> panel): </a:t>
            </a:r>
            <a:r>
              <a:rPr lang="en-US" sz="2200" dirty="0">
                <a:latin typeface="+mj-lt"/>
              </a:rPr>
              <a:t>This plot reveals the recurring patterns within the rice production data that occur over a fixed period (likely a year). The seasonal component shows a consistent up-and-down pattern that repeats annually. The peaks likely correspond to the main harvest season, while the troughs represent periods of lower production before the next harvest. The magnitude of this seasonal effect appears relatively consistent throughout the observed period.</a:t>
            </a:r>
            <a:endParaRPr lang="en-IN" sz="2200" dirty="0">
              <a:latin typeface="+mj-lt"/>
            </a:endParaRPr>
          </a:p>
        </p:txBody>
      </p:sp>
      <p:sp>
        <p:nvSpPr>
          <p:cNvPr id="4" name="TextBox 3">
            <a:extLst>
              <a:ext uri="{FF2B5EF4-FFF2-40B4-BE49-F238E27FC236}">
                <a16:creationId xmlns:a16="http://schemas.microsoft.com/office/drawing/2014/main" id="{2755044F-E59F-0EB4-FFE2-54F0654034E1}"/>
              </a:ext>
            </a:extLst>
          </p:cNvPr>
          <p:cNvSpPr txBox="1"/>
          <p:nvPr/>
        </p:nvSpPr>
        <p:spPr>
          <a:xfrm>
            <a:off x="5796198" y="4163718"/>
            <a:ext cx="6474710" cy="2462213"/>
          </a:xfrm>
          <a:prstGeom prst="rect">
            <a:avLst/>
          </a:prstGeom>
          <a:noFill/>
        </p:spPr>
        <p:txBody>
          <a:bodyPr wrap="square">
            <a:spAutoFit/>
          </a:bodyPr>
          <a:lstStyle/>
          <a:p>
            <a:r>
              <a:rPr lang="en-IN" sz="2200" b="1" dirty="0">
                <a:latin typeface="+mj-lt"/>
              </a:rPr>
              <a:t>Residual (4</a:t>
            </a:r>
            <a:r>
              <a:rPr lang="en-IN" sz="2200" b="1" baseline="30000" dirty="0">
                <a:latin typeface="+mj-lt"/>
              </a:rPr>
              <a:t>th</a:t>
            </a:r>
            <a:r>
              <a:rPr lang="en-IN" sz="2200" b="1" dirty="0">
                <a:latin typeface="+mj-lt"/>
              </a:rPr>
              <a:t> panel): </a:t>
            </a:r>
            <a:r>
              <a:rPr lang="en-IN" sz="2200" dirty="0">
                <a:latin typeface="+mj-lt"/>
              </a:rPr>
              <a:t>This plot shows the irregular or random fluctuations in rice production that are not explained by the trend or the seasonal components. In this plot, the residuals appear to be somewhat scattered around zero, suggesting that the trend and seasonal components have captured a significant portion of the variability in the original data.</a:t>
            </a:r>
          </a:p>
        </p:txBody>
      </p:sp>
      <p:pic>
        <p:nvPicPr>
          <p:cNvPr id="1028" name="Picture 4" descr="0">
            <a:extLst>
              <a:ext uri="{FF2B5EF4-FFF2-40B4-BE49-F238E27FC236}">
                <a16:creationId xmlns:a16="http://schemas.microsoft.com/office/drawing/2014/main" id="{B136D7D4-54FC-5EAF-78BE-09376578935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3735" y="1973325"/>
            <a:ext cx="5346753" cy="439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933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6C3F704F-E4A2-3657-16E2-E7BDD2D473E2}"/>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97626C1A-F3C7-10F3-8734-0126179FC35F}"/>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A2AC7244-19F4-834D-7119-1D631905B1D7}"/>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5598A40B-9A20-428A-EBC9-22FD21A41615}"/>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DE509D4B-E2D2-0EF2-1573-DC095D93464C}"/>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6D2409A5-16DB-A93C-BD8B-A920B3321B0D}"/>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7C219450-F0BD-3D69-4FC1-606AEAA46F2C}"/>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5B21B0E5-A64F-3167-023C-A83DBE65136D}"/>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DEB58B3B-C640-563A-127E-279436F79E3E}"/>
              </a:ext>
            </a:extLst>
          </p:cNvPr>
          <p:cNvSpPr/>
          <p:nvPr/>
        </p:nvSpPr>
        <p:spPr>
          <a:xfrm>
            <a:off x="5112683" y="1930972"/>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C0B794F9-7D62-2115-FF30-B0D7554E9E96}"/>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8D05147D-9708-E032-0D41-739FA28B93DA}"/>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48540768-D973-7372-271C-E58338F2F005}"/>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4E93BAC7-D8BC-6391-90A1-B06D43576040}"/>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76295941-EC39-118C-00E7-9B26183E5A5A}"/>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F97D4428-7C4D-F282-B95D-66A32F4B8CC3}"/>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7917ACEC-D802-1736-0E0F-2EFD917A55C3}"/>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73BB3E80-B620-D1B9-2BB4-C3F72D505019}"/>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7DE8475D-CF2A-E120-863F-2A121271C623}"/>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B215DA08-5EFA-B488-0F76-CD70316EDFA9}"/>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399B671E-7301-26B1-04D6-741E9F7102C3}"/>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B44A46F1-D43C-E93B-2EAF-4AB706BF67E4}"/>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4BC8E026-F7A8-9885-3AD8-E63655110C0C}"/>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F39456D2-3CEC-D79E-1249-5AA7DADF6C5A}"/>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9A9B2E6C-8743-BF8C-06CE-D043B574513A}"/>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21150A74-CEB8-B86A-50B2-E0C052C1A8ED}"/>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B5C6D81B-941F-330A-D4F4-9F8D5996123C}"/>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42B0B39E-84AB-0F5C-A873-159FF0037E45}"/>
              </a:ext>
            </a:extLst>
          </p:cNvPr>
          <p:cNvSpPr/>
          <p:nvPr/>
        </p:nvSpPr>
        <p:spPr>
          <a:xfrm>
            <a:off x="5309730" y="3503588"/>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77F24831-B6C5-2D54-7E10-B82233C67AA0}"/>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2F7F2A90-1645-813F-6B76-88DDB71FCB79}"/>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DD3397EA-FBD9-4277-CF1A-11456CD1C0E0}"/>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6C49F1EF-1834-0F3C-7BDF-C19CD8F331A0}"/>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BD65D216-E1F6-F8AB-1A11-FC1F16261C74}"/>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43E05070-F52E-6D12-3860-B6DDCE29CEB4}"/>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E4E25373-7897-86CF-4D49-D4507D25F498}"/>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B3219E8A-1A3F-F35B-2338-AB0B360ABDB1}"/>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9E4B071B-75D2-D808-EF42-DDFB4DFB78D6}"/>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79DFC2BD-154A-6D57-F61A-1D84EF3BED63}"/>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EE9EB9D6-4E05-B86F-E19E-881D0DED7459}"/>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4D8EF5CA-A588-AC2C-8BAE-442EDF57F28D}"/>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9CFE9792-EF03-81C8-5846-2002214DFC78}"/>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ECDFF0D0-2128-1787-27A6-69F4E4958BBF}"/>
              </a:ext>
            </a:extLst>
          </p:cNvPr>
          <p:cNvSpPr txBox="1"/>
          <p:nvPr/>
        </p:nvSpPr>
        <p:spPr>
          <a:xfrm>
            <a:off x="2645968" y="227693"/>
            <a:ext cx="69000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Rice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6" name="TextBox 5">
            <a:extLst>
              <a:ext uri="{FF2B5EF4-FFF2-40B4-BE49-F238E27FC236}">
                <a16:creationId xmlns:a16="http://schemas.microsoft.com/office/drawing/2014/main" id="{F41267DB-78EB-E601-63E1-BA38CF6E7D33}"/>
              </a:ext>
            </a:extLst>
          </p:cNvPr>
          <p:cNvSpPr txBox="1"/>
          <p:nvPr/>
        </p:nvSpPr>
        <p:spPr>
          <a:xfrm>
            <a:off x="422787" y="886704"/>
            <a:ext cx="11554588" cy="1446550"/>
          </a:xfrm>
          <a:prstGeom prst="rect">
            <a:avLst/>
          </a:prstGeom>
          <a:noFill/>
        </p:spPr>
        <p:txBody>
          <a:bodyPr wrap="square">
            <a:spAutoFit/>
          </a:bodyPr>
          <a:lstStyle/>
          <a:p>
            <a:pPr algn="just" rtl="0">
              <a:buNone/>
            </a:pPr>
            <a:r>
              <a:rPr lang="en-US" sz="2200" b="0" i="0" u="none" strike="noStrike" dirty="0">
                <a:solidFill>
                  <a:srgbClr val="000000"/>
                </a:solidFill>
                <a:effectLst/>
                <a:latin typeface="+mj-lt"/>
              </a:rPr>
              <a:t>We then apply the Augmented Dickey-</a:t>
            </a:r>
            <a:r>
              <a:rPr lang="en-US" sz="2200" dirty="0">
                <a:solidFill>
                  <a:srgbClr val="000000"/>
                </a:solidFill>
                <a:latin typeface="+mj-lt"/>
              </a:rPr>
              <a:t>Fuller (</a:t>
            </a:r>
            <a:r>
              <a:rPr lang="en-US" sz="2200" b="0" i="0" u="none" strike="noStrike" dirty="0">
                <a:solidFill>
                  <a:srgbClr val="000000"/>
                </a:solidFill>
                <a:effectLst/>
                <a:latin typeface="+mj-lt"/>
              </a:rPr>
              <a:t>ADF) Test to check the stationarity of the series. The hypotheses are such that,</a:t>
            </a:r>
            <a:endParaRPr lang="en-US" sz="2200" b="0" dirty="0">
              <a:effectLst/>
              <a:latin typeface="+mj-lt"/>
            </a:endParaRPr>
          </a:p>
          <a:p>
            <a:pPr rtl="0">
              <a:buNone/>
            </a:pPr>
            <a:r>
              <a:rPr lang="en-US" sz="2200" b="1" i="0" u="none" strike="noStrike" dirty="0">
                <a:solidFill>
                  <a:srgbClr val="000000"/>
                </a:solidFill>
                <a:effectLst/>
                <a:latin typeface="+mj-lt"/>
              </a:rPr>
              <a:t>H</a:t>
            </a:r>
            <a:r>
              <a:rPr lang="en-US" sz="2200" b="1" i="0" u="none" strike="noStrike" baseline="-25000" dirty="0">
                <a:solidFill>
                  <a:srgbClr val="000000"/>
                </a:solidFill>
                <a:effectLst/>
                <a:latin typeface="+mj-lt"/>
              </a:rPr>
              <a:t>0</a:t>
            </a:r>
            <a:r>
              <a:rPr lang="en-US" sz="2200" b="1" i="0" u="none" strike="noStrike" dirty="0">
                <a:solidFill>
                  <a:srgbClr val="000000"/>
                </a:solidFill>
                <a:effectLst/>
                <a:latin typeface="+mj-lt"/>
              </a:rPr>
              <a:t>: the time series is non-stationary</a:t>
            </a:r>
            <a:endParaRPr lang="en-US" sz="2200" b="1" dirty="0">
              <a:effectLst/>
              <a:latin typeface="+mj-lt"/>
            </a:endParaRPr>
          </a:p>
          <a:p>
            <a:pPr rtl="0">
              <a:buNone/>
            </a:pPr>
            <a:r>
              <a:rPr lang="en-US" sz="2200" b="1" i="0" u="none" strike="noStrike" dirty="0">
                <a:solidFill>
                  <a:srgbClr val="000000"/>
                </a:solidFill>
                <a:effectLst/>
                <a:latin typeface="+mj-lt"/>
              </a:rPr>
              <a:t>H</a:t>
            </a:r>
            <a:r>
              <a:rPr lang="en-US" sz="2200" b="1" i="0" u="none" strike="noStrike" baseline="-25000" dirty="0">
                <a:solidFill>
                  <a:srgbClr val="000000"/>
                </a:solidFill>
                <a:effectLst/>
                <a:latin typeface="+mj-lt"/>
              </a:rPr>
              <a:t>1</a:t>
            </a:r>
            <a:r>
              <a:rPr lang="en-US" sz="2200" b="1" i="0" u="none" strike="noStrike" dirty="0">
                <a:solidFill>
                  <a:srgbClr val="000000"/>
                </a:solidFill>
                <a:effectLst/>
                <a:latin typeface="+mj-lt"/>
              </a:rPr>
              <a:t>: the time series is stationary</a:t>
            </a:r>
            <a:endParaRPr lang="en-IN" sz="2200" dirty="0"/>
          </a:p>
        </p:txBody>
      </p:sp>
      <p:sp>
        <p:nvSpPr>
          <p:cNvPr id="9" name="TextBox 8">
            <a:extLst>
              <a:ext uri="{FF2B5EF4-FFF2-40B4-BE49-F238E27FC236}">
                <a16:creationId xmlns:a16="http://schemas.microsoft.com/office/drawing/2014/main" id="{D76814EC-8202-D038-E718-7E163336AA40}"/>
              </a:ext>
            </a:extLst>
          </p:cNvPr>
          <p:cNvSpPr txBox="1"/>
          <p:nvPr/>
        </p:nvSpPr>
        <p:spPr>
          <a:xfrm>
            <a:off x="575451" y="3741317"/>
            <a:ext cx="11249259" cy="769441"/>
          </a:xfrm>
          <a:prstGeom prst="rect">
            <a:avLst/>
          </a:prstGeom>
          <a:noFill/>
        </p:spPr>
        <p:txBody>
          <a:bodyPr wrap="square">
            <a:spAutoFit/>
          </a:bodyPr>
          <a:lstStyle/>
          <a:p>
            <a:pPr algn="just" rtl="0">
              <a:buNone/>
            </a:pPr>
            <a:r>
              <a:rPr lang="en-US" sz="2200" b="0" i="0" u="none" strike="noStrike" dirty="0">
                <a:solidFill>
                  <a:srgbClr val="000000"/>
                </a:solidFill>
                <a:effectLst/>
                <a:latin typeface="+mj-lt"/>
              </a:rPr>
              <a:t>We get the p-value as 0.0338 </a:t>
            </a:r>
            <a:r>
              <a:rPr lang="en-US" sz="2200" dirty="0">
                <a:solidFill>
                  <a:srgbClr val="000000"/>
                </a:solidFill>
                <a:latin typeface="+mj-lt"/>
              </a:rPr>
              <a:t>&lt;</a:t>
            </a:r>
            <a:r>
              <a:rPr lang="en-US" sz="2200" b="0" i="0" u="none" strike="noStrike" dirty="0">
                <a:solidFill>
                  <a:srgbClr val="000000"/>
                </a:solidFill>
                <a:effectLst/>
                <a:latin typeface="+mj-lt"/>
              </a:rPr>
              <a:t> α=0.05. So, we </a:t>
            </a:r>
            <a:r>
              <a:rPr lang="en-US" sz="2200" dirty="0">
                <a:solidFill>
                  <a:srgbClr val="000000"/>
                </a:solidFill>
                <a:latin typeface="+mj-lt"/>
              </a:rPr>
              <a:t>reject</a:t>
            </a:r>
            <a:r>
              <a:rPr lang="en-US" sz="2200" b="0" i="0" u="none" strike="noStrike" dirty="0">
                <a:solidFill>
                  <a:srgbClr val="000000"/>
                </a:solidFill>
                <a:effectLst/>
                <a:latin typeface="+mj-lt"/>
              </a:rPr>
              <a:t> the null hypothesis and say that the data is stationary. So,</a:t>
            </a:r>
            <a:r>
              <a:rPr lang="en-US" sz="2200" dirty="0">
                <a:solidFill>
                  <a:srgbClr val="000000"/>
                </a:solidFill>
                <a:latin typeface="+mj-lt"/>
              </a:rPr>
              <a:t> </a:t>
            </a:r>
            <a:r>
              <a:rPr lang="en-US" sz="2200" b="0" i="0" u="none" strike="noStrike" dirty="0">
                <a:solidFill>
                  <a:srgbClr val="000000"/>
                </a:solidFill>
                <a:effectLst/>
                <a:latin typeface="+mj-lt"/>
              </a:rPr>
              <a:t>no differencing is involved.</a:t>
            </a:r>
            <a:endParaRPr lang="en-IN" sz="2200" dirty="0"/>
          </a:p>
        </p:txBody>
      </p:sp>
      <p:pic>
        <p:nvPicPr>
          <p:cNvPr id="11" name="Picture 10">
            <a:extLst>
              <a:ext uri="{FF2B5EF4-FFF2-40B4-BE49-F238E27FC236}">
                <a16:creationId xmlns:a16="http://schemas.microsoft.com/office/drawing/2014/main" id="{336318AA-5AF6-9E55-E30E-EA6BB072B9EF}"/>
              </a:ext>
            </a:extLst>
          </p:cNvPr>
          <p:cNvPicPr>
            <a:picLocks noChangeAspect="1"/>
          </p:cNvPicPr>
          <p:nvPr/>
        </p:nvPicPr>
        <p:blipFill>
          <a:blip r:embed="rId16"/>
          <a:srcRect b="13110"/>
          <a:stretch/>
        </p:blipFill>
        <p:spPr>
          <a:xfrm>
            <a:off x="3717148" y="2355122"/>
            <a:ext cx="4460826" cy="962738"/>
          </a:xfrm>
          <a:prstGeom prst="rect">
            <a:avLst/>
          </a:prstGeom>
        </p:spPr>
      </p:pic>
      <p:sp>
        <p:nvSpPr>
          <p:cNvPr id="12" name="TextBox 11">
            <a:extLst>
              <a:ext uri="{FF2B5EF4-FFF2-40B4-BE49-F238E27FC236}">
                <a16:creationId xmlns:a16="http://schemas.microsoft.com/office/drawing/2014/main" id="{4201539B-D983-4A4C-01E1-5C4A7756711E}"/>
              </a:ext>
            </a:extLst>
          </p:cNvPr>
          <p:cNvSpPr txBox="1"/>
          <p:nvPr/>
        </p:nvSpPr>
        <p:spPr>
          <a:xfrm>
            <a:off x="3363314" y="5248274"/>
            <a:ext cx="4980877" cy="369332"/>
          </a:xfrm>
          <a:prstGeom prst="rect">
            <a:avLst/>
          </a:prstGeom>
          <a:solidFill>
            <a:schemeClr val="accent4">
              <a:lumMod val="20000"/>
              <a:lumOff val="80000"/>
            </a:schemeClr>
          </a:solidFill>
        </p:spPr>
        <p:txBody>
          <a:bodyPr wrap="square">
            <a:spAutoFit/>
          </a:bodyPr>
          <a:lstStyle/>
          <a:p>
            <a:pPr algn="just"/>
            <a:r>
              <a:rPr lang="en-US" b="1" dirty="0">
                <a:solidFill>
                  <a:srgbClr val="000000"/>
                </a:solidFill>
                <a:latin typeface="+mj-lt"/>
              </a:rPr>
              <a:t>Note</a:t>
            </a:r>
            <a:r>
              <a:rPr lang="en-US" dirty="0">
                <a:solidFill>
                  <a:srgbClr val="000000"/>
                </a:solidFill>
                <a:latin typeface="+mj-lt"/>
              </a:rPr>
              <a:t>: W</a:t>
            </a:r>
            <a:r>
              <a:rPr lang="en-US" sz="1800" b="0" i="0" u="none" strike="noStrike" dirty="0">
                <a:solidFill>
                  <a:srgbClr val="000000"/>
                </a:solidFill>
                <a:effectLst/>
                <a:latin typeface="+mj-lt"/>
              </a:rPr>
              <a:t>e should consider </a:t>
            </a:r>
            <a:r>
              <a:rPr lang="en-US" sz="1800" b="1" i="0" u="none" strike="noStrike" dirty="0">
                <a:solidFill>
                  <a:srgbClr val="000000"/>
                </a:solidFill>
                <a:effectLst/>
                <a:latin typeface="+mj-lt"/>
              </a:rPr>
              <a:t>d=0</a:t>
            </a:r>
            <a:r>
              <a:rPr lang="en-US" sz="1800" b="0" i="0" u="none" strike="noStrike" dirty="0">
                <a:solidFill>
                  <a:srgbClr val="000000"/>
                </a:solidFill>
                <a:effectLst/>
                <a:latin typeface="+mj-lt"/>
              </a:rPr>
              <a:t> for ARIMA modelling.</a:t>
            </a:r>
            <a:endParaRPr lang="en-IN" dirty="0">
              <a:latin typeface="+mj-lt"/>
            </a:endParaRPr>
          </a:p>
        </p:txBody>
      </p:sp>
    </p:spTree>
    <p:extLst>
      <p:ext uri="{BB962C8B-B14F-4D97-AF65-F5344CB8AC3E}">
        <p14:creationId xmlns:p14="http://schemas.microsoft.com/office/powerpoint/2010/main" val="1655102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1;p72">
            <a:extLst>
              <a:ext uri="{FF2B5EF4-FFF2-40B4-BE49-F238E27FC236}">
                <a16:creationId xmlns:a16="http://schemas.microsoft.com/office/drawing/2014/main" id="{F66F7354-A491-E6C2-4108-111FAAD62C1F}"/>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2">
              <a:alphaModFix amt="10000"/>
            </a:blip>
            <a:stretch>
              <a:fillRect/>
            </a:stretch>
          </a:blipFill>
          <a:ln>
            <a:noFill/>
          </a:ln>
        </p:spPr>
      </p:sp>
      <p:sp>
        <p:nvSpPr>
          <p:cNvPr id="3" name="Google Shape;2182;p72">
            <a:extLst>
              <a:ext uri="{FF2B5EF4-FFF2-40B4-BE49-F238E27FC236}">
                <a16:creationId xmlns:a16="http://schemas.microsoft.com/office/drawing/2014/main" id="{B6024BAE-9A1A-34BF-1E5D-BD403381A8F7}"/>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3">
              <a:alphaModFix amt="10000"/>
            </a:blip>
            <a:stretch>
              <a:fillRect/>
            </a:stretch>
          </a:blipFill>
          <a:ln>
            <a:noFill/>
          </a:ln>
        </p:spPr>
      </p:sp>
      <p:sp>
        <p:nvSpPr>
          <p:cNvPr id="4" name="Google Shape;2184;p72">
            <a:extLst>
              <a:ext uri="{FF2B5EF4-FFF2-40B4-BE49-F238E27FC236}">
                <a16:creationId xmlns:a16="http://schemas.microsoft.com/office/drawing/2014/main" id="{F68406B9-A3A9-B0A3-522C-3E2B71A2FF54}"/>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4">
              <a:alphaModFix amt="25000"/>
            </a:blip>
            <a:stretch>
              <a:fillRect/>
            </a:stretch>
          </a:blipFill>
          <a:ln>
            <a:noFill/>
          </a:ln>
        </p:spPr>
      </p:sp>
      <p:sp>
        <p:nvSpPr>
          <p:cNvPr id="5" name="Google Shape;2185;p72">
            <a:extLst>
              <a:ext uri="{FF2B5EF4-FFF2-40B4-BE49-F238E27FC236}">
                <a16:creationId xmlns:a16="http://schemas.microsoft.com/office/drawing/2014/main" id="{077AD230-2EBF-7BFA-0DD9-B7AB92F83279}"/>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5">
              <a:alphaModFix amt="10000"/>
            </a:blip>
            <a:stretch>
              <a:fillRect/>
            </a:stretch>
          </a:blipFill>
          <a:ln>
            <a:noFill/>
          </a:ln>
        </p:spPr>
      </p:sp>
      <p:sp>
        <p:nvSpPr>
          <p:cNvPr id="6" name="Google Shape;2186;p72">
            <a:extLst>
              <a:ext uri="{FF2B5EF4-FFF2-40B4-BE49-F238E27FC236}">
                <a16:creationId xmlns:a16="http://schemas.microsoft.com/office/drawing/2014/main" id="{DFB166CD-E9E2-895A-1D6B-87CED93D0177}"/>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6">
              <a:alphaModFix amt="10000"/>
            </a:blip>
            <a:stretch>
              <a:fillRect/>
            </a:stretch>
          </a:blipFill>
          <a:ln>
            <a:noFill/>
          </a:ln>
        </p:spPr>
      </p:sp>
      <p:sp>
        <p:nvSpPr>
          <p:cNvPr id="7" name="Google Shape;2187;p72">
            <a:extLst>
              <a:ext uri="{FF2B5EF4-FFF2-40B4-BE49-F238E27FC236}">
                <a16:creationId xmlns:a16="http://schemas.microsoft.com/office/drawing/2014/main" id="{AFE93A35-F258-4B37-46C9-9C7B91890B67}"/>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7">
              <a:alphaModFix amt="5000"/>
            </a:blip>
            <a:stretch>
              <a:fillRect/>
            </a:stretch>
          </a:blipFill>
          <a:ln>
            <a:noFill/>
          </a:ln>
        </p:spPr>
      </p:sp>
      <p:sp>
        <p:nvSpPr>
          <p:cNvPr id="8" name="Google Shape;2188;p72">
            <a:extLst>
              <a:ext uri="{FF2B5EF4-FFF2-40B4-BE49-F238E27FC236}">
                <a16:creationId xmlns:a16="http://schemas.microsoft.com/office/drawing/2014/main" id="{BE5BE206-0E22-AADD-D555-217CB84ADBF4}"/>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6">
              <a:alphaModFix amt="10000"/>
            </a:blip>
            <a:stretch>
              <a:fillRect/>
            </a:stretch>
          </a:blipFill>
          <a:ln>
            <a:noFill/>
          </a:ln>
        </p:spPr>
      </p:sp>
      <p:sp>
        <p:nvSpPr>
          <p:cNvPr id="9" name="Google Shape;2189;p72">
            <a:extLst>
              <a:ext uri="{FF2B5EF4-FFF2-40B4-BE49-F238E27FC236}">
                <a16:creationId xmlns:a16="http://schemas.microsoft.com/office/drawing/2014/main" id="{2AD102BF-4CC3-8698-465B-3E87D56C83CD}"/>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8">
              <a:alphaModFix amt="10000"/>
            </a:blip>
            <a:stretch>
              <a:fillRect/>
            </a:stretch>
          </a:blipFill>
          <a:ln>
            <a:noFill/>
          </a:ln>
        </p:spPr>
      </p:sp>
      <p:sp>
        <p:nvSpPr>
          <p:cNvPr id="10" name="Google Shape;2190;p72">
            <a:extLst>
              <a:ext uri="{FF2B5EF4-FFF2-40B4-BE49-F238E27FC236}">
                <a16:creationId xmlns:a16="http://schemas.microsoft.com/office/drawing/2014/main" id="{C9A1BCA7-4829-E597-3962-A8A7CA3488A9}"/>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9">
              <a:alphaModFix amt="10000"/>
            </a:blip>
            <a:stretch>
              <a:fillRect/>
            </a:stretch>
          </a:blipFill>
          <a:ln>
            <a:noFill/>
          </a:ln>
        </p:spPr>
      </p:sp>
      <p:sp>
        <p:nvSpPr>
          <p:cNvPr id="11" name="Google Shape;2191;p72">
            <a:extLst>
              <a:ext uri="{FF2B5EF4-FFF2-40B4-BE49-F238E27FC236}">
                <a16:creationId xmlns:a16="http://schemas.microsoft.com/office/drawing/2014/main" id="{D2991085-24D0-67D1-6B1D-4E1AACCDE60C}"/>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0">
              <a:alphaModFix amt="10000"/>
            </a:blip>
            <a:stretch>
              <a:fillRect/>
            </a:stretch>
          </a:blipFill>
          <a:ln>
            <a:noFill/>
          </a:ln>
        </p:spPr>
      </p:sp>
      <p:sp>
        <p:nvSpPr>
          <p:cNvPr id="12" name="Google Shape;2192;p72">
            <a:extLst>
              <a:ext uri="{FF2B5EF4-FFF2-40B4-BE49-F238E27FC236}">
                <a16:creationId xmlns:a16="http://schemas.microsoft.com/office/drawing/2014/main" id="{248BCF62-1363-4661-6BFF-83222C0A8056}"/>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13" name="Google Shape;2193;p72">
            <a:extLst>
              <a:ext uri="{FF2B5EF4-FFF2-40B4-BE49-F238E27FC236}">
                <a16:creationId xmlns:a16="http://schemas.microsoft.com/office/drawing/2014/main" id="{05DB1617-475D-363C-FD44-BFC064C49012}"/>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9">
              <a:alphaModFix amt="10000"/>
            </a:blip>
            <a:stretch>
              <a:fillRect/>
            </a:stretch>
          </a:blipFill>
          <a:ln>
            <a:noFill/>
          </a:ln>
        </p:spPr>
      </p:sp>
      <p:sp>
        <p:nvSpPr>
          <p:cNvPr id="14" name="Google Shape;2194;p72">
            <a:extLst>
              <a:ext uri="{FF2B5EF4-FFF2-40B4-BE49-F238E27FC236}">
                <a16:creationId xmlns:a16="http://schemas.microsoft.com/office/drawing/2014/main" id="{F85B189F-2311-FAA7-BF99-AADA732F2FC9}"/>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15" name="Google Shape;2195;p72">
            <a:extLst>
              <a:ext uri="{FF2B5EF4-FFF2-40B4-BE49-F238E27FC236}">
                <a16:creationId xmlns:a16="http://schemas.microsoft.com/office/drawing/2014/main" id="{3548545C-3ACA-8F3E-2F2C-EEA0D3836A80}"/>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7">
              <a:alphaModFix amt="5000"/>
            </a:blip>
            <a:stretch>
              <a:fillRect/>
            </a:stretch>
          </a:blipFill>
          <a:ln>
            <a:noFill/>
          </a:ln>
        </p:spPr>
      </p:sp>
      <p:sp>
        <p:nvSpPr>
          <p:cNvPr id="16" name="Google Shape;2196;p72">
            <a:extLst>
              <a:ext uri="{FF2B5EF4-FFF2-40B4-BE49-F238E27FC236}">
                <a16:creationId xmlns:a16="http://schemas.microsoft.com/office/drawing/2014/main" id="{4C564144-A95A-9BEE-915D-834D3B70CC65}"/>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17" name="Google Shape;2197;p72">
            <a:extLst>
              <a:ext uri="{FF2B5EF4-FFF2-40B4-BE49-F238E27FC236}">
                <a16:creationId xmlns:a16="http://schemas.microsoft.com/office/drawing/2014/main" id="{EAD14E67-86A2-B3F9-8CD0-195D18D11C81}"/>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0">
              <a:alphaModFix amt="10000"/>
            </a:blip>
            <a:stretch>
              <a:fillRect/>
            </a:stretch>
          </a:blipFill>
          <a:ln>
            <a:noFill/>
          </a:ln>
        </p:spPr>
      </p:sp>
      <p:sp>
        <p:nvSpPr>
          <p:cNvPr id="18" name="Google Shape;2198;p72">
            <a:extLst>
              <a:ext uri="{FF2B5EF4-FFF2-40B4-BE49-F238E27FC236}">
                <a16:creationId xmlns:a16="http://schemas.microsoft.com/office/drawing/2014/main" id="{4CA703B0-D3B0-CA9B-6B90-D72B209F3D3E}"/>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5">
              <a:alphaModFix amt="9000"/>
            </a:blip>
            <a:stretch>
              <a:fillRect/>
            </a:stretch>
          </a:blipFill>
          <a:ln>
            <a:noFill/>
          </a:ln>
        </p:spPr>
      </p:sp>
      <p:sp>
        <p:nvSpPr>
          <p:cNvPr id="19" name="Google Shape;2199;p72">
            <a:extLst>
              <a:ext uri="{FF2B5EF4-FFF2-40B4-BE49-F238E27FC236}">
                <a16:creationId xmlns:a16="http://schemas.microsoft.com/office/drawing/2014/main" id="{9666E686-1967-1542-EBF2-8DBB2CBA890E}"/>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0" name="Google Shape;2200;p72">
            <a:extLst>
              <a:ext uri="{FF2B5EF4-FFF2-40B4-BE49-F238E27FC236}">
                <a16:creationId xmlns:a16="http://schemas.microsoft.com/office/drawing/2014/main" id="{8FBF2E91-0AED-CC3A-B476-7F930A17B625}"/>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7">
              <a:alphaModFix amt="5000"/>
            </a:blip>
            <a:stretch>
              <a:fillRect/>
            </a:stretch>
          </a:blipFill>
          <a:ln>
            <a:noFill/>
          </a:ln>
        </p:spPr>
      </p:sp>
      <p:sp>
        <p:nvSpPr>
          <p:cNvPr id="21" name="Google Shape;2201;p72">
            <a:extLst>
              <a:ext uri="{FF2B5EF4-FFF2-40B4-BE49-F238E27FC236}">
                <a16:creationId xmlns:a16="http://schemas.microsoft.com/office/drawing/2014/main" id="{E6E57E23-FEEB-907A-385F-A790BA3881A2}"/>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9">
              <a:alphaModFix amt="10000"/>
            </a:blip>
            <a:stretch>
              <a:fillRect/>
            </a:stretch>
          </a:blipFill>
          <a:ln>
            <a:noFill/>
          </a:ln>
        </p:spPr>
      </p:sp>
      <p:sp>
        <p:nvSpPr>
          <p:cNvPr id="22" name="Google Shape;2202;p72">
            <a:extLst>
              <a:ext uri="{FF2B5EF4-FFF2-40B4-BE49-F238E27FC236}">
                <a16:creationId xmlns:a16="http://schemas.microsoft.com/office/drawing/2014/main" id="{E05D2E76-607E-F638-B113-523EB77CDC34}"/>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8">
              <a:alphaModFix amt="10000"/>
            </a:blip>
            <a:stretch>
              <a:fillRect/>
            </a:stretch>
          </a:blipFill>
          <a:ln>
            <a:noFill/>
          </a:ln>
        </p:spPr>
      </p:sp>
      <p:sp>
        <p:nvSpPr>
          <p:cNvPr id="23" name="Google Shape;2203;p72">
            <a:extLst>
              <a:ext uri="{FF2B5EF4-FFF2-40B4-BE49-F238E27FC236}">
                <a16:creationId xmlns:a16="http://schemas.microsoft.com/office/drawing/2014/main" id="{FF97A62F-9696-3D48-2030-01275FD813DA}"/>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5">
              <a:alphaModFix amt="9000"/>
            </a:blip>
            <a:stretch>
              <a:fillRect/>
            </a:stretch>
          </a:blipFill>
          <a:ln>
            <a:noFill/>
          </a:ln>
        </p:spPr>
      </p:sp>
      <p:sp>
        <p:nvSpPr>
          <p:cNvPr id="24" name="Google Shape;2204;p72">
            <a:extLst>
              <a:ext uri="{FF2B5EF4-FFF2-40B4-BE49-F238E27FC236}">
                <a16:creationId xmlns:a16="http://schemas.microsoft.com/office/drawing/2014/main" id="{FEF20BEF-A9C8-8813-4BBB-A1AF4ADB1B23}"/>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6">
              <a:alphaModFix amt="10000"/>
            </a:blip>
            <a:stretch>
              <a:fillRect/>
            </a:stretch>
          </a:blipFill>
          <a:ln>
            <a:noFill/>
          </a:ln>
        </p:spPr>
      </p:sp>
      <p:sp>
        <p:nvSpPr>
          <p:cNvPr id="25" name="Google Shape;2205;p72">
            <a:extLst>
              <a:ext uri="{FF2B5EF4-FFF2-40B4-BE49-F238E27FC236}">
                <a16:creationId xmlns:a16="http://schemas.microsoft.com/office/drawing/2014/main" id="{10F754F2-948B-E6CA-B7E0-E1EEE7250C80}"/>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7">
              <a:alphaModFix amt="3000"/>
            </a:blip>
            <a:stretch>
              <a:fillRect/>
            </a:stretch>
          </a:blipFill>
          <a:ln>
            <a:noFill/>
          </a:ln>
        </p:spPr>
      </p:sp>
      <p:sp>
        <p:nvSpPr>
          <p:cNvPr id="26" name="Google Shape;2206;p72">
            <a:extLst>
              <a:ext uri="{FF2B5EF4-FFF2-40B4-BE49-F238E27FC236}">
                <a16:creationId xmlns:a16="http://schemas.microsoft.com/office/drawing/2014/main" id="{EFB8EFA8-D2A3-4E98-F4F2-6BDCEDDFD12E}"/>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0">
              <a:alphaModFix amt="10000"/>
            </a:blip>
            <a:stretch>
              <a:fillRect/>
            </a:stretch>
          </a:blipFill>
          <a:ln>
            <a:noFill/>
          </a:ln>
        </p:spPr>
      </p:sp>
      <p:sp>
        <p:nvSpPr>
          <p:cNvPr id="27" name="Google Shape;2207;p72">
            <a:extLst>
              <a:ext uri="{FF2B5EF4-FFF2-40B4-BE49-F238E27FC236}">
                <a16:creationId xmlns:a16="http://schemas.microsoft.com/office/drawing/2014/main" id="{B0D4938F-B93E-9F52-9227-81A4960A6B42}"/>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5">
              <a:alphaModFix amt="10000"/>
            </a:blip>
            <a:stretch>
              <a:fillRect/>
            </a:stretch>
          </a:blipFill>
          <a:ln>
            <a:noFill/>
          </a:ln>
        </p:spPr>
      </p:sp>
      <p:sp>
        <p:nvSpPr>
          <p:cNvPr id="28" name="Google Shape;2208;p72">
            <a:extLst>
              <a:ext uri="{FF2B5EF4-FFF2-40B4-BE49-F238E27FC236}">
                <a16:creationId xmlns:a16="http://schemas.microsoft.com/office/drawing/2014/main" id="{2A87E2C8-F28A-EAA9-ED07-5BE8A0BEFF4C}"/>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9">
              <a:alphaModFix amt="10000"/>
            </a:blip>
            <a:stretch>
              <a:fillRect/>
            </a:stretch>
          </a:blipFill>
          <a:ln>
            <a:noFill/>
          </a:ln>
        </p:spPr>
      </p:sp>
      <p:sp>
        <p:nvSpPr>
          <p:cNvPr id="29" name="Google Shape;2209;p72">
            <a:extLst>
              <a:ext uri="{FF2B5EF4-FFF2-40B4-BE49-F238E27FC236}">
                <a16:creationId xmlns:a16="http://schemas.microsoft.com/office/drawing/2014/main" id="{BF0093A0-DCC2-CF6A-CF20-053525E8BD99}"/>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1">
              <a:alphaModFix amt="10000"/>
            </a:blip>
            <a:stretch>
              <a:fillRect/>
            </a:stretch>
          </a:blipFill>
          <a:ln>
            <a:noFill/>
          </a:ln>
        </p:spPr>
      </p:sp>
      <p:sp>
        <p:nvSpPr>
          <p:cNvPr id="30" name="Google Shape;2210;p72">
            <a:extLst>
              <a:ext uri="{FF2B5EF4-FFF2-40B4-BE49-F238E27FC236}">
                <a16:creationId xmlns:a16="http://schemas.microsoft.com/office/drawing/2014/main" id="{E36D6E56-9C72-6911-30A9-6F29DF3B82E9}"/>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31" name="Google Shape;2211;p72">
            <a:extLst>
              <a:ext uri="{FF2B5EF4-FFF2-40B4-BE49-F238E27FC236}">
                <a16:creationId xmlns:a16="http://schemas.microsoft.com/office/drawing/2014/main" id="{FFE69DB4-2DCC-50D6-F8AD-ABC8F158A334}"/>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7">
              <a:alphaModFix amt="5000"/>
            </a:blip>
            <a:stretch>
              <a:fillRect/>
            </a:stretch>
          </a:blipFill>
          <a:ln>
            <a:noFill/>
          </a:ln>
        </p:spPr>
      </p:sp>
      <p:sp>
        <p:nvSpPr>
          <p:cNvPr id="32" name="Google Shape;2213;p72">
            <a:extLst>
              <a:ext uri="{FF2B5EF4-FFF2-40B4-BE49-F238E27FC236}">
                <a16:creationId xmlns:a16="http://schemas.microsoft.com/office/drawing/2014/main" id="{A88F21F8-D4DC-D683-9D53-C5B4CAB6BB8D}"/>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8">
              <a:alphaModFix amt="10000"/>
            </a:blip>
            <a:stretch>
              <a:fillRect/>
            </a:stretch>
          </a:blipFill>
          <a:ln>
            <a:noFill/>
          </a:ln>
        </p:spPr>
      </p:sp>
      <p:sp>
        <p:nvSpPr>
          <p:cNvPr id="33" name="Google Shape;2214;p72">
            <a:extLst>
              <a:ext uri="{FF2B5EF4-FFF2-40B4-BE49-F238E27FC236}">
                <a16:creationId xmlns:a16="http://schemas.microsoft.com/office/drawing/2014/main" id="{C643D60F-E068-726A-074B-DE0B9ADE4871}"/>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3">
              <a:alphaModFix amt="10000"/>
            </a:blip>
            <a:stretch>
              <a:fillRect/>
            </a:stretch>
          </a:blipFill>
          <a:ln>
            <a:noFill/>
          </a:ln>
        </p:spPr>
      </p:sp>
      <p:sp>
        <p:nvSpPr>
          <p:cNvPr id="34" name="Google Shape;2215;p72">
            <a:extLst>
              <a:ext uri="{FF2B5EF4-FFF2-40B4-BE49-F238E27FC236}">
                <a16:creationId xmlns:a16="http://schemas.microsoft.com/office/drawing/2014/main" id="{19249860-EA11-3AEF-B8A2-2F1B2B56D078}"/>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5" name="Google Shape;2216;p72">
            <a:extLst>
              <a:ext uri="{FF2B5EF4-FFF2-40B4-BE49-F238E27FC236}">
                <a16:creationId xmlns:a16="http://schemas.microsoft.com/office/drawing/2014/main" id="{523FB92B-42BD-0C08-76A9-2919947ED228}"/>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3">
              <a:alphaModFix amt="10000"/>
            </a:blip>
            <a:stretch>
              <a:fillRect/>
            </a:stretch>
          </a:blipFill>
          <a:ln>
            <a:noFill/>
          </a:ln>
        </p:spPr>
      </p:sp>
      <p:sp>
        <p:nvSpPr>
          <p:cNvPr id="36" name="Google Shape;2217;p72">
            <a:extLst>
              <a:ext uri="{FF2B5EF4-FFF2-40B4-BE49-F238E27FC236}">
                <a16:creationId xmlns:a16="http://schemas.microsoft.com/office/drawing/2014/main" id="{6F7100B7-2EB1-74EF-554A-6567C275E358}"/>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7" name="Google Shape;2218;p72">
            <a:extLst>
              <a:ext uri="{FF2B5EF4-FFF2-40B4-BE49-F238E27FC236}">
                <a16:creationId xmlns:a16="http://schemas.microsoft.com/office/drawing/2014/main" id="{A3227508-6ECE-F723-2C11-4A771119BE44}"/>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8" name="Google Shape;2219;p72">
            <a:extLst>
              <a:ext uri="{FF2B5EF4-FFF2-40B4-BE49-F238E27FC236}">
                <a16:creationId xmlns:a16="http://schemas.microsoft.com/office/drawing/2014/main" id="{77D07B00-B2EC-A28D-07BF-AFC04314B620}"/>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9" name="TextBox 38">
            <a:extLst>
              <a:ext uri="{FF2B5EF4-FFF2-40B4-BE49-F238E27FC236}">
                <a16:creationId xmlns:a16="http://schemas.microsoft.com/office/drawing/2014/main" id="{5E5F243A-B284-D40F-5607-68B6EE058EEA}"/>
              </a:ext>
            </a:extLst>
          </p:cNvPr>
          <p:cNvSpPr txBox="1"/>
          <p:nvPr/>
        </p:nvSpPr>
        <p:spPr>
          <a:xfrm>
            <a:off x="2645968" y="227693"/>
            <a:ext cx="69000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Rice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pic>
        <p:nvPicPr>
          <p:cNvPr id="41" name="Picture 40">
            <a:extLst>
              <a:ext uri="{FF2B5EF4-FFF2-40B4-BE49-F238E27FC236}">
                <a16:creationId xmlns:a16="http://schemas.microsoft.com/office/drawing/2014/main" id="{87CC1BFD-2514-C376-C0D0-3C93010A869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2530" y="1059939"/>
            <a:ext cx="8986388" cy="5320043"/>
          </a:xfrm>
          <a:prstGeom prst="rect">
            <a:avLst/>
          </a:prstGeom>
        </p:spPr>
      </p:pic>
      <p:sp>
        <p:nvSpPr>
          <p:cNvPr id="42" name="TextBox 41">
            <a:extLst>
              <a:ext uri="{FF2B5EF4-FFF2-40B4-BE49-F238E27FC236}">
                <a16:creationId xmlns:a16="http://schemas.microsoft.com/office/drawing/2014/main" id="{039EB2C8-1988-03F5-47E3-1B7054EC0B91}"/>
              </a:ext>
            </a:extLst>
          </p:cNvPr>
          <p:cNvSpPr txBox="1"/>
          <p:nvPr/>
        </p:nvSpPr>
        <p:spPr>
          <a:xfrm>
            <a:off x="9496110" y="643093"/>
            <a:ext cx="2481265" cy="6001643"/>
          </a:xfrm>
          <a:prstGeom prst="rect">
            <a:avLst/>
          </a:prstGeom>
          <a:solidFill>
            <a:schemeClr val="accent4">
              <a:lumMod val="20000"/>
              <a:lumOff val="80000"/>
            </a:schemeClr>
          </a:solidFill>
        </p:spPr>
        <p:txBody>
          <a:bodyPr wrap="square" rtlCol="0">
            <a:spAutoFit/>
          </a:bodyPr>
          <a:lstStyle/>
          <a:p>
            <a:pPr algn="just"/>
            <a:r>
              <a:rPr lang="en-IN" sz="2400" b="1" dirty="0">
                <a:latin typeface="+mj-lt"/>
              </a:rPr>
              <a:t>Error Metrics:</a:t>
            </a:r>
          </a:p>
          <a:p>
            <a:pPr algn="just"/>
            <a:endParaRPr lang="en-IN" sz="2400" dirty="0">
              <a:latin typeface="+mj-lt"/>
            </a:endParaRPr>
          </a:p>
          <a:p>
            <a:pPr algn="just"/>
            <a:r>
              <a:rPr lang="en-IN" sz="2400" b="1" dirty="0">
                <a:latin typeface="+mj-lt"/>
              </a:rPr>
              <a:t>Season: Autumn</a:t>
            </a:r>
          </a:p>
          <a:p>
            <a:pPr algn="just"/>
            <a:r>
              <a:rPr lang="en-IN" sz="2400" dirty="0">
                <a:latin typeface="+mj-lt"/>
              </a:rPr>
              <a:t>MAE: 5031.03</a:t>
            </a:r>
          </a:p>
          <a:p>
            <a:pPr algn="just"/>
            <a:r>
              <a:rPr lang="en-IN" sz="2400" dirty="0">
                <a:latin typeface="+mj-lt"/>
              </a:rPr>
              <a:t>RMSE: 6550.94</a:t>
            </a:r>
          </a:p>
          <a:p>
            <a:pPr algn="just"/>
            <a:r>
              <a:rPr lang="en-IN" sz="2400" dirty="0">
                <a:latin typeface="+mj-lt"/>
              </a:rPr>
              <a:t>MAPE: 8.10%</a:t>
            </a:r>
          </a:p>
          <a:p>
            <a:pPr algn="just"/>
            <a:endParaRPr lang="en-IN" sz="2400" dirty="0">
              <a:latin typeface="+mj-lt"/>
            </a:endParaRPr>
          </a:p>
          <a:p>
            <a:pPr algn="just"/>
            <a:r>
              <a:rPr lang="en-IN" sz="2400" b="1" dirty="0">
                <a:latin typeface="+mj-lt"/>
              </a:rPr>
              <a:t>Season: Summer</a:t>
            </a:r>
          </a:p>
          <a:p>
            <a:pPr algn="just"/>
            <a:r>
              <a:rPr lang="en-IN" sz="2400" dirty="0">
                <a:latin typeface="+mj-lt"/>
              </a:rPr>
              <a:t>MAE: 20913.17</a:t>
            </a:r>
          </a:p>
          <a:p>
            <a:pPr algn="just"/>
            <a:r>
              <a:rPr lang="en-IN" sz="2400" dirty="0">
                <a:latin typeface="+mj-lt"/>
              </a:rPr>
              <a:t>RMSE: 27041.92</a:t>
            </a:r>
          </a:p>
          <a:p>
            <a:pPr algn="just"/>
            <a:r>
              <a:rPr lang="en-IN" sz="2400" dirty="0">
                <a:latin typeface="+mj-lt"/>
              </a:rPr>
              <a:t>MAPE: 5.59%</a:t>
            </a:r>
          </a:p>
          <a:p>
            <a:pPr algn="just"/>
            <a:endParaRPr lang="en-IN" sz="2400" dirty="0">
              <a:latin typeface="+mj-lt"/>
            </a:endParaRPr>
          </a:p>
          <a:p>
            <a:pPr algn="just"/>
            <a:r>
              <a:rPr lang="en-IN" sz="2400" b="1" dirty="0">
                <a:latin typeface="+mj-lt"/>
              </a:rPr>
              <a:t>Season: Winter</a:t>
            </a:r>
          </a:p>
          <a:p>
            <a:pPr algn="just"/>
            <a:r>
              <a:rPr lang="en-IN" sz="2400" dirty="0">
                <a:latin typeface="+mj-lt"/>
              </a:rPr>
              <a:t>MAE: 40009.52</a:t>
            </a:r>
          </a:p>
          <a:p>
            <a:pPr algn="just"/>
            <a:r>
              <a:rPr lang="en-IN" sz="2400" dirty="0">
                <a:latin typeface="+mj-lt"/>
              </a:rPr>
              <a:t>RMSE: 45374.70</a:t>
            </a:r>
          </a:p>
          <a:p>
            <a:pPr algn="just"/>
            <a:r>
              <a:rPr lang="en-IN" sz="2400" dirty="0">
                <a:latin typeface="+mj-lt"/>
              </a:rPr>
              <a:t>MAPE: 5.93%</a:t>
            </a:r>
          </a:p>
        </p:txBody>
      </p:sp>
    </p:spTree>
    <p:extLst>
      <p:ext uri="{BB962C8B-B14F-4D97-AF65-F5344CB8AC3E}">
        <p14:creationId xmlns:p14="http://schemas.microsoft.com/office/powerpoint/2010/main" val="3927980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1;p72">
            <a:extLst>
              <a:ext uri="{FF2B5EF4-FFF2-40B4-BE49-F238E27FC236}">
                <a16:creationId xmlns:a16="http://schemas.microsoft.com/office/drawing/2014/main" id="{157463C6-464D-71CD-EBAB-9EF53BB7A76E}"/>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2">
              <a:alphaModFix amt="10000"/>
            </a:blip>
            <a:stretch>
              <a:fillRect/>
            </a:stretch>
          </a:blipFill>
          <a:ln>
            <a:noFill/>
          </a:ln>
        </p:spPr>
      </p:sp>
      <p:sp>
        <p:nvSpPr>
          <p:cNvPr id="3" name="Google Shape;2184;p72">
            <a:extLst>
              <a:ext uri="{FF2B5EF4-FFF2-40B4-BE49-F238E27FC236}">
                <a16:creationId xmlns:a16="http://schemas.microsoft.com/office/drawing/2014/main" id="{56C417D1-03A9-0782-805F-480D99A443D5}"/>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3">
              <a:alphaModFix amt="25000"/>
            </a:blip>
            <a:stretch>
              <a:fillRect/>
            </a:stretch>
          </a:blipFill>
          <a:ln>
            <a:noFill/>
          </a:ln>
        </p:spPr>
      </p:sp>
      <p:sp>
        <p:nvSpPr>
          <p:cNvPr id="4" name="Google Shape;2185;p72">
            <a:extLst>
              <a:ext uri="{FF2B5EF4-FFF2-40B4-BE49-F238E27FC236}">
                <a16:creationId xmlns:a16="http://schemas.microsoft.com/office/drawing/2014/main" id="{7DAA1E2D-A25A-3B96-A6EC-DB880FF06E7B}"/>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4">
              <a:alphaModFix amt="10000"/>
            </a:blip>
            <a:stretch>
              <a:fillRect/>
            </a:stretch>
          </a:blipFill>
          <a:ln>
            <a:noFill/>
          </a:ln>
        </p:spPr>
      </p:sp>
      <p:sp>
        <p:nvSpPr>
          <p:cNvPr id="5" name="Google Shape;2187;p72">
            <a:extLst>
              <a:ext uri="{FF2B5EF4-FFF2-40B4-BE49-F238E27FC236}">
                <a16:creationId xmlns:a16="http://schemas.microsoft.com/office/drawing/2014/main" id="{8C739702-64DF-1565-B1D3-86AB2D1C730E}"/>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5">
              <a:alphaModFix amt="5000"/>
            </a:blip>
            <a:stretch>
              <a:fillRect/>
            </a:stretch>
          </a:blipFill>
          <a:ln>
            <a:noFill/>
          </a:ln>
        </p:spPr>
      </p:sp>
      <p:sp>
        <p:nvSpPr>
          <p:cNvPr id="6" name="Google Shape;2188;p72">
            <a:extLst>
              <a:ext uri="{FF2B5EF4-FFF2-40B4-BE49-F238E27FC236}">
                <a16:creationId xmlns:a16="http://schemas.microsoft.com/office/drawing/2014/main" id="{FC1483C8-F2D5-D237-39AB-E2DC6E8B835B}"/>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6">
              <a:alphaModFix amt="10000"/>
            </a:blip>
            <a:stretch>
              <a:fillRect/>
            </a:stretch>
          </a:blipFill>
          <a:ln>
            <a:noFill/>
          </a:ln>
        </p:spPr>
      </p:sp>
      <p:sp>
        <p:nvSpPr>
          <p:cNvPr id="7" name="Google Shape;2189;p72">
            <a:extLst>
              <a:ext uri="{FF2B5EF4-FFF2-40B4-BE49-F238E27FC236}">
                <a16:creationId xmlns:a16="http://schemas.microsoft.com/office/drawing/2014/main" id="{B9E00EC6-4845-FF3F-3457-DA62D60E1FAD}"/>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7">
              <a:alphaModFix amt="10000"/>
            </a:blip>
            <a:stretch>
              <a:fillRect/>
            </a:stretch>
          </a:blipFill>
          <a:ln>
            <a:noFill/>
          </a:ln>
        </p:spPr>
      </p:sp>
      <p:sp>
        <p:nvSpPr>
          <p:cNvPr id="8" name="Google Shape;2190;p72">
            <a:extLst>
              <a:ext uri="{FF2B5EF4-FFF2-40B4-BE49-F238E27FC236}">
                <a16:creationId xmlns:a16="http://schemas.microsoft.com/office/drawing/2014/main" id="{4877BC91-9FA6-DA18-1699-FE2A1CC96B3F}"/>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8">
              <a:alphaModFix amt="10000"/>
            </a:blip>
            <a:stretch>
              <a:fillRect/>
            </a:stretch>
          </a:blipFill>
          <a:ln>
            <a:noFill/>
          </a:ln>
        </p:spPr>
      </p:sp>
      <p:sp>
        <p:nvSpPr>
          <p:cNvPr id="9" name="Google Shape;2191;p72">
            <a:extLst>
              <a:ext uri="{FF2B5EF4-FFF2-40B4-BE49-F238E27FC236}">
                <a16:creationId xmlns:a16="http://schemas.microsoft.com/office/drawing/2014/main" id="{17DA283D-2AC6-0753-8FE5-C3ED38671E02}"/>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9">
              <a:alphaModFix amt="10000"/>
            </a:blip>
            <a:stretch>
              <a:fillRect/>
            </a:stretch>
          </a:blipFill>
          <a:ln>
            <a:noFill/>
          </a:ln>
        </p:spPr>
      </p:sp>
      <p:sp>
        <p:nvSpPr>
          <p:cNvPr id="10" name="Google Shape;2192;p72">
            <a:extLst>
              <a:ext uri="{FF2B5EF4-FFF2-40B4-BE49-F238E27FC236}">
                <a16:creationId xmlns:a16="http://schemas.microsoft.com/office/drawing/2014/main" id="{6F0DDE41-D47E-1CAA-8C85-383C1762B0DB}"/>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0">
              <a:alphaModFix amt="10000"/>
            </a:blip>
            <a:stretch>
              <a:fillRect/>
            </a:stretch>
          </a:blipFill>
          <a:ln>
            <a:noFill/>
          </a:ln>
        </p:spPr>
      </p:sp>
      <p:sp>
        <p:nvSpPr>
          <p:cNvPr id="11" name="Google Shape;2193;p72">
            <a:extLst>
              <a:ext uri="{FF2B5EF4-FFF2-40B4-BE49-F238E27FC236}">
                <a16:creationId xmlns:a16="http://schemas.microsoft.com/office/drawing/2014/main" id="{5C62A2D7-1BCE-8050-8ECF-87D826AF12E2}"/>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8">
              <a:alphaModFix amt="10000"/>
            </a:blip>
            <a:stretch>
              <a:fillRect/>
            </a:stretch>
          </a:blipFill>
          <a:ln>
            <a:noFill/>
          </a:ln>
        </p:spPr>
      </p:sp>
      <p:sp>
        <p:nvSpPr>
          <p:cNvPr id="12" name="Google Shape;2194;p72">
            <a:extLst>
              <a:ext uri="{FF2B5EF4-FFF2-40B4-BE49-F238E27FC236}">
                <a16:creationId xmlns:a16="http://schemas.microsoft.com/office/drawing/2014/main" id="{51BE37F0-C4D4-037C-C15D-E9F59B3796EA}"/>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1">
              <a:alphaModFix amt="10000"/>
            </a:blip>
            <a:stretch>
              <a:fillRect/>
            </a:stretch>
          </a:blipFill>
          <a:ln>
            <a:noFill/>
          </a:ln>
        </p:spPr>
      </p:sp>
      <p:sp>
        <p:nvSpPr>
          <p:cNvPr id="13" name="Google Shape;2195;p72">
            <a:extLst>
              <a:ext uri="{FF2B5EF4-FFF2-40B4-BE49-F238E27FC236}">
                <a16:creationId xmlns:a16="http://schemas.microsoft.com/office/drawing/2014/main" id="{DD374271-9042-256B-94A7-6F797C665C7F}"/>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5">
              <a:alphaModFix amt="5000"/>
            </a:blip>
            <a:stretch>
              <a:fillRect/>
            </a:stretch>
          </a:blipFill>
          <a:ln>
            <a:noFill/>
          </a:ln>
        </p:spPr>
      </p:sp>
      <p:sp>
        <p:nvSpPr>
          <p:cNvPr id="14" name="Google Shape;2196;p72">
            <a:extLst>
              <a:ext uri="{FF2B5EF4-FFF2-40B4-BE49-F238E27FC236}">
                <a16:creationId xmlns:a16="http://schemas.microsoft.com/office/drawing/2014/main" id="{8722ECEF-9484-8621-F049-77EE10B3ECDA}"/>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0">
              <a:alphaModFix amt="10000"/>
            </a:blip>
            <a:stretch>
              <a:fillRect/>
            </a:stretch>
          </a:blipFill>
          <a:ln>
            <a:noFill/>
          </a:ln>
        </p:spPr>
      </p:sp>
      <p:sp>
        <p:nvSpPr>
          <p:cNvPr id="15" name="Google Shape;2197;p72">
            <a:extLst>
              <a:ext uri="{FF2B5EF4-FFF2-40B4-BE49-F238E27FC236}">
                <a16:creationId xmlns:a16="http://schemas.microsoft.com/office/drawing/2014/main" id="{026B14D2-39C9-CD77-3D6D-14E528393419}"/>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9">
              <a:alphaModFix amt="10000"/>
            </a:blip>
            <a:stretch>
              <a:fillRect/>
            </a:stretch>
          </a:blipFill>
          <a:ln>
            <a:noFill/>
          </a:ln>
        </p:spPr>
      </p:sp>
      <p:sp>
        <p:nvSpPr>
          <p:cNvPr id="16" name="Google Shape;2199;p72">
            <a:extLst>
              <a:ext uri="{FF2B5EF4-FFF2-40B4-BE49-F238E27FC236}">
                <a16:creationId xmlns:a16="http://schemas.microsoft.com/office/drawing/2014/main" id="{59B63928-7CAC-D29F-CCF8-70B818BE1018}"/>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1">
              <a:alphaModFix amt="10000"/>
            </a:blip>
            <a:stretch>
              <a:fillRect/>
            </a:stretch>
          </a:blipFill>
          <a:ln>
            <a:noFill/>
          </a:ln>
        </p:spPr>
      </p:sp>
      <p:sp>
        <p:nvSpPr>
          <p:cNvPr id="17" name="Google Shape;2200;p72">
            <a:extLst>
              <a:ext uri="{FF2B5EF4-FFF2-40B4-BE49-F238E27FC236}">
                <a16:creationId xmlns:a16="http://schemas.microsoft.com/office/drawing/2014/main" id="{0810932E-3A9F-1BC4-0714-0024FD9DFAB7}"/>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5">
              <a:alphaModFix amt="5000"/>
            </a:blip>
            <a:stretch>
              <a:fillRect/>
            </a:stretch>
          </a:blipFill>
          <a:ln>
            <a:noFill/>
          </a:ln>
        </p:spPr>
      </p:sp>
      <p:sp>
        <p:nvSpPr>
          <p:cNvPr id="18" name="Google Shape;2201;p72">
            <a:extLst>
              <a:ext uri="{FF2B5EF4-FFF2-40B4-BE49-F238E27FC236}">
                <a16:creationId xmlns:a16="http://schemas.microsoft.com/office/drawing/2014/main" id="{63EEB041-4FA7-F248-1D9B-A0A33C569F43}"/>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8">
              <a:alphaModFix amt="10000"/>
            </a:blip>
            <a:stretch>
              <a:fillRect/>
            </a:stretch>
          </a:blipFill>
          <a:ln>
            <a:noFill/>
          </a:ln>
        </p:spPr>
      </p:sp>
      <p:sp>
        <p:nvSpPr>
          <p:cNvPr id="19" name="Google Shape;2202;p72">
            <a:extLst>
              <a:ext uri="{FF2B5EF4-FFF2-40B4-BE49-F238E27FC236}">
                <a16:creationId xmlns:a16="http://schemas.microsoft.com/office/drawing/2014/main" id="{50FA87A9-E5E5-9771-7CF5-021BEFF884DD}"/>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7">
              <a:alphaModFix amt="10000"/>
            </a:blip>
            <a:stretch>
              <a:fillRect/>
            </a:stretch>
          </a:blipFill>
          <a:ln>
            <a:noFill/>
          </a:ln>
        </p:spPr>
      </p:sp>
      <p:sp>
        <p:nvSpPr>
          <p:cNvPr id="20" name="Google Shape;2203;p72">
            <a:extLst>
              <a:ext uri="{FF2B5EF4-FFF2-40B4-BE49-F238E27FC236}">
                <a16:creationId xmlns:a16="http://schemas.microsoft.com/office/drawing/2014/main" id="{71B345E9-4536-87C2-09D9-C5D9D15CA69D}"/>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4">
              <a:alphaModFix amt="9000"/>
            </a:blip>
            <a:stretch>
              <a:fillRect/>
            </a:stretch>
          </a:blipFill>
          <a:ln>
            <a:noFill/>
          </a:ln>
        </p:spPr>
      </p:sp>
      <p:sp>
        <p:nvSpPr>
          <p:cNvPr id="21" name="Google Shape;2204;p72">
            <a:extLst>
              <a:ext uri="{FF2B5EF4-FFF2-40B4-BE49-F238E27FC236}">
                <a16:creationId xmlns:a16="http://schemas.microsoft.com/office/drawing/2014/main" id="{CC2FA107-1C80-BB30-A5DE-E09DEE16D2D4}"/>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6">
              <a:alphaModFix amt="10000"/>
            </a:blip>
            <a:stretch>
              <a:fillRect/>
            </a:stretch>
          </a:blipFill>
          <a:ln>
            <a:noFill/>
          </a:ln>
        </p:spPr>
      </p:sp>
      <p:sp>
        <p:nvSpPr>
          <p:cNvPr id="22" name="Google Shape;2205;p72">
            <a:extLst>
              <a:ext uri="{FF2B5EF4-FFF2-40B4-BE49-F238E27FC236}">
                <a16:creationId xmlns:a16="http://schemas.microsoft.com/office/drawing/2014/main" id="{9B3462AC-BF6E-1208-BFDC-D1CE9BA3BAC4}"/>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5">
              <a:alphaModFix amt="3000"/>
            </a:blip>
            <a:stretch>
              <a:fillRect/>
            </a:stretch>
          </a:blipFill>
          <a:ln>
            <a:noFill/>
          </a:ln>
        </p:spPr>
      </p:sp>
      <p:sp>
        <p:nvSpPr>
          <p:cNvPr id="23" name="Google Shape;2206;p72">
            <a:extLst>
              <a:ext uri="{FF2B5EF4-FFF2-40B4-BE49-F238E27FC236}">
                <a16:creationId xmlns:a16="http://schemas.microsoft.com/office/drawing/2014/main" id="{4B1BF644-DDF8-937D-E372-61CDB1278424}"/>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9">
              <a:alphaModFix amt="10000"/>
            </a:blip>
            <a:stretch>
              <a:fillRect/>
            </a:stretch>
          </a:blipFill>
          <a:ln>
            <a:noFill/>
          </a:ln>
        </p:spPr>
      </p:sp>
      <p:sp>
        <p:nvSpPr>
          <p:cNvPr id="24" name="Google Shape;2207;p72">
            <a:extLst>
              <a:ext uri="{FF2B5EF4-FFF2-40B4-BE49-F238E27FC236}">
                <a16:creationId xmlns:a16="http://schemas.microsoft.com/office/drawing/2014/main" id="{7A57C892-BECC-E1E5-4C8A-925372A93E52}"/>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4">
              <a:alphaModFix amt="10000"/>
            </a:blip>
            <a:stretch>
              <a:fillRect/>
            </a:stretch>
          </a:blipFill>
          <a:ln>
            <a:noFill/>
          </a:ln>
        </p:spPr>
      </p:sp>
      <p:sp>
        <p:nvSpPr>
          <p:cNvPr id="25" name="Google Shape;2208;p72">
            <a:extLst>
              <a:ext uri="{FF2B5EF4-FFF2-40B4-BE49-F238E27FC236}">
                <a16:creationId xmlns:a16="http://schemas.microsoft.com/office/drawing/2014/main" id="{98E7AF87-B2F2-EAC2-EFE1-9247D13D3B05}"/>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8">
              <a:alphaModFix amt="10000"/>
            </a:blip>
            <a:stretch>
              <a:fillRect/>
            </a:stretch>
          </a:blipFill>
          <a:ln>
            <a:noFill/>
          </a:ln>
        </p:spPr>
      </p:sp>
      <p:sp>
        <p:nvSpPr>
          <p:cNvPr id="26" name="Google Shape;2209;p72">
            <a:extLst>
              <a:ext uri="{FF2B5EF4-FFF2-40B4-BE49-F238E27FC236}">
                <a16:creationId xmlns:a16="http://schemas.microsoft.com/office/drawing/2014/main" id="{1D57FF7C-D4A9-E36B-1497-522AAFE521A3}"/>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0">
              <a:alphaModFix amt="10000"/>
            </a:blip>
            <a:stretch>
              <a:fillRect/>
            </a:stretch>
          </a:blipFill>
          <a:ln>
            <a:noFill/>
          </a:ln>
        </p:spPr>
      </p:sp>
      <p:sp>
        <p:nvSpPr>
          <p:cNvPr id="27" name="Google Shape;2210;p72">
            <a:extLst>
              <a:ext uri="{FF2B5EF4-FFF2-40B4-BE49-F238E27FC236}">
                <a16:creationId xmlns:a16="http://schemas.microsoft.com/office/drawing/2014/main" id="{32256ECE-DEA2-A377-68B2-4640A07952F7}"/>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0">
              <a:alphaModFix amt="10000"/>
            </a:blip>
            <a:stretch>
              <a:fillRect/>
            </a:stretch>
          </a:blipFill>
          <a:ln>
            <a:noFill/>
          </a:ln>
        </p:spPr>
      </p:sp>
      <p:sp>
        <p:nvSpPr>
          <p:cNvPr id="28" name="Google Shape;2213;p72">
            <a:extLst>
              <a:ext uri="{FF2B5EF4-FFF2-40B4-BE49-F238E27FC236}">
                <a16:creationId xmlns:a16="http://schemas.microsoft.com/office/drawing/2014/main" id="{418CD15E-EF65-44B1-6CC7-366CEC9BAE71}"/>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7">
              <a:alphaModFix amt="10000"/>
            </a:blip>
            <a:stretch>
              <a:fillRect/>
            </a:stretch>
          </a:blipFill>
          <a:ln>
            <a:noFill/>
          </a:ln>
        </p:spPr>
      </p:sp>
      <p:sp>
        <p:nvSpPr>
          <p:cNvPr id="29" name="Google Shape;2214;p72">
            <a:extLst>
              <a:ext uri="{FF2B5EF4-FFF2-40B4-BE49-F238E27FC236}">
                <a16:creationId xmlns:a16="http://schemas.microsoft.com/office/drawing/2014/main" id="{EDBDF9C2-640E-67CB-8DC5-B7F5698501F3}"/>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2">
              <a:alphaModFix amt="10000"/>
            </a:blip>
            <a:stretch>
              <a:fillRect/>
            </a:stretch>
          </a:blipFill>
          <a:ln>
            <a:noFill/>
          </a:ln>
        </p:spPr>
      </p:sp>
      <p:sp>
        <p:nvSpPr>
          <p:cNvPr id="30" name="Google Shape;2215;p72">
            <a:extLst>
              <a:ext uri="{FF2B5EF4-FFF2-40B4-BE49-F238E27FC236}">
                <a16:creationId xmlns:a16="http://schemas.microsoft.com/office/drawing/2014/main" id="{E043C467-A402-F174-63BB-2AFFDFD5EDDC}"/>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1" name="Google Shape;2216;p72">
            <a:extLst>
              <a:ext uri="{FF2B5EF4-FFF2-40B4-BE49-F238E27FC236}">
                <a16:creationId xmlns:a16="http://schemas.microsoft.com/office/drawing/2014/main" id="{34099BDC-E0A6-B49E-AB12-75B9EB7AE962}"/>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2">
              <a:alphaModFix amt="10000"/>
            </a:blip>
            <a:stretch>
              <a:fillRect/>
            </a:stretch>
          </a:blipFill>
          <a:ln>
            <a:noFill/>
          </a:ln>
        </p:spPr>
      </p:sp>
      <p:sp>
        <p:nvSpPr>
          <p:cNvPr id="32" name="Google Shape;2217;p72">
            <a:extLst>
              <a:ext uri="{FF2B5EF4-FFF2-40B4-BE49-F238E27FC236}">
                <a16:creationId xmlns:a16="http://schemas.microsoft.com/office/drawing/2014/main" id="{A351C1BA-8029-E4B7-2DE4-4B2EBC8375A4}"/>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3" name="Google Shape;2218;p72">
            <a:extLst>
              <a:ext uri="{FF2B5EF4-FFF2-40B4-BE49-F238E27FC236}">
                <a16:creationId xmlns:a16="http://schemas.microsoft.com/office/drawing/2014/main" id="{AE4F7DDA-45EF-B533-78A0-48069F944B58}"/>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4" name="Google Shape;2219;p72">
            <a:extLst>
              <a:ext uri="{FF2B5EF4-FFF2-40B4-BE49-F238E27FC236}">
                <a16:creationId xmlns:a16="http://schemas.microsoft.com/office/drawing/2014/main" id="{EAE65FAC-5608-D17A-10F7-B576E56C30F4}"/>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5" name="TextBox 34">
            <a:extLst>
              <a:ext uri="{FF2B5EF4-FFF2-40B4-BE49-F238E27FC236}">
                <a16:creationId xmlns:a16="http://schemas.microsoft.com/office/drawing/2014/main" id="{8DA61537-8D28-B7DB-68C2-14C7A957F244}"/>
              </a:ext>
            </a:extLst>
          </p:cNvPr>
          <p:cNvSpPr txBox="1"/>
          <p:nvPr/>
        </p:nvSpPr>
        <p:spPr>
          <a:xfrm>
            <a:off x="2645968" y="227693"/>
            <a:ext cx="69000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Rice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46" name="TextBox 45">
            <a:extLst>
              <a:ext uri="{FF2B5EF4-FFF2-40B4-BE49-F238E27FC236}">
                <a16:creationId xmlns:a16="http://schemas.microsoft.com/office/drawing/2014/main" id="{F16319C7-A966-C618-7316-3C3113B480AC}"/>
              </a:ext>
            </a:extLst>
          </p:cNvPr>
          <p:cNvSpPr txBox="1"/>
          <p:nvPr/>
        </p:nvSpPr>
        <p:spPr>
          <a:xfrm>
            <a:off x="457316" y="850376"/>
            <a:ext cx="11214657" cy="1200329"/>
          </a:xfrm>
          <a:prstGeom prst="rect">
            <a:avLst/>
          </a:prstGeom>
          <a:noFill/>
        </p:spPr>
        <p:txBody>
          <a:bodyPr wrap="square" rtlCol="0">
            <a:spAutoFit/>
          </a:bodyPr>
          <a:lstStyle/>
          <a:p>
            <a:pPr algn="just"/>
            <a:r>
              <a:rPr lang="en-US" sz="2400" b="1" dirty="0">
                <a:latin typeface="+mj-lt"/>
              </a:rPr>
              <a:t>Observations: </a:t>
            </a:r>
            <a:r>
              <a:rPr lang="en-US" sz="2400" dirty="0">
                <a:latin typeface="+mj-lt"/>
              </a:rPr>
              <a:t>All seasons show slight continuation of recent trends — no sharp shifts or anomalies. Forecasts are smooth, which is typical for exponential smoothing unless trend or seasonality is explicitly modeled.</a:t>
            </a:r>
            <a:endParaRPr lang="en-IN" sz="2400" dirty="0">
              <a:latin typeface="+mj-lt"/>
            </a:endParaRPr>
          </a:p>
        </p:txBody>
      </p:sp>
      <p:sp>
        <p:nvSpPr>
          <p:cNvPr id="55" name="TextBox 54">
            <a:extLst>
              <a:ext uri="{FF2B5EF4-FFF2-40B4-BE49-F238E27FC236}">
                <a16:creationId xmlns:a16="http://schemas.microsoft.com/office/drawing/2014/main" id="{1840571F-8819-537F-9744-7AF3B79E4317}"/>
              </a:ext>
            </a:extLst>
          </p:cNvPr>
          <p:cNvSpPr txBox="1"/>
          <p:nvPr/>
        </p:nvSpPr>
        <p:spPr>
          <a:xfrm>
            <a:off x="279739" y="2136594"/>
            <a:ext cx="3572083" cy="4524315"/>
          </a:xfrm>
          <a:prstGeom prst="rect">
            <a:avLst/>
          </a:prstGeom>
          <a:solidFill>
            <a:schemeClr val="accent1">
              <a:lumMod val="20000"/>
              <a:lumOff val="80000"/>
            </a:schemeClr>
          </a:solidFill>
        </p:spPr>
        <p:txBody>
          <a:bodyPr wrap="square" rtlCol="0">
            <a:spAutoFit/>
          </a:bodyPr>
          <a:lstStyle/>
          <a:p>
            <a:pPr algn="ctr"/>
            <a:r>
              <a:rPr lang="en-US" sz="2400" b="1" u="sng" dirty="0">
                <a:latin typeface="+mj-lt"/>
              </a:rPr>
              <a:t>WINTER</a:t>
            </a:r>
          </a:p>
          <a:p>
            <a:pPr algn="just"/>
            <a:r>
              <a:rPr lang="en-US" sz="2400" dirty="0">
                <a:latin typeface="+mj-lt"/>
              </a:rPr>
              <a:t>Forecast Line </a:t>
            </a:r>
          </a:p>
          <a:p>
            <a:pPr algn="just"/>
            <a:r>
              <a:rPr lang="en-US" sz="2400" dirty="0">
                <a:latin typeface="+mj-lt"/>
              </a:rPr>
              <a:t>(Brown dashed): </a:t>
            </a:r>
          </a:p>
          <a:p>
            <a:pPr algn="just"/>
            <a:r>
              <a:rPr lang="en-US" sz="2400" dirty="0">
                <a:latin typeface="+mj-lt"/>
              </a:rPr>
              <a:t>Slight decline, from around 715,000 to 705,000. From Error Metrics, MAPE: 5.93% indicates good performance even with the highest absolute errors. Reflects confidence in proportional accuracy.</a:t>
            </a:r>
          </a:p>
          <a:p>
            <a:pPr algn="just"/>
            <a:endParaRPr lang="en-IN" sz="2400" dirty="0"/>
          </a:p>
        </p:txBody>
      </p:sp>
      <p:sp>
        <p:nvSpPr>
          <p:cNvPr id="57" name="TextBox 56">
            <a:extLst>
              <a:ext uri="{FF2B5EF4-FFF2-40B4-BE49-F238E27FC236}">
                <a16:creationId xmlns:a16="http://schemas.microsoft.com/office/drawing/2014/main" id="{5B30EB07-EA13-84F6-92F5-5A9BE3C21BAC}"/>
              </a:ext>
            </a:extLst>
          </p:cNvPr>
          <p:cNvSpPr txBox="1"/>
          <p:nvPr/>
        </p:nvSpPr>
        <p:spPr>
          <a:xfrm>
            <a:off x="4103743" y="2139588"/>
            <a:ext cx="3856944" cy="4524315"/>
          </a:xfrm>
          <a:prstGeom prst="rect">
            <a:avLst/>
          </a:prstGeom>
          <a:solidFill>
            <a:schemeClr val="accent6">
              <a:lumMod val="20000"/>
              <a:lumOff val="80000"/>
            </a:schemeClr>
          </a:solidFill>
        </p:spPr>
        <p:txBody>
          <a:bodyPr wrap="square" rtlCol="0">
            <a:spAutoFit/>
          </a:bodyPr>
          <a:lstStyle/>
          <a:p>
            <a:pPr algn="ctr"/>
            <a:r>
              <a:rPr lang="en-US" sz="2400" b="1" u="sng" dirty="0">
                <a:latin typeface="+mj-lt"/>
              </a:rPr>
              <a:t>AUTUMN</a:t>
            </a:r>
          </a:p>
          <a:p>
            <a:pPr algn="just"/>
            <a:r>
              <a:rPr lang="en-US" sz="2400" dirty="0">
                <a:latin typeface="+mj-lt"/>
              </a:rPr>
              <a:t>Forecast Line </a:t>
            </a:r>
          </a:p>
          <a:p>
            <a:pPr algn="just"/>
            <a:r>
              <a:rPr lang="en-US" sz="2400" dirty="0">
                <a:latin typeface="+mj-lt"/>
              </a:rPr>
              <a:t>(Red dashed): </a:t>
            </a:r>
          </a:p>
          <a:p>
            <a:pPr algn="just"/>
            <a:r>
              <a:rPr lang="en-US" sz="2400" dirty="0">
                <a:latin typeface="+mj-lt"/>
              </a:rPr>
              <a:t>Nearly flat, forecasting production to stay around 60,000–65,000.MAPE (8.10%) indicates slightly less accuracy, suggests that autumn data may be more volatile or harder to capture with smoothing.</a:t>
            </a:r>
            <a:endParaRPr lang="en-IN" sz="2400" dirty="0">
              <a:latin typeface="+mj-lt"/>
            </a:endParaRPr>
          </a:p>
          <a:p>
            <a:pPr algn="ctr"/>
            <a:endParaRPr lang="en-IN" sz="2400" b="1" u="sng" dirty="0">
              <a:latin typeface="+mj-lt"/>
            </a:endParaRPr>
          </a:p>
        </p:txBody>
      </p:sp>
      <p:sp>
        <p:nvSpPr>
          <p:cNvPr id="60" name="TextBox 59">
            <a:extLst>
              <a:ext uri="{FF2B5EF4-FFF2-40B4-BE49-F238E27FC236}">
                <a16:creationId xmlns:a16="http://schemas.microsoft.com/office/drawing/2014/main" id="{81AB6AB7-0B87-EC14-04DD-7A39D6DB9A03}"/>
              </a:ext>
            </a:extLst>
          </p:cNvPr>
          <p:cNvSpPr txBox="1"/>
          <p:nvPr/>
        </p:nvSpPr>
        <p:spPr>
          <a:xfrm>
            <a:off x="8259159" y="2110984"/>
            <a:ext cx="3390730" cy="4154984"/>
          </a:xfrm>
          <a:prstGeom prst="rect">
            <a:avLst/>
          </a:prstGeom>
          <a:solidFill>
            <a:schemeClr val="accent4">
              <a:lumMod val="20000"/>
              <a:lumOff val="80000"/>
            </a:schemeClr>
          </a:solidFill>
        </p:spPr>
        <p:txBody>
          <a:bodyPr wrap="square" rtlCol="0">
            <a:spAutoFit/>
          </a:bodyPr>
          <a:lstStyle/>
          <a:p>
            <a:pPr algn="ctr"/>
            <a:r>
              <a:rPr lang="en-US" sz="2400" b="1" u="sng" dirty="0">
                <a:latin typeface="+mj-lt"/>
              </a:rPr>
              <a:t>SUMMER</a:t>
            </a:r>
          </a:p>
          <a:p>
            <a:pPr algn="just"/>
            <a:r>
              <a:rPr lang="en-IN" sz="2400" dirty="0">
                <a:latin typeface="+mj-lt"/>
              </a:rPr>
              <a:t>Forecast Line </a:t>
            </a:r>
          </a:p>
          <a:p>
            <a:pPr algn="just"/>
            <a:r>
              <a:rPr lang="en-IN" sz="2400" dirty="0">
                <a:latin typeface="+mj-lt"/>
              </a:rPr>
              <a:t>(Purple dashed): </a:t>
            </a:r>
          </a:p>
          <a:p>
            <a:pPr algn="just"/>
            <a:r>
              <a:rPr lang="en-IN" sz="2400" dirty="0">
                <a:latin typeface="+mj-lt"/>
              </a:rPr>
              <a:t>Mild upward trend, stabilizing near 380,000. MAPE: 5.59% indicates strong accuracy despite higher raw errors. Production values are large, so small percentage deviations are tolerable.</a:t>
            </a:r>
          </a:p>
        </p:txBody>
      </p:sp>
    </p:spTree>
    <p:extLst>
      <p:ext uri="{BB962C8B-B14F-4D97-AF65-F5344CB8AC3E}">
        <p14:creationId xmlns:p14="http://schemas.microsoft.com/office/powerpoint/2010/main" val="2804534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1C41CBC6-BEFD-266F-C37A-6B2B0B5EAD34}"/>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FA13BA95-E0EA-46B9-8ACE-B97C45600430}"/>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604B8153-5B1A-2E7D-D484-A9F6F35151D1}"/>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AA9F09E8-511E-6194-8DC7-4AA7B34FD855}"/>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4948ED92-3239-AFDE-0901-2EBD9F666D32}"/>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794AD87F-408E-5641-B90D-B0FC4EA70E61}"/>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2D2FEC72-5266-9365-0B80-134E94940970}"/>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D2F7605F-5485-F7F5-B197-D013E8DB8856}"/>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CEAEEA31-FD93-6637-0D87-5422B0C0A862}"/>
              </a:ext>
            </a:extLst>
          </p:cNvPr>
          <p:cNvSpPr/>
          <p:nvPr/>
        </p:nvSpPr>
        <p:spPr>
          <a:xfrm>
            <a:off x="5112683" y="1930972"/>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9C7DA376-1A1F-9FC4-593E-7D0489E501A8}"/>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B751FDFC-B3CC-041C-796F-B5CA92E9B878}"/>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E2489484-F80C-E517-E4B0-88A2B6DB6AF1}"/>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40BA4F35-C885-B067-7D61-B828D9A4B173}"/>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182D221B-FE19-2E83-76A4-E62FD1BD080A}"/>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4929E975-ED32-5125-C01C-3781624F544E}"/>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680DC4E9-F296-2BF3-33F7-33DA22BDB4B8}"/>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785F1412-F8C8-732A-E114-C5E2DAABFD6B}"/>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2DEE48BD-A162-BC41-A704-46E3D44A9D9B}"/>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79C409BC-31C5-FC61-28A4-447CC6852894}"/>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42BB89B6-00B9-09A4-1F25-674F4BADE82D}"/>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0B0DE195-F185-E965-C2F7-974E36F6C2AF}"/>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9D5CB89E-C651-027C-F550-1636FDE5752C}"/>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A8834EC6-3D0F-B81C-5CF2-F273D2236FD2}"/>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707D5171-B845-48E0-723C-A4F791070BD7}"/>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DD5C4ED7-3E35-E027-4F39-5EF7A60C6426}"/>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C245F5B7-BC55-9EDB-1943-888D107BC74C}"/>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3FFC0B07-1EAD-506F-7D3E-1A36AFF772AF}"/>
              </a:ext>
            </a:extLst>
          </p:cNvPr>
          <p:cNvSpPr/>
          <p:nvPr/>
        </p:nvSpPr>
        <p:spPr>
          <a:xfrm>
            <a:off x="5309730" y="3503588"/>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5ADAE5C5-892E-CE8B-ED79-6994FEC5180B}"/>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C13777F1-DB24-B1D6-1E96-3C947FCD784E}"/>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5AA731ED-616B-86CB-D3FC-7A95880A82C7}"/>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6143484E-405C-CDC4-C6F8-7BAE27622F43}"/>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BB421D60-CC66-0DF1-B9DF-4F2115A0FE9F}"/>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C103E52A-0F93-95A5-C779-F61744EF5D3C}"/>
              </a:ext>
            </a:extLst>
          </p:cNvPr>
          <p:cNvSpPr/>
          <p:nvPr/>
        </p:nvSpPr>
        <p:spPr>
          <a:xfrm>
            <a:off x="1316943" y="6303101"/>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CEBA2F36-1021-BADE-C4BB-3CA0ED892466}"/>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4FC5E7EB-2500-46BF-27D4-0CF1C9DC88A1}"/>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AF81B3A6-242D-7F36-0999-4242C6C8BDA4}"/>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EFDA1381-D692-FA8E-027A-672835E0E52E}"/>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83B03B03-5CD3-6338-0E14-67D478883192}"/>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0E0A66A1-8FDE-8274-FED1-6410BD71536E}"/>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AA464F8A-18F8-FFC4-C091-5959EA9F3E4E}"/>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4DF77419-815D-9B88-1929-DA060B5D7D2E}"/>
              </a:ext>
            </a:extLst>
          </p:cNvPr>
          <p:cNvSpPr txBox="1"/>
          <p:nvPr/>
        </p:nvSpPr>
        <p:spPr>
          <a:xfrm>
            <a:off x="2645968" y="227693"/>
            <a:ext cx="69000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Rice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81594B72-800A-94C8-0CFC-DB43EBBCBEA6}"/>
              </a:ext>
            </a:extLst>
          </p:cNvPr>
          <p:cNvSpPr txBox="1"/>
          <p:nvPr/>
        </p:nvSpPr>
        <p:spPr>
          <a:xfrm>
            <a:off x="508720" y="871987"/>
            <a:ext cx="9207925" cy="430887"/>
          </a:xfrm>
          <a:prstGeom prst="rect">
            <a:avLst/>
          </a:prstGeom>
          <a:noFill/>
        </p:spPr>
        <p:txBody>
          <a:bodyPr wrap="square">
            <a:spAutoFit/>
          </a:bodyPr>
          <a:lstStyle/>
          <a:p>
            <a:r>
              <a:rPr lang="en-US" sz="2200" b="0" i="0" u="none" strike="noStrike" dirty="0">
                <a:solidFill>
                  <a:srgbClr val="000000"/>
                </a:solidFill>
                <a:effectLst/>
                <a:latin typeface="+mj-lt"/>
              </a:rPr>
              <a:t>Now, we consider the Autocorrelation and Partial Autocorrelation Plots.</a:t>
            </a:r>
            <a:endParaRPr lang="en-IN" sz="2200" dirty="0">
              <a:latin typeface="+mj-lt"/>
            </a:endParaRPr>
          </a:p>
        </p:txBody>
      </p:sp>
      <p:pic>
        <p:nvPicPr>
          <p:cNvPr id="7" name="Picture 6">
            <a:extLst>
              <a:ext uri="{FF2B5EF4-FFF2-40B4-BE49-F238E27FC236}">
                <a16:creationId xmlns:a16="http://schemas.microsoft.com/office/drawing/2014/main" id="{BBCE63D5-9418-3AD9-5265-E1E0367E8DB1}"/>
              </a:ext>
            </a:extLst>
          </p:cNvPr>
          <p:cNvPicPr>
            <a:picLocks noChangeAspect="1"/>
          </p:cNvPicPr>
          <p:nvPr/>
        </p:nvPicPr>
        <p:blipFill>
          <a:blip r:embed="rId16"/>
          <a:stretch>
            <a:fillRect/>
          </a:stretch>
        </p:blipFill>
        <p:spPr>
          <a:xfrm>
            <a:off x="964778" y="1276170"/>
            <a:ext cx="9382108" cy="3108602"/>
          </a:xfrm>
          <a:prstGeom prst="rect">
            <a:avLst/>
          </a:prstGeom>
        </p:spPr>
      </p:pic>
      <p:sp>
        <p:nvSpPr>
          <p:cNvPr id="10" name="TextBox 9">
            <a:extLst>
              <a:ext uri="{FF2B5EF4-FFF2-40B4-BE49-F238E27FC236}">
                <a16:creationId xmlns:a16="http://schemas.microsoft.com/office/drawing/2014/main" id="{7AD27AAF-448B-3812-CD13-E47CB268F46E}"/>
              </a:ext>
            </a:extLst>
          </p:cNvPr>
          <p:cNvSpPr txBox="1"/>
          <p:nvPr/>
        </p:nvSpPr>
        <p:spPr>
          <a:xfrm>
            <a:off x="756527" y="4664171"/>
            <a:ext cx="4888224" cy="1826910"/>
          </a:xfrm>
          <a:prstGeom prst="rect">
            <a:avLst/>
          </a:prstGeom>
          <a:noFill/>
        </p:spPr>
        <p:txBody>
          <a:bodyPr wrap="square">
            <a:spAutoFit/>
          </a:bodyPr>
          <a:lstStyle/>
          <a:p>
            <a:pPr lvl="0">
              <a:lnSpc>
                <a:spcPct val="107000"/>
              </a:lnSpc>
              <a:spcAft>
                <a:spcPts val="800"/>
              </a:spcAft>
              <a:buSzPts val="1000"/>
              <a:tabLst>
                <a:tab pos="457200" algn="l"/>
              </a:tabLst>
            </a:pPr>
            <a:r>
              <a:rPr lang="en-IN" sz="2000" kern="100" dirty="0">
                <a:effectLst/>
                <a:latin typeface="+mj-lt"/>
                <a:ea typeface="Calibri" panose="020F0502020204030204" pitchFamily="34" charset="0"/>
                <a:cs typeface="Times New Roman" panose="02020603050405020304" pitchFamily="18" charset="0"/>
              </a:rPr>
              <a:t>The ACF plot shows significant spikes at lags 1, 2, 3, and 4 (outside the confidence interval).</a:t>
            </a:r>
          </a:p>
          <a:p>
            <a:pPr lvl="0">
              <a:lnSpc>
                <a:spcPct val="107000"/>
              </a:lnSpc>
              <a:spcAft>
                <a:spcPts val="800"/>
              </a:spcAft>
              <a:buSzPts val="1000"/>
              <a:tabLst>
                <a:tab pos="457200" algn="l"/>
              </a:tabLst>
            </a:pPr>
            <a:r>
              <a:rPr lang="en-IN" sz="2000" kern="100" dirty="0">
                <a:effectLst/>
                <a:latin typeface="+mj-lt"/>
                <a:ea typeface="Calibri" panose="020F0502020204030204" pitchFamily="34" charset="0"/>
                <a:cs typeface="Times New Roman" panose="02020603050405020304" pitchFamily="18" charset="0"/>
              </a:rPr>
              <a:t>Based on this, ( q = 4 ) is likely a good choice, indicating that the moving average model considers the previous 4 lags.</a:t>
            </a:r>
          </a:p>
        </p:txBody>
      </p:sp>
      <p:sp>
        <p:nvSpPr>
          <p:cNvPr id="14" name="TextBox 13">
            <a:extLst>
              <a:ext uri="{FF2B5EF4-FFF2-40B4-BE49-F238E27FC236}">
                <a16:creationId xmlns:a16="http://schemas.microsoft.com/office/drawing/2014/main" id="{8B789302-6B57-594E-E46D-75E9B3B8EA3F}"/>
              </a:ext>
            </a:extLst>
          </p:cNvPr>
          <p:cNvSpPr txBox="1"/>
          <p:nvPr/>
        </p:nvSpPr>
        <p:spPr>
          <a:xfrm>
            <a:off x="5860386" y="4616309"/>
            <a:ext cx="6209825" cy="1938992"/>
          </a:xfrm>
          <a:prstGeom prst="rect">
            <a:avLst/>
          </a:prstGeom>
          <a:noFill/>
        </p:spPr>
        <p:txBody>
          <a:bodyPr wrap="square">
            <a:spAutoFit/>
          </a:bodyPr>
          <a:lstStyle/>
          <a:p>
            <a:pPr lvl="0">
              <a:buSzPts val="1000"/>
              <a:tabLst>
                <a:tab pos="457200" algn="l"/>
              </a:tabLst>
            </a:pPr>
            <a:r>
              <a:rPr lang="en-IN" sz="2000" dirty="0">
                <a:effectLst/>
                <a:latin typeface="+mj-lt"/>
                <a:ea typeface="Times New Roman" panose="02020603050405020304" pitchFamily="18" charset="0"/>
              </a:rPr>
              <a:t>The PACF plot has a significant spike at lag 1 and becomes less prominent afterward (inside the confidence interval for higher lags).</a:t>
            </a:r>
            <a:r>
              <a:rPr lang="en-IN" sz="2000" dirty="0">
                <a:latin typeface="+mj-lt"/>
                <a:ea typeface="Times New Roman" panose="02020603050405020304" pitchFamily="18" charset="0"/>
              </a:rPr>
              <a:t> </a:t>
            </a:r>
            <a:r>
              <a:rPr lang="en-IN" sz="2000" dirty="0">
                <a:effectLst/>
                <a:latin typeface="+mj-lt"/>
                <a:ea typeface="Times New Roman" panose="02020603050405020304" pitchFamily="18" charset="0"/>
              </a:rPr>
              <a:t>This sharp cutoff at lag 1 suggests ( p = 1 ) for the AR component (Autoregressive model), indicating that the current value depends primarily on the immediate prior value.</a:t>
            </a:r>
          </a:p>
        </p:txBody>
      </p:sp>
      <p:sp>
        <p:nvSpPr>
          <p:cNvPr id="17" name="TextBox 16">
            <a:extLst>
              <a:ext uri="{FF2B5EF4-FFF2-40B4-BE49-F238E27FC236}">
                <a16:creationId xmlns:a16="http://schemas.microsoft.com/office/drawing/2014/main" id="{D2CF60B4-C2AF-A551-6A3A-AE9A74EE6CFF}"/>
              </a:ext>
            </a:extLst>
          </p:cNvPr>
          <p:cNvSpPr txBox="1"/>
          <p:nvPr/>
        </p:nvSpPr>
        <p:spPr>
          <a:xfrm>
            <a:off x="9787805" y="285848"/>
            <a:ext cx="1903523" cy="923330"/>
          </a:xfrm>
          <a:prstGeom prst="rect">
            <a:avLst/>
          </a:prstGeom>
          <a:solidFill>
            <a:schemeClr val="accent4">
              <a:lumMod val="20000"/>
              <a:lumOff val="80000"/>
            </a:schemeClr>
          </a:solidFill>
        </p:spPr>
        <p:txBody>
          <a:bodyPr wrap="square">
            <a:spAutoFit/>
          </a:bodyPr>
          <a:lstStyle/>
          <a:p>
            <a:pPr algn="just"/>
            <a:r>
              <a:rPr lang="en-US" b="1" dirty="0">
                <a:solidFill>
                  <a:srgbClr val="000000"/>
                </a:solidFill>
                <a:latin typeface="+mj-lt"/>
              </a:rPr>
              <a:t>Note</a:t>
            </a:r>
            <a:r>
              <a:rPr lang="en-US" dirty="0">
                <a:solidFill>
                  <a:srgbClr val="000000"/>
                </a:solidFill>
                <a:latin typeface="+mj-lt"/>
              </a:rPr>
              <a:t>: W</a:t>
            </a:r>
            <a:r>
              <a:rPr lang="en-US" sz="1800" b="0" i="0" u="none" strike="noStrike" dirty="0">
                <a:solidFill>
                  <a:srgbClr val="000000"/>
                </a:solidFill>
                <a:effectLst/>
                <a:latin typeface="+mj-lt"/>
              </a:rPr>
              <a:t>e consider </a:t>
            </a:r>
            <a:r>
              <a:rPr lang="en-US" b="1" dirty="0">
                <a:solidFill>
                  <a:srgbClr val="000000"/>
                </a:solidFill>
                <a:latin typeface="+mj-lt"/>
              </a:rPr>
              <a:t>p=1 &amp; q=4</a:t>
            </a:r>
            <a:r>
              <a:rPr lang="en-US" sz="1800" b="0" i="0" u="none" strike="noStrike" dirty="0">
                <a:solidFill>
                  <a:srgbClr val="000000"/>
                </a:solidFill>
                <a:effectLst/>
                <a:latin typeface="+mj-lt"/>
              </a:rPr>
              <a:t> for ARIMA modelling.</a:t>
            </a:r>
            <a:endParaRPr lang="en-IN" dirty="0">
              <a:latin typeface="+mj-lt"/>
            </a:endParaRPr>
          </a:p>
        </p:txBody>
      </p:sp>
    </p:spTree>
    <p:extLst>
      <p:ext uri="{BB962C8B-B14F-4D97-AF65-F5344CB8AC3E}">
        <p14:creationId xmlns:p14="http://schemas.microsoft.com/office/powerpoint/2010/main" val="1903965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4DB21B17-F6B7-2C45-CB77-DC118B3BC1A6}"/>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483B5B4D-89E2-048C-976F-2F95A44F05C0}"/>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BDCABDC8-3BFA-ED1A-0743-206209A914B5}"/>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74BD13CA-4837-56B7-A494-72D6E30042F3}"/>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72278990-820F-D142-7467-C284A9E74C70}"/>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9823F9EA-8ACB-9FEC-AFE6-81B073383502}"/>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0604DB00-8B89-1607-465C-582DEC289FB9}"/>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C3AC7624-6215-2B33-CC0D-E83356ECB29C}"/>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53473C9D-7310-71BB-2E57-639B95F4AF42}"/>
              </a:ext>
            </a:extLst>
          </p:cNvPr>
          <p:cNvSpPr/>
          <p:nvPr/>
        </p:nvSpPr>
        <p:spPr>
          <a:xfrm>
            <a:off x="5112683" y="1930972"/>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B609EB10-ECFF-F1A6-B59D-6A49427D5801}"/>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B116C883-7270-2BCD-105B-D1DCBF35A7CB}"/>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687DED87-1E69-EB75-DDDC-6B6BFC0F1A63}"/>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B687D86F-6123-B46C-AA59-CF3FD2FF5965}"/>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248FADD3-0C51-7A63-1BDE-55C7509E2EE6}"/>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7FAF3D57-F526-934D-4671-572AEB9B9B3B}"/>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229B30E3-D994-78B6-2769-2915C60D0264}"/>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5EADE19F-71F7-C5D0-8F4D-275C86029366}"/>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ACB4769F-FC64-71B4-4C05-A00D426F854E}"/>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6B035995-4B38-C1A4-8673-7188A45FC7F5}"/>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A7C192D2-ED85-FDA8-5C93-3B5EE404A24C}"/>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790F3B9B-9419-B0F2-5A32-3F6832290615}"/>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66D9FA09-2A40-A73D-94C1-8F676C6D6E08}"/>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F1A6CDC2-4991-2312-7709-DE2414DDB809}"/>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3C50A229-163F-56C7-6927-18ED6DCE7D56}"/>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816D350B-5886-8ECB-1D72-D646018714F0}"/>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4DF40F68-E181-B2EB-F5D8-D237B4642B61}"/>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A2FD352B-ABEB-C53B-624E-DF7BCB6E6AB5}"/>
              </a:ext>
            </a:extLst>
          </p:cNvPr>
          <p:cNvSpPr/>
          <p:nvPr/>
        </p:nvSpPr>
        <p:spPr>
          <a:xfrm>
            <a:off x="5309730" y="3503588"/>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1E459A90-3994-A05F-B0CC-06104B15A70B}"/>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D4361471-31BE-3A7A-4308-A52BE1BEAE21}"/>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B97B7912-9DFA-7D86-9889-1A4C4F24A005}"/>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A4DB7B50-AE88-05E1-5DCF-FB866F101365}"/>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59217D3A-D4E1-168B-1B9F-D4FEA4E7F9B7}"/>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281383B2-3180-17AF-3CD5-C2B5552E278B}"/>
              </a:ext>
            </a:extLst>
          </p:cNvPr>
          <p:cNvSpPr/>
          <p:nvPr/>
        </p:nvSpPr>
        <p:spPr>
          <a:xfrm>
            <a:off x="1316943" y="6303101"/>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7508E74F-F89C-DC40-3D58-96A83376CB73}"/>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80CB499C-F1CB-D113-2B6F-8534CBAD34D7}"/>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87EE131D-14BC-9B8C-E356-9940052FE90C}"/>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7665BAD0-0899-6801-3C30-FC31FEA40D18}"/>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25CAF7F4-4ECC-F1FA-202A-74A302664F93}"/>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E802D561-5C93-42FF-4F06-5E6392E449BE}"/>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2F68CD6E-B252-C74B-612B-1C58088A905C}"/>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46A4E561-6036-36D6-A96E-1682E9DBF37E}"/>
              </a:ext>
            </a:extLst>
          </p:cNvPr>
          <p:cNvSpPr txBox="1"/>
          <p:nvPr/>
        </p:nvSpPr>
        <p:spPr>
          <a:xfrm>
            <a:off x="2645968" y="227693"/>
            <a:ext cx="69000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Rice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4" name="TextBox 3">
            <a:extLst>
              <a:ext uri="{FF2B5EF4-FFF2-40B4-BE49-F238E27FC236}">
                <a16:creationId xmlns:a16="http://schemas.microsoft.com/office/drawing/2014/main" id="{544A6E1D-8DE7-843B-BDBC-AFF5D540B1C4}"/>
              </a:ext>
            </a:extLst>
          </p:cNvPr>
          <p:cNvSpPr txBox="1"/>
          <p:nvPr/>
        </p:nvSpPr>
        <p:spPr>
          <a:xfrm>
            <a:off x="314632" y="886704"/>
            <a:ext cx="8662219" cy="430887"/>
          </a:xfrm>
          <a:prstGeom prst="rect">
            <a:avLst/>
          </a:prstGeom>
          <a:noFill/>
        </p:spPr>
        <p:txBody>
          <a:bodyPr wrap="square">
            <a:spAutoFit/>
          </a:bodyPr>
          <a:lstStyle/>
          <a:p>
            <a:r>
              <a:rPr lang="en-IN" sz="2200" dirty="0">
                <a:latin typeface="+mj-lt"/>
              </a:rPr>
              <a:t>We plot the </a:t>
            </a:r>
            <a:r>
              <a:rPr lang="en-IN" sz="2200" b="1" dirty="0">
                <a:latin typeface="+mj-lt"/>
              </a:rPr>
              <a:t>residuals against time </a:t>
            </a:r>
            <a:r>
              <a:rPr lang="en-IN" sz="2200" dirty="0">
                <a:latin typeface="+mj-lt"/>
              </a:rPr>
              <a:t>after fitting the ARIMA(1,0,4) model.</a:t>
            </a:r>
          </a:p>
        </p:txBody>
      </p:sp>
      <p:pic>
        <p:nvPicPr>
          <p:cNvPr id="8" name="Picture 7">
            <a:extLst>
              <a:ext uri="{FF2B5EF4-FFF2-40B4-BE49-F238E27FC236}">
                <a16:creationId xmlns:a16="http://schemas.microsoft.com/office/drawing/2014/main" id="{F7C17E1D-9A91-5949-B9EF-EE75F1B70DD0}"/>
              </a:ext>
            </a:extLst>
          </p:cNvPr>
          <p:cNvPicPr>
            <a:picLocks noChangeAspect="1"/>
          </p:cNvPicPr>
          <p:nvPr/>
        </p:nvPicPr>
        <p:blipFill>
          <a:blip r:embed="rId16"/>
          <a:stretch>
            <a:fillRect/>
          </a:stretch>
        </p:blipFill>
        <p:spPr>
          <a:xfrm>
            <a:off x="115725" y="1626066"/>
            <a:ext cx="6253150" cy="4476640"/>
          </a:xfrm>
          <a:prstGeom prst="rect">
            <a:avLst/>
          </a:prstGeom>
        </p:spPr>
      </p:pic>
      <p:sp>
        <p:nvSpPr>
          <p:cNvPr id="11" name="TextBox 10">
            <a:extLst>
              <a:ext uri="{FF2B5EF4-FFF2-40B4-BE49-F238E27FC236}">
                <a16:creationId xmlns:a16="http://schemas.microsoft.com/office/drawing/2014/main" id="{B08C742E-A43E-A820-79D5-4D1C716AB419}"/>
              </a:ext>
            </a:extLst>
          </p:cNvPr>
          <p:cNvSpPr txBox="1"/>
          <p:nvPr/>
        </p:nvSpPr>
        <p:spPr>
          <a:xfrm>
            <a:off x="6368875" y="1550980"/>
            <a:ext cx="5701337" cy="4832092"/>
          </a:xfrm>
          <a:prstGeom prst="rect">
            <a:avLst/>
          </a:prstGeom>
          <a:noFill/>
        </p:spPr>
        <p:txBody>
          <a:bodyPr wrap="square">
            <a:spAutoFit/>
          </a:bodyPr>
          <a:lstStyle/>
          <a:p>
            <a:pPr marL="342900" indent="-342900">
              <a:buFont typeface="Arial" panose="020B0604020202020204" pitchFamily="34" charset="0"/>
              <a:buChar char="•"/>
            </a:pPr>
            <a:r>
              <a:rPr lang="en-IN" sz="2200" b="1" dirty="0">
                <a:latin typeface="+mj-lt"/>
              </a:rPr>
              <a:t>Centered around zero: </a:t>
            </a:r>
            <a:r>
              <a:rPr lang="en-IN" sz="2200" dirty="0">
                <a:latin typeface="+mj-lt"/>
              </a:rPr>
              <a:t>Residuals generally fluctuate above and below zero, indicating no consistent bias.</a:t>
            </a:r>
          </a:p>
          <a:p>
            <a:pPr marL="342900" indent="-342900">
              <a:buFont typeface="Arial" panose="020B0604020202020204" pitchFamily="34" charset="0"/>
              <a:buChar char="•"/>
            </a:pPr>
            <a:r>
              <a:rPr lang="en-IN" sz="2200" b="1" dirty="0">
                <a:latin typeface="+mj-lt"/>
              </a:rPr>
              <a:t>No obvious patterns: </a:t>
            </a:r>
            <a:r>
              <a:rPr lang="en-IN" sz="2200" dirty="0">
                <a:latin typeface="+mj-lt"/>
              </a:rPr>
              <a:t>Lack of clear trends or seasonality in the errors suggests the model captured these components.</a:t>
            </a:r>
          </a:p>
          <a:p>
            <a:pPr marL="342900" indent="-342900">
              <a:buFont typeface="Arial" panose="020B0604020202020204" pitchFamily="34" charset="0"/>
              <a:buChar char="•"/>
            </a:pPr>
            <a:r>
              <a:rPr lang="en-IN" sz="2200" b="1" dirty="0">
                <a:latin typeface="+mj-lt"/>
              </a:rPr>
              <a:t>Relatively consistent variance: </a:t>
            </a:r>
            <a:r>
              <a:rPr lang="en-IN" sz="2200" dirty="0">
                <a:latin typeface="+mj-lt"/>
              </a:rPr>
              <a:t>The spread of residuals appears reasonably stable over time.</a:t>
            </a:r>
          </a:p>
          <a:p>
            <a:pPr marL="342900" indent="-342900">
              <a:buFont typeface="Arial" panose="020B0604020202020204" pitchFamily="34" charset="0"/>
              <a:buChar char="•"/>
            </a:pPr>
            <a:r>
              <a:rPr lang="en-IN" sz="2200" b="1" dirty="0">
                <a:latin typeface="+mj-lt"/>
              </a:rPr>
              <a:t>Presence of some outliers: </a:t>
            </a:r>
            <a:r>
              <a:rPr lang="en-IN" sz="2200" dirty="0">
                <a:latin typeface="+mj-lt"/>
              </a:rPr>
              <a:t>A few larger deviations indicate some unpredictable events. </a:t>
            </a:r>
          </a:p>
          <a:p>
            <a:pPr marL="342900" indent="-342900">
              <a:buFont typeface="Arial" panose="020B0604020202020204" pitchFamily="34" charset="0"/>
              <a:buChar char="•"/>
            </a:pPr>
            <a:r>
              <a:rPr lang="en-IN" sz="2200" b="1" dirty="0">
                <a:latin typeface="+mj-lt"/>
              </a:rPr>
              <a:t>Overall good fit (tentative): </a:t>
            </a:r>
            <a:r>
              <a:rPr lang="en-IN" sz="2200" dirty="0">
                <a:latin typeface="+mj-lt"/>
              </a:rPr>
              <a:t>The model seems to have captured much of the predictable variation.</a:t>
            </a:r>
          </a:p>
        </p:txBody>
      </p:sp>
    </p:spTree>
    <p:extLst>
      <p:ext uri="{BB962C8B-B14F-4D97-AF65-F5344CB8AC3E}">
        <p14:creationId xmlns:p14="http://schemas.microsoft.com/office/powerpoint/2010/main" val="3272228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462131C0-DD61-21DE-7609-1B7326B32037}"/>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7A0DA8CF-99E5-6E9B-53D4-AB5BD01A3724}"/>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82829699-1B0D-8F65-3718-3B721E33F020}"/>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EC4E778F-4156-A181-3B5B-414D7B10113E}"/>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8EABFD5F-951C-5EB1-9160-061C0776DAC4}"/>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6C8C69F0-A74A-5FFB-8D90-8BBD2DED0883}"/>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B9EB75E0-8DB0-618A-B6E1-0E6F6C3E465C}"/>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0C02B2F9-CC5F-A4D0-4150-95AE36B2875F}"/>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D8652514-BC94-46A3-7B9A-447D17D66C80}"/>
              </a:ext>
            </a:extLst>
          </p:cNvPr>
          <p:cNvSpPr/>
          <p:nvPr/>
        </p:nvSpPr>
        <p:spPr>
          <a:xfrm>
            <a:off x="5112683" y="1930972"/>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D47C7A2F-9AA3-94A1-423E-599A35D8E1E6}"/>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7D543F3B-BD18-F7E9-4B1C-78BC9FFB2F4C}"/>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277811E6-055C-0AE4-08E5-C8A38B3F3374}"/>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AC27EEBD-F86D-4BAE-4CE9-42E15E0A3E11}"/>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3FE4C55F-0246-3EDA-0A8B-7D6A7027DC95}"/>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A16D7BEA-8B5A-932D-81E1-69F8656F3494}"/>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D3A38499-94D5-C84B-7CFD-2E96F306E394}"/>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A1A19D27-7691-CA8D-0A13-04873B964936}"/>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CCE7A648-7F95-5A1D-EDD4-7B0A076A0610}"/>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30F4AC9D-7E28-1EAD-AF5D-67FC3D39AF1D}"/>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D2984FEA-01B3-5547-933C-1CD26D15360F}"/>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DDC1F3BF-9BAD-2413-D0F4-DAB3330248D6}"/>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F7E8BDF2-D38F-63FA-567A-F683E1704938}"/>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A589E0AD-4EC2-861A-F92A-31A3BBC92347}"/>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100BFE89-E94F-32B0-4F82-DF3A634F18D4}"/>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F5734451-A9B7-1C10-059C-70FC08F2A752}"/>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34333C6A-9403-76AE-0FAB-591B86859720}"/>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3213B62F-73D7-0AD9-82C6-9C0A74003F99}"/>
              </a:ext>
            </a:extLst>
          </p:cNvPr>
          <p:cNvSpPr/>
          <p:nvPr/>
        </p:nvSpPr>
        <p:spPr>
          <a:xfrm>
            <a:off x="5309730" y="3503588"/>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A98FEB4F-6442-AE5A-C79F-3A204F51E3EB}"/>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02FAAB72-8AC1-9393-AC55-68E21B49139E}"/>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9137A360-B74B-51D3-8488-A93AA2803786}"/>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D3C1DE6F-C96F-9C78-A842-43BF1E3B7B6E}"/>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9864F9A5-B20F-75DA-8998-DD3C911485E7}"/>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D98C4925-3515-4F59-4009-B4F1BD620341}"/>
              </a:ext>
            </a:extLst>
          </p:cNvPr>
          <p:cNvSpPr/>
          <p:nvPr/>
        </p:nvSpPr>
        <p:spPr>
          <a:xfrm>
            <a:off x="1316943" y="6303101"/>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6FC7D67B-7086-D56E-3910-78CFCB1B846F}"/>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6BC05553-9319-51C1-1557-C0E16FDAD1D2}"/>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088A96DA-87CE-2A44-10BD-A712E974CD8D}"/>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257756B8-3F24-E152-F74C-85F738F5CF7A}"/>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6F899A56-BF40-11A9-05FE-4AE9C9A604C9}"/>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BC2007D7-9F32-AB3D-632A-FF15E123F0F5}"/>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892FD3D1-BE42-3A6F-D0D7-2940632EFEB8}"/>
              </a:ext>
            </a:extLst>
          </p:cNvPr>
          <p:cNvSpPr txBox="1"/>
          <p:nvPr/>
        </p:nvSpPr>
        <p:spPr>
          <a:xfrm>
            <a:off x="285872" y="940804"/>
            <a:ext cx="11784340" cy="1261844"/>
          </a:xfrm>
          <a:prstGeom prst="rect">
            <a:avLst/>
          </a:prstGeom>
          <a:noFill/>
          <a:ln>
            <a:noFill/>
          </a:ln>
        </p:spPr>
        <p:txBody>
          <a:bodyPr spcFirstLastPara="1" wrap="square" lIns="121900" tIns="121900" rIns="121900" bIns="121900" anchor="t" anchorCtr="0">
            <a:spAutoFit/>
          </a:bodyPr>
          <a:lstStyle/>
          <a:p>
            <a:pPr>
              <a:buNone/>
            </a:pPr>
            <a:r>
              <a:rPr lang="en-IN" sz="2200" dirty="0">
                <a:solidFill>
                  <a:schemeClr val="dk1"/>
                </a:solidFill>
                <a:latin typeface="+mj-lt"/>
                <a:ea typeface="Calibri"/>
                <a:cs typeface="Calibri"/>
                <a:sym typeface="Calibri"/>
              </a:rPr>
              <a:t>As there exists a clear seasonality in the data we have calculated the seasonal differencing once with lag=3 (as there are 3 seasons). Now we test if the seasonal patterns are removed from the data or not by seasonal differencing once by </a:t>
            </a:r>
            <a:r>
              <a:rPr lang="en-IN" sz="2200" b="1" dirty="0">
                <a:solidFill>
                  <a:schemeClr val="dk1"/>
                </a:solidFill>
                <a:latin typeface="+mj-lt"/>
                <a:ea typeface="Calibri"/>
                <a:cs typeface="Calibri"/>
                <a:sym typeface="Calibri"/>
              </a:rPr>
              <a:t>ADF test.</a:t>
            </a:r>
            <a:endParaRPr sz="2200" b="1" dirty="0">
              <a:solidFill>
                <a:schemeClr val="dk1"/>
              </a:solidFill>
              <a:latin typeface="+mj-lt"/>
              <a:ea typeface="Calibri"/>
              <a:cs typeface="Calibri"/>
              <a:sym typeface="Calibri"/>
            </a:endParaRPr>
          </a:p>
        </p:txBody>
      </p:sp>
      <p:sp>
        <p:nvSpPr>
          <p:cNvPr id="5" name="TextBox 4">
            <a:extLst>
              <a:ext uri="{FF2B5EF4-FFF2-40B4-BE49-F238E27FC236}">
                <a16:creationId xmlns:a16="http://schemas.microsoft.com/office/drawing/2014/main" id="{CC87B55C-E4D8-14C2-39F8-4B2D5DCF5420}"/>
              </a:ext>
            </a:extLst>
          </p:cNvPr>
          <p:cNvSpPr txBox="1"/>
          <p:nvPr/>
        </p:nvSpPr>
        <p:spPr>
          <a:xfrm>
            <a:off x="2645968" y="227693"/>
            <a:ext cx="69000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Rice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pic>
        <p:nvPicPr>
          <p:cNvPr id="3" name="Picture 2">
            <a:extLst>
              <a:ext uri="{FF2B5EF4-FFF2-40B4-BE49-F238E27FC236}">
                <a16:creationId xmlns:a16="http://schemas.microsoft.com/office/drawing/2014/main" id="{E0E9002B-EE7F-F7F7-CA41-7D37C1757CB8}"/>
              </a:ext>
            </a:extLst>
          </p:cNvPr>
          <p:cNvPicPr>
            <a:picLocks noChangeAspect="1"/>
          </p:cNvPicPr>
          <p:nvPr/>
        </p:nvPicPr>
        <p:blipFill>
          <a:blip r:embed="rId16"/>
          <a:stretch>
            <a:fillRect/>
          </a:stretch>
        </p:blipFill>
        <p:spPr>
          <a:xfrm>
            <a:off x="425979" y="2238482"/>
            <a:ext cx="4896863" cy="1028182"/>
          </a:xfrm>
          <a:prstGeom prst="rect">
            <a:avLst/>
          </a:prstGeom>
        </p:spPr>
      </p:pic>
      <p:sp>
        <p:nvSpPr>
          <p:cNvPr id="7" name="TextBox 6">
            <a:extLst>
              <a:ext uri="{FF2B5EF4-FFF2-40B4-BE49-F238E27FC236}">
                <a16:creationId xmlns:a16="http://schemas.microsoft.com/office/drawing/2014/main" id="{866FC076-2592-19DD-A039-D505975C0C7C}"/>
              </a:ext>
            </a:extLst>
          </p:cNvPr>
          <p:cNvSpPr txBox="1"/>
          <p:nvPr/>
        </p:nvSpPr>
        <p:spPr>
          <a:xfrm>
            <a:off x="5633360" y="2562683"/>
            <a:ext cx="6132661" cy="1107996"/>
          </a:xfrm>
          <a:prstGeom prst="rect">
            <a:avLst/>
          </a:prstGeom>
          <a:noFill/>
        </p:spPr>
        <p:txBody>
          <a:bodyPr wrap="square">
            <a:spAutoFit/>
          </a:bodyPr>
          <a:lstStyle/>
          <a:p>
            <a:pPr algn="just" rtl="0">
              <a:buNone/>
            </a:pPr>
            <a:r>
              <a:rPr lang="en-US" sz="2200" b="0" i="0" u="none" strike="noStrike" dirty="0">
                <a:solidFill>
                  <a:srgbClr val="000000"/>
                </a:solidFill>
                <a:effectLst/>
                <a:latin typeface="+mj-lt"/>
              </a:rPr>
              <a:t>We get the p-value as 0.00128 </a:t>
            </a:r>
            <a:r>
              <a:rPr lang="en-US" sz="2200" dirty="0">
                <a:solidFill>
                  <a:srgbClr val="000000"/>
                </a:solidFill>
                <a:latin typeface="+mj-lt"/>
              </a:rPr>
              <a:t>&lt;</a:t>
            </a:r>
            <a:r>
              <a:rPr lang="en-US" sz="2200" b="0" i="0" u="none" strike="noStrike" dirty="0">
                <a:solidFill>
                  <a:srgbClr val="000000"/>
                </a:solidFill>
                <a:effectLst/>
                <a:latin typeface="+mj-lt"/>
              </a:rPr>
              <a:t> α=0.05. So, we can say that the seasonal patterns are removed from the data.</a:t>
            </a:r>
            <a:endParaRPr lang="en-IN" sz="2200" dirty="0"/>
          </a:p>
        </p:txBody>
      </p:sp>
      <p:sp>
        <p:nvSpPr>
          <p:cNvPr id="9" name="TextBox 8">
            <a:extLst>
              <a:ext uri="{FF2B5EF4-FFF2-40B4-BE49-F238E27FC236}">
                <a16:creationId xmlns:a16="http://schemas.microsoft.com/office/drawing/2014/main" id="{A109F264-F5AD-CEDA-2A60-1AB56C6D89AF}"/>
              </a:ext>
            </a:extLst>
          </p:cNvPr>
          <p:cNvSpPr txBox="1"/>
          <p:nvPr/>
        </p:nvSpPr>
        <p:spPr>
          <a:xfrm>
            <a:off x="5848735" y="3667382"/>
            <a:ext cx="5102294" cy="369332"/>
          </a:xfrm>
          <a:prstGeom prst="rect">
            <a:avLst/>
          </a:prstGeom>
          <a:solidFill>
            <a:schemeClr val="accent4">
              <a:lumMod val="20000"/>
              <a:lumOff val="80000"/>
            </a:schemeClr>
          </a:solidFill>
        </p:spPr>
        <p:txBody>
          <a:bodyPr wrap="square">
            <a:spAutoFit/>
          </a:bodyPr>
          <a:lstStyle/>
          <a:p>
            <a:pPr algn="just"/>
            <a:r>
              <a:rPr lang="en-US" b="1" dirty="0">
                <a:solidFill>
                  <a:srgbClr val="000000"/>
                </a:solidFill>
                <a:latin typeface="+mj-lt"/>
              </a:rPr>
              <a:t>Note</a:t>
            </a:r>
            <a:r>
              <a:rPr lang="en-US" dirty="0">
                <a:solidFill>
                  <a:srgbClr val="000000"/>
                </a:solidFill>
                <a:latin typeface="+mj-lt"/>
              </a:rPr>
              <a:t>: W</a:t>
            </a:r>
            <a:r>
              <a:rPr lang="en-US" sz="1800" b="0" i="0" u="none" strike="noStrike" dirty="0">
                <a:solidFill>
                  <a:srgbClr val="000000"/>
                </a:solidFill>
                <a:effectLst/>
                <a:latin typeface="+mj-lt"/>
              </a:rPr>
              <a:t>e should consider </a:t>
            </a:r>
            <a:r>
              <a:rPr lang="en-US" b="1" dirty="0">
                <a:solidFill>
                  <a:srgbClr val="000000"/>
                </a:solidFill>
                <a:latin typeface="+mj-lt"/>
              </a:rPr>
              <a:t>D</a:t>
            </a:r>
            <a:r>
              <a:rPr lang="en-US" sz="1800" b="1" i="0" u="none" strike="noStrike" dirty="0">
                <a:solidFill>
                  <a:srgbClr val="000000"/>
                </a:solidFill>
                <a:effectLst/>
                <a:latin typeface="+mj-lt"/>
              </a:rPr>
              <a:t>=</a:t>
            </a:r>
            <a:r>
              <a:rPr lang="en-US" b="1" dirty="0">
                <a:solidFill>
                  <a:srgbClr val="000000"/>
                </a:solidFill>
                <a:latin typeface="+mj-lt"/>
              </a:rPr>
              <a:t>1</a:t>
            </a:r>
            <a:r>
              <a:rPr lang="en-US" sz="1800" b="0" i="0" u="none" strike="noStrike" dirty="0">
                <a:solidFill>
                  <a:srgbClr val="000000"/>
                </a:solidFill>
                <a:effectLst/>
                <a:latin typeface="+mj-lt"/>
              </a:rPr>
              <a:t> for SARIMA modelling.</a:t>
            </a:r>
            <a:endParaRPr lang="en-IN" dirty="0">
              <a:latin typeface="+mj-lt"/>
            </a:endParaRPr>
          </a:p>
        </p:txBody>
      </p:sp>
      <p:sp>
        <p:nvSpPr>
          <p:cNvPr id="10" name="TextBox 9">
            <a:extLst>
              <a:ext uri="{FF2B5EF4-FFF2-40B4-BE49-F238E27FC236}">
                <a16:creationId xmlns:a16="http://schemas.microsoft.com/office/drawing/2014/main" id="{CF94B8B0-470E-6896-80AE-A1826E9EB979}"/>
              </a:ext>
            </a:extLst>
          </p:cNvPr>
          <p:cNvSpPr txBox="1"/>
          <p:nvPr/>
        </p:nvSpPr>
        <p:spPr>
          <a:xfrm>
            <a:off x="1220097" y="4263721"/>
            <a:ext cx="3765188" cy="923330"/>
          </a:xfrm>
          <a:prstGeom prst="rect">
            <a:avLst/>
          </a:prstGeom>
          <a:solidFill>
            <a:schemeClr val="accent4">
              <a:lumMod val="20000"/>
              <a:lumOff val="80000"/>
            </a:schemeClr>
          </a:solidFill>
        </p:spPr>
        <p:txBody>
          <a:bodyPr wrap="square">
            <a:spAutoFit/>
          </a:bodyPr>
          <a:lstStyle/>
          <a:p>
            <a:pPr algn="just"/>
            <a:r>
              <a:rPr lang="en-US" b="1" dirty="0">
                <a:solidFill>
                  <a:srgbClr val="000000"/>
                </a:solidFill>
                <a:latin typeface="+mj-lt"/>
              </a:rPr>
              <a:t>Note</a:t>
            </a:r>
            <a:r>
              <a:rPr lang="en-US" dirty="0">
                <a:solidFill>
                  <a:srgbClr val="000000"/>
                </a:solidFill>
                <a:latin typeface="+mj-lt"/>
              </a:rPr>
              <a:t>: We fit a SARIMA (1,1,4,3) model    </a:t>
            </a:r>
          </a:p>
          <a:p>
            <a:pPr algn="just"/>
            <a:r>
              <a:rPr lang="en-US" dirty="0">
                <a:solidFill>
                  <a:srgbClr val="000000"/>
                </a:solidFill>
                <a:latin typeface="+mj-lt"/>
              </a:rPr>
              <a:t>(The P and Q remain the same as the p and q of the ARIMA model)</a:t>
            </a:r>
            <a:endParaRPr lang="en-IN" dirty="0">
              <a:latin typeface="+mj-lt"/>
            </a:endParaRPr>
          </a:p>
        </p:txBody>
      </p:sp>
      <p:sp>
        <p:nvSpPr>
          <p:cNvPr id="12" name="TextBox 11">
            <a:extLst>
              <a:ext uri="{FF2B5EF4-FFF2-40B4-BE49-F238E27FC236}">
                <a16:creationId xmlns:a16="http://schemas.microsoft.com/office/drawing/2014/main" id="{FC6D8649-34B1-5804-BEF9-8A3F9923935C}"/>
              </a:ext>
            </a:extLst>
          </p:cNvPr>
          <p:cNvSpPr txBox="1"/>
          <p:nvPr/>
        </p:nvSpPr>
        <p:spPr>
          <a:xfrm>
            <a:off x="5545091" y="1840251"/>
            <a:ext cx="4265501" cy="646331"/>
          </a:xfrm>
          <a:prstGeom prst="rect">
            <a:avLst/>
          </a:prstGeom>
          <a:solidFill>
            <a:schemeClr val="accent4">
              <a:lumMod val="20000"/>
              <a:lumOff val="80000"/>
            </a:schemeClr>
          </a:solidFill>
        </p:spPr>
        <p:txBody>
          <a:bodyPr wrap="square">
            <a:spAutoFit/>
          </a:bodyPr>
          <a:lstStyle/>
          <a:p>
            <a:pPr algn="just"/>
            <a:r>
              <a:rPr lang="en-US" b="1" dirty="0">
                <a:solidFill>
                  <a:srgbClr val="000000"/>
                </a:solidFill>
                <a:latin typeface="+mj-lt"/>
              </a:rPr>
              <a:t>Note</a:t>
            </a:r>
            <a:r>
              <a:rPr lang="en-US" dirty="0">
                <a:solidFill>
                  <a:srgbClr val="000000"/>
                </a:solidFill>
                <a:latin typeface="+mj-lt"/>
              </a:rPr>
              <a:t>: As there are 3 seasons, we should consider s=3 for SARIMA modelling </a:t>
            </a:r>
            <a:endParaRPr lang="en-IN" dirty="0">
              <a:latin typeface="+mj-lt"/>
            </a:endParaRPr>
          </a:p>
        </p:txBody>
      </p:sp>
    </p:spTree>
    <p:extLst>
      <p:ext uri="{BB962C8B-B14F-4D97-AF65-F5344CB8AC3E}">
        <p14:creationId xmlns:p14="http://schemas.microsoft.com/office/powerpoint/2010/main" val="172946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3A778655-0692-096D-4411-41E35239E6E6}"/>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ACEEA02E-6D41-EA6A-5FEA-AB9FB0BFF54E}"/>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AECD7BF9-D6AB-7CB2-4655-F0C3671044E4}"/>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3279792C-D280-9C19-AB81-F5D592862C9D}"/>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5D89CA1B-38B0-5845-60AF-907DC53F6CD4}"/>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74C4B29D-F8C6-D891-3357-A31ED8CFBEFE}"/>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A3EFBBA7-1218-EA75-D390-C4CE22706ACD}"/>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DD5FD935-66F4-151A-D349-BC6EB86207AC}"/>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C7FEFCC0-13A5-B2AB-59B4-9FDCBBC5C5F1}"/>
              </a:ext>
            </a:extLst>
          </p:cNvPr>
          <p:cNvSpPr/>
          <p:nvPr/>
        </p:nvSpPr>
        <p:spPr>
          <a:xfrm>
            <a:off x="5112683" y="1930972"/>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FBACA310-4129-8423-7BD1-F54583AA95B5}"/>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5F6755D0-3CC1-FECC-62A5-71330ECF1326}"/>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C9881D50-10BD-5193-F92F-6C66B6D567FB}"/>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2EA97AA4-B95F-2AB2-FF78-F03E046BFDB8}"/>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7B80D4F6-FB74-272F-9076-F873938B06CB}"/>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E0EEB5C5-DF6F-291D-D82E-7CABCF9D4491}"/>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D968A6FC-58E1-AA0A-6B16-05AC0121EE79}"/>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B08C732F-AA4A-E54B-C350-95DA9472E167}"/>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49C339C7-C7E1-06AC-D6F2-582D11775BCC}"/>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0FD35B50-3B21-7AE1-17CE-D403E206F951}"/>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C7997F7E-FEAB-3A53-49AD-22A304BD3C13}"/>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1143CEE9-AB75-056D-0F15-C92B5B804E89}"/>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83C5C150-0BAE-1833-032C-6A1D7AF69BA0}"/>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82660BF6-7823-8868-6C0A-5EB0FE1CDDB2}"/>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636FAF86-AA55-876B-AD3E-40E6D51BE3D3}"/>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0C769577-ECE9-6391-BFFF-581893D44E6C}"/>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915E689A-DE85-F132-4BDD-0E852F1FE658}"/>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1B18CB86-5D09-9A64-A527-14FCC7177DDE}"/>
              </a:ext>
            </a:extLst>
          </p:cNvPr>
          <p:cNvSpPr/>
          <p:nvPr/>
        </p:nvSpPr>
        <p:spPr>
          <a:xfrm>
            <a:off x="5309730" y="3503588"/>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D2EF12E2-CDB7-EEA3-A854-8277B34765CB}"/>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CEA5A93C-E7F7-02A6-E4A4-1038A1EDB591}"/>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514CBA4E-52FB-D028-3AA4-F31316B27B92}"/>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B508ED8E-692A-86DF-05C2-7FF90FA32032}"/>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390D1258-B32A-79DA-3EA8-662626697747}"/>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B1D54ACE-03A0-DEF1-3987-34AC3367C48D}"/>
              </a:ext>
            </a:extLst>
          </p:cNvPr>
          <p:cNvSpPr/>
          <p:nvPr/>
        </p:nvSpPr>
        <p:spPr>
          <a:xfrm>
            <a:off x="1316943" y="6303101"/>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5E1C81D6-61D0-2A5D-3F5A-A7E3B3444091}"/>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B1B593EF-5CF9-FBF2-9002-B0AF4DB59DC1}"/>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1B97BB09-5B82-895F-DDD2-963FCFF14C03}"/>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31ED460E-2480-BD67-4EAD-CBB1DBA4D9A9}"/>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C89B7F7D-7243-A2DA-7288-9AD01837216C}"/>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1D3EB323-7BD6-718C-2795-12056678B165}"/>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5" name="TextBox 4">
            <a:extLst>
              <a:ext uri="{FF2B5EF4-FFF2-40B4-BE49-F238E27FC236}">
                <a16:creationId xmlns:a16="http://schemas.microsoft.com/office/drawing/2014/main" id="{AD78706B-0DC4-CBB1-199D-1013AD921817}"/>
              </a:ext>
            </a:extLst>
          </p:cNvPr>
          <p:cNvSpPr txBox="1"/>
          <p:nvPr/>
        </p:nvSpPr>
        <p:spPr>
          <a:xfrm>
            <a:off x="2645968" y="227693"/>
            <a:ext cx="69000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Rice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pic>
        <p:nvPicPr>
          <p:cNvPr id="2" name="Picture 1">
            <a:extLst>
              <a:ext uri="{FF2B5EF4-FFF2-40B4-BE49-F238E27FC236}">
                <a16:creationId xmlns:a16="http://schemas.microsoft.com/office/drawing/2014/main" id="{2AF1EF5D-EB09-E1CE-911F-03DE8B97B46B}"/>
              </a:ext>
            </a:extLst>
          </p:cNvPr>
          <p:cNvPicPr>
            <a:picLocks noChangeAspect="1"/>
          </p:cNvPicPr>
          <p:nvPr/>
        </p:nvPicPr>
        <p:blipFill>
          <a:blip r:embed="rId16"/>
          <a:stretch>
            <a:fillRect/>
          </a:stretch>
        </p:blipFill>
        <p:spPr>
          <a:xfrm>
            <a:off x="56945" y="1340221"/>
            <a:ext cx="6610990" cy="3703032"/>
          </a:xfrm>
          <a:prstGeom prst="rect">
            <a:avLst/>
          </a:prstGeom>
        </p:spPr>
      </p:pic>
      <p:sp>
        <p:nvSpPr>
          <p:cNvPr id="4" name="TextBox 3">
            <a:extLst>
              <a:ext uri="{FF2B5EF4-FFF2-40B4-BE49-F238E27FC236}">
                <a16:creationId xmlns:a16="http://schemas.microsoft.com/office/drawing/2014/main" id="{E8290501-B171-C29A-7C01-5B88FB66FD5D}"/>
              </a:ext>
            </a:extLst>
          </p:cNvPr>
          <p:cNvSpPr txBox="1"/>
          <p:nvPr/>
        </p:nvSpPr>
        <p:spPr>
          <a:xfrm>
            <a:off x="314632" y="886704"/>
            <a:ext cx="11662743" cy="430887"/>
          </a:xfrm>
          <a:prstGeom prst="rect">
            <a:avLst/>
          </a:prstGeom>
          <a:noFill/>
        </p:spPr>
        <p:txBody>
          <a:bodyPr wrap="square">
            <a:spAutoFit/>
          </a:bodyPr>
          <a:lstStyle/>
          <a:p>
            <a:r>
              <a:rPr lang="en-IN" sz="2200" dirty="0">
                <a:latin typeface="+mj-lt"/>
              </a:rPr>
              <a:t>We plot the </a:t>
            </a:r>
            <a:r>
              <a:rPr lang="en-IN" sz="2200" b="1" dirty="0">
                <a:latin typeface="+mj-lt"/>
              </a:rPr>
              <a:t>SARIMA(1,1,4,3)</a:t>
            </a:r>
            <a:r>
              <a:rPr lang="en-IN" sz="2200" dirty="0">
                <a:latin typeface="+mj-lt"/>
              </a:rPr>
              <a:t> model with the forecasting of the next 10 years (2020 – 2030) </a:t>
            </a:r>
          </a:p>
        </p:txBody>
      </p:sp>
      <p:sp>
        <p:nvSpPr>
          <p:cNvPr id="8" name="TextBox 7">
            <a:extLst>
              <a:ext uri="{FF2B5EF4-FFF2-40B4-BE49-F238E27FC236}">
                <a16:creationId xmlns:a16="http://schemas.microsoft.com/office/drawing/2014/main" id="{45EBF071-4A08-C6D6-F993-262A8A3E07F6}"/>
              </a:ext>
            </a:extLst>
          </p:cNvPr>
          <p:cNvSpPr txBox="1"/>
          <p:nvPr/>
        </p:nvSpPr>
        <p:spPr>
          <a:xfrm>
            <a:off x="6705192" y="1480293"/>
            <a:ext cx="5280718" cy="5016758"/>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mj-lt"/>
              </a:rPr>
              <a:t>Cyclical Forecast: </a:t>
            </a:r>
            <a:r>
              <a:rPr lang="en-IN" sz="2000" dirty="0">
                <a:latin typeface="+mj-lt"/>
              </a:rPr>
              <a:t>Model predicts continued up-and-down patterns in rice production.</a:t>
            </a:r>
          </a:p>
          <a:p>
            <a:endParaRPr lang="en-IN" sz="2000" dirty="0">
              <a:latin typeface="+mj-lt"/>
            </a:endParaRPr>
          </a:p>
          <a:p>
            <a:pPr marL="342900" indent="-342900">
              <a:buFont typeface="Arial" panose="020B0604020202020204" pitchFamily="34" charset="0"/>
              <a:buChar char="•"/>
            </a:pPr>
            <a:r>
              <a:rPr lang="en-IN" sz="2000" b="1" dirty="0">
                <a:latin typeface="+mj-lt"/>
              </a:rPr>
              <a:t>Increasing Swings: </a:t>
            </a:r>
            <a:r>
              <a:rPr lang="en-IN" sz="2000" dirty="0">
                <a:latin typeface="+mj-lt"/>
              </a:rPr>
              <a:t>The forecast suggests larger production highs and lows in the future.</a:t>
            </a:r>
          </a:p>
          <a:p>
            <a:endParaRPr lang="en-IN" sz="2000" dirty="0">
              <a:latin typeface="+mj-lt"/>
            </a:endParaRPr>
          </a:p>
          <a:p>
            <a:pPr marL="342900" indent="-342900">
              <a:buFont typeface="Arial" panose="020B0604020202020204" pitchFamily="34" charset="0"/>
              <a:buChar char="•"/>
            </a:pPr>
            <a:r>
              <a:rPr lang="en-IN" sz="2000" b="1" dirty="0">
                <a:latin typeface="+mj-lt"/>
              </a:rPr>
              <a:t>Growing Uncertainty: </a:t>
            </a:r>
            <a:r>
              <a:rPr lang="en-IN" sz="2000" dirty="0">
                <a:latin typeface="+mj-lt"/>
              </a:rPr>
              <a:t>Confidence interval widens over time, indicating less prediction certainty further out.</a:t>
            </a:r>
          </a:p>
          <a:p>
            <a:endParaRPr lang="en-IN" sz="2000" dirty="0">
              <a:latin typeface="+mj-lt"/>
            </a:endParaRPr>
          </a:p>
          <a:p>
            <a:pPr marL="342900" indent="-342900">
              <a:buFont typeface="Arial" panose="020B0604020202020204" pitchFamily="34" charset="0"/>
              <a:buChar char="•"/>
            </a:pPr>
            <a:r>
              <a:rPr lang="en-IN" sz="2000" b="1" dirty="0">
                <a:latin typeface="+mj-lt"/>
              </a:rPr>
              <a:t>Seasonality Captured: </a:t>
            </a:r>
            <a:r>
              <a:rPr lang="en-IN" sz="2000" dirty="0">
                <a:latin typeface="+mj-lt"/>
              </a:rPr>
              <a:t>The model effectively projects the recurring seasonal variations.</a:t>
            </a:r>
          </a:p>
          <a:p>
            <a:endParaRPr lang="en-IN" sz="2000" dirty="0">
              <a:latin typeface="+mj-lt"/>
            </a:endParaRPr>
          </a:p>
          <a:p>
            <a:pPr marL="342900" indent="-342900">
              <a:buFont typeface="Arial" panose="020B0604020202020204" pitchFamily="34" charset="0"/>
              <a:buChar char="•"/>
            </a:pPr>
            <a:r>
              <a:rPr lang="en-IN" sz="2000" b="1" dirty="0">
                <a:latin typeface="+mj-lt"/>
              </a:rPr>
              <a:t>Underlying Trend Less Clear: </a:t>
            </a:r>
            <a:r>
              <a:rPr lang="en-IN" sz="2000" dirty="0">
                <a:latin typeface="+mj-lt"/>
              </a:rPr>
              <a:t>No strong upward or downward long-term trend is evident in the forecast's average level. </a:t>
            </a:r>
          </a:p>
        </p:txBody>
      </p:sp>
      <p:sp>
        <p:nvSpPr>
          <p:cNvPr id="13" name="TextBox 12">
            <a:extLst>
              <a:ext uri="{FF2B5EF4-FFF2-40B4-BE49-F238E27FC236}">
                <a16:creationId xmlns:a16="http://schemas.microsoft.com/office/drawing/2014/main" id="{84A517D9-DE18-9761-FC25-09CAD8B19277}"/>
              </a:ext>
            </a:extLst>
          </p:cNvPr>
          <p:cNvSpPr txBox="1"/>
          <p:nvPr/>
        </p:nvSpPr>
        <p:spPr>
          <a:xfrm>
            <a:off x="214624" y="5036799"/>
            <a:ext cx="6708321" cy="1631216"/>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mj-lt"/>
              </a:rPr>
              <a:t>Future Volatility: </a:t>
            </a:r>
            <a:r>
              <a:rPr lang="en-IN" sz="2000" dirty="0">
                <a:latin typeface="+mj-lt"/>
              </a:rPr>
              <a:t>Increased amplitude suggests potentially more volatile rice production in the coming decade. </a:t>
            </a:r>
          </a:p>
          <a:p>
            <a:pPr marL="342900" indent="-342900">
              <a:buFont typeface="Arial" panose="020B0604020202020204" pitchFamily="34" charset="0"/>
              <a:buChar char="•"/>
            </a:pPr>
            <a:endParaRPr lang="en-IN" sz="2000" dirty="0">
              <a:latin typeface="+mj-lt"/>
            </a:endParaRPr>
          </a:p>
          <a:p>
            <a:pPr marL="342900" indent="-342900">
              <a:buFont typeface="Arial" panose="020B0604020202020204" pitchFamily="34" charset="0"/>
              <a:buChar char="•"/>
            </a:pPr>
            <a:r>
              <a:rPr lang="en-IN" sz="2000" b="1" dirty="0">
                <a:latin typeface="+mj-lt"/>
              </a:rPr>
              <a:t>Forecast Dependent on Past: </a:t>
            </a:r>
            <a:r>
              <a:rPr lang="en-IN" sz="2000" dirty="0">
                <a:latin typeface="+mj-lt"/>
              </a:rPr>
              <a:t>Predictions rely on historical patterns and may not account for unforeseen events.</a:t>
            </a:r>
            <a:endParaRPr lang="en-IN" sz="2000" dirty="0"/>
          </a:p>
        </p:txBody>
      </p:sp>
    </p:spTree>
    <p:extLst>
      <p:ext uri="{BB962C8B-B14F-4D97-AF65-F5344CB8AC3E}">
        <p14:creationId xmlns:p14="http://schemas.microsoft.com/office/powerpoint/2010/main" val="3400019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1;p72">
            <a:extLst>
              <a:ext uri="{FF2B5EF4-FFF2-40B4-BE49-F238E27FC236}">
                <a16:creationId xmlns:a16="http://schemas.microsoft.com/office/drawing/2014/main" id="{D1193440-920B-1590-6CE9-0F5B05FF9D09}"/>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2">
              <a:alphaModFix amt="10000"/>
            </a:blip>
            <a:stretch>
              <a:fillRect/>
            </a:stretch>
          </a:blipFill>
          <a:ln>
            <a:noFill/>
          </a:ln>
        </p:spPr>
      </p:sp>
      <p:sp>
        <p:nvSpPr>
          <p:cNvPr id="3" name="Google Shape;2184;p72">
            <a:extLst>
              <a:ext uri="{FF2B5EF4-FFF2-40B4-BE49-F238E27FC236}">
                <a16:creationId xmlns:a16="http://schemas.microsoft.com/office/drawing/2014/main" id="{C2328A34-D6B7-0651-1A48-6E30DC88C46E}"/>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3">
              <a:alphaModFix amt="25000"/>
            </a:blip>
            <a:stretch>
              <a:fillRect/>
            </a:stretch>
          </a:blipFill>
          <a:ln>
            <a:noFill/>
          </a:ln>
        </p:spPr>
      </p:sp>
      <p:sp>
        <p:nvSpPr>
          <p:cNvPr id="4" name="Google Shape;2185;p72">
            <a:extLst>
              <a:ext uri="{FF2B5EF4-FFF2-40B4-BE49-F238E27FC236}">
                <a16:creationId xmlns:a16="http://schemas.microsoft.com/office/drawing/2014/main" id="{11A14233-1BD3-6DD2-6515-A826476160CC}"/>
              </a:ext>
            </a:extLst>
          </p:cNvPr>
          <p:cNvSpPr/>
          <p:nvPr/>
        </p:nvSpPr>
        <p:spPr>
          <a:xfrm>
            <a:off x="6002520" y="465320"/>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4">
              <a:alphaModFix amt="10000"/>
            </a:blip>
            <a:stretch>
              <a:fillRect/>
            </a:stretch>
          </a:blipFill>
          <a:ln>
            <a:noFill/>
          </a:ln>
        </p:spPr>
      </p:sp>
      <p:sp>
        <p:nvSpPr>
          <p:cNvPr id="5" name="Google Shape;2186;p72">
            <a:extLst>
              <a:ext uri="{FF2B5EF4-FFF2-40B4-BE49-F238E27FC236}">
                <a16:creationId xmlns:a16="http://schemas.microsoft.com/office/drawing/2014/main" id="{40DB12C8-0FE1-64D9-34BA-0B8FDEF00300}"/>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5">
              <a:alphaModFix amt="10000"/>
            </a:blip>
            <a:stretch>
              <a:fillRect/>
            </a:stretch>
          </a:blipFill>
          <a:ln>
            <a:noFill/>
          </a:ln>
        </p:spPr>
      </p:sp>
      <p:sp>
        <p:nvSpPr>
          <p:cNvPr id="6" name="Google Shape;2187;p72">
            <a:extLst>
              <a:ext uri="{FF2B5EF4-FFF2-40B4-BE49-F238E27FC236}">
                <a16:creationId xmlns:a16="http://schemas.microsoft.com/office/drawing/2014/main" id="{C36B91BC-D5C6-BB74-34E2-E0C124BFB189}"/>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6">
              <a:alphaModFix amt="5000"/>
            </a:blip>
            <a:stretch>
              <a:fillRect/>
            </a:stretch>
          </a:blipFill>
          <a:ln>
            <a:noFill/>
          </a:ln>
        </p:spPr>
      </p:sp>
      <p:sp>
        <p:nvSpPr>
          <p:cNvPr id="7" name="Google Shape;2188;p72">
            <a:extLst>
              <a:ext uri="{FF2B5EF4-FFF2-40B4-BE49-F238E27FC236}">
                <a16:creationId xmlns:a16="http://schemas.microsoft.com/office/drawing/2014/main" id="{6D2073FA-7A25-FBAD-5FCE-BD1673DA5410}"/>
              </a:ext>
            </a:extLst>
          </p:cNvPr>
          <p:cNvSpPr/>
          <p:nvPr/>
        </p:nvSpPr>
        <p:spPr>
          <a:xfrm>
            <a:off x="5112683" y="1930972"/>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5">
              <a:alphaModFix amt="10000"/>
            </a:blip>
            <a:stretch>
              <a:fillRect/>
            </a:stretch>
          </a:blipFill>
          <a:ln>
            <a:noFill/>
          </a:ln>
        </p:spPr>
      </p:sp>
      <p:sp>
        <p:nvSpPr>
          <p:cNvPr id="8" name="Google Shape;2189;p72">
            <a:extLst>
              <a:ext uri="{FF2B5EF4-FFF2-40B4-BE49-F238E27FC236}">
                <a16:creationId xmlns:a16="http://schemas.microsoft.com/office/drawing/2014/main" id="{A9BFD9C1-EBEF-AD0D-D421-F624B3D92724}"/>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7">
              <a:alphaModFix amt="10000"/>
            </a:blip>
            <a:stretch>
              <a:fillRect/>
            </a:stretch>
          </a:blipFill>
          <a:ln>
            <a:noFill/>
          </a:ln>
        </p:spPr>
      </p:sp>
      <p:sp>
        <p:nvSpPr>
          <p:cNvPr id="9" name="Google Shape;2190;p72">
            <a:extLst>
              <a:ext uri="{FF2B5EF4-FFF2-40B4-BE49-F238E27FC236}">
                <a16:creationId xmlns:a16="http://schemas.microsoft.com/office/drawing/2014/main" id="{E0C30910-0E86-B262-6BC6-68A3A2A4E0B5}"/>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8">
              <a:alphaModFix amt="10000"/>
            </a:blip>
            <a:stretch>
              <a:fillRect/>
            </a:stretch>
          </a:blipFill>
          <a:ln>
            <a:noFill/>
          </a:ln>
        </p:spPr>
      </p:sp>
      <p:sp>
        <p:nvSpPr>
          <p:cNvPr id="10" name="Google Shape;2191;p72">
            <a:extLst>
              <a:ext uri="{FF2B5EF4-FFF2-40B4-BE49-F238E27FC236}">
                <a16:creationId xmlns:a16="http://schemas.microsoft.com/office/drawing/2014/main" id="{4C8B24A8-7E9D-0A16-50C1-D202201CCB71}"/>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9">
              <a:alphaModFix amt="10000"/>
            </a:blip>
            <a:stretch>
              <a:fillRect/>
            </a:stretch>
          </a:blipFill>
          <a:ln>
            <a:noFill/>
          </a:ln>
        </p:spPr>
      </p:sp>
      <p:sp>
        <p:nvSpPr>
          <p:cNvPr id="11" name="Google Shape;2192;p72">
            <a:extLst>
              <a:ext uri="{FF2B5EF4-FFF2-40B4-BE49-F238E27FC236}">
                <a16:creationId xmlns:a16="http://schemas.microsoft.com/office/drawing/2014/main" id="{6F419B1A-435B-18B5-A5B3-C1B7D115CBBD}"/>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0">
              <a:alphaModFix amt="10000"/>
            </a:blip>
            <a:stretch>
              <a:fillRect/>
            </a:stretch>
          </a:blipFill>
          <a:ln>
            <a:noFill/>
          </a:ln>
        </p:spPr>
      </p:sp>
      <p:sp>
        <p:nvSpPr>
          <p:cNvPr id="12" name="Google Shape;2193;p72">
            <a:extLst>
              <a:ext uri="{FF2B5EF4-FFF2-40B4-BE49-F238E27FC236}">
                <a16:creationId xmlns:a16="http://schemas.microsoft.com/office/drawing/2014/main" id="{35CCF28D-09FC-CE49-A391-869D047E7C45}"/>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8">
              <a:alphaModFix amt="10000"/>
            </a:blip>
            <a:stretch>
              <a:fillRect/>
            </a:stretch>
          </a:blipFill>
          <a:ln>
            <a:noFill/>
          </a:ln>
        </p:spPr>
      </p:sp>
      <p:sp>
        <p:nvSpPr>
          <p:cNvPr id="13" name="Google Shape;2194;p72">
            <a:extLst>
              <a:ext uri="{FF2B5EF4-FFF2-40B4-BE49-F238E27FC236}">
                <a16:creationId xmlns:a16="http://schemas.microsoft.com/office/drawing/2014/main" id="{E37957EA-62DB-F11E-4308-435C8CE21EBB}"/>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1">
              <a:alphaModFix amt="10000"/>
            </a:blip>
            <a:stretch>
              <a:fillRect/>
            </a:stretch>
          </a:blipFill>
          <a:ln>
            <a:noFill/>
          </a:ln>
        </p:spPr>
      </p:sp>
      <p:sp>
        <p:nvSpPr>
          <p:cNvPr id="14" name="Google Shape;2195;p72">
            <a:extLst>
              <a:ext uri="{FF2B5EF4-FFF2-40B4-BE49-F238E27FC236}">
                <a16:creationId xmlns:a16="http://schemas.microsoft.com/office/drawing/2014/main" id="{1738C4D3-9F9D-E691-8023-A33B01AAC9BA}"/>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6">
              <a:alphaModFix amt="5000"/>
            </a:blip>
            <a:stretch>
              <a:fillRect/>
            </a:stretch>
          </a:blipFill>
          <a:ln>
            <a:noFill/>
          </a:ln>
        </p:spPr>
      </p:sp>
      <p:sp>
        <p:nvSpPr>
          <p:cNvPr id="15" name="Google Shape;2196;p72">
            <a:extLst>
              <a:ext uri="{FF2B5EF4-FFF2-40B4-BE49-F238E27FC236}">
                <a16:creationId xmlns:a16="http://schemas.microsoft.com/office/drawing/2014/main" id="{B605CF53-BDBA-C7A6-2700-B51BE0506E0B}"/>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0">
              <a:alphaModFix amt="10000"/>
            </a:blip>
            <a:stretch>
              <a:fillRect/>
            </a:stretch>
          </a:blipFill>
          <a:ln>
            <a:noFill/>
          </a:ln>
        </p:spPr>
      </p:sp>
      <p:sp>
        <p:nvSpPr>
          <p:cNvPr id="16" name="Google Shape;2197;p72">
            <a:extLst>
              <a:ext uri="{FF2B5EF4-FFF2-40B4-BE49-F238E27FC236}">
                <a16:creationId xmlns:a16="http://schemas.microsoft.com/office/drawing/2014/main" id="{08660AEA-97D0-BFEE-2756-42588C695398}"/>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9">
              <a:alphaModFix amt="10000"/>
            </a:blip>
            <a:stretch>
              <a:fillRect/>
            </a:stretch>
          </a:blipFill>
          <a:ln>
            <a:noFill/>
          </a:ln>
        </p:spPr>
      </p:sp>
      <p:sp>
        <p:nvSpPr>
          <p:cNvPr id="17" name="Google Shape;2198;p72">
            <a:extLst>
              <a:ext uri="{FF2B5EF4-FFF2-40B4-BE49-F238E27FC236}">
                <a16:creationId xmlns:a16="http://schemas.microsoft.com/office/drawing/2014/main" id="{AD7F36CF-65FB-6419-552A-5F2CD81B1DD6}"/>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4">
              <a:alphaModFix amt="9000"/>
            </a:blip>
            <a:stretch>
              <a:fillRect/>
            </a:stretch>
          </a:blipFill>
          <a:ln>
            <a:noFill/>
          </a:ln>
        </p:spPr>
      </p:sp>
      <p:sp>
        <p:nvSpPr>
          <p:cNvPr id="18" name="Google Shape;2199;p72">
            <a:extLst>
              <a:ext uri="{FF2B5EF4-FFF2-40B4-BE49-F238E27FC236}">
                <a16:creationId xmlns:a16="http://schemas.microsoft.com/office/drawing/2014/main" id="{4FDF9A13-7EA8-9FB9-AA20-9F49CCA33C54}"/>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1">
              <a:alphaModFix amt="10000"/>
            </a:blip>
            <a:stretch>
              <a:fillRect/>
            </a:stretch>
          </a:blipFill>
          <a:ln>
            <a:noFill/>
          </a:ln>
        </p:spPr>
      </p:sp>
      <p:sp>
        <p:nvSpPr>
          <p:cNvPr id="19" name="Google Shape;2200;p72">
            <a:extLst>
              <a:ext uri="{FF2B5EF4-FFF2-40B4-BE49-F238E27FC236}">
                <a16:creationId xmlns:a16="http://schemas.microsoft.com/office/drawing/2014/main" id="{1FB6897D-517A-23D6-DD2F-EAC4B1C14A6D}"/>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6">
              <a:alphaModFix amt="5000"/>
            </a:blip>
            <a:stretch>
              <a:fillRect/>
            </a:stretch>
          </a:blipFill>
          <a:ln>
            <a:noFill/>
          </a:ln>
        </p:spPr>
      </p:sp>
      <p:sp>
        <p:nvSpPr>
          <p:cNvPr id="20" name="Google Shape;2201;p72">
            <a:extLst>
              <a:ext uri="{FF2B5EF4-FFF2-40B4-BE49-F238E27FC236}">
                <a16:creationId xmlns:a16="http://schemas.microsoft.com/office/drawing/2014/main" id="{CD6AA08E-F5D3-E3E0-C3F7-C3A06DDF27FA}"/>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8">
              <a:alphaModFix amt="10000"/>
            </a:blip>
            <a:stretch>
              <a:fillRect/>
            </a:stretch>
          </a:blipFill>
          <a:ln>
            <a:noFill/>
          </a:ln>
        </p:spPr>
      </p:sp>
      <p:sp>
        <p:nvSpPr>
          <p:cNvPr id="21" name="Google Shape;2202;p72">
            <a:extLst>
              <a:ext uri="{FF2B5EF4-FFF2-40B4-BE49-F238E27FC236}">
                <a16:creationId xmlns:a16="http://schemas.microsoft.com/office/drawing/2014/main" id="{071B1D30-1581-7A90-375D-83CD6241AB31}"/>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7">
              <a:alphaModFix amt="10000"/>
            </a:blip>
            <a:stretch>
              <a:fillRect/>
            </a:stretch>
          </a:blipFill>
          <a:ln>
            <a:noFill/>
          </a:ln>
        </p:spPr>
      </p:sp>
      <p:sp>
        <p:nvSpPr>
          <p:cNvPr id="22" name="Google Shape;2203;p72">
            <a:extLst>
              <a:ext uri="{FF2B5EF4-FFF2-40B4-BE49-F238E27FC236}">
                <a16:creationId xmlns:a16="http://schemas.microsoft.com/office/drawing/2014/main" id="{95F77422-D6A0-1A72-6F30-B76C20810C34}"/>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4">
              <a:alphaModFix amt="9000"/>
            </a:blip>
            <a:stretch>
              <a:fillRect/>
            </a:stretch>
          </a:blipFill>
          <a:ln>
            <a:noFill/>
          </a:ln>
        </p:spPr>
      </p:sp>
      <p:sp>
        <p:nvSpPr>
          <p:cNvPr id="23" name="Google Shape;2204;p72">
            <a:extLst>
              <a:ext uri="{FF2B5EF4-FFF2-40B4-BE49-F238E27FC236}">
                <a16:creationId xmlns:a16="http://schemas.microsoft.com/office/drawing/2014/main" id="{853DD26A-8675-BF01-5F9B-07C62A91AD67}"/>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5">
              <a:alphaModFix amt="10000"/>
            </a:blip>
            <a:stretch>
              <a:fillRect/>
            </a:stretch>
          </a:blipFill>
          <a:ln>
            <a:noFill/>
          </a:ln>
        </p:spPr>
      </p:sp>
      <p:sp>
        <p:nvSpPr>
          <p:cNvPr id="24" name="Google Shape;2205;p72">
            <a:extLst>
              <a:ext uri="{FF2B5EF4-FFF2-40B4-BE49-F238E27FC236}">
                <a16:creationId xmlns:a16="http://schemas.microsoft.com/office/drawing/2014/main" id="{6FD34D2D-011A-3332-2815-4D6AF980031B}"/>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6">
              <a:alphaModFix amt="3000"/>
            </a:blip>
            <a:stretch>
              <a:fillRect/>
            </a:stretch>
          </a:blipFill>
          <a:ln>
            <a:noFill/>
          </a:ln>
        </p:spPr>
      </p:sp>
      <p:sp>
        <p:nvSpPr>
          <p:cNvPr id="25" name="Google Shape;2206;p72">
            <a:extLst>
              <a:ext uri="{FF2B5EF4-FFF2-40B4-BE49-F238E27FC236}">
                <a16:creationId xmlns:a16="http://schemas.microsoft.com/office/drawing/2014/main" id="{B324DBC3-DC11-38BC-57B7-4AE7A85F3B10}"/>
              </a:ext>
            </a:extLst>
          </p:cNvPr>
          <p:cNvSpPr/>
          <p:nvPr/>
        </p:nvSpPr>
        <p:spPr>
          <a:xfrm>
            <a:off x="5309730" y="3503588"/>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9">
              <a:alphaModFix amt="10000"/>
            </a:blip>
            <a:stretch>
              <a:fillRect/>
            </a:stretch>
          </a:blipFill>
          <a:ln>
            <a:noFill/>
          </a:ln>
        </p:spPr>
      </p:sp>
      <p:sp>
        <p:nvSpPr>
          <p:cNvPr id="26" name="Google Shape;2207;p72">
            <a:extLst>
              <a:ext uri="{FF2B5EF4-FFF2-40B4-BE49-F238E27FC236}">
                <a16:creationId xmlns:a16="http://schemas.microsoft.com/office/drawing/2014/main" id="{7DAF1F49-F33D-2DF3-EBBB-A13491A085B2}"/>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4">
              <a:alphaModFix amt="10000"/>
            </a:blip>
            <a:stretch>
              <a:fillRect/>
            </a:stretch>
          </a:blipFill>
          <a:ln>
            <a:noFill/>
          </a:ln>
        </p:spPr>
      </p:sp>
      <p:sp>
        <p:nvSpPr>
          <p:cNvPr id="27" name="Google Shape;2208;p72">
            <a:extLst>
              <a:ext uri="{FF2B5EF4-FFF2-40B4-BE49-F238E27FC236}">
                <a16:creationId xmlns:a16="http://schemas.microsoft.com/office/drawing/2014/main" id="{4CD0EDB0-D481-B88F-DFF0-9C48A6F30351}"/>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8">
              <a:alphaModFix amt="10000"/>
            </a:blip>
            <a:stretch>
              <a:fillRect/>
            </a:stretch>
          </a:blipFill>
          <a:ln>
            <a:noFill/>
          </a:ln>
        </p:spPr>
      </p:sp>
      <p:sp>
        <p:nvSpPr>
          <p:cNvPr id="28" name="Google Shape;2209;p72">
            <a:extLst>
              <a:ext uri="{FF2B5EF4-FFF2-40B4-BE49-F238E27FC236}">
                <a16:creationId xmlns:a16="http://schemas.microsoft.com/office/drawing/2014/main" id="{042A6AE3-3C85-CFBF-B5B1-9E6487F69747}"/>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0">
              <a:alphaModFix amt="10000"/>
            </a:blip>
            <a:stretch>
              <a:fillRect/>
            </a:stretch>
          </a:blipFill>
          <a:ln>
            <a:noFill/>
          </a:ln>
        </p:spPr>
      </p:sp>
      <p:sp>
        <p:nvSpPr>
          <p:cNvPr id="29" name="Google Shape;2210;p72">
            <a:extLst>
              <a:ext uri="{FF2B5EF4-FFF2-40B4-BE49-F238E27FC236}">
                <a16:creationId xmlns:a16="http://schemas.microsoft.com/office/drawing/2014/main" id="{865C09E0-BEA5-40E8-8AB4-74986B78717F}"/>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0">
              <a:alphaModFix amt="10000"/>
            </a:blip>
            <a:stretch>
              <a:fillRect/>
            </a:stretch>
          </a:blipFill>
          <a:ln>
            <a:noFill/>
          </a:ln>
        </p:spPr>
      </p:sp>
      <p:sp>
        <p:nvSpPr>
          <p:cNvPr id="30" name="Google Shape;2211;p72">
            <a:extLst>
              <a:ext uri="{FF2B5EF4-FFF2-40B4-BE49-F238E27FC236}">
                <a16:creationId xmlns:a16="http://schemas.microsoft.com/office/drawing/2014/main" id="{FC1E4B29-07C0-CB03-29BB-F146C4FE0464}"/>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6">
              <a:alphaModFix amt="5000"/>
            </a:blip>
            <a:stretch>
              <a:fillRect/>
            </a:stretch>
          </a:blipFill>
          <a:ln>
            <a:noFill/>
          </a:ln>
        </p:spPr>
      </p:sp>
      <p:sp>
        <p:nvSpPr>
          <p:cNvPr id="31" name="Google Shape;2213;p72">
            <a:extLst>
              <a:ext uri="{FF2B5EF4-FFF2-40B4-BE49-F238E27FC236}">
                <a16:creationId xmlns:a16="http://schemas.microsoft.com/office/drawing/2014/main" id="{86B9CF2C-3D19-A80D-0ED0-98FF4E58A603}"/>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7">
              <a:alphaModFix amt="10000"/>
            </a:blip>
            <a:stretch>
              <a:fillRect/>
            </a:stretch>
          </a:blipFill>
          <a:ln>
            <a:noFill/>
          </a:ln>
        </p:spPr>
      </p:sp>
      <p:sp>
        <p:nvSpPr>
          <p:cNvPr id="32" name="Google Shape;2214;p72">
            <a:extLst>
              <a:ext uri="{FF2B5EF4-FFF2-40B4-BE49-F238E27FC236}">
                <a16:creationId xmlns:a16="http://schemas.microsoft.com/office/drawing/2014/main" id="{C2136922-D7A9-4916-DDC0-C55131B7974D}"/>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2">
              <a:alphaModFix amt="10000"/>
            </a:blip>
            <a:stretch>
              <a:fillRect/>
            </a:stretch>
          </a:blipFill>
          <a:ln>
            <a:noFill/>
          </a:ln>
        </p:spPr>
      </p:sp>
      <p:sp>
        <p:nvSpPr>
          <p:cNvPr id="33" name="Google Shape;2215;p72">
            <a:extLst>
              <a:ext uri="{FF2B5EF4-FFF2-40B4-BE49-F238E27FC236}">
                <a16:creationId xmlns:a16="http://schemas.microsoft.com/office/drawing/2014/main" id="{512DCDAB-8578-236F-5676-81242CC99D03}"/>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4" name="Google Shape;2216;p72">
            <a:extLst>
              <a:ext uri="{FF2B5EF4-FFF2-40B4-BE49-F238E27FC236}">
                <a16:creationId xmlns:a16="http://schemas.microsoft.com/office/drawing/2014/main" id="{45B62E16-E58E-441E-9104-DFDAC3953ED8}"/>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2">
              <a:alphaModFix amt="10000"/>
            </a:blip>
            <a:stretch>
              <a:fillRect/>
            </a:stretch>
          </a:blipFill>
          <a:ln>
            <a:noFill/>
          </a:ln>
        </p:spPr>
      </p:sp>
      <p:sp>
        <p:nvSpPr>
          <p:cNvPr id="35" name="Google Shape;2217;p72">
            <a:extLst>
              <a:ext uri="{FF2B5EF4-FFF2-40B4-BE49-F238E27FC236}">
                <a16:creationId xmlns:a16="http://schemas.microsoft.com/office/drawing/2014/main" id="{4FF36848-703D-5274-48E6-6D7F82D1DBD0}"/>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6" name="Google Shape;2218;p72">
            <a:extLst>
              <a:ext uri="{FF2B5EF4-FFF2-40B4-BE49-F238E27FC236}">
                <a16:creationId xmlns:a16="http://schemas.microsoft.com/office/drawing/2014/main" id="{EF71DB28-141F-B4EC-0D89-AD7241D728E0}"/>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2">
              <a:alphaModFix amt="10000"/>
            </a:blip>
            <a:stretch>
              <a:fillRect/>
            </a:stretch>
          </a:blipFill>
          <a:ln>
            <a:noFill/>
          </a:ln>
        </p:spPr>
      </p:sp>
      <p:sp>
        <p:nvSpPr>
          <p:cNvPr id="37" name="Google Shape;2219;p72">
            <a:extLst>
              <a:ext uri="{FF2B5EF4-FFF2-40B4-BE49-F238E27FC236}">
                <a16:creationId xmlns:a16="http://schemas.microsoft.com/office/drawing/2014/main" id="{5A586447-542F-5127-50C5-482EAF628228}"/>
              </a:ext>
            </a:extLst>
          </p:cNvPr>
          <p:cNvSpPr txBox="1"/>
          <p:nvPr/>
        </p:nvSpPr>
        <p:spPr>
          <a:xfrm>
            <a:off x="717990" y="1538371"/>
            <a:ext cx="3814031" cy="1723508"/>
          </a:xfrm>
          <a:prstGeom prst="rect">
            <a:avLst/>
          </a:prstGeom>
          <a:solidFill>
            <a:schemeClr val="accent4">
              <a:lumMod val="20000"/>
              <a:lumOff val="80000"/>
            </a:schemeClr>
          </a:solidFill>
          <a:ln>
            <a:noFill/>
          </a:ln>
        </p:spPr>
        <p:txBody>
          <a:bodyPr spcFirstLastPara="1" wrap="square" lIns="121900" tIns="121900" rIns="121900" bIns="121900" anchor="t" anchorCtr="0">
            <a:spAutoFit/>
          </a:bodyPr>
          <a:lstStyle/>
          <a:p>
            <a:pPr>
              <a:buNone/>
            </a:pPr>
            <a:r>
              <a:rPr lang="en-IN" sz="2400" b="1" dirty="0">
                <a:solidFill>
                  <a:schemeClr val="dk1"/>
                </a:solidFill>
                <a:latin typeface="+mj-lt"/>
                <a:ea typeface="Calibri"/>
                <a:cs typeface="Calibri"/>
                <a:sym typeface="Calibri"/>
              </a:rPr>
              <a:t>ERROR METRICS:</a:t>
            </a:r>
          </a:p>
          <a:p>
            <a:pPr>
              <a:buNone/>
            </a:pPr>
            <a:r>
              <a:rPr lang="en-IN" sz="2400" dirty="0">
                <a:solidFill>
                  <a:schemeClr val="dk1"/>
                </a:solidFill>
                <a:latin typeface="+mj-lt"/>
                <a:ea typeface="Calibri"/>
                <a:cs typeface="Calibri"/>
                <a:sym typeface="Calibri"/>
              </a:rPr>
              <a:t>MAE: 31019.006017904547</a:t>
            </a:r>
          </a:p>
          <a:p>
            <a:pPr>
              <a:buNone/>
            </a:pPr>
            <a:r>
              <a:rPr lang="en-IN" sz="2400" dirty="0">
                <a:solidFill>
                  <a:schemeClr val="dk1"/>
                </a:solidFill>
                <a:latin typeface="+mj-lt"/>
                <a:ea typeface="Calibri"/>
                <a:cs typeface="Calibri"/>
                <a:sym typeface="Calibri"/>
              </a:rPr>
              <a:t>RMSE: 33896.95763089267</a:t>
            </a:r>
          </a:p>
          <a:p>
            <a:pPr>
              <a:buNone/>
            </a:pPr>
            <a:r>
              <a:rPr lang="en-IN" sz="2400" dirty="0">
                <a:solidFill>
                  <a:schemeClr val="dk1"/>
                </a:solidFill>
                <a:latin typeface="+mj-lt"/>
                <a:ea typeface="Calibri"/>
                <a:cs typeface="Calibri"/>
                <a:sym typeface="Calibri"/>
              </a:rPr>
              <a:t>MAPE: 8.864465271876673 </a:t>
            </a:r>
            <a:endParaRPr sz="2400" b="1" dirty="0">
              <a:solidFill>
                <a:schemeClr val="dk1"/>
              </a:solidFill>
              <a:latin typeface="+mj-lt"/>
              <a:ea typeface="Calibri"/>
              <a:cs typeface="Calibri"/>
              <a:sym typeface="Calibri"/>
            </a:endParaRPr>
          </a:p>
        </p:txBody>
      </p:sp>
      <p:sp>
        <p:nvSpPr>
          <p:cNvPr id="38" name="TextBox 37">
            <a:extLst>
              <a:ext uri="{FF2B5EF4-FFF2-40B4-BE49-F238E27FC236}">
                <a16:creationId xmlns:a16="http://schemas.microsoft.com/office/drawing/2014/main" id="{761D4A7A-8599-B491-8963-87F567FA66C7}"/>
              </a:ext>
            </a:extLst>
          </p:cNvPr>
          <p:cNvSpPr txBox="1"/>
          <p:nvPr/>
        </p:nvSpPr>
        <p:spPr>
          <a:xfrm>
            <a:off x="2645968" y="227693"/>
            <a:ext cx="69000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Rice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44" name="TextBox 43">
            <a:extLst>
              <a:ext uri="{FF2B5EF4-FFF2-40B4-BE49-F238E27FC236}">
                <a16:creationId xmlns:a16="http://schemas.microsoft.com/office/drawing/2014/main" id="{8153D00E-63A1-F1DA-5423-F7B636EB2E84}"/>
              </a:ext>
            </a:extLst>
          </p:cNvPr>
          <p:cNvSpPr txBox="1"/>
          <p:nvPr/>
        </p:nvSpPr>
        <p:spPr>
          <a:xfrm>
            <a:off x="388676" y="3796550"/>
            <a:ext cx="11315644" cy="2554545"/>
          </a:xfrm>
          <a:prstGeom prst="rect">
            <a:avLst/>
          </a:prstGeom>
          <a:noFill/>
        </p:spPr>
        <p:txBody>
          <a:bodyPr wrap="square" rtlCol="0">
            <a:spAutoFit/>
          </a:bodyPr>
          <a:lstStyle/>
          <a:p>
            <a:endParaRPr lang="en-US" sz="2000" dirty="0"/>
          </a:p>
          <a:p>
            <a:r>
              <a:rPr lang="en-US" sz="2000" b="1" dirty="0">
                <a:latin typeface="+mj-lt"/>
              </a:rPr>
              <a:t>3. </a:t>
            </a:r>
            <a:r>
              <a:rPr lang="en-US" sz="2000" dirty="0">
                <a:latin typeface="+mj-lt"/>
              </a:rPr>
              <a:t>The forecast has a MAPE of 8.86%, which means, on average, the model's predictions deviate by 8.86% from the actual values in percentage terms, so, it can be considered very accurate in many forecasting contexts, highlighting that the SARIMA model is well-fitted and performs excellently in capturing the patterns of the data.</a:t>
            </a:r>
          </a:p>
          <a:p>
            <a:r>
              <a:rPr lang="en-US" sz="2000" dirty="0">
                <a:latin typeface="+mj-lt"/>
              </a:rPr>
              <a:t>Overall Interpretation:</a:t>
            </a:r>
          </a:p>
          <a:p>
            <a:r>
              <a:rPr lang="en-US" sz="2000" dirty="0">
                <a:latin typeface="+mj-lt"/>
              </a:rPr>
              <a:t>The error metrics suggest the model is performing robustly, with minimal absolute and percentage errors. The low MAPE, in particular, is a strong indicator of reliable forecasting accuracy.</a:t>
            </a:r>
          </a:p>
        </p:txBody>
      </p:sp>
      <p:sp>
        <p:nvSpPr>
          <p:cNvPr id="46" name="TextBox 45">
            <a:extLst>
              <a:ext uri="{FF2B5EF4-FFF2-40B4-BE49-F238E27FC236}">
                <a16:creationId xmlns:a16="http://schemas.microsoft.com/office/drawing/2014/main" id="{69FFBD35-7BA1-1E4C-3FEF-C9C8D30C868C}"/>
              </a:ext>
            </a:extLst>
          </p:cNvPr>
          <p:cNvSpPr txBox="1"/>
          <p:nvPr/>
        </p:nvSpPr>
        <p:spPr>
          <a:xfrm>
            <a:off x="4767930" y="975192"/>
            <a:ext cx="6811210" cy="3170099"/>
          </a:xfrm>
          <a:prstGeom prst="rect">
            <a:avLst/>
          </a:prstGeom>
          <a:noFill/>
        </p:spPr>
        <p:txBody>
          <a:bodyPr wrap="square" rtlCol="0">
            <a:spAutoFit/>
          </a:bodyPr>
          <a:lstStyle/>
          <a:p>
            <a:pPr algn="just"/>
            <a:r>
              <a:rPr lang="en-US" sz="2000" dirty="0">
                <a:latin typeface="+mj-lt"/>
              </a:rPr>
              <a:t>1. On average, the forecast deviates by 31,019 units from the actual values. This indicates a relatively small absolute error magnitude, suggesting that the model performs well in terms of precision.</a:t>
            </a:r>
          </a:p>
          <a:p>
            <a:pPr algn="just"/>
            <a:r>
              <a:rPr lang="en-US" sz="2000" dirty="0">
                <a:latin typeface="+mj-lt"/>
              </a:rPr>
              <a:t>2. The RMSE value of 33,897 reflects the standard deviation of residuals (prediction errors). Since RMSE considers squared errors, it gives more weight to larger errors than MAE. The close values between MAE and RMSE indicate that the forecast errors are fairly consistent and not significantly influenced by extreme deviations.</a:t>
            </a:r>
          </a:p>
        </p:txBody>
      </p:sp>
    </p:spTree>
    <p:extLst>
      <p:ext uri="{BB962C8B-B14F-4D97-AF65-F5344CB8AC3E}">
        <p14:creationId xmlns:p14="http://schemas.microsoft.com/office/powerpoint/2010/main" val="33104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56232D5D-1447-1671-C232-BB8C92A7DF6A}"/>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29988832-67A3-891E-2A81-8D1C5400A6A0}"/>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81F7226F-F48D-5CF0-ED7C-765739A581F7}"/>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5E9FE3EF-1C2C-3D81-41BB-E0893353F8B2}"/>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3796CC6C-C23B-EF5C-153E-38FDC8D2D2C9}"/>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12E1853B-EAE8-0C8C-4ABD-A7EC7D08F24D}"/>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57E6807C-F0CA-D38F-CFA0-AA448E77FA6D}"/>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24B6CECF-6521-C91B-460A-3C644B5ED099}"/>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6AB636CD-4581-15F6-131B-E3CAD336606A}"/>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19A02F24-F925-CF1F-F4D9-D304185F8308}"/>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3BBA5B6D-238C-DD1B-A50B-939457EEA0AC}"/>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D16EC426-5BF2-F795-6DE3-DDE766CAAEA9}"/>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8ECC502A-6BE9-7968-DEDB-5CAFA3B14BAE}"/>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12487D6B-5D53-FDFF-01E1-891BFF45A092}"/>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9B3A5AF6-FFFC-6047-7B21-627CD6BCB928}"/>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A808C835-A842-10B8-CE4E-E5BE40015D14}"/>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7CFC31E6-BB7F-6AF8-0B52-168A8D5D4ED4}"/>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1DD37B1E-F585-3662-35D3-AABCE01F6747}"/>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BC112479-0EA9-2C37-0CCE-6B2D925429C4}"/>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5598D03D-31CF-35A9-FDA3-22C0FA1DBCB1}"/>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874F71A2-2D7C-1978-46D4-1CBD6165325E}"/>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5BB2CAC7-E2A0-52A6-58B6-F7AB23D23DB7}"/>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222EF684-F4BF-4B6E-8BF9-16A38F31D50F}"/>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75FCA5A7-782E-88C2-1F18-4CBE614E8327}"/>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C5E1B0D3-47C9-A9C7-7347-94BB8741B24B}"/>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2D4CC55D-AE73-C2AE-D32F-BC9700A2CF67}"/>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21E3FB4A-502A-C3D2-CD44-CDD132B85733}"/>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ACCAFB84-28D2-B20F-B419-BB334F798E53}"/>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ADF5D7DF-60A9-49D7-2BC5-776AAA969656}"/>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8168FDC6-BA1F-91FA-3DDA-73F8621A4626}"/>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6D7A889F-AEFA-92C1-BE12-621F6D65E274}"/>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4B3EE34E-6150-652D-94E0-BEBDACEF322F}"/>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207DBC9F-36D3-0B19-92A3-513B5257097B}"/>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8F887895-E904-48C3-DE4D-6F9EB473ECE4}"/>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1731FBD0-D6C8-F761-8BAF-191653B69599}"/>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DF7DF90B-9C7E-41AF-556B-179EEA689A2C}"/>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8D114C2C-617F-CB3D-3BB7-CA9F0C952A4B}"/>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32BA90E4-D027-5AC2-7AB0-D6AF30D7A4BE}"/>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D51729AB-F00C-7053-B3ED-D2C104C12072}"/>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EB3ADF0E-E0BA-4FAD-AA62-93A6544C989E}"/>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7708175-8D13-6E68-BF87-0CAB90046EC4}"/>
              </a:ext>
            </a:extLst>
          </p:cNvPr>
          <p:cNvSpPr txBox="1"/>
          <p:nvPr/>
        </p:nvSpPr>
        <p:spPr>
          <a:xfrm>
            <a:off x="2687782" y="316398"/>
            <a:ext cx="6816436" cy="584775"/>
          </a:xfrm>
          <a:prstGeom prst="rect">
            <a:avLst/>
          </a:prstGeom>
          <a:noFill/>
        </p:spPr>
        <p:txBody>
          <a:bodyPr wrap="square" rtlCol="0">
            <a:spAutoFit/>
          </a:bodyPr>
          <a:lstStyle/>
          <a:p>
            <a:pPr algn="ctr"/>
            <a:r>
              <a:rPr lang="en-IN" sz="3200" b="1" dirty="0">
                <a:latin typeface="Georgia" panose="02040502050405020303" pitchFamily="18" charset="0"/>
              </a:rPr>
              <a:t>Stationary Time Series</a:t>
            </a:r>
          </a:p>
        </p:txBody>
      </p:sp>
      <p:sp>
        <p:nvSpPr>
          <p:cNvPr id="4" name="TextBox 3">
            <a:extLst>
              <a:ext uri="{FF2B5EF4-FFF2-40B4-BE49-F238E27FC236}">
                <a16:creationId xmlns:a16="http://schemas.microsoft.com/office/drawing/2014/main" id="{17839AA4-8DF6-8CB7-988C-223E42BFAC1D}"/>
              </a:ext>
            </a:extLst>
          </p:cNvPr>
          <p:cNvSpPr txBox="1"/>
          <p:nvPr/>
        </p:nvSpPr>
        <p:spPr>
          <a:xfrm>
            <a:off x="440872" y="901626"/>
            <a:ext cx="11310256" cy="230832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400" dirty="0">
                <a:latin typeface="+mj-lt"/>
              </a:rPr>
              <a:t>A time series whose </a:t>
            </a:r>
            <a:r>
              <a:rPr lang="en-US" sz="2400" b="0" i="0" dirty="0">
                <a:effectLst/>
                <a:latin typeface="+mj-lt"/>
              </a:rPr>
              <a:t>statistical properties – mean, variance, and autocorrelation – do not depend on time and hence do not vary over time is called a </a:t>
            </a:r>
            <a:r>
              <a:rPr lang="en-US" sz="2400" b="1" i="0" dirty="0">
                <a:effectLst/>
                <a:latin typeface="+mj-lt"/>
              </a:rPr>
              <a:t>Stationary Time Series</a:t>
            </a:r>
            <a:r>
              <a:rPr lang="en-US" sz="2400" b="0" i="0" dirty="0">
                <a:effectLst/>
                <a:latin typeface="+mj-lt"/>
              </a:rPr>
              <a:t>. </a:t>
            </a:r>
            <a:endParaRPr lang="en-US" sz="900" dirty="0">
              <a:latin typeface="+mj-l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b="0" i="0" dirty="0">
                <a:effectLst/>
                <a:latin typeface="+mj-lt"/>
              </a:rPr>
              <a:t>This characteristic is crucial for many time series models, like </a:t>
            </a:r>
            <a:r>
              <a:rPr lang="en-US" sz="2400" b="1" i="0" dirty="0">
                <a:effectLst/>
                <a:latin typeface="+mj-lt"/>
              </a:rPr>
              <a:t>ARIMA</a:t>
            </a:r>
            <a:r>
              <a:rPr lang="en-US" sz="2400" i="0" dirty="0">
                <a:effectLst/>
                <a:latin typeface="+mj-lt"/>
              </a:rPr>
              <a:t>, which assumes Stationarity for producing reliable forecasts using th</a:t>
            </a:r>
            <a:r>
              <a:rPr lang="en-US" sz="2400" dirty="0">
                <a:latin typeface="+mj-lt"/>
              </a:rPr>
              <a:t>e data. </a:t>
            </a:r>
            <a:endParaRPr lang="en-US" sz="900" dirty="0">
              <a:latin typeface="+mj-l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latin typeface="+mj-lt"/>
              </a:rPr>
              <a:t>A Stationary time series </a:t>
            </a:r>
            <a:r>
              <a:rPr lang="en-US" sz="2400" b="1" dirty="0">
                <a:latin typeface="+mj-lt"/>
              </a:rPr>
              <a:t>does not exhibit trends or seasonality</a:t>
            </a:r>
            <a:r>
              <a:rPr lang="en-US" sz="2400" dirty="0">
                <a:latin typeface="+mj-lt"/>
              </a:rPr>
              <a:t>, making it appear flat and stable over time.</a:t>
            </a:r>
            <a:endParaRPr lang="en-IN" sz="2400" dirty="0">
              <a:latin typeface="+mj-lt"/>
            </a:endParaRPr>
          </a:p>
        </p:txBody>
      </p:sp>
      <p:pic>
        <p:nvPicPr>
          <p:cNvPr id="1026" name="Picture 2" descr="Stationarity in Time Series: Definition, Types, and Analysis Explained">
            <a:extLst>
              <a:ext uri="{FF2B5EF4-FFF2-40B4-BE49-F238E27FC236}">
                <a16:creationId xmlns:a16="http://schemas.microsoft.com/office/drawing/2014/main" id="{13C8D51D-02D4-028E-A061-5973D26BD08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0216" y="3077853"/>
            <a:ext cx="5730389" cy="2992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D01C95-24FB-E9FF-8190-9960E19C9CDB}"/>
              </a:ext>
            </a:extLst>
          </p:cNvPr>
          <p:cNvSpPr txBox="1"/>
          <p:nvPr/>
        </p:nvSpPr>
        <p:spPr>
          <a:xfrm>
            <a:off x="437371" y="3095978"/>
            <a:ext cx="5122350" cy="3416320"/>
          </a:xfrm>
          <a:prstGeom prst="rect">
            <a:avLst/>
          </a:prstGeom>
          <a:noFill/>
        </p:spPr>
        <p:txBody>
          <a:bodyPr wrap="square" rtlCol="0">
            <a:spAutoFit/>
          </a:bodyPr>
          <a:lstStyle/>
          <a:p>
            <a:pPr algn="just"/>
            <a:r>
              <a:rPr lang="en-US" sz="2400" dirty="0">
                <a:latin typeface="+mj-lt"/>
              </a:rPr>
              <a:t>The figure alongside shows a Stationary Time Series. To assess the stationarity of a time series, statistical tests, like the Augmented Dickey-Fuller (ADF) Test, are commonly used. A visual inspection of the time series typically shows fluctuations around a constant mean with consistent variance and autocorrelation.</a:t>
            </a:r>
            <a:endParaRPr lang="en-IN" sz="2400" dirty="0">
              <a:latin typeface="+mj-lt"/>
            </a:endParaRPr>
          </a:p>
        </p:txBody>
      </p:sp>
      <p:sp>
        <p:nvSpPr>
          <p:cNvPr id="5" name="TextBox 4">
            <a:extLst>
              <a:ext uri="{FF2B5EF4-FFF2-40B4-BE49-F238E27FC236}">
                <a16:creationId xmlns:a16="http://schemas.microsoft.com/office/drawing/2014/main" id="{3669C199-8461-33AB-6AA1-F337CAB8FB26}"/>
              </a:ext>
            </a:extLst>
          </p:cNvPr>
          <p:cNvSpPr txBox="1"/>
          <p:nvPr/>
        </p:nvSpPr>
        <p:spPr>
          <a:xfrm>
            <a:off x="6339240" y="5814164"/>
            <a:ext cx="5235130" cy="400110"/>
          </a:xfrm>
          <a:prstGeom prst="rect">
            <a:avLst/>
          </a:prstGeom>
          <a:noFill/>
        </p:spPr>
        <p:txBody>
          <a:bodyPr wrap="square" rtlCol="0">
            <a:spAutoFit/>
          </a:bodyPr>
          <a:lstStyle/>
          <a:p>
            <a:r>
              <a:rPr lang="en-US" sz="2000" b="1" dirty="0">
                <a:latin typeface="+mj-lt"/>
              </a:rPr>
              <a:t>Source</a:t>
            </a:r>
            <a:r>
              <a:rPr lang="en-US" sz="2000" dirty="0">
                <a:latin typeface="+mj-lt"/>
              </a:rPr>
              <a:t>: </a:t>
            </a:r>
            <a:r>
              <a:rPr lang="en-US" sz="2000" dirty="0">
                <a:latin typeface="+mj-lt"/>
                <a:hlinkClick r:id="rId17"/>
              </a:rPr>
              <a:t>https://blog.quantinsti.com/stationarity/</a:t>
            </a:r>
            <a:endParaRPr lang="en-US" sz="2000" dirty="0">
              <a:latin typeface="+mj-lt"/>
            </a:endParaRPr>
          </a:p>
        </p:txBody>
      </p:sp>
    </p:spTree>
    <p:extLst>
      <p:ext uri="{BB962C8B-B14F-4D97-AF65-F5344CB8AC3E}">
        <p14:creationId xmlns:p14="http://schemas.microsoft.com/office/powerpoint/2010/main" val="2151745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0AA5C0E8-7974-69CD-106D-86230BD5424B}"/>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351DD131-2186-0ED6-AFEF-867BAB8834C9}"/>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D8417886-3D5C-5B18-E69A-018E01A9DAA7}"/>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1B3C1FBC-D7F3-A5CF-D667-A94F61D15956}"/>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084F93E4-688B-2532-DA85-5E863146B778}"/>
              </a:ext>
            </a:extLst>
          </p:cNvPr>
          <p:cNvSpPr/>
          <p:nvPr/>
        </p:nvSpPr>
        <p:spPr>
          <a:xfrm>
            <a:off x="10716143" y="228341"/>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804BA223-FB55-5F5B-1C7F-36B6DBADD22B}"/>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6996FA10-AE43-584D-B540-57016A879739}"/>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C7887DC0-DC62-5F3A-B822-DF6FD5C8FBF1}"/>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EDEE398B-4C76-76A9-D263-DFC9C0F29F6C}"/>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CAE4E52F-D1E9-E6C3-1A79-C04415AB7E0F}"/>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8B956B86-1BB1-03DD-8CB0-4D1FFB10E123}"/>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88EE4FE2-7663-4E24-1447-A58834C6C044}"/>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CFF1A157-7F7B-7DB1-7CB2-573AD8AE49D1}"/>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F0716BA4-59E0-9743-7B71-CBF709C65619}"/>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8E364FC1-0341-2D2E-4C7C-0D22D4A9B44B}"/>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6832998E-A5EB-C9A4-560C-4219CC0DC59E}"/>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9575CC93-9BC5-D5D3-4D11-23411E40125E}"/>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076183B1-9CE2-A90D-8C08-F7A42BDD3FA6}"/>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D52519C7-37B8-F3D8-34EF-4726B2074AF2}"/>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880D5769-A319-704F-4832-ECA5D6FE4A51}"/>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F6995CE0-C401-D044-298E-49968CA0FF84}"/>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15F015B5-D829-1DFC-01E3-4F5F2D8EEB36}"/>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F32D2858-9737-C58A-D403-1539863E5563}"/>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4FDAD1AC-6BB2-B777-F72A-7B46972EDFA2}"/>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72ED1680-2F99-B09F-3B6E-BC0BCE541E9F}"/>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4706B868-A9AB-9A6E-20E8-254843D1B8E3}"/>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AF6CDB52-0EB6-FD69-F0E0-38356857F3BA}"/>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A752F20F-4489-0547-FEB2-922B4EF1E1B9}"/>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DFFF4D43-F456-619B-A9BF-EF05C4702E1C}"/>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39AB4E1A-2063-424D-FB85-1A8CADC476B0}"/>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049FFC6B-2103-5BF3-30DF-9A807A3B22BF}"/>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273F6A00-9178-AAFC-AD6A-613014086636}"/>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C67B0F96-D7B2-4B6B-1254-1445E74ACFCA}"/>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999C58FD-E0E6-5E70-CD65-5DE8D35DBF5F}"/>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0B6BADBA-6F9C-06F3-C50E-7CC1E96B19BC}"/>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5633D630-A5B1-A240-D59D-FF70707DF2E0}"/>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197D4722-415E-0887-2259-7EA14052AFFF}"/>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EB6286F3-7D9F-8410-E54F-DEAAB9F81B95}"/>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EAEF0566-E9AB-C413-D38C-CA7FB92228D7}"/>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A3DA9B48-819D-6557-A8D7-4C53AF8641B4}"/>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88D9E4AA-C634-5F01-49D9-3EC1526183A6}"/>
              </a:ext>
            </a:extLst>
          </p:cNvPr>
          <p:cNvSpPr txBox="1"/>
          <p:nvPr/>
        </p:nvSpPr>
        <p:spPr>
          <a:xfrm>
            <a:off x="2647867" y="271397"/>
            <a:ext cx="689626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Jute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5" name="TextBox 4">
            <a:extLst>
              <a:ext uri="{FF2B5EF4-FFF2-40B4-BE49-F238E27FC236}">
                <a16:creationId xmlns:a16="http://schemas.microsoft.com/office/drawing/2014/main" id="{66BE0CBB-0D60-8C16-97E1-0ADC54361373}"/>
              </a:ext>
            </a:extLst>
          </p:cNvPr>
          <p:cNvSpPr txBox="1"/>
          <p:nvPr/>
        </p:nvSpPr>
        <p:spPr>
          <a:xfrm>
            <a:off x="440870" y="852565"/>
            <a:ext cx="11310257" cy="1107996"/>
          </a:xfrm>
          <a:prstGeom prst="rect">
            <a:avLst/>
          </a:prstGeom>
          <a:noFill/>
        </p:spPr>
        <p:txBody>
          <a:bodyPr wrap="square">
            <a:spAutoFit/>
          </a:bodyPr>
          <a:lstStyle/>
          <a:p>
            <a:pPr algn="just"/>
            <a:r>
              <a:rPr lang="en-US" sz="2200" b="0" i="0" u="none" strike="noStrike" dirty="0">
                <a:solidFill>
                  <a:srgbClr val="000000"/>
                </a:solidFill>
                <a:effectLst/>
                <a:latin typeface="+mj-lt"/>
              </a:rPr>
              <a:t>Jute is a </a:t>
            </a:r>
            <a:r>
              <a:rPr lang="en-US" sz="2200" b="1" i="0" u="none" strike="noStrike" dirty="0">
                <a:solidFill>
                  <a:srgbClr val="000000"/>
                </a:solidFill>
                <a:effectLst/>
                <a:latin typeface="+mj-lt"/>
              </a:rPr>
              <a:t>Kharif </a:t>
            </a:r>
            <a:r>
              <a:rPr lang="en-US" sz="2200" b="1" dirty="0">
                <a:solidFill>
                  <a:srgbClr val="000000"/>
                </a:solidFill>
                <a:latin typeface="+mj-lt"/>
              </a:rPr>
              <a:t>C</a:t>
            </a:r>
            <a:r>
              <a:rPr lang="en-US" sz="2200" b="1" i="0" u="none" strike="noStrike" dirty="0">
                <a:solidFill>
                  <a:srgbClr val="000000"/>
                </a:solidFill>
                <a:effectLst/>
                <a:latin typeface="+mj-lt"/>
              </a:rPr>
              <a:t>rop</a:t>
            </a:r>
            <a:r>
              <a:rPr lang="en-US" sz="2200" b="0" i="0" u="none" strike="noStrike" dirty="0">
                <a:solidFill>
                  <a:srgbClr val="000000"/>
                </a:solidFill>
                <a:effectLst/>
                <a:latin typeface="+mj-lt"/>
              </a:rPr>
              <a:t>, grown only once a year, with sowing occurring between March and May and harvesting taking place from June to September. So, the yearly data is available from 1997 to 2019 from the Kharif Season. We plot that in a line diagram. </a:t>
            </a:r>
            <a:endParaRPr lang="en-IN" sz="2200" dirty="0">
              <a:latin typeface="+mj-lt"/>
            </a:endParaRPr>
          </a:p>
        </p:txBody>
      </p:sp>
      <p:pic>
        <p:nvPicPr>
          <p:cNvPr id="7" name="Picture 6">
            <a:extLst>
              <a:ext uri="{FF2B5EF4-FFF2-40B4-BE49-F238E27FC236}">
                <a16:creationId xmlns:a16="http://schemas.microsoft.com/office/drawing/2014/main" id="{B2B1F5B8-CEB7-9CF9-9E82-3A7E1A384690}"/>
              </a:ext>
            </a:extLst>
          </p:cNvPr>
          <p:cNvPicPr>
            <a:picLocks noChangeAspect="1"/>
          </p:cNvPicPr>
          <p:nvPr/>
        </p:nvPicPr>
        <p:blipFill>
          <a:blip r:embed="rId16"/>
          <a:stretch>
            <a:fillRect/>
          </a:stretch>
        </p:blipFill>
        <p:spPr>
          <a:xfrm>
            <a:off x="6691255" y="2245593"/>
            <a:ext cx="5339543" cy="4174385"/>
          </a:xfrm>
          <a:prstGeom prst="rect">
            <a:avLst/>
          </a:prstGeom>
        </p:spPr>
      </p:pic>
      <p:sp>
        <p:nvSpPr>
          <p:cNvPr id="10" name="TextBox 9">
            <a:extLst>
              <a:ext uri="{FF2B5EF4-FFF2-40B4-BE49-F238E27FC236}">
                <a16:creationId xmlns:a16="http://schemas.microsoft.com/office/drawing/2014/main" id="{42ECAD33-AD87-FA26-FB7F-CFC0573FA59D}"/>
              </a:ext>
            </a:extLst>
          </p:cNvPr>
          <p:cNvSpPr txBox="1"/>
          <p:nvPr/>
        </p:nvSpPr>
        <p:spPr>
          <a:xfrm>
            <a:off x="228941" y="1977414"/>
            <a:ext cx="6405298" cy="4832092"/>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mj-lt"/>
              </a:rPr>
              <a:t>There’s a general </a:t>
            </a:r>
            <a:r>
              <a:rPr kumimoji="0" lang="en-US" altLang="en-US" sz="2200" b="1" i="0" u="none" strike="noStrike" cap="none" normalizeH="0" baseline="0" dirty="0">
                <a:ln>
                  <a:noFill/>
                </a:ln>
                <a:solidFill>
                  <a:schemeClr val="tx1"/>
                </a:solidFill>
                <a:effectLst/>
                <a:latin typeface="+mj-lt"/>
              </a:rPr>
              <a:t>upward trend</a:t>
            </a:r>
            <a:r>
              <a:rPr kumimoji="0" lang="en-US" altLang="en-US" sz="2200" b="0" i="0" u="none" strike="noStrike" cap="none" normalizeH="0" baseline="0" dirty="0">
                <a:ln>
                  <a:noFill/>
                </a:ln>
                <a:solidFill>
                  <a:schemeClr val="tx1"/>
                </a:solidFill>
                <a:effectLst/>
                <a:latin typeface="+mj-lt"/>
              </a:rPr>
              <a:t> in jute production initially, although it's not strictly linear. Production increased until a sharp </a:t>
            </a:r>
            <a:r>
              <a:rPr kumimoji="0" lang="en-US" altLang="en-US" sz="2200" b="1" i="0" u="none" strike="noStrike" cap="none" normalizeH="0" baseline="0" dirty="0">
                <a:ln>
                  <a:noFill/>
                </a:ln>
                <a:solidFill>
                  <a:schemeClr val="tx1"/>
                </a:solidFill>
                <a:effectLst/>
                <a:latin typeface="+mj-lt"/>
              </a:rPr>
              <a:t>peak in 2009</a:t>
            </a:r>
            <a:r>
              <a:rPr kumimoji="0" lang="en-US" altLang="en-US" sz="2200" b="0" i="0" u="none" strike="noStrike" cap="none" normalizeH="0" baseline="0" dirty="0">
                <a:ln>
                  <a:noFill/>
                </a:ln>
                <a:solidFill>
                  <a:schemeClr val="tx1"/>
                </a:solidFill>
                <a:effectLst/>
                <a:latin typeface="+mj-lt"/>
              </a:rPr>
              <a:t>, which seems to be the highest production value on the chart.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mj-lt"/>
              </a:rPr>
              <a:t>There are significant </a:t>
            </a:r>
            <a:r>
              <a:rPr kumimoji="0" lang="en-US" altLang="en-US" sz="2200" b="1" i="0" u="none" strike="noStrike" cap="none" normalizeH="0" baseline="0" dirty="0">
                <a:ln>
                  <a:noFill/>
                </a:ln>
                <a:solidFill>
                  <a:schemeClr val="tx1"/>
                </a:solidFill>
                <a:effectLst/>
                <a:latin typeface="+mj-lt"/>
              </a:rPr>
              <a:t>fluctuations</a:t>
            </a:r>
            <a:r>
              <a:rPr kumimoji="0" lang="en-US" altLang="en-US" sz="2200" b="0" i="0" u="none" strike="noStrike" cap="none" normalizeH="0" baseline="0" dirty="0">
                <a:ln>
                  <a:noFill/>
                </a:ln>
                <a:solidFill>
                  <a:schemeClr val="tx1"/>
                </a:solidFill>
                <a:effectLst/>
                <a:latin typeface="+mj-lt"/>
              </a:rPr>
              <a:t> throughout the graph, indicating variability in production. Some sharp drops and rebounds suggest periods of external shocks, like weather, policy changes, etc..</a:t>
            </a:r>
            <a:endParaRPr lang="en-US" altLang="en-US" sz="2200" dirty="0">
              <a:latin typeface="+mj-l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mj-lt"/>
              </a:rPr>
              <a:t>The </a:t>
            </a:r>
            <a:r>
              <a:rPr kumimoji="0" lang="en-US" altLang="en-US" sz="2200" b="1" i="0" u="none" strike="noStrike" cap="none" normalizeH="0" baseline="0" dirty="0">
                <a:ln>
                  <a:noFill/>
                </a:ln>
                <a:solidFill>
                  <a:schemeClr val="tx1"/>
                </a:solidFill>
                <a:effectLst/>
                <a:latin typeface="+mj-lt"/>
              </a:rPr>
              <a:t>highest production</a:t>
            </a:r>
            <a:r>
              <a:rPr kumimoji="0" lang="en-US" altLang="en-US" sz="2200" b="0" i="0" u="none" strike="noStrike" cap="none" normalizeH="0" baseline="0" dirty="0">
                <a:ln>
                  <a:noFill/>
                </a:ln>
                <a:solidFill>
                  <a:schemeClr val="tx1"/>
                </a:solidFill>
                <a:effectLst/>
                <a:latin typeface="+mj-lt"/>
              </a:rPr>
              <a:t> reaches above 1.5 metric </a:t>
            </a:r>
            <a:r>
              <a:rPr kumimoji="0" lang="en-US" altLang="en-US" sz="2200" b="0" i="0" u="none" strike="noStrike" cap="none" normalizeH="0" baseline="0" dirty="0" err="1">
                <a:ln>
                  <a:noFill/>
                </a:ln>
                <a:solidFill>
                  <a:schemeClr val="tx1"/>
                </a:solidFill>
                <a:effectLst/>
                <a:latin typeface="+mj-lt"/>
              </a:rPr>
              <a:t>tonnes</a:t>
            </a:r>
            <a:r>
              <a:rPr kumimoji="0" lang="en-US" altLang="en-US" sz="2200" b="0" i="0" u="none" strike="noStrike" cap="none" normalizeH="0" baseline="0" dirty="0">
                <a:ln>
                  <a:noFill/>
                </a:ln>
                <a:solidFill>
                  <a:schemeClr val="tx1"/>
                </a:solidFill>
                <a:effectLst/>
                <a:latin typeface="+mj-lt"/>
              </a:rPr>
              <a:t>, and then there's a noticeable </a:t>
            </a:r>
            <a:r>
              <a:rPr kumimoji="0" lang="en-US" altLang="en-US" sz="2200" b="1" i="0" u="none" strike="noStrike" cap="none" normalizeH="0" baseline="0" dirty="0">
                <a:ln>
                  <a:noFill/>
                </a:ln>
                <a:solidFill>
                  <a:schemeClr val="tx1"/>
                </a:solidFill>
                <a:effectLst/>
                <a:latin typeface="+mj-lt"/>
              </a:rPr>
              <a:t>decline followed by volatility</a:t>
            </a:r>
            <a:r>
              <a:rPr kumimoji="0" lang="en-US" altLang="en-US" sz="2200" b="0" i="0" u="none" strike="noStrike" cap="none" normalizeH="0" baseline="0" dirty="0">
                <a:ln>
                  <a:noFill/>
                </a:ln>
                <a:solidFill>
                  <a:schemeClr val="tx1"/>
                </a:solidFill>
                <a:effectLst/>
                <a:latin typeface="+mj-lt"/>
              </a:rPr>
              <a:t> in the subsequent data points.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mj-lt"/>
              </a:rPr>
              <a:t>Towards the end, after a sharp drop, there's a small </a:t>
            </a:r>
            <a:r>
              <a:rPr kumimoji="0" lang="en-US" altLang="en-US" sz="2200" b="1" i="0" u="none" strike="noStrike" cap="none" normalizeH="0" baseline="0" dirty="0">
                <a:ln>
                  <a:noFill/>
                </a:ln>
                <a:solidFill>
                  <a:schemeClr val="tx1"/>
                </a:solidFill>
                <a:effectLst/>
                <a:latin typeface="+mj-lt"/>
              </a:rPr>
              <a:t>rebound</a:t>
            </a:r>
            <a:r>
              <a:rPr kumimoji="0" lang="en-US" altLang="en-US" sz="2200" b="0" i="0" u="none" strike="noStrike" cap="none" normalizeH="0" baseline="0" dirty="0">
                <a:ln>
                  <a:noFill/>
                </a:ln>
                <a:solidFill>
                  <a:schemeClr val="tx1"/>
                </a:solidFill>
                <a:effectLst/>
                <a:latin typeface="+mj-lt"/>
              </a:rPr>
              <a:t>, which might indicate a recovery or seasonal effect.</a:t>
            </a:r>
          </a:p>
        </p:txBody>
      </p:sp>
    </p:spTree>
    <p:extLst>
      <p:ext uri="{BB962C8B-B14F-4D97-AF65-F5344CB8AC3E}">
        <p14:creationId xmlns:p14="http://schemas.microsoft.com/office/powerpoint/2010/main" val="1118934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12CE45D0-8739-28F0-E73F-2E3C0F765819}"/>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0DDE6A58-A649-1AB1-5BC9-0FFB350F979B}"/>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26186F3C-12AC-3473-CD57-D33ADF6CCF8C}"/>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32240210-7C3A-C88C-952B-368C26124450}"/>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2E19E7DE-767D-EB8C-27CF-2EDEA0CC5F83}"/>
              </a:ext>
            </a:extLst>
          </p:cNvPr>
          <p:cNvSpPr/>
          <p:nvPr/>
        </p:nvSpPr>
        <p:spPr>
          <a:xfrm>
            <a:off x="10716143" y="228341"/>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5C178D12-6653-38FE-A153-8DB38FD5B70C}"/>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9597D649-9FD0-DED9-6117-E5D0A5F5C727}"/>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B48CC74A-C545-1A8A-9CA7-D2AD3D580B0E}"/>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9AF3E4C1-7409-0C37-7DB3-67008CD51EEC}"/>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3E3C7389-C72A-0954-5E79-17F06F3287A1}"/>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A73ED835-A5FC-7477-AB42-451F29CF0315}"/>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F31D7939-26B5-BDB6-A137-1123AEBF0F83}"/>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E69605C2-E537-208F-FC9D-F8227E0AB8CD}"/>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0D7336D3-6210-32CB-10B1-65FA7F560D78}"/>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C8BDFD12-65CC-7739-CDDB-E23941E0B8D3}"/>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2BED583C-5A88-8F7E-9ED3-D33EB6BA44F6}"/>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074B975D-0C79-0074-5339-27D06A734668}"/>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BE99CF42-2F29-E0EC-E61B-6C4DD282B514}"/>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84080617-1830-C8EF-7B36-6816DDB9A667}"/>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7E0E8834-42AB-F039-9CA1-FCD0282E31BB}"/>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75B00BF3-1222-37AB-301B-E08580D66565}"/>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DCD786C7-D0A9-9A95-14CB-725997B63646}"/>
              </a:ext>
            </a:extLst>
          </p:cNvPr>
          <p:cNvSpPr/>
          <p:nvPr/>
        </p:nvSpPr>
        <p:spPr>
          <a:xfrm>
            <a:off x="1916861" y="3477566"/>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930801D0-9819-C6D1-EA92-036CF09F191E}"/>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3F6C590C-8434-6346-0CC8-B1B70725A84A}"/>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CFD07FE5-229E-9E4F-3D89-5EA985074E77}"/>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87F50E5A-C718-D2F9-0D97-A5F343565E38}"/>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11993294-3717-09A7-C2E2-6CD32F81D38D}"/>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502E1D91-EE79-8974-9DD0-A9FBE861D419}"/>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70F2F6BE-2322-B50D-4D54-0CD64B99889A}"/>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EBC2CDF6-EBDC-6AA6-F1D7-D948D2A597C3}"/>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550AB18A-FCED-AE9C-C1A2-44DEDE69DF79}"/>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05074217-7DA9-4339-2BBF-1A9A88E5C5FB}"/>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A0A4B770-3F03-EBE0-6C6E-6885E9EC58F1}"/>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559CBCF5-AAEC-7B81-EF05-708099D218D8}"/>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3805C183-E693-7D8D-B94D-30C2699642DB}"/>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ACC9DE33-031C-58B9-0FD9-C45F96369DD8}"/>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3C8CFE97-97B4-73FF-9419-BEB3030777E7}"/>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CC9F6F8A-3397-F6E2-F526-74B186E7207F}"/>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AD68AF9B-5BB8-17D1-23A9-1A2BD9F88D5C}"/>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0A06532E-6987-79A7-9021-A5F144462068}"/>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038CFE25-C4AB-C63C-916D-BB00E8F06325}"/>
              </a:ext>
            </a:extLst>
          </p:cNvPr>
          <p:cNvSpPr txBox="1"/>
          <p:nvPr/>
        </p:nvSpPr>
        <p:spPr>
          <a:xfrm>
            <a:off x="2647867" y="271397"/>
            <a:ext cx="689626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Jute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4" name="TextBox 3">
            <a:extLst>
              <a:ext uri="{FF2B5EF4-FFF2-40B4-BE49-F238E27FC236}">
                <a16:creationId xmlns:a16="http://schemas.microsoft.com/office/drawing/2014/main" id="{6B07AE65-F2AB-814C-D416-8578637E13E1}"/>
              </a:ext>
            </a:extLst>
          </p:cNvPr>
          <p:cNvSpPr txBox="1"/>
          <p:nvPr/>
        </p:nvSpPr>
        <p:spPr>
          <a:xfrm>
            <a:off x="410972" y="866617"/>
            <a:ext cx="6531428" cy="430887"/>
          </a:xfrm>
          <a:prstGeom prst="rect">
            <a:avLst/>
          </a:prstGeom>
          <a:noFill/>
        </p:spPr>
        <p:txBody>
          <a:bodyPr wrap="square">
            <a:spAutoFit/>
          </a:bodyPr>
          <a:lstStyle/>
          <a:p>
            <a:r>
              <a:rPr lang="en-US" sz="2200" b="0" i="0" u="none" strike="noStrike" dirty="0">
                <a:solidFill>
                  <a:srgbClr val="000000"/>
                </a:solidFill>
                <a:effectLst/>
                <a:latin typeface="+mj-lt"/>
              </a:rPr>
              <a:t>We first get the decomposition plot.</a:t>
            </a:r>
            <a:endParaRPr lang="en-IN" sz="2200" dirty="0">
              <a:latin typeface="+mj-lt"/>
            </a:endParaRPr>
          </a:p>
        </p:txBody>
      </p:sp>
      <p:pic>
        <p:nvPicPr>
          <p:cNvPr id="5122" name="Picture 2">
            <a:extLst>
              <a:ext uri="{FF2B5EF4-FFF2-40B4-BE49-F238E27FC236}">
                <a16:creationId xmlns:a16="http://schemas.microsoft.com/office/drawing/2014/main" id="{8A059E82-4987-D9EE-14AB-A1FE4745C83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9495" y="1486435"/>
            <a:ext cx="5774885" cy="43200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EDB1F4E-69BC-76E0-DD20-D71D299E0DA7}"/>
              </a:ext>
            </a:extLst>
          </p:cNvPr>
          <p:cNvSpPr txBox="1"/>
          <p:nvPr/>
        </p:nvSpPr>
        <p:spPr>
          <a:xfrm>
            <a:off x="6547387" y="1481028"/>
            <a:ext cx="5301891" cy="4801314"/>
          </a:xfrm>
          <a:prstGeom prst="rect">
            <a:avLst/>
          </a:prstGeom>
          <a:noFill/>
        </p:spPr>
        <p:txBody>
          <a:bodyPr wrap="square">
            <a:spAutoFit/>
          </a:bodyPr>
          <a:lstStyle/>
          <a:p>
            <a:pPr rtl="0">
              <a:spcBef>
                <a:spcPts val="1200"/>
              </a:spcBef>
              <a:spcAft>
                <a:spcPts val="1200"/>
              </a:spcAft>
              <a:buNone/>
            </a:pPr>
            <a:r>
              <a:rPr lang="en-US" sz="2200" b="1" i="0" u="none" strike="noStrike" dirty="0">
                <a:solidFill>
                  <a:srgbClr val="000000"/>
                </a:solidFill>
                <a:effectLst/>
                <a:latin typeface="+mj-lt"/>
              </a:rPr>
              <a:t>Observed Line Chart (Top Panel): </a:t>
            </a:r>
            <a:r>
              <a:rPr lang="en-US" sz="2200" b="0" i="0" u="none" strike="noStrike" dirty="0">
                <a:solidFill>
                  <a:srgbClr val="000000"/>
                </a:solidFill>
                <a:effectLst/>
                <a:latin typeface="+mj-lt"/>
              </a:rPr>
              <a:t>It shows the original jute production values over time. There is moderate fluctuation with an upward trend until around the 13th year, i.e., 2009, followed by a few drops and recoveries. This aligns with what we saw in the initial line plot.</a:t>
            </a:r>
            <a:endParaRPr lang="en-US" sz="2200" b="0" dirty="0">
              <a:effectLst/>
              <a:latin typeface="+mj-lt"/>
            </a:endParaRPr>
          </a:p>
          <a:p>
            <a:pPr rtl="0">
              <a:spcBef>
                <a:spcPts val="1200"/>
              </a:spcBef>
              <a:spcAft>
                <a:spcPts val="1200"/>
              </a:spcAft>
              <a:buNone/>
            </a:pPr>
            <a:r>
              <a:rPr lang="en-US" sz="2200" b="1" i="0" u="none" strike="noStrike" dirty="0">
                <a:solidFill>
                  <a:srgbClr val="000000"/>
                </a:solidFill>
                <a:effectLst/>
                <a:latin typeface="+mj-lt"/>
              </a:rPr>
              <a:t>Trend (2nd Panel): </a:t>
            </a:r>
            <a:r>
              <a:rPr lang="en-US" sz="2200" b="0" i="0" u="none" strike="noStrike" dirty="0">
                <a:solidFill>
                  <a:srgbClr val="000000"/>
                </a:solidFill>
                <a:effectLst/>
                <a:latin typeface="+mj-lt"/>
              </a:rPr>
              <a:t>The trend line captures the general increase up to the peak, then a gradual decline. This confirms that production has long-term movement, which needs to be handled in modelling (e.g., through differencing).</a:t>
            </a:r>
            <a:endParaRPr lang="en-US" sz="2200" b="0" dirty="0">
              <a:effectLst/>
              <a:latin typeface="+mj-lt"/>
            </a:endParaRPr>
          </a:p>
        </p:txBody>
      </p:sp>
    </p:spTree>
    <p:extLst>
      <p:ext uri="{BB962C8B-B14F-4D97-AF65-F5344CB8AC3E}">
        <p14:creationId xmlns:p14="http://schemas.microsoft.com/office/powerpoint/2010/main" val="2665987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A4F2E06B-8D1C-3D94-050D-A33A66691965}"/>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294259D8-23D5-F11C-C990-C79D78829213}"/>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EA528DE9-6B56-A137-4431-8B06DC31A15A}"/>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59B900DF-D2B3-CC06-90D6-DB3934CFBCE5}"/>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6EFD621B-AA2A-B8FB-7A14-882159C006F0}"/>
              </a:ext>
            </a:extLst>
          </p:cNvPr>
          <p:cNvSpPr/>
          <p:nvPr/>
        </p:nvSpPr>
        <p:spPr>
          <a:xfrm>
            <a:off x="10716143" y="228341"/>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82CCD5DC-A044-684E-A414-C42C76093D17}"/>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8DC37237-D0F2-5569-A7B6-A60BE6A449E2}"/>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DE5A5BD0-478B-3ED4-6E09-2539FEBE1A16}"/>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E9566DDD-8AAF-0130-CCCB-CF4D54ABE53A}"/>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CF4D693B-10B3-F7CE-C390-F29985162EBD}"/>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4DC74819-9BAE-2B68-C1ED-966CD06586BF}"/>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16804144-E120-52FE-D39D-D082E3FDFB00}"/>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396BA4BF-B0E3-7C5A-9095-080EFFC5A6A6}"/>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1FF72144-181E-514E-469C-2823A434FE0B}"/>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1628F135-4AD6-279F-D3FC-D535715C41A3}"/>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84364515-71CA-0B09-6FF2-7A0A2DECAE65}"/>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BA9E088A-1838-F248-E6C6-DA16F5B27950}"/>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A23E33B0-2A9A-C37B-7282-642A86DDE357}"/>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F139E254-A306-44A8-1EAF-5BEEC01D6732}"/>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F33B454F-1EE3-DA1C-9B04-8CC2A8C4F3F6}"/>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A44FB327-E5C4-4435-9F9F-530811AB1D6E}"/>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0762482E-E993-F5D9-794A-8C63785544B1}"/>
              </a:ext>
            </a:extLst>
          </p:cNvPr>
          <p:cNvSpPr/>
          <p:nvPr/>
        </p:nvSpPr>
        <p:spPr>
          <a:xfrm>
            <a:off x="1916861" y="3477566"/>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E3012EC6-BED5-14CE-8BBC-4F55C29F2311}"/>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EF87F775-291C-BCD3-B6CF-03ECF17BF7A7}"/>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1A286BBC-0EF4-C41C-C11D-71AED4D7A8D1}"/>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9D654C97-CEAD-628E-96B1-8F1F07CD6051}"/>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322DD1EE-1F67-D595-ADC1-D9834192C62C}"/>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2F8CE9D1-7356-E331-0400-1D62C30F92EB}"/>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D5D21772-2C3B-C28D-146A-680DE2C5C9E2}"/>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9C94ED1D-6083-AE42-FE0B-E72568C43493}"/>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0CFCE93E-B863-5A93-FE58-91C08B9A0A4C}"/>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C6EBEE79-5721-3E14-E343-C8B7DB05BE9C}"/>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E6BF48DC-0C56-C250-A24D-1D6043B09E07}"/>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3CF8FA0D-2CBD-1E20-2533-804CD51A1992}"/>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3AEE781B-AC47-3E86-49A9-FDC811935820}"/>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5F2E84AA-35BC-AF52-9D89-754601DF5BA6}"/>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F5E0DCCB-46A0-E4CA-15BB-1445719DEF83}"/>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9A43355A-1E8C-0DB2-1240-EC80303C77E1}"/>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784E9291-6108-51EE-8B79-CA33B3C096F7}"/>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BF6EC3F6-F154-2321-CD9F-116466AB8913}"/>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E6D1A461-2FED-FBA1-8589-6EB2D11E272D}"/>
              </a:ext>
            </a:extLst>
          </p:cNvPr>
          <p:cNvSpPr txBox="1"/>
          <p:nvPr/>
        </p:nvSpPr>
        <p:spPr>
          <a:xfrm>
            <a:off x="2647867" y="271397"/>
            <a:ext cx="689626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Jute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pic>
        <p:nvPicPr>
          <p:cNvPr id="5122" name="Picture 2">
            <a:extLst>
              <a:ext uri="{FF2B5EF4-FFF2-40B4-BE49-F238E27FC236}">
                <a16:creationId xmlns:a16="http://schemas.microsoft.com/office/drawing/2014/main" id="{CE7C71CD-BFED-A308-FA3C-2F46AB9BA06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5839" y="1139637"/>
            <a:ext cx="5774885" cy="43200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14C4788-6904-D2BD-4885-CE30A0C078FC}"/>
              </a:ext>
            </a:extLst>
          </p:cNvPr>
          <p:cNvSpPr txBox="1"/>
          <p:nvPr/>
        </p:nvSpPr>
        <p:spPr>
          <a:xfrm>
            <a:off x="6523952" y="1153324"/>
            <a:ext cx="5301891" cy="4124206"/>
          </a:xfrm>
          <a:prstGeom prst="rect">
            <a:avLst/>
          </a:prstGeom>
          <a:noFill/>
        </p:spPr>
        <p:txBody>
          <a:bodyPr wrap="square">
            <a:spAutoFit/>
          </a:bodyPr>
          <a:lstStyle/>
          <a:p>
            <a:pPr rtl="0">
              <a:spcBef>
                <a:spcPts val="1200"/>
              </a:spcBef>
              <a:spcAft>
                <a:spcPts val="1200"/>
              </a:spcAft>
              <a:buNone/>
            </a:pPr>
            <a:r>
              <a:rPr lang="en-US" sz="2200" b="1" i="0" u="none" strike="noStrike" dirty="0">
                <a:solidFill>
                  <a:srgbClr val="000000"/>
                </a:solidFill>
                <a:effectLst/>
                <a:latin typeface="+mj-lt"/>
              </a:rPr>
              <a:t>Seasonality (3rd Panel): </a:t>
            </a:r>
            <a:r>
              <a:rPr lang="en-US" sz="2200" b="0" i="0" u="none" strike="noStrike" dirty="0">
                <a:solidFill>
                  <a:srgbClr val="000000"/>
                </a:solidFill>
                <a:effectLst/>
                <a:latin typeface="+mj-lt"/>
              </a:rPr>
              <a:t>The seasonal component is flat (zero), as expected. This confirms that the data does not have seasonality within the year since jute is an annual Kharif-season crop and the data is available yearly.</a:t>
            </a:r>
            <a:endParaRPr lang="en-US" sz="2200" b="0" dirty="0">
              <a:effectLst/>
              <a:latin typeface="+mj-lt"/>
            </a:endParaRPr>
          </a:p>
          <a:p>
            <a:pPr rtl="0">
              <a:spcBef>
                <a:spcPts val="1200"/>
              </a:spcBef>
              <a:spcAft>
                <a:spcPts val="1200"/>
              </a:spcAft>
              <a:buNone/>
            </a:pPr>
            <a:r>
              <a:rPr lang="en-US" sz="2200" b="1" i="0" u="none" strike="noStrike" dirty="0">
                <a:solidFill>
                  <a:srgbClr val="000000"/>
                </a:solidFill>
                <a:effectLst/>
                <a:latin typeface="+mj-lt"/>
              </a:rPr>
              <a:t>Residual (4th Panel): </a:t>
            </a:r>
            <a:r>
              <a:rPr lang="en-US" sz="2200" b="0" i="0" u="none" strike="noStrike" dirty="0">
                <a:solidFill>
                  <a:srgbClr val="000000"/>
                </a:solidFill>
                <a:effectLst/>
                <a:latin typeface="+mj-lt"/>
              </a:rPr>
              <a:t>The residuals are very small and relatively constant. This indicates that most of the variance in the data is explained by the trend component, not noise or seasonality.</a:t>
            </a:r>
            <a:endParaRPr lang="en-US" sz="2200" b="0" dirty="0">
              <a:effectLst/>
              <a:latin typeface="+mj-lt"/>
            </a:endParaRPr>
          </a:p>
        </p:txBody>
      </p:sp>
    </p:spTree>
    <p:extLst>
      <p:ext uri="{BB962C8B-B14F-4D97-AF65-F5344CB8AC3E}">
        <p14:creationId xmlns:p14="http://schemas.microsoft.com/office/powerpoint/2010/main" val="2737406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84DAA601-D5DF-0AAD-E3BE-3760D29B2C16}"/>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A3C50EDF-D207-B96F-8FF5-EE60BE0DB8B7}"/>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6C1FCCEA-59EA-7EB7-634B-C82D1DF0CFE6}"/>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407B9E29-9E38-113F-D17E-D0E56BADB00C}"/>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4A4CF071-BFB6-DF5B-9691-3BEA4C44CDC9}"/>
              </a:ext>
            </a:extLst>
          </p:cNvPr>
          <p:cNvSpPr/>
          <p:nvPr/>
        </p:nvSpPr>
        <p:spPr>
          <a:xfrm>
            <a:off x="10716143" y="228341"/>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3F4BF3A6-103F-724C-C379-20FC3A54F159}"/>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A86AF4B4-0A6E-6BD6-1FEB-7AE41CF2BFEA}"/>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33CC0FB9-B19F-9124-13B3-4014066EDC29}"/>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23353487-5E3F-0F1F-B766-5A2BD16C72AD}"/>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0E4056C0-64B8-5DD8-60F0-65179E5AD48B}"/>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4EF83CD3-C1AB-C45B-9F77-AC2E72A38428}"/>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63211E41-A160-EC07-F305-DC5BFA1329B5}"/>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DA846AF2-440E-589F-F7C2-B1ECF7FF7DB2}"/>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9D2BBAE6-6D30-F46B-F4EF-01AF9038E827}"/>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2836654D-58BD-2EA5-1011-B51BA223CC86}"/>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955D109F-EE11-2BA1-CD95-BB8DEBDB9D11}"/>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B4007796-24CC-7685-9BF6-63784D16E7CC}"/>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369A3AEB-EB47-81B6-275F-B95888A3D5C6}"/>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9BEAAF38-0681-CD26-64E7-03D5F2ED2E88}"/>
              </a:ext>
            </a:extLst>
          </p:cNvPr>
          <p:cNvSpPr/>
          <p:nvPr/>
        </p:nvSpPr>
        <p:spPr>
          <a:xfrm>
            <a:off x="-671121" y="3542264"/>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02B7F034-B8B1-AA8A-7183-B0C453F19AD2}"/>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2CC23E30-5D6F-824B-EEBC-D08A1F674A97}"/>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EC59EFF4-0C02-FA97-2BF7-9A9E23D95888}"/>
              </a:ext>
            </a:extLst>
          </p:cNvPr>
          <p:cNvSpPr/>
          <p:nvPr/>
        </p:nvSpPr>
        <p:spPr>
          <a:xfrm>
            <a:off x="1916861" y="3477566"/>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8026F189-1926-FCDD-A895-DD32992D387B}"/>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46CF7303-4729-3656-A723-35E6180DD0FD}"/>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D528B1C9-F0D9-3E05-3C57-5F98100E7C79}"/>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33F13B3D-146D-7E30-8DC1-35D8101685EA}"/>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C60A38B6-29F5-82F0-7ADC-D5AEFB637E5B}"/>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BC682921-AFC5-7E82-6B29-52F06572ADCC}"/>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83C4EFDC-EEC4-9FAC-61AE-43E1B58BFB03}"/>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C550731C-87B7-5377-5D98-DC6B8F3FBF8F}"/>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8CE82D64-234B-CB0F-5E22-7850322AC5C0}"/>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C999EE09-B7AA-5C3D-1AC7-772D6E38C77B}"/>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FF2890DB-1445-5D63-327F-CB5088637BF6}"/>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0CB00B97-8AF4-A9C3-CF72-1E3EEF67AE63}"/>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D51B8FF0-C2B3-8582-9AFE-BA856555B82C}"/>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3C04A2DA-B422-C957-A7EA-34EC487B340A}"/>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852529D6-BCBE-DC41-E897-58D00AFD2B93}"/>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CE1D1713-7DDA-4C00-A1EC-17D5F37C03E6}"/>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8447A530-491B-B2E0-8AB1-FD53328CD688}"/>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3611753B-51A9-5C21-03ED-8813051C49E5}"/>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EEF17D0D-6F7E-D82D-2CF3-9FA9C242D39A}"/>
              </a:ext>
            </a:extLst>
          </p:cNvPr>
          <p:cNvSpPr txBox="1"/>
          <p:nvPr/>
        </p:nvSpPr>
        <p:spPr>
          <a:xfrm>
            <a:off x="2647867" y="271397"/>
            <a:ext cx="689626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Jute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4" name="TextBox 3">
            <a:extLst>
              <a:ext uri="{FF2B5EF4-FFF2-40B4-BE49-F238E27FC236}">
                <a16:creationId xmlns:a16="http://schemas.microsoft.com/office/drawing/2014/main" id="{1BD9DB8A-B03C-AC60-CAA8-515BFA0EEEE0}"/>
              </a:ext>
            </a:extLst>
          </p:cNvPr>
          <p:cNvSpPr txBox="1"/>
          <p:nvPr/>
        </p:nvSpPr>
        <p:spPr>
          <a:xfrm>
            <a:off x="493796" y="865904"/>
            <a:ext cx="11204406" cy="1446550"/>
          </a:xfrm>
          <a:prstGeom prst="rect">
            <a:avLst/>
          </a:prstGeom>
          <a:noFill/>
        </p:spPr>
        <p:txBody>
          <a:bodyPr wrap="square">
            <a:spAutoFit/>
          </a:bodyPr>
          <a:lstStyle/>
          <a:p>
            <a:pPr algn="just" rtl="0">
              <a:buNone/>
            </a:pPr>
            <a:r>
              <a:rPr lang="en-US" sz="2200" b="0" i="0" u="none" strike="noStrike" dirty="0">
                <a:solidFill>
                  <a:srgbClr val="000000"/>
                </a:solidFill>
                <a:effectLst/>
                <a:latin typeface="+mj-lt"/>
              </a:rPr>
              <a:t>We then apply the Augmented Dickey-</a:t>
            </a:r>
            <a:r>
              <a:rPr lang="en-US" sz="2200" dirty="0">
                <a:solidFill>
                  <a:srgbClr val="000000"/>
                </a:solidFill>
                <a:latin typeface="+mj-lt"/>
              </a:rPr>
              <a:t>Fuller (</a:t>
            </a:r>
            <a:r>
              <a:rPr lang="en-US" sz="2200" b="0" i="0" u="none" strike="noStrike" dirty="0">
                <a:solidFill>
                  <a:srgbClr val="000000"/>
                </a:solidFill>
                <a:effectLst/>
                <a:latin typeface="+mj-lt"/>
              </a:rPr>
              <a:t>ADF) Test to check the stationarity of the series. The hypotheses are such that,</a:t>
            </a:r>
            <a:endParaRPr lang="en-US" sz="2200" b="0" dirty="0">
              <a:effectLst/>
              <a:latin typeface="+mj-lt"/>
            </a:endParaRPr>
          </a:p>
          <a:p>
            <a:pPr rtl="0">
              <a:buNone/>
            </a:pPr>
            <a:r>
              <a:rPr lang="en-US" sz="2200" b="1" i="0" u="none" strike="noStrike" dirty="0">
                <a:solidFill>
                  <a:srgbClr val="000000"/>
                </a:solidFill>
                <a:effectLst/>
                <a:latin typeface="+mj-lt"/>
              </a:rPr>
              <a:t>H</a:t>
            </a:r>
            <a:r>
              <a:rPr lang="en-US" sz="2200" b="1" i="0" u="none" strike="noStrike" baseline="-25000" dirty="0">
                <a:solidFill>
                  <a:srgbClr val="000000"/>
                </a:solidFill>
                <a:effectLst/>
                <a:latin typeface="+mj-lt"/>
              </a:rPr>
              <a:t>0</a:t>
            </a:r>
            <a:r>
              <a:rPr lang="en-US" sz="2200" b="1" i="0" u="none" strike="noStrike" dirty="0">
                <a:solidFill>
                  <a:srgbClr val="000000"/>
                </a:solidFill>
                <a:effectLst/>
                <a:latin typeface="+mj-lt"/>
              </a:rPr>
              <a:t>: the time series is non-stationary</a:t>
            </a:r>
            <a:endParaRPr lang="en-US" sz="2200" b="1" dirty="0">
              <a:effectLst/>
              <a:latin typeface="+mj-lt"/>
            </a:endParaRPr>
          </a:p>
          <a:p>
            <a:pPr rtl="0">
              <a:buNone/>
            </a:pPr>
            <a:r>
              <a:rPr lang="en-US" sz="2200" b="1" i="0" u="none" strike="noStrike" dirty="0">
                <a:solidFill>
                  <a:srgbClr val="000000"/>
                </a:solidFill>
                <a:effectLst/>
                <a:latin typeface="+mj-lt"/>
              </a:rPr>
              <a:t>H</a:t>
            </a:r>
            <a:r>
              <a:rPr lang="en-US" sz="2200" b="1" i="0" u="none" strike="noStrike" baseline="-25000" dirty="0">
                <a:solidFill>
                  <a:srgbClr val="000000"/>
                </a:solidFill>
                <a:effectLst/>
                <a:latin typeface="+mj-lt"/>
              </a:rPr>
              <a:t>1</a:t>
            </a:r>
            <a:r>
              <a:rPr lang="en-US" sz="2200" b="1" i="0" u="none" strike="noStrike" dirty="0">
                <a:solidFill>
                  <a:srgbClr val="000000"/>
                </a:solidFill>
                <a:effectLst/>
                <a:latin typeface="+mj-lt"/>
              </a:rPr>
              <a:t>: the time series is stationary</a:t>
            </a:r>
            <a:endParaRPr lang="en-IN" b="1" dirty="0"/>
          </a:p>
        </p:txBody>
      </p:sp>
      <p:pic>
        <p:nvPicPr>
          <p:cNvPr id="6" name="Picture 5">
            <a:extLst>
              <a:ext uri="{FF2B5EF4-FFF2-40B4-BE49-F238E27FC236}">
                <a16:creationId xmlns:a16="http://schemas.microsoft.com/office/drawing/2014/main" id="{3DE17B68-9F31-D557-EBBF-6598B6FA6A93}"/>
              </a:ext>
            </a:extLst>
          </p:cNvPr>
          <p:cNvPicPr>
            <a:picLocks noChangeAspect="1"/>
          </p:cNvPicPr>
          <p:nvPr/>
        </p:nvPicPr>
        <p:blipFill>
          <a:blip r:embed="rId16"/>
          <a:stretch>
            <a:fillRect/>
          </a:stretch>
        </p:blipFill>
        <p:spPr>
          <a:xfrm>
            <a:off x="528230" y="2380779"/>
            <a:ext cx="6073909" cy="1848163"/>
          </a:xfrm>
          <a:prstGeom prst="rect">
            <a:avLst/>
          </a:prstGeom>
        </p:spPr>
      </p:pic>
      <p:sp>
        <p:nvSpPr>
          <p:cNvPr id="9" name="TextBox 8">
            <a:extLst>
              <a:ext uri="{FF2B5EF4-FFF2-40B4-BE49-F238E27FC236}">
                <a16:creationId xmlns:a16="http://schemas.microsoft.com/office/drawing/2014/main" id="{B9965DE5-881D-06C5-D4A6-A384BF945BDB}"/>
              </a:ext>
            </a:extLst>
          </p:cNvPr>
          <p:cNvSpPr txBox="1"/>
          <p:nvPr/>
        </p:nvSpPr>
        <p:spPr>
          <a:xfrm>
            <a:off x="6782575" y="2269803"/>
            <a:ext cx="4930684" cy="2123658"/>
          </a:xfrm>
          <a:prstGeom prst="rect">
            <a:avLst/>
          </a:prstGeom>
          <a:noFill/>
        </p:spPr>
        <p:txBody>
          <a:bodyPr wrap="square">
            <a:spAutoFit/>
          </a:bodyPr>
          <a:lstStyle/>
          <a:p>
            <a:pPr algn="just" rtl="0">
              <a:buNone/>
            </a:pPr>
            <a:r>
              <a:rPr lang="en-US" sz="2200" b="0" i="0" u="none" strike="noStrike" dirty="0">
                <a:solidFill>
                  <a:srgbClr val="000000"/>
                </a:solidFill>
                <a:effectLst/>
                <a:latin typeface="+mj-lt"/>
              </a:rPr>
              <a:t>We get the p-value as 0.954 &gt; α=0.05. So, we accept the null hypothesis and say that the data is non-stationary. As seen before, there is a trend in the data which makes it non-stationary. So, the trend needs to be handled by differencing. </a:t>
            </a:r>
            <a:endParaRPr lang="en-IN" dirty="0"/>
          </a:p>
        </p:txBody>
      </p:sp>
      <p:sp>
        <p:nvSpPr>
          <p:cNvPr id="11" name="TextBox 10">
            <a:extLst>
              <a:ext uri="{FF2B5EF4-FFF2-40B4-BE49-F238E27FC236}">
                <a16:creationId xmlns:a16="http://schemas.microsoft.com/office/drawing/2014/main" id="{4DF508A5-2572-B172-D519-3373D48CD252}"/>
              </a:ext>
            </a:extLst>
          </p:cNvPr>
          <p:cNvSpPr txBox="1"/>
          <p:nvPr/>
        </p:nvSpPr>
        <p:spPr>
          <a:xfrm>
            <a:off x="486187" y="4393476"/>
            <a:ext cx="7558356" cy="430887"/>
          </a:xfrm>
          <a:prstGeom prst="rect">
            <a:avLst/>
          </a:prstGeom>
          <a:noFill/>
        </p:spPr>
        <p:txBody>
          <a:bodyPr wrap="square">
            <a:spAutoFit/>
          </a:bodyPr>
          <a:lstStyle/>
          <a:p>
            <a:pPr rtl="0">
              <a:buNone/>
            </a:pPr>
            <a:r>
              <a:rPr lang="en-US" sz="2200" b="0" i="0" u="none" strike="noStrike" dirty="0">
                <a:solidFill>
                  <a:srgbClr val="000000"/>
                </a:solidFill>
                <a:effectLst/>
                <a:latin typeface="+mj-lt"/>
              </a:rPr>
              <a:t>The following table sums the ADF test results after differencing.</a:t>
            </a:r>
            <a:endParaRPr lang="en-US" sz="2200" b="0" dirty="0">
              <a:effectLst/>
              <a:latin typeface="+mj-lt"/>
            </a:endParaRPr>
          </a:p>
        </p:txBody>
      </p:sp>
      <p:graphicFrame>
        <p:nvGraphicFramePr>
          <p:cNvPr id="14" name="Table 13">
            <a:extLst>
              <a:ext uri="{FF2B5EF4-FFF2-40B4-BE49-F238E27FC236}">
                <a16:creationId xmlns:a16="http://schemas.microsoft.com/office/drawing/2014/main" id="{81C0B0DB-26D4-F86D-89A3-55EBCAC8BCEB}"/>
              </a:ext>
            </a:extLst>
          </p:cNvPr>
          <p:cNvGraphicFramePr>
            <a:graphicFrameLocks noGrp="1"/>
          </p:cNvGraphicFramePr>
          <p:nvPr>
            <p:extLst>
              <p:ext uri="{D42A27DB-BD31-4B8C-83A1-F6EECF244321}">
                <p14:modId xmlns:p14="http://schemas.microsoft.com/office/powerpoint/2010/main" val="4248472444"/>
              </p:ext>
            </p:extLst>
          </p:nvPr>
        </p:nvGraphicFramePr>
        <p:xfrm>
          <a:off x="486187" y="4876803"/>
          <a:ext cx="11212016" cy="1727200"/>
        </p:xfrm>
        <a:graphic>
          <a:graphicData uri="http://schemas.openxmlformats.org/drawingml/2006/table">
            <a:tbl>
              <a:tblPr/>
              <a:tblGrid>
                <a:gridCol w="2803004">
                  <a:extLst>
                    <a:ext uri="{9D8B030D-6E8A-4147-A177-3AD203B41FA5}">
                      <a16:colId xmlns:a16="http://schemas.microsoft.com/office/drawing/2014/main" val="4239410526"/>
                    </a:ext>
                  </a:extLst>
                </a:gridCol>
                <a:gridCol w="2803004">
                  <a:extLst>
                    <a:ext uri="{9D8B030D-6E8A-4147-A177-3AD203B41FA5}">
                      <a16:colId xmlns:a16="http://schemas.microsoft.com/office/drawing/2014/main" val="1041384069"/>
                    </a:ext>
                  </a:extLst>
                </a:gridCol>
                <a:gridCol w="2803004">
                  <a:extLst>
                    <a:ext uri="{9D8B030D-6E8A-4147-A177-3AD203B41FA5}">
                      <a16:colId xmlns:a16="http://schemas.microsoft.com/office/drawing/2014/main" val="2697910911"/>
                    </a:ext>
                  </a:extLst>
                </a:gridCol>
                <a:gridCol w="2803004">
                  <a:extLst>
                    <a:ext uri="{9D8B030D-6E8A-4147-A177-3AD203B41FA5}">
                      <a16:colId xmlns:a16="http://schemas.microsoft.com/office/drawing/2014/main" val="3865537578"/>
                    </a:ext>
                  </a:extLst>
                </a:gridCol>
              </a:tblGrid>
              <a:tr h="389981">
                <a:tc>
                  <a:txBody>
                    <a:bodyPr/>
                    <a:lstStyle/>
                    <a:p>
                      <a:pPr rtl="0" fontAlgn="t">
                        <a:buNone/>
                      </a:pPr>
                      <a:r>
                        <a:rPr lang="en-IN" sz="2000" b="1" i="0" u="none" strike="noStrike" dirty="0">
                          <a:solidFill>
                            <a:srgbClr val="000000"/>
                          </a:solidFill>
                          <a:effectLst/>
                          <a:latin typeface="+mj-lt"/>
                        </a:rPr>
                        <a:t>Series</a:t>
                      </a:r>
                      <a:endParaRPr lang="en-IN" sz="2000" dirty="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buNone/>
                      </a:pPr>
                      <a:r>
                        <a:rPr lang="en-IN" sz="2000" b="1" i="0" u="none" strike="noStrike">
                          <a:solidFill>
                            <a:srgbClr val="000000"/>
                          </a:solidFill>
                          <a:effectLst/>
                          <a:latin typeface="+mj-lt"/>
                        </a:rPr>
                        <a:t>ADF Statistic</a:t>
                      </a:r>
                      <a:endParaRPr lang="en-IN" sz="200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buNone/>
                      </a:pPr>
                      <a:r>
                        <a:rPr lang="en-IN" sz="2000" b="1" i="0" u="none" strike="noStrike">
                          <a:solidFill>
                            <a:srgbClr val="000000"/>
                          </a:solidFill>
                          <a:effectLst/>
                          <a:latin typeface="+mj-lt"/>
                        </a:rPr>
                        <a:t>p-value</a:t>
                      </a:r>
                      <a:endParaRPr lang="en-IN" sz="200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buNone/>
                      </a:pPr>
                      <a:r>
                        <a:rPr lang="en-IN" sz="2000" b="1" i="0" u="none" strike="noStrike" dirty="0">
                          <a:solidFill>
                            <a:srgbClr val="000000"/>
                          </a:solidFill>
                          <a:effectLst/>
                          <a:latin typeface="+mj-lt"/>
                        </a:rPr>
                        <a:t>Stationarity</a:t>
                      </a:r>
                      <a:endParaRPr lang="en-IN" sz="2000" dirty="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63330814"/>
                  </a:ext>
                </a:extLst>
              </a:tr>
              <a:tr h="389981">
                <a:tc>
                  <a:txBody>
                    <a:bodyPr/>
                    <a:lstStyle/>
                    <a:p>
                      <a:pPr rtl="0" fontAlgn="t">
                        <a:buNone/>
                      </a:pPr>
                      <a:r>
                        <a:rPr lang="en-IN" sz="2000" b="0" i="0" u="none" strike="noStrike">
                          <a:solidFill>
                            <a:srgbClr val="000000"/>
                          </a:solidFill>
                          <a:effectLst/>
                          <a:latin typeface="+mj-lt"/>
                        </a:rPr>
                        <a:t>Original Series</a:t>
                      </a:r>
                      <a:endParaRPr lang="en-IN" sz="200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buNone/>
                      </a:pPr>
                      <a:r>
                        <a:rPr lang="en-IN" sz="2000" b="0" i="0" u="none" strike="noStrike">
                          <a:solidFill>
                            <a:srgbClr val="000000"/>
                          </a:solidFill>
                          <a:effectLst/>
                          <a:latin typeface="+mj-lt"/>
                        </a:rPr>
                        <a:t>-0.75158</a:t>
                      </a:r>
                      <a:endParaRPr lang="en-IN" sz="200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buNone/>
                      </a:pPr>
                      <a:r>
                        <a:rPr lang="en-IN" sz="2000" b="0" i="0" u="none" strike="noStrike">
                          <a:solidFill>
                            <a:srgbClr val="000000"/>
                          </a:solidFill>
                          <a:effectLst/>
                          <a:latin typeface="+mj-lt"/>
                        </a:rPr>
                        <a:t>0.954</a:t>
                      </a:r>
                      <a:endParaRPr lang="en-IN" sz="200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buNone/>
                      </a:pPr>
                      <a:r>
                        <a:rPr lang="en-IN" sz="2000" b="0" i="0" u="none" strike="noStrike">
                          <a:solidFill>
                            <a:srgbClr val="000000"/>
                          </a:solidFill>
                          <a:effectLst/>
                          <a:latin typeface="+mj-lt"/>
                        </a:rPr>
                        <a:t>Non-stationary</a:t>
                      </a:r>
                      <a:endParaRPr lang="en-IN" sz="200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3499906"/>
                  </a:ext>
                </a:extLst>
              </a:tr>
              <a:tr h="389981">
                <a:tc>
                  <a:txBody>
                    <a:bodyPr/>
                    <a:lstStyle/>
                    <a:p>
                      <a:pPr rtl="0" fontAlgn="t">
                        <a:buNone/>
                      </a:pPr>
                      <a:r>
                        <a:rPr lang="en-IN" sz="2000" b="0" i="0" u="none" strike="noStrike">
                          <a:solidFill>
                            <a:srgbClr val="000000"/>
                          </a:solidFill>
                          <a:effectLst/>
                          <a:latin typeface="+mj-lt"/>
                        </a:rPr>
                        <a:t>1st differencing</a:t>
                      </a:r>
                      <a:endParaRPr lang="en-IN" sz="200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buNone/>
                      </a:pPr>
                      <a:r>
                        <a:rPr lang="en-IN" sz="2000" b="0" i="0" u="none" strike="noStrike">
                          <a:solidFill>
                            <a:srgbClr val="000000"/>
                          </a:solidFill>
                          <a:effectLst/>
                          <a:latin typeface="+mj-lt"/>
                        </a:rPr>
                        <a:t>-3.5619</a:t>
                      </a:r>
                      <a:endParaRPr lang="en-IN" sz="200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buNone/>
                      </a:pPr>
                      <a:r>
                        <a:rPr lang="en-IN" sz="2000" b="0" i="0" u="none" strike="noStrike">
                          <a:solidFill>
                            <a:srgbClr val="000000"/>
                          </a:solidFill>
                          <a:effectLst/>
                          <a:latin typeface="+mj-lt"/>
                        </a:rPr>
                        <a:t>0.0553</a:t>
                      </a:r>
                      <a:endParaRPr lang="en-IN" sz="200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buNone/>
                      </a:pPr>
                      <a:r>
                        <a:rPr lang="en-IN" sz="2000" b="0" i="0" u="none" strike="noStrike">
                          <a:solidFill>
                            <a:srgbClr val="000000"/>
                          </a:solidFill>
                          <a:effectLst/>
                          <a:latin typeface="+mj-lt"/>
                        </a:rPr>
                        <a:t>Borderline non-stationary</a:t>
                      </a:r>
                      <a:endParaRPr lang="en-IN" sz="200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1771713"/>
                  </a:ext>
                </a:extLst>
              </a:tr>
              <a:tr h="389981">
                <a:tc>
                  <a:txBody>
                    <a:bodyPr/>
                    <a:lstStyle/>
                    <a:p>
                      <a:pPr rtl="0" fontAlgn="t">
                        <a:buNone/>
                      </a:pPr>
                      <a:r>
                        <a:rPr lang="en-IN" sz="2000" b="0" i="0" u="none" strike="noStrike">
                          <a:solidFill>
                            <a:srgbClr val="000000"/>
                          </a:solidFill>
                          <a:effectLst/>
                          <a:latin typeface="+mj-lt"/>
                        </a:rPr>
                        <a:t>2nd differencing</a:t>
                      </a:r>
                      <a:endParaRPr lang="en-IN" sz="200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buNone/>
                      </a:pPr>
                      <a:r>
                        <a:rPr lang="en-IN" sz="2000" b="0" i="0" u="none" strike="noStrike">
                          <a:solidFill>
                            <a:srgbClr val="000000"/>
                          </a:solidFill>
                          <a:effectLst/>
                          <a:latin typeface="+mj-lt"/>
                        </a:rPr>
                        <a:t>-5.4338</a:t>
                      </a:r>
                      <a:endParaRPr lang="en-IN" sz="200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buNone/>
                      </a:pPr>
                      <a:r>
                        <a:rPr lang="en-IN" sz="2000" b="0" i="0" u="none" strike="noStrike">
                          <a:solidFill>
                            <a:srgbClr val="000000"/>
                          </a:solidFill>
                          <a:effectLst/>
                          <a:latin typeface="+mj-lt"/>
                        </a:rPr>
                        <a:t>&lt;0.01</a:t>
                      </a:r>
                      <a:endParaRPr lang="en-IN" sz="200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buNone/>
                      </a:pPr>
                      <a:r>
                        <a:rPr lang="en-IN" sz="2000" b="0" i="0" u="none" strike="noStrike" dirty="0">
                          <a:solidFill>
                            <a:srgbClr val="000000"/>
                          </a:solidFill>
                          <a:effectLst/>
                          <a:latin typeface="+mj-lt"/>
                        </a:rPr>
                        <a:t>Stationary</a:t>
                      </a:r>
                      <a:endParaRPr lang="en-IN" sz="2000" dirty="0">
                        <a:effectLst/>
                        <a:latin typeface="+mj-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6722248"/>
                  </a:ext>
                </a:extLst>
              </a:tr>
            </a:tbl>
          </a:graphicData>
        </a:graphic>
      </p:graphicFrame>
      <p:sp>
        <p:nvSpPr>
          <p:cNvPr id="15" name="Rectangle 2">
            <a:extLst>
              <a:ext uri="{FF2B5EF4-FFF2-40B4-BE49-F238E27FC236}">
                <a16:creationId xmlns:a16="http://schemas.microsoft.com/office/drawing/2014/main" id="{DA437D8B-2F0E-E6B0-5D9B-F8186C312E48}"/>
              </a:ext>
            </a:extLst>
          </p:cNvPr>
          <p:cNvSpPr>
            <a:spLocks noChangeArrowheads="1"/>
          </p:cNvSpPr>
          <p:nvPr/>
        </p:nvSpPr>
        <p:spPr bwMode="auto">
          <a:xfrm>
            <a:off x="3230563" y="3328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TextBox 16">
            <a:extLst>
              <a:ext uri="{FF2B5EF4-FFF2-40B4-BE49-F238E27FC236}">
                <a16:creationId xmlns:a16="http://schemas.microsoft.com/office/drawing/2014/main" id="{0E2E0E4C-006F-45E3-C20D-8D3D29A351E8}"/>
              </a:ext>
            </a:extLst>
          </p:cNvPr>
          <p:cNvSpPr txBox="1"/>
          <p:nvPr/>
        </p:nvSpPr>
        <p:spPr>
          <a:xfrm>
            <a:off x="8668385" y="1299310"/>
            <a:ext cx="1840152" cy="923330"/>
          </a:xfrm>
          <a:prstGeom prst="rect">
            <a:avLst/>
          </a:prstGeom>
          <a:solidFill>
            <a:schemeClr val="accent4">
              <a:lumMod val="20000"/>
              <a:lumOff val="80000"/>
            </a:schemeClr>
          </a:solidFill>
        </p:spPr>
        <p:txBody>
          <a:bodyPr wrap="square">
            <a:spAutoFit/>
          </a:bodyPr>
          <a:lstStyle/>
          <a:p>
            <a:pPr algn="just"/>
            <a:r>
              <a:rPr lang="en-US" b="1" dirty="0">
                <a:solidFill>
                  <a:srgbClr val="000000"/>
                </a:solidFill>
                <a:latin typeface="+mj-lt"/>
              </a:rPr>
              <a:t>Note</a:t>
            </a:r>
            <a:r>
              <a:rPr lang="en-US" dirty="0">
                <a:solidFill>
                  <a:srgbClr val="000000"/>
                </a:solidFill>
                <a:latin typeface="+mj-lt"/>
              </a:rPr>
              <a:t>: W</a:t>
            </a:r>
            <a:r>
              <a:rPr lang="en-US" sz="1800" b="0" i="0" u="none" strike="noStrike" dirty="0">
                <a:solidFill>
                  <a:srgbClr val="000000"/>
                </a:solidFill>
                <a:effectLst/>
                <a:latin typeface="+mj-lt"/>
              </a:rPr>
              <a:t>e should consider </a:t>
            </a:r>
            <a:r>
              <a:rPr lang="en-US" sz="1800" b="1" i="0" u="none" strike="noStrike" dirty="0">
                <a:solidFill>
                  <a:srgbClr val="000000"/>
                </a:solidFill>
                <a:effectLst/>
                <a:latin typeface="+mj-lt"/>
              </a:rPr>
              <a:t>d=2</a:t>
            </a:r>
            <a:r>
              <a:rPr lang="en-US" sz="1800" b="0" i="0" u="none" strike="noStrike" dirty="0">
                <a:solidFill>
                  <a:srgbClr val="000000"/>
                </a:solidFill>
                <a:effectLst/>
                <a:latin typeface="+mj-lt"/>
              </a:rPr>
              <a:t> for ARIMA modelling.</a:t>
            </a:r>
            <a:endParaRPr lang="en-IN" dirty="0">
              <a:latin typeface="+mj-lt"/>
            </a:endParaRPr>
          </a:p>
        </p:txBody>
      </p:sp>
    </p:spTree>
    <p:extLst>
      <p:ext uri="{BB962C8B-B14F-4D97-AF65-F5344CB8AC3E}">
        <p14:creationId xmlns:p14="http://schemas.microsoft.com/office/powerpoint/2010/main" val="458612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C27BC853-FEC8-6351-EDB9-A40851E3A73E}"/>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0D71B24D-85C4-680C-1459-BC7ED8FE4AF2}"/>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D29F0CC8-A337-9AD9-63F2-37DEDE6DD043}"/>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80DC0A5B-E5E5-EE1F-4458-4DC2B4CE555F}"/>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94B7586B-836D-B565-E5C9-948330BFCB09}"/>
              </a:ext>
            </a:extLst>
          </p:cNvPr>
          <p:cNvSpPr/>
          <p:nvPr/>
        </p:nvSpPr>
        <p:spPr>
          <a:xfrm>
            <a:off x="10716143" y="228341"/>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3CA66362-368A-AD07-8847-D319E0CAA4E1}"/>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1EBA21F7-4822-7AB8-BEDF-F8CC9484CD6A}"/>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CFF29C09-B906-B757-72F1-BAA4F1939738}"/>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0FE8C7AD-F2E5-EBC2-AAFB-3FDC9919F03F}"/>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D10BFC5F-3878-FC0A-8C70-9908E148D8D1}"/>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531C0D41-5FA3-B6B9-AC81-C2ED4D401753}"/>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D7C20185-5A0E-D75A-D3DA-FB17B125C0C4}"/>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1885E823-457E-2A8C-D21C-3558D612A4F8}"/>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EBB98C36-330F-DB92-CD3F-DB777FAD1DE4}"/>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0B60B664-21AD-D433-F934-8C488FCC1A68}"/>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2926B743-9B6B-1CE4-AAA9-3608F86EC378}"/>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6E7151FD-93B7-2061-71CC-56C89457655A}"/>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76AA3780-4B41-0648-E546-7F4F0D077353}"/>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6AEE0000-D5F0-BA27-770B-EBCD2E2E28B0}"/>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BD2AF71F-3B65-299A-B93D-1A81191824EC}"/>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1D8F94E5-EDF5-9BF4-A6DF-CC3C620E19AE}"/>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C8F84BB2-BCF9-AD14-38D4-96808CDED8D5}"/>
              </a:ext>
            </a:extLst>
          </p:cNvPr>
          <p:cNvSpPr/>
          <p:nvPr/>
        </p:nvSpPr>
        <p:spPr>
          <a:xfrm>
            <a:off x="1916861" y="3477566"/>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C9A2FDD3-3EA2-7F3E-0560-3CA2557564EA}"/>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75E6B899-B041-C4D4-5D99-2927CDA0D06B}"/>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045083E0-D1D6-C500-D447-5CABC85D6733}"/>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C7271BCF-13D4-651E-5F93-5A1DA4150ABB}"/>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B6CB831A-CDB6-17B1-4CB2-11A1B0B90952}"/>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A57C0A17-4B83-F3AF-B820-DF4099A09347}"/>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6D93FB50-8945-0BD4-BC5F-3CF7929D8DD1}"/>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DA14BF50-1E92-6F99-E220-7BAB61F97F87}"/>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B1A79795-AA70-B673-BD48-AD1CCF1867D3}"/>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FB63357D-F80C-533A-989B-4DB13C35F46C}"/>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098C8602-7A9C-61D1-C1C2-4FFE46F2A9B8}"/>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CD2FBC6E-644A-D158-002E-3B539F9D5555}"/>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822A27BC-CCE9-BC65-CD2A-06AB0B9151DA}"/>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288FCAD0-EF7C-AC88-5F7B-84FF6EBA1F6E}"/>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68006638-5122-43F6-1EBF-90FB3A5B240F}"/>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2B5F1C1D-58A5-2527-A044-A964B6EB2817}"/>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1A4262E8-A671-B499-3047-D8027C4A3F5B}"/>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6F5FB65C-4ADA-243A-2D92-85BADF8ABA1D}"/>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81E41C58-0B90-7921-2AE4-53A270A9C85B}"/>
              </a:ext>
            </a:extLst>
          </p:cNvPr>
          <p:cNvSpPr txBox="1"/>
          <p:nvPr/>
        </p:nvSpPr>
        <p:spPr>
          <a:xfrm>
            <a:off x="2647867" y="271397"/>
            <a:ext cx="689626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Jute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5" name="TextBox 4">
            <a:extLst>
              <a:ext uri="{FF2B5EF4-FFF2-40B4-BE49-F238E27FC236}">
                <a16:creationId xmlns:a16="http://schemas.microsoft.com/office/drawing/2014/main" id="{4DA0965D-36E3-50DB-905B-54A7AF20459A}"/>
              </a:ext>
            </a:extLst>
          </p:cNvPr>
          <p:cNvSpPr txBox="1"/>
          <p:nvPr/>
        </p:nvSpPr>
        <p:spPr>
          <a:xfrm>
            <a:off x="500672" y="877463"/>
            <a:ext cx="8266858" cy="430887"/>
          </a:xfrm>
          <a:prstGeom prst="rect">
            <a:avLst/>
          </a:prstGeom>
          <a:noFill/>
        </p:spPr>
        <p:txBody>
          <a:bodyPr wrap="square">
            <a:spAutoFit/>
          </a:bodyPr>
          <a:lstStyle/>
          <a:p>
            <a:r>
              <a:rPr lang="en-US" sz="2200" b="0" i="0" u="none" strike="noStrike" dirty="0">
                <a:solidFill>
                  <a:srgbClr val="000000"/>
                </a:solidFill>
                <a:effectLst/>
                <a:latin typeface="+mj-lt"/>
              </a:rPr>
              <a:t>Now, we consider the Autocorrelation and Partial Autocorrelation Plots.</a:t>
            </a:r>
            <a:endParaRPr lang="en-IN" sz="2200" dirty="0">
              <a:latin typeface="+mj-lt"/>
            </a:endParaRPr>
          </a:p>
        </p:txBody>
      </p:sp>
      <p:pic>
        <p:nvPicPr>
          <p:cNvPr id="7170" name="Picture 2">
            <a:extLst>
              <a:ext uri="{FF2B5EF4-FFF2-40B4-BE49-F238E27FC236}">
                <a16:creationId xmlns:a16="http://schemas.microsoft.com/office/drawing/2014/main" id="{6644B0D6-3825-D0B8-614C-037627FAD3C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7552" y="1284600"/>
            <a:ext cx="4413352" cy="33190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121D8C-FFBA-7C40-56D1-454C7E261534}"/>
              </a:ext>
            </a:extLst>
          </p:cNvPr>
          <p:cNvSpPr txBox="1"/>
          <p:nvPr/>
        </p:nvSpPr>
        <p:spPr>
          <a:xfrm>
            <a:off x="1104083" y="4570064"/>
            <a:ext cx="4845592" cy="1785104"/>
          </a:xfrm>
          <a:prstGeom prst="rect">
            <a:avLst/>
          </a:prstGeom>
          <a:noFill/>
        </p:spPr>
        <p:txBody>
          <a:bodyPr wrap="square">
            <a:spAutoFit/>
          </a:bodyPr>
          <a:lstStyle/>
          <a:p>
            <a:pPr algn="just" rtl="0">
              <a:spcBef>
                <a:spcPts val="1200"/>
              </a:spcBef>
              <a:spcAft>
                <a:spcPts val="1200"/>
              </a:spcAft>
              <a:buNone/>
            </a:pPr>
            <a:r>
              <a:rPr lang="en-US" sz="2200" b="0" i="0" u="none" strike="noStrike" dirty="0">
                <a:solidFill>
                  <a:srgbClr val="000000"/>
                </a:solidFill>
                <a:effectLst/>
                <a:latin typeface="+mj-lt"/>
              </a:rPr>
              <a:t>The ACF plot shows a </a:t>
            </a:r>
            <a:r>
              <a:rPr lang="en-US" sz="2200" b="1" i="0" u="none" strike="noStrike" dirty="0">
                <a:solidFill>
                  <a:srgbClr val="000000"/>
                </a:solidFill>
                <a:effectLst/>
                <a:latin typeface="+mj-lt"/>
              </a:rPr>
              <a:t>small spike at lag 1</a:t>
            </a:r>
            <a:r>
              <a:rPr lang="en-US" sz="2200" b="0" i="0" u="none" strike="noStrike" dirty="0">
                <a:solidFill>
                  <a:srgbClr val="000000"/>
                </a:solidFill>
                <a:effectLst/>
                <a:latin typeface="+mj-lt"/>
              </a:rPr>
              <a:t>, though it is still within the confidence interval, and then a slow tapering off. So, we take the </a:t>
            </a:r>
            <a:r>
              <a:rPr lang="en-US" sz="2200" b="1" i="0" u="none" strike="noStrike" dirty="0">
                <a:solidFill>
                  <a:srgbClr val="000000"/>
                </a:solidFill>
                <a:effectLst/>
                <a:latin typeface="+mj-lt"/>
              </a:rPr>
              <a:t>Moving Average process </a:t>
            </a:r>
            <a:r>
              <a:rPr lang="en-US" sz="2200" b="1" dirty="0">
                <a:solidFill>
                  <a:srgbClr val="000000"/>
                </a:solidFill>
                <a:latin typeface="+mj-lt"/>
              </a:rPr>
              <a:t>to be </a:t>
            </a:r>
            <a:r>
              <a:rPr lang="en-US" sz="2200" b="1" i="0" u="none" strike="noStrike" dirty="0">
                <a:solidFill>
                  <a:srgbClr val="000000"/>
                </a:solidFill>
                <a:effectLst/>
                <a:latin typeface="+mj-lt"/>
              </a:rPr>
              <a:t>of order 1 </a:t>
            </a:r>
            <a:r>
              <a:rPr lang="en-US" sz="2200" i="0" u="none" strike="noStrike" dirty="0">
                <a:solidFill>
                  <a:srgbClr val="000000"/>
                </a:solidFill>
                <a:effectLst/>
                <a:latin typeface="+mj-lt"/>
              </a:rPr>
              <a:t>for our model</a:t>
            </a:r>
            <a:r>
              <a:rPr lang="en-US" sz="2200" b="0" i="0" u="none" strike="noStrike" dirty="0">
                <a:solidFill>
                  <a:srgbClr val="000000"/>
                </a:solidFill>
                <a:effectLst/>
                <a:latin typeface="+mj-lt"/>
              </a:rPr>
              <a:t>. So, </a:t>
            </a:r>
            <a:r>
              <a:rPr lang="en-US" sz="2200" b="1" i="0" u="none" strike="noStrike" dirty="0">
                <a:solidFill>
                  <a:srgbClr val="000000"/>
                </a:solidFill>
                <a:effectLst/>
                <a:latin typeface="+mj-lt"/>
              </a:rPr>
              <a:t>q = 1.</a:t>
            </a:r>
            <a:endParaRPr lang="en-US" sz="2200" b="0" dirty="0">
              <a:effectLst/>
              <a:latin typeface="+mj-lt"/>
            </a:endParaRPr>
          </a:p>
        </p:txBody>
      </p:sp>
      <p:pic>
        <p:nvPicPr>
          <p:cNvPr id="7172" name="Picture 4">
            <a:extLst>
              <a:ext uri="{FF2B5EF4-FFF2-40B4-BE49-F238E27FC236}">
                <a16:creationId xmlns:a16="http://schemas.microsoft.com/office/drawing/2014/main" id="{979AD2F7-63A0-67F2-F4F9-F37527A21C3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39471" y="1241491"/>
            <a:ext cx="4459337" cy="33623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CB472B2-D57A-B747-39F8-395BD75F9B4A}"/>
              </a:ext>
            </a:extLst>
          </p:cNvPr>
          <p:cNvSpPr txBox="1"/>
          <p:nvPr/>
        </p:nvSpPr>
        <p:spPr>
          <a:xfrm>
            <a:off x="6357746" y="4604081"/>
            <a:ext cx="4941545" cy="1785104"/>
          </a:xfrm>
          <a:prstGeom prst="rect">
            <a:avLst/>
          </a:prstGeom>
          <a:noFill/>
        </p:spPr>
        <p:txBody>
          <a:bodyPr wrap="square">
            <a:spAutoFit/>
          </a:bodyPr>
          <a:lstStyle/>
          <a:p>
            <a:pPr algn="just"/>
            <a:r>
              <a:rPr lang="en-US" sz="2200" dirty="0">
                <a:solidFill>
                  <a:srgbClr val="000000"/>
                </a:solidFill>
                <a:latin typeface="+mj-lt"/>
              </a:rPr>
              <a:t>We see m</a:t>
            </a:r>
            <a:r>
              <a:rPr lang="en-US" sz="2200" b="0" i="0" u="none" strike="noStrike" dirty="0">
                <a:solidFill>
                  <a:srgbClr val="000000"/>
                </a:solidFill>
                <a:effectLst/>
                <a:latin typeface="+mj-lt"/>
              </a:rPr>
              <a:t>ildly significant spikes up to </a:t>
            </a:r>
            <a:r>
              <a:rPr lang="en-US" sz="2200" b="1" i="0" u="none" strike="noStrike" dirty="0">
                <a:solidFill>
                  <a:srgbClr val="000000"/>
                </a:solidFill>
                <a:effectLst/>
                <a:latin typeface="+mj-lt"/>
              </a:rPr>
              <a:t>lag 3</a:t>
            </a:r>
            <a:r>
              <a:rPr lang="en-US" sz="2200" b="0" i="0" u="none" strike="noStrike" dirty="0">
                <a:solidFill>
                  <a:srgbClr val="000000"/>
                </a:solidFill>
                <a:effectLst/>
                <a:latin typeface="+mj-lt"/>
              </a:rPr>
              <a:t>, though the still values fall within the confidence interval. This suggests a cut-off at </a:t>
            </a:r>
            <a:r>
              <a:rPr lang="en-US" sz="2200" b="1" i="0" u="none" strike="noStrike" dirty="0">
                <a:solidFill>
                  <a:srgbClr val="000000"/>
                </a:solidFill>
                <a:effectLst/>
                <a:latin typeface="+mj-lt"/>
              </a:rPr>
              <a:t>lag 3</a:t>
            </a:r>
            <a:r>
              <a:rPr lang="en-US" sz="2200" b="0" i="0" u="none" strike="noStrike" dirty="0">
                <a:solidFill>
                  <a:srgbClr val="000000"/>
                </a:solidFill>
                <a:effectLst/>
                <a:latin typeface="+mj-lt"/>
              </a:rPr>
              <a:t>, meaning the data likely has an </a:t>
            </a:r>
            <a:r>
              <a:rPr lang="en-US" sz="2200" b="1" i="0" u="none" strike="noStrike" dirty="0">
                <a:solidFill>
                  <a:srgbClr val="000000"/>
                </a:solidFill>
                <a:effectLst/>
                <a:latin typeface="+mj-lt"/>
              </a:rPr>
              <a:t>AR(3)</a:t>
            </a:r>
            <a:r>
              <a:rPr lang="en-US" sz="2200" b="0" i="0" u="none" strike="noStrike" dirty="0">
                <a:solidFill>
                  <a:srgbClr val="000000"/>
                </a:solidFill>
                <a:effectLst/>
                <a:latin typeface="+mj-lt"/>
              </a:rPr>
              <a:t> component. So, </a:t>
            </a:r>
            <a:r>
              <a:rPr lang="en-US" sz="2200" b="1" i="0" u="none" strike="noStrike" dirty="0">
                <a:solidFill>
                  <a:srgbClr val="000000"/>
                </a:solidFill>
                <a:effectLst/>
                <a:latin typeface="+mj-lt"/>
              </a:rPr>
              <a:t>p = 3.</a:t>
            </a:r>
            <a:endParaRPr lang="en-IN" sz="2200" dirty="0">
              <a:latin typeface="+mj-lt"/>
            </a:endParaRPr>
          </a:p>
        </p:txBody>
      </p:sp>
      <p:sp>
        <p:nvSpPr>
          <p:cNvPr id="11" name="TextBox 10">
            <a:extLst>
              <a:ext uri="{FF2B5EF4-FFF2-40B4-BE49-F238E27FC236}">
                <a16:creationId xmlns:a16="http://schemas.microsoft.com/office/drawing/2014/main" id="{7D4F4C57-092C-0377-603B-2EBCEB76DC45}"/>
              </a:ext>
            </a:extLst>
          </p:cNvPr>
          <p:cNvSpPr txBox="1"/>
          <p:nvPr/>
        </p:nvSpPr>
        <p:spPr>
          <a:xfrm>
            <a:off x="9787805" y="285848"/>
            <a:ext cx="1903523" cy="923330"/>
          </a:xfrm>
          <a:prstGeom prst="rect">
            <a:avLst/>
          </a:prstGeom>
          <a:solidFill>
            <a:schemeClr val="accent4">
              <a:lumMod val="20000"/>
              <a:lumOff val="80000"/>
            </a:schemeClr>
          </a:solidFill>
        </p:spPr>
        <p:txBody>
          <a:bodyPr wrap="square">
            <a:spAutoFit/>
          </a:bodyPr>
          <a:lstStyle/>
          <a:p>
            <a:pPr algn="just"/>
            <a:r>
              <a:rPr lang="en-US" b="1" dirty="0">
                <a:solidFill>
                  <a:srgbClr val="000000"/>
                </a:solidFill>
                <a:latin typeface="+mj-lt"/>
              </a:rPr>
              <a:t>Note</a:t>
            </a:r>
            <a:r>
              <a:rPr lang="en-US" dirty="0">
                <a:solidFill>
                  <a:srgbClr val="000000"/>
                </a:solidFill>
                <a:latin typeface="+mj-lt"/>
              </a:rPr>
              <a:t>: W</a:t>
            </a:r>
            <a:r>
              <a:rPr lang="en-US" sz="1800" b="0" i="0" u="none" strike="noStrike" dirty="0">
                <a:solidFill>
                  <a:srgbClr val="000000"/>
                </a:solidFill>
                <a:effectLst/>
                <a:latin typeface="+mj-lt"/>
              </a:rPr>
              <a:t>e consider </a:t>
            </a:r>
            <a:r>
              <a:rPr lang="en-US" b="1" dirty="0">
                <a:solidFill>
                  <a:srgbClr val="000000"/>
                </a:solidFill>
                <a:latin typeface="+mj-lt"/>
              </a:rPr>
              <a:t>p=3 &amp; q=1</a:t>
            </a:r>
            <a:r>
              <a:rPr lang="en-US" sz="1800" b="0" i="0" u="none" strike="noStrike" dirty="0">
                <a:solidFill>
                  <a:srgbClr val="000000"/>
                </a:solidFill>
                <a:effectLst/>
                <a:latin typeface="+mj-lt"/>
              </a:rPr>
              <a:t> for ARIMA modelling.</a:t>
            </a:r>
            <a:endParaRPr lang="en-IN" dirty="0">
              <a:latin typeface="+mj-lt"/>
            </a:endParaRPr>
          </a:p>
        </p:txBody>
      </p:sp>
      <p:sp>
        <p:nvSpPr>
          <p:cNvPr id="13" name="TextBox 12">
            <a:extLst>
              <a:ext uri="{FF2B5EF4-FFF2-40B4-BE49-F238E27FC236}">
                <a16:creationId xmlns:a16="http://schemas.microsoft.com/office/drawing/2014/main" id="{5B098509-69F1-F92A-2BB8-DF3CEB2289C0}"/>
              </a:ext>
            </a:extLst>
          </p:cNvPr>
          <p:cNvSpPr txBox="1"/>
          <p:nvPr/>
        </p:nvSpPr>
        <p:spPr>
          <a:xfrm>
            <a:off x="4251533" y="6372592"/>
            <a:ext cx="3680693" cy="369332"/>
          </a:xfrm>
          <a:prstGeom prst="rect">
            <a:avLst/>
          </a:prstGeom>
          <a:solidFill>
            <a:schemeClr val="accent4">
              <a:lumMod val="20000"/>
              <a:lumOff val="80000"/>
            </a:schemeClr>
          </a:solidFill>
        </p:spPr>
        <p:txBody>
          <a:bodyPr wrap="square">
            <a:spAutoFit/>
          </a:bodyPr>
          <a:lstStyle/>
          <a:p>
            <a:pPr algn="ctr" rtl="0">
              <a:spcBef>
                <a:spcPts val="1200"/>
              </a:spcBef>
              <a:spcAft>
                <a:spcPts val="1200"/>
              </a:spcAft>
              <a:buNone/>
            </a:pPr>
            <a:r>
              <a:rPr lang="en-IN" b="1" dirty="0">
                <a:solidFill>
                  <a:srgbClr val="000000"/>
                </a:solidFill>
                <a:latin typeface="+mj-lt"/>
              </a:rPr>
              <a:t>Note: </a:t>
            </a:r>
            <a:r>
              <a:rPr lang="en-IN" dirty="0">
                <a:solidFill>
                  <a:srgbClr val="000000"/>
                </a:solidFill>
                <a:latin typeface="+mj-lt"/>
              </a:rPr>
              <a:t>W</a:t>
            </a:r>
            <a:r>
              <a:rPr lang="en-IN" i="0" u="none" strike="noStrike" dirty="0">
                <a:solidFill>
                  <a:srgbClr val="000000"/>
                </a:solidFill>
                <a:effectLst/>
                <a:latin typeface="+mj-lt"/>
              </a:rPr>
              <a:t>e fit an </a:t>
            </a:r>
            <a:r>
              <a:rPr lang="en-IN" b="1" i="0" u="none" strike="noStrike" dirty="0">
                <a:solidFill>
                  <a:srgbClr val="000000"/>
                </a:solidFill>
                <a:effectLst/>
                <a:latin typeface="+mj-lt"/>
              </a:rPr>
              <a:t>ARIMA(3,2,1)</a:t>
            </a:r>
            <a:r>
              <a:rPr lang="en-IN" i="0" u="none" strike="noStrike" dirty="0">
                <a:solidFill>
                  <a:srgbClr val="000000"/>
                </a:solidFill>
                <a:effectLst/>
                <a:latin typeface="+mj-lt"/>
              </a:rPr>
              <a:t> model</a:t>
            </a:r>
            <a:endParaRPr lang="en-IN" dirty="0">
              <a:latin typeface="+mj-lt"/>
            </a:endParaRPr>
          </a:p>
        </p:txBody>
      </p:sp>
    </p:spTree>
    <p:extLst>
      <p:ext uri="{BB962C8B-B14F-4D97-AF65-F5344CB8AC3E}">
        <p14:creationId xmlns:p14="http://schemas.microsoft.com/office/powerpoint/2010/main" val="2137777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6B0E2229-705D-36F7-9711-73327BED76AA}"/>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2EEBE3B9-A438-8984-E3A9-E3D070C2BB0E}"/>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890CB222-8B06-EBD8-36B1-4D1F9230E4CD}"/>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2BC099E2-7047-C198-A84D-D457CE327E70}"/>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92380F69-CE80-EF4F-E59C-0F1ED1DE0028}"/>
              </a:ext>
            </a:extLst>
          </p:cNvPr>
          <p:cNvSpPr/>
          <p:nvPr/>
        </p:nvSpPr>
        <p:spPr>
          <a:xfrm>
            <a:off x="10716143" y="228341"/>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D4CDFA21-EABC-44D4-CF03-4C1E47A08550}"/>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669CA0B0-F6DA-9F7C-3E27-09D88CED507F}"/>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97F4F68E-DB27-4969-2355-AEAA4F6D0C59}"/>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37127ECD-ECEE-0344-6E3B-6AF678DCF2CA}"/>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D08B9778-92D1-0582-C8AB-570101F7C476}"/>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CD7BB195-E7A4-BAF5-17BB-775A2ABF3F7B}"/>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412B31F0-BA84-23E2-E3AA-C84F3DEBC05D}"/>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9887E911-10A0-75F2-6B7F-7DB1376C96F8}"/>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26F63EC6-40C9-7165-B5DF-4539D45166A4}"/>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000564BC-7F72-FD05-11E2-F78DDA8AB888}"/>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61B35B91-1FEE-1AC8-C3D9-668EC62278DF}"/>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2BB3C7FE-8A61-4CBC-FB11-F5203A8B8AAA}"/>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E0303EC9-39A0-DBE6-B9C9-466937F1A37E}"/>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FD02AEE2-6CED-2AED-8400-19AC5C95C389}"/>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5B647D8E-A6C6-BCA9-37B0-179A9E67C65D}"/>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B598B867-6FB8-B144-E0EE-45F1F5722772}"/>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FAF6DE6E-6A4E-3DE6-3ECF-9F976665D0AD}"/>
              </a:ext>
            </a:extLst>
          </p:cNvPr>
          <p:cNvSpPr/>
          <p:nvPr/>
        </p:nvSpPr>
        <p:spPr>
          <a:xfrm>
            <a:off x="1916861" y="3477566"/>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83C056FF-143C-BB6A-DF3F-4D6401F4A037}"/>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FFCE2942-ABEE-B191-ABD4-07C601EFB2C5}"/>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BFAD59CE-E881-E492-73DE-CA50F9C9A961}"/>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43DD62BA-1F71-066A-30BB-7A9DD3D3463F}"/>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26CBB2E3-3F77-A9E6-5427-B360E54BB2C1}"/>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431A4DC0-1C63-F833-91BF-C48FD866D008}"/>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313EC4EB-5792-F3BB-D6A4-57654DEA16E7}"/>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1CD8D9B9-342D-F2E3-3476-080FC1CB5440}"/>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211E2549-93B3-E90B-2D87-DB374CD90D7E}"/>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A071627D-77C5-F36E-1CEA-21171B2D08A2}"/>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5EDFB792-960B-D748-9927-A85B4669B280}"/>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D891805A-4048-9C79-97A8-E54ED0F99B29}"/>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2F291C28-536C-3CB4-91A3-41C70EE751F6}"/>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FFB1CB97-553D-C05E-3EE3-302FC3658D77}"/>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9FAF5D18-8DEF-31D0-783F-7370D9380272}"/>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BF952601-5EB3-94E4-B505-A910DE138F04}"/>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9113515C-F702-674B-ABBE-7F3311636A1F}"/>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88FE4542-C463-95B2-F2B7-ABB14F9BA142}"/>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88DC18D1-DF25-58A2-3304-AF3D32333F64}"/>
              </a:ext>
            </a:extLst>
          </p:cNvPr>
          <p:cNvSpPr txBox="1"/>
          <p:nvPr/>
        </p:nvSpPr>
        <p:spPr>
          <a:xfrm>
            <a:off x="2647867" y="271397"/>
            <a:ext cx="689626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Jute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pic>
        <p:nvPicPr>
          <p:cNvPr id="4" name="Picture 3">
            <a:extLst>
              <a:ext uri="{FF2B5EF4-FFF2-40B4-BE49-F238E27FC236}">
                <a16:creationId xmlns:a16="http://schemas.microsoft.com/office/drawing/2014/main" id="{CE247C7E-920F-D9EF-F6C1-A094D9E4FDC5}"/>
              </a:ext>
            </a:extLst>
          </p:cNvPr>
          <p:cNvPicPr>
            <a:picLocks noChangeAspect="1"/>
          </p:cNvPicPr>
          <p:nvPr/>
        </p:nvPicPr>
        <p:blipFill>
          <a:blip r:embed="rId16"/>
          <a:stretch>
            <a:fillRect/>
          </a:stretch>
        </p:blipFill>
        <p:spPr>
          <a:xfrm>
            <a:off x="1385884" y="1345113"/>
            <a:ext cx="9420225" cy="3714750"/>
          </a:xfrm>
          <a:prstGeom prst="rect">
            <a:avLst/>
          </a:prstGeom>
        </p:spPr>
      </p:pic>
      <p:sp>
        <p:nvSpPr>
          <p:cNvPr id="6" name="TextBox 5">
            <a:extLst>
              <a:ext uri="{FF2B5EF4-FFF2-40B4-BE49-F238E27FC236}">
                <a16:creationId xmlns:a16="http://schemas.microsoft.com/office/drawing/2014/main" id="{F135EEBD-A5E1-7A8B-AA9B-142CAFFBCD05}"/>
              </a:ext>
            </a:extLst>
          </p:cNvPr>
          <p:cNvSpPr txBox="1"/>
          <p:nvPr/>
        </p:nvSpPr>
        <p:spPr>
          <a:xfrm>
            <a:off x="506183" y="5091580"/>
            <a:ext cx="11179629" cy="1446550"/>
          </a:xfrm>
          <a:prstGeom prst="rect">
            <a:avLst/>
          </a:prstGeom>
          <a:noFill/>
        </p:spPr>
        <p:txBody>
          <a:bodyPr wrap="square">
            <a:spAutoFit/>
          </a:bodyPr>
          <a:lstStyle/>
          <a:p>
            <a:pPr algn="just" rtl="0">
              <a:spcBef>
                <a:spcPts val="1200"/>
              </a:spcBef>
              <a:spcAft>
                <a:spcPts val="1200"/>
              </a:spcAft>
              <a:buNone/>
            </a:pPr>
            <a:r>
              <a:rPr lang="en-US" sz="2200" b="0" i="0" u="none" strike="noStrike" dirty="0">
                <a:solidFill>
                  <a:srgbClr val="000000"/>
                </a:solidFill>
                <a:effectLst/>
                <a:latin typeface="+mj-lt"/>
              </a:rPr>
              <a:t>We can see </a:t>
            </a:r>
            <a:r>
              <a:rPr lang="en-US" sz="2200" b="1" i="0" u="none" strike="noStrike" dirty="0">
                <a:solidFill>
                  <a:srgbClr val="000000"/>
                </a:solidFill>
                <a:effectLst/>
                <a:latin typeface="+mj-lt"/>
              </a:rPr>
              <a:t>no clear trend in residuals. </a:t>
            </a:r>
            <a:r>
              <a:rPr lang="en-US" sz="2200" b="0" i="0" u="none" strike="noStrike" dirty="0">
                <a:solidFill>
                  <a:srgbClr val="000000"/>
                </a:solidFill>
                <a:effectLst/>
                <a:latin typeface="+mj-lt"/>
              </a:rPr>
              <a:t>This is good as the residuals don’t seem to follow systematic upward or downward trends. The values </a:t>
            </a:r>
            <a:r>
              <a:rPr lang="en-US" sz="2200" b="1" i="0" u="none" strike="noStrike" dirty="0">
                <a:solidFill>
                  <a:srgbClr val="000000"/>
                </a:solidFill>
                <a:effectLst/>
                <a:latin typeface="+mj-lt"/>
              </a:rPr>
              <a:t>alternate around 0, </a:t>
            </a:r>
            <a:r>
              <a:rPr lang="en-US" sz="2200" b="0" i="0" u="none" strike="noStrike" dirty="0">
                <a:solidFill>
                  <a:srgbClr val="000000"/>
                </a:solidFill>
                <a:effectLst/>
                <a:latin typeface="+mj-lt"/>
              </a:rPr>
              <a:t>indicating that the model is neither overpredicted nor underpredicted. A sharp spike, in the beginning, can suggest some mild errors committed in the predicted values for the initial years.</a:t>
            </a:r>
            <a:endParaRPr lang="en-US" sz="2200" b="0" dirty="0">
              <a:effectLst/>
              <a:latin typeface="+mj-lt"/>
            </a:endParaRPr>
          </a:p>
        </p:txBody>
      </p:sp>
      <p:sp>
        <p:nvSpPr>
          <p:cNvPr id="7" name="TextBox 6">
            <a:extLst>
              <a:ext uri="{FF2B5EF4-FFF2-40B4-BE49-F238E27FC236}">
                <a16:creationId xmlns:a16="http://schemas.microsoft.com/office/drawing/2014/main" id="{2039D5DA-BC18-3009-C03D-2C0607AED7FC}"/>
              </a:ext>
            </a:extLst>
          </p:cNvPr>
          <p:cNvSpPr txBox="1"/>
          <p:nvPr/>
        </p:nvSpPr>
        <p:spPr>
          <a:xfrm>
            <a:off x="506183" y="896960"/>
            <a:ext cx="11179629" cy="430887"/>
          </a:xfrm>
          <a:prstGeom prst="rect">
            <a:avLst/>
          </a:prstGeom>
          <a:noFill/>
        </p:spPr>
        <p:txBody>
          <a:bodyPr wrap="square" rtlCol="0">
            <a:spAutoFit/>
          </a:bodyPr>
          <a:lstStyle/>
          <a:p>
            <a:r>
              <a:rPr lang="en-IN" sz="2200" dirty="0">
                <a:latin typeface="+mj-lt"/>
              </a:rPr>
              <a:t>We plot the </a:t>
            </a:r>
            <a:r>
              <a:rPr lang="en-IN" sz="2200" b="1" dirty="0">
                <a:latin typeface="+mj-lt"/>
              </a:rPr>
              <a:t>residuals against time </a:t>
            </a:r>
            <a:r>
              <a:rPr lang="en-IN" sz="2200" dirty="0">
                <a:latin typeface="+mj-lt"/>
              </a:rPr>
              <a:t>after fitting the ARIMA(3,2,1) model.</a:t>
            </a:r>
          </a:p>
        </p:txBody>
      </p:sp>
    </p:spTree>
    <p:extLst>
      <p:ext uri="{BB962C8B-B14F-4D97-AF65-F5344CB8AC3E}">
        <p14:creationId xmlns:p14="http://schemas.microsoft.com/office/powerpoint/2010/main" val="476917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043F2F7F-E292-D085-4297-DE8E0761A4F2}"/>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C2C08CB4-0D4D-3CFE-D2AF-3A5D665E8745}"/>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3F32146E-E977-DDCE-F819-EA67E02D9CE2}"/>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1E2D6EA1-3665-4417-372E-A1C9CF40229A}"/>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2D3FF167-6A27-727A-6FBA-6CBB47CA42C9}"/>
              </a:ext>
            </a:extLst>
          </p:cNvPr>
          <p:cNvSpPr/>
          <p:nvPr/>
        </p:nvSpPr>
        <p:spPr>
          <a:xfrm>
            <a:off x="10716143" y="228341"/>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FFADCB8A-1027-E6D0-FDE1-0324E6C4327B}"/>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06C1FA1B-3988-958A-ACD3-C6FCEBD2E23F}"/>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D39ABE3C-141C-9248-C163-7FF70786F599}"/>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2D3A7CA7-CA2E-5EED-D9EF-8DB8EDEBF24C}"/>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04CEE9AF-9D39-C9A1-9B30-FBE8092DDBFA}"/>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22B48611-A8D3-24AF-C864-3F259D425BB8}"/>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355715A9-D72A-57BC-5119-771CC4353967}"/>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96A6908D-394A-24AC-7E0E-1B1A0A2A6685}"/>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DEDC1FB7-A1BE-EF22-BDD7-6DF0AEE661C1}"/>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1E9A03CD-1FB2-2886-6EE3-C51163481B6F}"/>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6372D650-2492-7B0E-B8C2-A53ABCDDBA3A}"/>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CD72D446-2D4F-C0D9-5B6D-C9F6EB723916}"/>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AD3F4360-1CEA-FE5F-EFB1-7EE995234EA4}"/>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4924C69B-B6D9-D0CA-C448-8F54BAA6D855}"/>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E7CCF0C3-AA96-1CF8-19B2-1ABB8C454F6A}"/>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4E018E49-E2CD-8472-1B07-4D5C5801E132}"/>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5D4F9982-F43B-B602-38C0-F519A7F36E50}"/>
              </a:ext>
            </a:extLst>
          </p:cNvPr>
          <p:cNvSpPr/>
          <p:nvPr/>
        </p:nvSpPr>
        <p:spPr>
          <a:xfrm>
            <a:off x="1916861" y="3477566"/>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84BA322C-C602-3659-6666-076B5E9122CA}"/>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72348352-F158-53C8-8494-510A1C6E9127}"/>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659171BC-6052-0AFC-10E4-9FE170E653C4}"/>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BEFF44F0-AC9F-A6A8-52DA-BFE697EB57CE}"/>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D4F20AC6-C12F-EDD7-FDEB-74D6DAD44F23}"/>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8C0C6B31-6ABE-90AD-1CCE-99C6B1A0F0EE}"/>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8B91D06B-C0CB-369C-3C58-DB7FE8C4B8EA}"/>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64FC29B7-1E3C-2AE2-7F5A-2AD0AF2D7DE7}"/>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9F9FE3F6-F8DB-6029-F491-91A4F817D74C}"/>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F400A087-3DF0-E5A9-CC7A-16C116357002}"/>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A15CD954-3BE5-7C15-95A8-CD78714003A1}"/>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4A55C668-C3B3-03F4-D898-B51CD99280E2}"/>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D31F1F45-B95F-B4CB-19B4-12FBF657CFB5}"/>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C4CDD4A5-7742-43D3-9EEE-A1DFD62B5031}"/>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2DC4D44B-9081-1707-D3A9-FF142D986C81}"/>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F960045B-547E-FCFF-39FC-E7EA2E287DD1}"/>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F95CE2CB-C925-D211-14EA-27143577137F}"/>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A3E1B27E-D0FB-3ADE-ECA5-418168072BF7}"/>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7D798F50-F903-8B74-7D95-AB694326F429}"/>
              </a:ext>
            </a:extLst>
          </p:cNvPr>
          <p:cNvSpPr txBox="1"/>
          <p:nvPr/>
        </p:nvSpPr>
        <p:spPr>
          <a:xfrm>
            <a:off x="2647867" y="271397"/>
            <a:ext cx="689626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Jute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4" name="TextBox 3">
            <a:extLst>
              <a:ext uri="{FF2B5EF4-FFF2-40B4-BE49-F238E27FC236}">
                <a16:creationId xmlns:a16="http://schemas.microsoft.com/office/drawing/2014/main" id="{8B539212-C815-5962-ED47-912AEB508D59}"/>
              </a:ext>
            </a:extLst>
          </p:cNvPr>
          <p:cNvSpPr txBox="1"/>
          <p:nvPr/>
        </p:nvSpPr>
        <p:spPr>
          <a:xfrm>
            <a:off x="309278" y="4268761"/>
            <a:ext cx="11668097" cy="2092881"/>
          </a:xfrm>
          <a:prstGeom prst="rect">
            <a:avLst/>
          </a:prstGeom>
          <a:noFill/>
        </p:spPr>
        <p:txBody>
          <a:bodyPr wrap="square">
            <a:spAutoFit/>
          </a:bodyPr>
          <a:lstStyle/>
          <a:p>
            <a:pPr rtl="0">
              <a:spcBef>
                <a:spcPts val="1200"/>
              </a:spcBef>
              <a:spcAft>
                <a:spcPts val="1200"/>
              </a:spcAft>
              <a:buNone/>
            </a:pPr>
            <a:endParaRPr lang="en-US" sz="2200" dirty="0">
              <a:solidFill>
                <a:srgbClr val="000000"/>
              </a:solidFill>
              <a:latin typeface="+mj-lt"/>
            </a:endParaRPr>
          </a:p>
          <a:p>
            <a:pPr algn="just" rtl="0">
              <a:spcBef>
                <a:spcPts val="1200"/>
              </a:spcBef>
              <a:spcAft>
                <a:spcPts val="1200"/>
              </a:spcAft>
              <a:buNone/>
            </a:pPr>
            <a:r>
              <a:rPr lang="en-US" sz="2200" dirty="0">
                <a:solidFill>
                  <a:srgbClr val="000000"/>
                </a:solidFill>
                <a:latin typeface="+mj-lt"/>
              </a:rPr>
              <a:t>T</a:t>
            </a:r>
            <a:r>
              <a:rPr lang="en-US" sz="2200" b="0" i="0" u="none" strike="noStrike" dirty="0">
                <a:solidFill>
                  <a:srgbClr val="000000"/>
                </a:solidFill>
                <a:effectLst/>
                <a:latin typeface="+mj-lt"/>
              </a:rPr>
              <a:t>he drop immediately after 2019 may be due to sudden changes in recent production values in the original dataset or due to some errors in forecasting. From </a:t>
            </a:r>
            <a:r>
              <a:rPr lang="en-US" sz="2200" b="1" i="0" u="none" strike="noStrike" dirty="0">
                <a:solidFill>
                  <a:srgbClr val="000000"/>
                </a:solidFill>
                <a:effectLst/>
                <a:latin typeface="+mj-lt"/>
              </a:rPr>
              <a:t>2023 onward</a:t>
            </a:r>
            <a:r>
              <a:rPr lang="en-US" sz="2200" b="0" i="0" u="none" strike="noStrike" dirty="0">
                <a:solidFill>
                  <a:srgbClr val="000000"/>
                </a:solidFill>
                <a:effectLst/>
                <a:latin typeface="+mj-lt"/>
              </a:rPr>
              <a:t>, forecast values show a </a:t>
            </a:r>
            <a:r>
              <a:rPr lang="en-US" sz="2200" b="1" i="0" u="none" strike="noStrike" dirty="0">
                <a:solidFill>
                  <a:srgbClr val="000000"/>
                </a:solidFill>
                <a:effectLst/>
                <a:latin typeface="+mj-lt"/>
              </a:rPr>
              <a:t>modest upward trend</a:t>
            </a:r>
            <a:r>
              <a:rPr lang="en-US" sz="2200" b="0" i="0" u="none" strike="noStrike" dirty="0">
                <a:solidFill>
                  <a:srgbClr val="000000"/>
                </a:solidFill>
                <a:effectLst/>
                <a:latin typeface="+mj-lt"/>
              </a:rPr>
              <a:t>, suggesting consistent productivity. There will be </a:t>
            </a:r>
            <a:r>
              <a:rPr lang="en-US" sz="2200" b="1" i="0" u="none" strike="noStrike" dirty="0">
                <a:solidFill>
                  <a:srgbClr val="000000"/>
                </a:solidFill>
                <a:effectLst/>
                <a:latin typeface="+mj-lt"/>
              </a:rPr>
              <a:t>no major growth or decline</a:t>
            </a:r>
            <a:r>
              <a:rPr lang="en-US" sz="2200" b="0" i="0" u="none" strike="noStrike" dirty="0">
                <a:solidFill>
                  <a:srgbClr val="000000"/>
                </a:solidFill>
                <a:effectLst/>
                <a:latin typeface="+mj-lt"/>
              </a:rPr>
              <a:t> — production is </a:t>
            </a:r>
            <a:r>
              <a:rPr lang="en-US" sz="2200" b="1" i="0" u="none" strike="noStrike" dirty="0">
                <a:solidFill>
                  <a:srgbClr val="000000"/>
                </a:solidFill>
                <a:effectLst/>
                <a:latin typeface="+mj-lt"/>
              </a:rPr>
              <a:t>likely to stay within a narrow range (1.2 – 1.25 metric </a:t>
            </a:r>
            <a:r>
              <a:rPr lang="en-US" sz="2200" b="1" i="0" u="none" strike="noStrike" dirty="0" err="1">
                <a:solidFill>
                  <a:srgbClr val="000000"/>
                </a:solidFill>
                <a:effectLst/>
                <a:latin typeface="+mj-lt"/>
              </a:rPr>
              <a:t>tonnes</a:t>
            </a:r>
            <a:r>
              <a:rPr lang="en-US" sz="2200" b="1" i="0" u="none" strike="noStrike" dirty="0">
                <a:solidFill>
                  <a:srgbClr val="000000"/>
                </a:solidFill>
                <a:effectLst/>
                <a:latin typeface="+mj-lt"/>
              </a:rPr>
              <a:t>)</a:t>
            </a:r>
            <a:r>
              <a:rPr lang="en-US" sz="2200" b="0" i="0" u="none" strike="noStrike" dirty="0">
                <a:solidFill>
                  <a:srgbClr val="000000"/>
                </a:solidFill>
                <a:effectLst/>
                <a:latin typeface="+mj-lt"/>
              </a:rPr>
              <a:t>. </a:t>
            </a:r>
            <a:endParaRPr lang="en-US" sz="2200" dirty="0">
              <a:latin typeface="+mj-lt"/>
            </a:endParaRPr>
          </a:p>
        </p:txBody>
      </p:sp>
      <p:pic>
        <p:nvPicPr>
          <p:cNvPr id="6" name="Picture 5">
            <a:extLst>
              <a:ext uri="{FF2B5EF4-FFF2-40B4-BE49-F238E27FC236}">
                <a16:creationId xmlns:a16="http://schemas.microsoft.com/office/drawing/2014/main" id="{2F04429F-0452-DDB5-97B7-8866F3A63802}"/>
              </a:ext>
            </a:extLst>
          </p:cNvPr>
          <p:cNvPicPr>
            <a:picLocks noChangeAspect="1"/>
          </p:cNvPicPr>
          <p:nvPr/>
        </p:nvPicPr>
        <p:blipFill>
          <a:blip r:embed="rId16"/>
          <a:stretch>
            <a:fillRect/>
          </a:stretch>
        </p:blipFill>
        <p:spPr>
          <a:xfrm>
            <a:off x="355075" y="769262"/>
            <a:ext cx="8259092" cy="4212681"/>
          </a:xfrm>
          <a:prstGeom prst="rect">
            <a:avLst/>
          </a:prstGeom>
        </p:spPr>
      </p:pic>
      <p:sp>
        <p:nvSpPr>
          <p:cNvPr id="8" name="TextBox 7">
            <a:extLst>
              <a:ext uri="{FF2B5EF4-FFF2-40B4-BE49-F238E27FC236}">
                <a16:creationId xmlns:a16="http://schemas.microsoft.com/office/drawing/2014/main" id="{4D55311D-7646-0E8D-EEBF-B9176AB530E9}"/>
              </a:ext>
            </a:extLst>
          </p:cNvPr>
          <p:cNvSpPr txBox="1"/>
          <p:nvPr/>
        </p:nvSpPr>
        <p:spPr>
          <a:xfrm>
            <a:off x="8710340" y="894691"/>
            <a:ext cx="3330389" cy="4154984"/>
          </a:xfrm>
          <a:prstGeom prst="rect">
            <a:avLst/>
          </a:prstGeom>
          <a:noFill/>
        </p:spPr>
        <p:txBody>
          <a:bodyPr wrap="square">
            <a:spAutoFit/>
          </a:bodyPr>
          <a:lstStyle/>
          <a:p>
            <a:pPr algn="just"/>
            <a:r>
              <a:rPr lang="en-US" sz="2200" b="0" i="0" u="none" strike="noStrike" dirty="0">
                <a:solidFill>
                  <a:srgbClr val="000000"/>
                </a:solidFill>
                <a:effectLst/>
                <a:latin typeface="+mj-lt"/>
              </a:rPr>
              <a:t>The forecast picks up </a:t>
            </a:r>
            <a:r>
              <a:rPr lang="en-US" sz="2200" b="1" i="0" u="none" strike="noStrike" dirty="0">
                <a:solidFill>
                  <a:srgbClr val="000000"/>
                </a:solidFill>
                <a:effectLst/>
                <a:latin typeface="+mj-lt"/>
              </a:rPr>
              <a:t>from 2019</a:t>
            </a:r>
            <a:r>
              <a:rPr lang="en-US" sz="2200" b="0" i="0" u="none" strike="noStrike" dirty="0">
                <a:solidFill>
                  <a:srgbClr val="000000"/>
                </a:solidFill>
                <a:effectLst/>
                <a:latin typeface="+mj-lt"/>
              </a:rPr>
              <a:t> and projects </a:t>
            </a:r>
            <a:r>
              <a:rPr lang="en-US" sz="2200" b="1" i="0" u="none" strike="noStrike" dirty="0">
                <a:solidFill>
                  <a:srgbClr val="000000"/>
                </a:solidFill>
                <a:effectLst/>
                <a:latin typeface="+mj-lt"/>
              </a:rPr>
              <a:t>a generally stable trend</a:t>
            </a:r>
            <a:r>
              <a:rPr lang="en-US" sz="2200" b="0" i="0" u="none" strike="noStrike" dirty="0">
                <a:solidFill>
                  <a:srgbClr val="000000"/>
                </a:solidFill>
                <a:effectLst/>
                <a:latin typeface="+mj-lt"/>
              </a:rPr>
              <a:t> from 2020 to 2029. After a slight </a:t>
            </a:r>
            <a:r>
              <a:rPr lang="en-US" sz="2200" b="1" i="0" u="none" strike="noStrike" dirty="0">
                <a:solidFill>
                  <a:srgbClr val="000000"/>
                </a:solidFill>
                <a:effectLst/>
                <a:latin typeface="+mj-lt"/>
              </a:rPr>
              <a:t>dip around 2021–2022</a:t>
            </a:r>
            <a:r>
              <a:rPr lang="en-US" sz="2200" b="0" i="0" u="none" strike="noStrike" dirty="0">
                <a:solidFill>
                  <a:srgbClr val="000000"/>
                </a:solidFill>
                <a:effectLst/>
                <a:latin typeface="+mj-lt"/>
              </a:rPr>
              <a:t>, production </a:t>
            </a:r>
            <a:r>
              <a:rPr lang="en-US" sz="2200" b="1" i="0" u="none" strike="noStrike" dirty="0">
                <a:solidFill>
                  <a:srgbClr val="000000"/>
                </a:solidFill>
                <a:effectLst/>
                <a:latin typeface="+mj-lt"/>
              </a:rPr>
              <a:t>stabilizes</a:t>
            </a:r>
            <a:r>
              <a:rPr lang="en-US" sz="2200" b="0" i="0" u="none" strike="noStrike" dirty="0">
                <a:solidFill>
                  <a:srgbClr val="000000"/>
                </a:solidFill>
                <a:effectLst/>
                <a:latin typeface="+mj-lt"/>
              </a:rPr>
              <a:t> and </a:t>
            </a:r>
            <a:r>
              <a:rPr lang="en-US" sz="2200" b="1" i="0" u="none" strike="noStrike" dirty="0">
                <a:solidFill>
                  <a:srgbClr val="000000"/>
                </a:solidFill>
                <a:effectLst/>
                <a:latin typeface="+mj-lt"/>
              </a:rPr>
              <a:t>gradually increases</a:t>
            </a:r>
            <a:r>
              <a:rPr lang="en-US" sz="2200" b="0" i="0" u="none" strike="noStrike" dirty="0">
                <a:solidFill>
                  <a:srgbClr val="000000"/>
                </a:solidFill>
                <a:effectLst/>
                <a:latin typeface="+mj-lt"/>
              </a:rPr>
              <a:t>. </a:t>
            </a:r>
            <a:r>
              <a:rPr lang="en-US" sz="2200" b="1" i="0" u="none" strike="noStrike" dirty="0">
                <a:solidFill>
                  <a:srgbClr val="000000"/>
                </a:solidFill>
                <a:effectLst/>
                <a:latin typeface="+mj-lt"/>
              </a:rPr>
              <a:t>No major spikes or crashes</a:t>
            </a:r>
            <a:r>
              <a:rPr lang="en-US" sz="2200" b="0" i="0" u="none" strike="noStrike" dirty="0">
                <a:solidFill>
                  <a:srgbClr val="000000"/>
                </a:solidFill>
                <a:effectLst/>
                <a:latin typeface="+mj-lt"/>
              </a:rPr>
              <a:t> are predicted — the model suggests that jute production is likely to remain relatively </a:t>
            </a:r>
            <a:r>
              <a:rPr lang="en-US" sz="2200" b="1" i="0" u="none" strike="noStrike" dirty="0">
                <a:solidFill>
                  <a:srgbClr val="000000"/>
                </a:solidFill>
                <a:effectLst/>
                <a:latin typeface="+mj-lt"/>
              </a:rPr>
              <a:t>consistent</a:t>
            </a:r>
            <a:r>
              <a:rPr lang="en-US" sz="2200" b="0" i="0" u="none" strike="noStrike" dirty="0">
                <a:solidFill>
                  <a:srgbClr val="000000"/>
                </a:solidFill>
                <a:effectLst/>
                <a:latin typeface="+mj-lt"/>
              </a:rPr>
              <a:t>.</a:t>
            </a:r>
            <a:endParaRPr lang="en-IN" sz="2200" dirty="0"/>
          </a:p>
        </p:txBody>
      </p:sp>
      <p:sp>
        <p:nvSpPr>
          <p:cNvPr id="10" name="TextBox 9">
            <a:extLst>
              <a:ext uri="{FF2B5EF4-FFF2-40B4-BE49-F238E27FC236}">
                <a16:creationId xmlns:a16="http://schemas.microsoft.com/office/drawing/2014/main" id="{4E46D1C9-11D0-B031-C265-59AF4344F570}"/>
              </a:ext>
            </a:extLst>
          </p:cNvPr>
          <p:cNvSpPr txBox="1"/>
          <p:nvPr/>
        </p:nvSpPr>
        <p:spPr>
          <a:xfrm>
            <a:off x="174224" y="6320716"/>
            <a:ext cx="11855540" cy="369332"/>
          </a:xfrm>
          <a:prstGeom prst="rect">
            <a:avLst/>
          </a:prstGeom>
          <a:solidFill>
            <a:schemeClr val="accent4">
              <a:lumMod val="20000"/>
              <a:lumOff val="80000"/>
            </a:schemeClr>
          </a:solidFill>
        </p:spPr>
        <p:txBody>
          <a:bodyPr wrap="square">
            <a:spAutoFit/>
          </a:bodyPr>
          <a:lstStyle/>
          <a:p>
            <a:pPr algn="just" rtl="0">
              <a:spcBef>
                <a:spcPts val="1200"/>
              </a:spcBef>
              <a:spcAft>
                <a:spcPts val="1200"/>
              </a:spcAft>
              <a:buNone/>
            </a:pPr>
            <a:r>
              <a:rPr lang="en-US" b="1" dirty="0">
                <a:solidFill>
                  <a:srgbClr val="000000"/>
                </a:solidFill>
                <a:latin typeface="+mj-lt"/>
              </a:rPr>
              <a:t>Note:</a:t>
            </a:r>
            <a:r>
              <a:rPr lang="en-US" dirty="0">
                <a:solidFill>
                  <a:srgbClr val="000000"/>
                </a:solidFill>
                <a:latin typeface="+mj-lt"/>
              </a:rPr>
              <a:t> T</a:t>
            </a:r>
            <a:r>
              <a:rPr lang="en-US" sz="1800" b="0" i="0" u="none" strike="noStrike" dirty="0">
                <a:solidFill>
                  <a:srgbClr val="000000"/>
                </a:solidFill>
                <a:effectLst/>
                <a:latin typeface="+mj-lt"/>
              </a:rPr>
              <a:t>here can be inaccuracies in prediction as the model assumes </a:t>
            </a:r>
            <a:r>
              <a:rPr lang="en-US" sz="1800" b="1" i="0" u="none" strike="noStrike" dirty="0">
                <a:solidFill>
                  <a:srgbClr val="000000"/>
                </a:solidFill>
                <a:effectLst/>
                <a:latin typeface="+mj-lt"/>
              </a:rPr>
              <a:t>no external shocks or drastic policy/environmental changes</a:t>
            </a:r>
            <a:r>
              <a:rPr lang="en-US" dirty="0">
                <a:solidFill>
                  <a:srgbClr val="000000"/>
                </a:solidFill>
                <a:latin typeface="+mj-lt"/>
              </a:rPr>
              <a:t>.</a:t>
            </a:r>
            <a:endParaRPr lang="en-US" sz="1800" b="0" dirty="0">
              <a:effectLst/>
              <a:latin typeface="+mj-lt"/>
            </a:endParaRPr>
          </a:p>
        </p:txBody>
      </p:sp>
    </p:spTree>
    <p:extLst>
      <p:ext uri="{BB962C8B-B14F-4D97-AF65-F5344CB8AC3E}">
        <p14:creationId xmlns:p14="http://schemas.microsoft.com/office/powerpoint/2010/main" val="937763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1;p72">
            <a:extLst>
              <a:ext uri="{FF2B5EF4-FFF2-40B4-BE49-F238E27FC236}">
                <a16:creationId xmlns:a16="http://schemas.microsoft.com/office/drawing/2014/main" id="{1F66BB52-F4D7-B3E2-6739-88C9800EE016}"/>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2">
              <a:alphaModFix amt="10000"/>
            </a:blip>
            <a:stretch>
              <a:fillRect/>
            </a:stretch>
          </a:blipFill>
          <a:ln>
            <a:noFill/>
          </a:ln>
        </p:spPr>
      </p:sp>
      <p:sp>
        <p:nvSpPr>
          <p:cNvPr id="3" name="Google Shape;2182;p72">
            <a:extLst>
              <a:ext uri="{FF2B5EF4-FFF2-40B4-BE49-F238E27FC236}">
                <a16:creationId xmlns:a16="http://schemas.microsoft.com/office/drawing/2014/main" id="{C0A1433D-E67D-8ADA-9C1C-9C2855043AA5}"/>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3">
              <a:alphaModFix amt="10000"/>
            </a:blip>
            <a:stretch>
              <a:fillRect/>
            </a:stretch>
          </a:blipFill>
          <a:ln>
            <a:noFill/>
          </a:ln>
        </p:spPr>
      </p:sp>
      <p:sp>
        <p:nvSpPr>
          <p:cNvPr id="4" name="Google Shape;2184;p72">
            <a:extLst>
              <a:ext uri="{FF2B5EF4-FFF2-40B4-BE49-F238E27FC236}">
                <a16:creationId xmlns:a16="http://schemas.microsoft.com/office/drawing/2014/main" id="{C0BA606D-9E1F-672D-6D0A-3A61732F1D54}"/>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4">
              <a:alphaModFix amt="25000"/>
            </a:blip>
            <a:stretch>
              <a:fillRect/>
            </a:stretch>
          </a:blipFill>
          <a:ln>
            <a:noFill/>
          </a:ln>
        </p:spPr>
      </p:sp>
      <p:sp>
        <p:nvSpPr>
          <p:cNvPr id="5" name="Google Shape;2185;p72">
            <a:extLst>
              <a:ext uri="{FF2B5EF4-FFF2-40B4-BE49-F238E27FC236}">
                <a16:creationId xmlns:a16="http://schemas.microsoft.com/office/drawing/2014/main" id="{78778405-6A43-6B30-8DA2-02A8DBF664CB}"/>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5">
              <a:alphaModFix amt="10000"/>
            </a:blip>
            <a:stretch>
              <a:fillRect/>
            </a:stretch>
          </a:blipFill>
          <a:ln>
            <a:noFill/>
          </a:ln>
        </p:spPr>
      </p:sp>
      <p:sp>
        <p:nvSpPr>
          <p:cNvPr id="6" name="Google Shape;2186;p72">
            <a:extLst>
              <a:ext uri="{FF2B5EF4-FFF2-40B4-BE49-F238E27FC236}">
                <a16:creationId xmlns:a16="http://schemas.microsoft.com/office/drawing/2014/main" id="{34D58B9A-5552-7C65-1F7A-4DE0B912E41E}"/>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6">
              <a:alphaModFix amt="10000"/>
            </a:blip>
            <a:stretch>
              <a:fillRect/>
            </a:stretch>
          </a:blipFill>
          <a:ln>
            <a:noFill/>
          </a:ln>
        </p:spPr>
      </p:sp>
      <p:sp>
        <p:nvSpPr>
          <p:cNvPr id="7" name="Google Shape;2187;p72">
            <a:extLst>
              <a:ext uri="{FF2B5EF4-FFF2-40B4-BE49-F238E27FC236}">
                <a16:creationId xmlns:a16="http://schemas.microsoft.com/office/drawing/2014/main" id="{BB151477-1692-7AA5-2418-8A2078EA8531}"/>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7">
              <a:alphaModFix amt="5000"/>
            </a:blip>
            <a:stretch>
              <a:fillRect/>
            </a:stretch>
          </a:blipFill>
          <a:ln>
            <a:noFill/>
          </a:ln>
        </p:spPr>
      </p:sp>
      <p:sp>
        <p:nvSpPr>
          <p:cNvPr id="8" name="Google Shape;2188;p72">
            <a:extLst>
              <a:ext uri="{FF2B5EF4-FFF2-40B4-BE49-F238E27FC236}">
                <a16:creationId xmlns:a16="http://schemas.microsoft.com/office/drawing/2014/main" id="{C926C250-7868-F264-65F2-31B57EE2BD37}"/>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6">
              <a:alphaModFix amt="10000"/>
            </a:blip>
            <a:stretch>
              <a:fillRect/>
            </a:stretch>
          </a:blipFill>
          <a:ln>
            <a:noFill/>
          </a:ln>
        </p:spPr>
      </p:sp>
      <p:sp>
        <p:nvSpPr>
          <p:cNvPr id="9" name="Google Shape;2189;p72">
            <a:extLst>
              <a:ext uri="{FF2B5EF4-FFF2-40B4-BE49-F238E27FC236}">
                <a16:creationId xmlns:a16="http://schemas.microsoft.com/office/drawing/2014/main" id="{C4C7B7B0-BF89-AD33-A7DE-91D4934DC67E}"/>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8">
              <a:alphaModFix amt="10000"/>
            </a:blip>
            <a:stretch>
              <a:fillRect/>
            </a:stretch>
          </a:blipFill>
          <a:ln>
            <a:noFill/>
          </a:ln>
        </p:spPr>
      </p:sp>
      <p:sp>
        <p:nvSpPr>
          <p:cNvPr id="10" name="Google Shape;2190;p72">
            <a:extLst>
              <a:ext uri="{FF2B5EF4-FFF2-40B4-BE49-F238E27FC236}">
                <a16:creationId xmlns:a16="http://schemas.microsoft.com/office/drawing/2014/main" id="{FE9E3F01-CFCA-6F4D-6729-3E22A7829721}"/>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9">
              <a:alphaModFix amt="10000"/>
            </a:blip>
            <a:stretch>
              <a:fillRect/>
            </a:stretch>
          </a:blipFill>
          <a:ln>
            <a:noFill/>
          </a:ln>
        </p:spPr>
      </p:sp>
      <p:sp>
        <p:nvSpPr>
          <p:cNvPr id="11" name="Google Shape;2191;p72">
            <a:extLst>
              <a:ext uri="{FF2B5EF4-FFF2-40B4-BE49-F238E27FC236}">
                <a16:creationId xmlns:a16="http://schemas.microsoft.com/office/drawing/2014/main" id="{2E38750C-1E40-7BF2-F3AF-6007CB7CC892}"/>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0">
              <a:alphaModFix amt="10000"/>
            </a:blip>
            <a:stretch>
              <a:fillRect/>
            </a:stretch>
          </a:blipFill>
          <a:ln>
            <a:noFill/>
          </a:ln>
        </p:spPr>
      </p:sp>
      <p:sp>
        <p:nvSpPr>
          <p:cNvPr id="12" name="Google Shape;2192;p72">
            <a:extLst>
              <a:ext uri="{FF2B5EF4-FFF2-40B4-BE49-F238E27FC236}">
                <a16:creationId xmlns:a16="http://schemas.microsoft.com/office/drawing/2014/main" id="{D055DFAA-1AB0-F739-61C2-AFC3F759C09F}"/>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13" name="Google Shape;2193;p72">
            <a:extLst>
              <a:ext uri="{FF2B5EF4-FFF2-40B4-BE49-F238E27FC236}">
                <a16:creationId xmlns:a16="http://schemas.microsoft.com/office/drawing/2014/main" id="{A715AC3E-07DC-A935-1A59-BA2FEC9D4977}"/>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9">
              <a:alphaModFix amt="10000"/>
            </a:blip>
            <a:stretch>
              <a:fillRect/>
            </a:stretch>
          </a:blipFill>
          <a:ln>
            <a:noFill/>
          </a:ln>
        </p:spPr>
      </p:sp>
      <p:sp>
        <p:nvSpPr>
          <p:cNvPr id="14" name="Google Shape;2194;p72">
            <a:extLst>
              <a:ext uri="{FF2B5EF4-FFF2-40B4-BE49-F238E27FC236}">
                <a16:creationId xmlns:a16="http://schemas.microsoft.com/office/drawing/2014/main" id="{1794B947-DCEF-EBEB-E14B-2A1DBD90EDD8}"/>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15" name="Google Shape;2195;p72">
            <a:extLst>
              <a:ext uri="{FF2B5EF4-FFF2-40B4-BE49-F238E27FC236}">
                <a16:creationId xmlns:a16="http://schemas.microsoft.com/office/drawing/2014/main" id="{87E25256-61B4-E858-1A10-E088D901A795}"/>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7">
              <a:alphaModFix amt="5000"/>
            </a:blip>
            <a:stretch>
              <a:fillRect/>
            </a:stretch>
          </a:blipFill>
          <a:ln>
            <a:noFill/>
          </a:ln>
        </p:spPr>
      </p:sp>
      <p:sp>
        <p:nvSpPr>
          <p:cNvPr id="16" name="Google Shape;2196;p72">
            <a:extLst>
              <a:ext uri="{FF2B5EF4-FFF2-40B4-BE49-F238E27FC236}">
                <a16:creationId xmlns:a16="http://schemas.microsoft.com/office/drawing/2014/main" id="{269967F8-897C-A194-5AC8-E74066E19F5C}"/>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17" name="Google Shape;2197;p72">
            <a:extLst>
              <a:ext uri="{FF2B5EF4-FFF2-40B4-BE49-F238E27FC236}">
                <a16:creationId xmlns:a16="http://schemas.microsoft.com/office/drawing/2014/main" id="{E11A067F-ECAE-CD81-5960-53D3F8DCDC00}"/>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0">
              <a:alphaModFix amt="10000"/>
            </a:blip>
            <a:stretch>
              <a:fillRect/>
            </a:stretch>
          </a:blipFill>
          <a:ln>
            <a:noFill/>
          </a:ln>
        </p:spPr>
      </p:sp>
      <p:sp>
        <p:nvSpPr>
          <p:cNvPr id="18" name="Google Shape;2198;p72">
            <a:extLst>
              <a:ext uri="{FF2B5EF4-FFF2-40B4-BE49-F238E27FC236}">
                <a16:creationId xmlns:a16="http://schemas.microsoft.com/office/drawing/2014/main" id="{6ACC9F22-528C-BBFF-C4FE-D11C72D73BA5}"/>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5">
              <a:alphaModFix amt="9000"/>
            </a:blip>
            <a:stretch>
              <a:fillRect/>
            </a:stretch>
          </a:blipFill>
          <a:ln>
            <a:noFill/>
          </a:ln>
        </p:spPr>
      </p:sp>
      <p:sp>
        <p:nvSpPr>
          <p:cNvPr id="19" name="Google Shape;2199;p72">
            <a:extLst>
              <a:ext uri="{FF2B5EF4-FFF2-40B4-BE49-F238E27FC236}">
                <a16:creationId xmlns:a16="http://schemas.microsoft.com/office/drawing/2014/main" id="{F515D1DF-0CFA-7900-A15A-0448ED873024}"/>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0" name="Google Shape;2200;p72">
            <a:extLst>
              <a:ext uri="{FF2B5EF4-FFF2-40B4-BE49-F238E27FC236}">
                <a16:creationId xmlns:a16="http://schemas.microsoft.com/office/drawing/2014/main" id="{819487BB-64E7-EE94-75B4-4A9D4972B817}"/>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7">
              <a:alphaModFix amt="5000"/>
            </a:blip>
            <a:stretch>
              <a:fillRect/>
            </a:stretch>
          </a:blipFill>
          <a:ln>
            <a:noFill/>
          </a:ln>
        </p:spPr>
      </p:sp>
      <p:sp>
        <p:nvSpPr>
          <p:cNvPr id="21" name="Google Shape;2201;p72">
            <a:extLst>
              <a:ext uri="{FF2B5EF4-FFF2-40B4-BE49-F238E27FC236}">
                <a16:creationId xmlns:a16="http://schemas.microsoft.com/office/drawing/2014/main" id="{9E560124-15FC-6E0D-755C-68B9CC886AAD}"/>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9">
              <a:alphaModFix amt="10000"/>
            </a:blip>
            <a:stretch>
              <a:fillRect/>
            </a:stretch>
          </a:blipFill>
          <a:ln>
            <a:noFill/>
          </a:ln>
        </p:spPr>
      </p:sp>
      <p:sp>
        <p:nvSpPr>
          <p:cNvPr id="22" name="Google Shape;2202;p72">
            <a:extLst>
              <a:ext uri="{FF2B5EF4-FFF2-40B4-BE49-F238E27FC236}">
                <a16:creationId xmlns:a16="http://schemas.microsoft.com/office/drawing/2014/main" id="{71C4F937-82D9-7502-A77B-7113C9591586}"/>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8">
              <a:alphaModFix amt="10000"/>
            </a:blip>
            <a:stretch>
              <a:fillRect/>
            </a:stretch>
          </a:blipFill>
          <a:ln>
            <a:noFill/>
          </a:ln>
        </p:spPr>
      </p:sp>
      <p:sp>
        <p:nvSpPr>
          <p:cNvPr id="23" name="Google Shape;2203;p72">
            <a:extLst>
              <a:ext uri="{FF2B5EF4-FFF2-40B4-BE49-F238E27FC236}">
                <a16:creationId xmlns:a16="http://schemas.microsoft.com/office/drawing/2014/main" id="{120C8BA7-7DEF-7292-94E5-99E3CB7EF094}"/>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5">
              <a:alphaModFix amt="9000"/>
            </a:blip>
            <a:stretch>
              <a:fillRect/>
            </a:stretch>
          </a:blipFill>
          <a:ln>
            <a:noFill/>
          </a:ln>
        </p:spPr>
      </p:sp>
      <p:sp>
        <p:nvSpPr>
          <p:cNvPr id="24" name="Google Shape;2204;p72">
            <a:extLst>
              <a:ext uri="{FF2B5EF4-FFF2-40B4-BE49-F238E27FC236}">
                <a16:creationId xmlns:a16="http://schemas.microsoft.com/office/drawing/2014/main" id="{9E543383-DB62-F945-81B0-9F3B58283AAC}"/>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6">
              <a:alphaModFix amt="10000"/>
            </a:blip>
            <a:stretch>
              <a:fillRect/>
            </a:stretch>
          </a:blipFill>
          <a:ln>
            <a:noFill/>
          </a:ln>
        </p:spPr>
      </p:sp>
      <p:sp>
        <p:nvSpPr>
          <p:cNvPr id="25" name="Google Shape;2205;p72">
            <a:extLst>
              <a:ext uri="{FF2B5EF4-FFF2-40B4-BE49-F238E27FC236}">
                <a16:creationId xmlns:a16="http://schemas.microsoft.com/office/drawing/2014/main" id="{C21CEA98-9D14-936D-1700-EEE5D79562A9}"/>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7">
              <a:alphaModFix amt="3000"/>
            </a:blip>
            <a:stretch>
              <a:fillRect/>
            </a:stretch>
          </a:blipFill>
          <a:ln>
            <a:noFill/>
          </a:ln>
        </p:spPr>
      </p:sp>
      <p:sp>
        <p:nvSpPr>
          <p:cNvPr id="26" name="Google Shape;2206;p72">
            <a:extLst>
              <a:ext uri="{FF2B5EF4-FFF2-40B4-BE49-F238E27FC236}">
                <a16:creationId xmlns:a16="http://schemas.microsoft.com/office/drawing/2014/main" id="{4B82C0B4-95B7-A52A-B449-9D38472DCA85}"/>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0">
              <a:alphaModFix amt="10000"/>
            </a:blip>
            <a:stretch>
              <a:fillRect/>
            </a:stretch>
          </a:blipFill>
          <a:ln>
            <a:noFill/>
          </a:ln>
        </p:spPr>
      </p:sp>
      <p:sp>
        <p:nvSpPr>
          <p:cNvPr id="27" name="Google Shape;2207;p72">
            <a:extLst>
              <a:ext uri="{FF2B5EF4-FFF2-40B4-BE49-F238E27FC236}">
                <a16:creationId xmlns:a16="http://schemas.microsoft.com/office/drawing/2014/main" id="{AC3277C2-A818-29C8-2FC0-6C94978F546F}"/>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5">
              <a:alphaModFix amt="10000"/>
            </a:blip>
            <a:stretch>
              <a:fillRect/>
            </a:stretch>
          </a:blipFill>
          <a:ln>
            <a:noFill/>
          </a:ln>
        </p:spPr>
      </p:sp>
      <p:sp>
        <p:nvSpPr>
          <p:cNvPr id="28" name="Google Shape;2208;p72">
            <a:extLst>
              <a:ext uri="{FF2B5EF4-FFF2-40B4-BE49-F238E27FC236}">
                <a16:creationId xmlns:a16="http://schemas.microsoft.com/office/drawing/2014/main" id="{0FF57066-DBE8-063F-8317-44C98640A2D7}"/>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9">
              <a:alphaModFix amt="10000"/>
            </a:blip>
            <a:stretch>
              <a:fillRect/>
            </a:stretch>
          </a:blipFill>
          <a:ln>
            <a:noFill/>
          </a:ln>
        </p:spPr>
      </p:sp>
      <p:sp>
        <p:nvSpPr>
          <p:cNvPr id="29" name="Google Shape;2209;p72">
            <a:extLst>
              <a:ext uri="{FF2B5EF4-FFF2-40B4-BE49-F238E27FC236}">
                <a16:creationId xmlns:a16="http://schemas.microsoft.com/office/drawing/2014/main" id="{298D6831-835B-6FCC-C032-A60987F24B58}"/>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1">
              <a:alphaModFix amt="10000"/>
            </a:blip>
            <a:stretch>
              <a:fillRect/>
            </a:stretch>
          </a:blipFill>
          <a:ln>
            <a:noFill/>
          </a:ln>
        </p:spPr>
      </p:sp>
      <p:sp>
        <p:nvSpPr>
          <p:cNvPr id="30" name="Google Shape;2210;p72">
            <a:extLst>
              <a:ext uri="{FF2B5EF4-FFF2-40B4-BE49-F238E27FC236}">
                <a16:creationId xmlns:a16="http://schemas.microsoft.com/office/drawing/2014/main" id="{26CE9A50-2905-0567-BD67-3184DBCEE195}"/>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31" name="Google Shape;2211;p72">
            <a:extLst>
              <a:ext uri="{FF2B5EF4-FFF2-40B4-BE49-F238E27FC236}">
                <a16:creationId xmlns:a16="http://schemas.microsoft.com/office/drawing/2014/main" id="{40171701-D64C-5F73-59A9-8A6B3EE2849F}"/>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7">
              <a:alphaModFix amt="5000"/>
            </a:blip>
            <a:stretch>
              <a:fillRect/>
            </a:stretch>
          </a:blipFill>
          <a:ln>
            <a:noFill/>
          </a:ln>
        </p:spPr>
      </p:sp>
      <p:sp>
        <p:nvSpPr>
          <p:cNvPr id="32" name="Google Shape;2213;p72">
            <a:extLst>
              <a:ext uri="{FF2B5EF4-FFF2-40B4-BE49-F238E27FC236}">
                <a16:creationId xmlns:a16="http://schemas.microsoft.com/office/drawing/2014/main" id="{310E657F-C8E9-1DEC-C4A9-437CFF59B7B9}"/>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8">
              <a:alphaModFix amt="10000"/>
            </a:blip>
            <a:stretch>
              <a:fillRect/>
            </a:stretch>
          </a:blipFill>
          <a:ln>
            <a:noFill/>
          </a:ln>
        </p:spPr>
      </p:sp>
      <p:sp>
        <p:nvSpPr>
          <p:cNvPr id="33" name="Google Shape;2214;p72">
            <a:extLst>
              <a:ext uri="{FF2B5EF4-FFF2-40B4-BE49-F238E27FC236}">
                <a16:creationId xmlns:a16="http://schemas.microsoft.com/office/drawing/2014/main" id="{5E549E09-52E5-BCF7-A55F-1C548EC71EC5}"/>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3">
              <a:alphaModFix amt="10000"/>
            </a:blip>
            <a:stretch>
              <a:fillRect/>
            </a:stretch>
          </a:blipFill>
          <a:ln>
            <a:noFill/>
          </a:ln>
        </p:spPr>
      </p:sp>
      <p:sp>
        <p:nvSpPr>
          <p:cNvPr id="34" name="Google Shape;2215;p72">
            <a:extLst>
              <a:ext uri="{FF2B5EF4-FFF2-40B4-BE49-F238E27FC236}">
                <a16:creationId xmlns:a16="http://schemas.microsoft.com/office/drawing/2014/main" id="{6582D4E0-16C2-4FF0-C7E3-966D01B00F09}"/>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5" name="Google Shape;2216;p72">
            <a:extLst>
              <a:ext uri="{FF2B5EF4-FFF2-40B4-BE49-F238E27FC236}">
                <a16:creationId xmlns:a16="http://schemas.microsoft.com/office/drawing/2014/main" id="{086D5AD4-4AC0-98B8-1146-490403FAB7CD}"/>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3">
              <a:alphaModFix amt="10000"/>
            </a:blip>
            <a:stretch>
              <a:fillRect/>
            </a:stretch>
          </a:blipFill>
          <a:ln>
            <a:noFill/>
          </a:ln>
        </p:spPr>
      </p:sp>
      <p:sp>
        <p:nvSpPr>
          <p:cNvPr id="36" name="Google Shape;2217;p72">
            <a:extLst>
              <a:ext uri="{FF2B5EF4-FFF2-40B4-BE49-F238E27FC236}">
                <a16:creationId xmlns:a16="http://schemas.microsoft.com/office/drawing/2014/main" id="{E6887629-FD44-982E-9302-B20614C096A2}"/>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7" name="Google Shape;2218;p72">
            <a:extLst>
              <a:ext uri="{FF2B5EF4-FFF2-40B4-BE49-F238E27FC236}">
                <a16:creationId xmlns:a16="http://schemas.microsoft.com/office/drawing/2014/main" id="{C02AEEFF-D8D2-C257-5031-DE8CDE839A84}"/>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8" name="Google Shape;2219;p72">
            <a:extLst>
              <a:ext uri="{FF2B5EF4-FFF2-40B4-BE49-F238E27FC236}">
                <a16:creationId xmlns:a16="http://schemas.microsoft.com/office/drawing/2014/main" id="{472E5566-924F-8BC6-45EA-3CDC2BD95B87}"/>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9" name="TextBox 38">
            <a:extLst>
              <a:ext uri="{FF2B5EF4-FFF2-40B4-BE49-F238E27FC236}">
                <a16:creationId xmlns:a16="http://schemas.microsoft.com/office/drawing/2014/main" id="{46D287C0-2230-0733-FB67-E0CA10E758E2}"/>
              </a:ext>
            </a:extLst>
          </p:cNvPr>
          <p:cNvSpPr txBox="1"/>
          <p:nvPr/>
        </p:nvSpPr>
        <p:spPr>
          <a:xfrm>
            <a:off x="2645968" y="227693"/>
            <a:ext cx="69000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Jute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42" name="TextBox 41">
            <a:extLst>
              <a:ext uri="{FF2B5EF4-FFF2-40B4-BE49-F238E27FC236}">
                <a16:creationId xmlns:a16="http://schemas.microsoft.com/office/drawing/2014/main" id="{85B1C6BE-20CB-295A-125B-26F202241E88}"/>
              </a:ext>
            </a:extLst>
          </p:cNvPr>
          <p:cNvSpPr txBox="1"/>
          <p:nvPr/>
        </p:nvSpPr>
        <p:spPr>
          <a:xfrm>
            <a:off x="614569" y="1188289"/>
            <a:ext cx="3670386" cy="1569660"/>
          </a:xfrm>
          <a:prstGeom prst="rect">
            <a:avLst/>
          </a:prstGeom>
          <a:solidFill>
            <a:schemeClr val="accent4">
              <a:lumMod val="20000"/>
              <a:lumOff val="80000"/>
            </a:schemeClr>
          </a:solidFill>
        </p:spPr>
        <p:txBody>
          <a:bodyPr wrap="square" rtlCol="0">
            <a:spAutoFit/>
          </a:bodyPr>
          <a:lstStyle/>
          <a:p>
            <a:r>
              <a:rPr lang="en-US" sz="2400" b="1" u="sng" dirty="0">
                <a:latin typeface="+mj-lt"/>
              </a:rPr>
              <a:t>Error Metrics:</a:t>
            </a:r>
          </a:p>
          <a:p>
            <a:r>
              <a:rPr lang="en-IN" sz="2400" dirty="0">
                <a:latin typeface="+mj-lt"/>
              </a:rPr>
              <a:t>MAE: 275250.6795822271</a:t>
            </a:r>
          </a:p>
          <a:p>
            <a:r>
              <a:rPr lang="en-IN" sz="2400" dirty="0">
                <a:latin typeface="+mj-lt"/>
              </a:rPr>
              <a:t>RMSE: 306467.149294462</a:t>
            </a:r>
          </a:p>
          <a:p>
            <a:r>
              <a:rPr lang="en-IN" sz="2400" dirty="0">
                <a:latin typeface="+mj-lt"/>
              </a:rPr>
              <a:t>MAPE:23.49357824738806</a:t>
            </a:r>
          </a:p>
        </p:txBody>
      </p:sp>
      <p:sp>
        <p:nvSpPr>
          <p:cNvPr id="43" name="TextBox 42">
            <a:extLst>
              <a:ext uri="{FF2B5EF4-FFF2-40B4-BE49-F238E27FC236}">
                <a16:creationId xmlns:a16="http://schemas.microsoft.com/office/drawing/2014/main" id="{6BA84D47-2123-27D6-E91C-CBE2395C06EF}"/>
              </a:ext>
            </a:extLst>
          </p:cNvPr>
          <p:cNvSpPr txBox="1"/>
          <p:nvPr/>
        </p:nvSpPr>
        <p:spPr>
          <a:xfrm>
            <a:off x="4433616" y="1146711"/>
            <a:ext cx="7284224" cy="5262979"/>
          </a:xfrm>
          <a:prstGeom prst="rect">
            <a:avLst/>
          </a:prstGeom>
          <a:noFill/>
        </p:spPr>
        <p:txBody>
          <a:bodyPr wrap="square" rtlCol="0">
            <a:spAutoFit/>
          </a:bodyPr>
          <a:lstStyle/>
          <a:p>
            <a:r>
              <a:rPr lang="en-US" sz="2400" b="1" u="sng" dirty="0">
                <a:latin typeface="+mj-lt"/>
              </a:rPr>
              <a:t>Interpretation:</a:t>
            </a:r>
          </a:p>
          <a:p>
            <a:r>
              <a:rPr lang="en-US" sz="2400" b="1" dirty="0">
                <a:latin typeface="+mj-lt"/>
              </a:rPr>
              <a:t>For the previous forecasting graph:</a:t>
            </a:r>
          </a:p>
          <a:p>
            <a:r>
              <a:rPr lang="en-US" sz="2400" dirty="0">
                <a:latin typeface="+mj-lt"/>
              </a:rPr>
              <a:t>MAE (Mean Absolute Error): The average difference between the actual values and the predicted values is approximately 275,250.68.</a:t>
            </a:r>
          </a:p>
          <a:p>
            <a:endParaRPr lang="en-US" sz="2400" dirty="0">
              <a:latin typeface="+mj-lt"/>
            </a:endParaRPr>
          </a:p>
          <a:p>
            <a:r>
              <a:rPr lang="en-US" sz="2400" dirty="0">
                <a:latin typeface="+mj-lt"/>
              </a:rPr>
              <a:t>RMSE (Root Mean Squared Error): The standard deviation of the residuals (prediction errors) is roughly 306,467.15.</a:t>
            </a:r>
          </a:p>
          <a:p>
            <a:endParaRPr lang="en-US" sz="2400" dirty="0">
              <a:latin typeface="+mj-lt"/>
            </a:endParaRPr>
          </a:p>
          <a:p>
            <a:r>
              <a:rPr lang="en-US" sz="2400" dirty="0">
                <a:latin typeface="+mj-lt"/>
              </a:rPr>
              <a:t>MAPE (Mean Absolute Percentage Error): The average percentage error between the forecasted values and the actual values is 23.49%, suggesting that the </a:t>
            </a:r>
            <a:r>
              <a:rPr lang="en-US" sz="2400" b="1" dirty="0">
                <a:latin typeface="+mj-lt"/>
              </a:rPr>
              <a:t>model has moderate forecasting accuracy.</a:t>
            </a:r>
          </a:p>
          <a:p>
            <a:endParaRPr lang="en-US" sz="2400" dirty="0"/>
          </a:p>
        </p:txBody>
      </p:sp>
      <p:sp>
        <p:nvSpPr>
          <p:cNvPr id="44" name="TextBox 43">
            <a:extLst>
              <a:ext uri="{FF2B5EF4-FFF2-40B4-BE49-F238E27FC236}">
                <a16:creationId xmlns:a16="http://schemas.microsoft.com/office/drawing/2014/main" id="{FB6A1B89-63A1-BF44-FFFC-458FDE921183}"/>
              </a:ext>
            </a:extLst>
          </p:cNvPr>
          <p:cNvSpPr txBox="1"/>
          <p:nvPr/>
        </p:nvSpPr>
        <p:spPr>
          <a:xfrm>
            <a:off x="614569" y="3509726"/>
            <a:ext cx="3670386" cy="1938992"/>
          </a:xfrm>
          <a:prstGeom prst="rect">
            <a:avLst/>
          </a:prstGeom>
          <a:solidFill>
            <a:schemeClr val="accent6">
              <a:lumMod val="20000"/>
              <a:lumOff val="80000"/>
            </a:schemeClr>
          </a:solidFill>
        </p:spPr>
        <p:txBody>
          <a:bodyPr wrap="square" rtlCol="0">
            <a:spAutoFit/>
          </a:bodyPr>
          <a:lstStyle/>
          <a:p>
            <a:pPr algn="just"/>
            <a:r>
              <a:rPr lang="en-US" sz="2400" b="1" u="sng" dirty="0">
                <a:latin typeface="+mj-lt"/>
              </a:rPr>
              <a:t>Overview:</a:t>
            </a:r>
          </a:p>
          <a:p>
            <a:pPr algn="just"/>
            <a:r>
              <a:rPr lang="en-US" sz="2400" dirty="0">
                <a:latin typeface="+mj-lt"/>
              </a:rPr>
              <a:t>On average, the model's forecasts deviate by about 23.49% from the true values.</a:t>
            </a:r>
          </a:p>
        </p:txBody>
      </p:sp>
    </p:spTree>
    <p:extLst>
      <p:ext uri="{BB962C8B-B14F-4D97-AF65-F5344CB8AC3E}">
        <p14:creationId xmlns:p14="http://schemas.microsoft.com/office/powerpoint/2010/main" val="3961593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1;p72">
            <a:extLst>
              <a:ext uri="{FF2B5EF4-FFF2-40B4-BE49-F238E27FC236}">
                <a16:creationId xmlns:a16="http://schemas.microsoft.com/office/drawing/2014/main" id="{1F4F0219-3B18-5C8B-99FD-EA358F924FB7}"/>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2">
              <a:alphaModFix amt="10000"/>
            </a:blip>
            <a:stretch>
              <a:fillRect/>
            </a:stretch>
          </a:blipFill>
          <a:ln>
            <a:noFill/>
          </a:ln>
        </p:spPr>
      </p:sp>
      <p:sp>
        <p:nvSpPr>
          <p:cNvPr id="3" name="Google Shape;2182;p72">
            <a:extLst>
              <a:ext uri="{FF2B5EF4-FFF2-40B4-BE49-F238E27FC236}">
                <a16:creationId xmlns:a16="http://schemas.microsoft.com/office/drawing/2014/main" id="{17D255EB-97F5-FEC9-E6B1-4D54FA8605C5}"/>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3">
              <a:alphaModFix amt="10000"/>
            </a:blip>
            <a:stretch>
              <a:fillRect/>
            </a:stretch>
          </a:blipFill>
          <a:ln>
            <a:noFill/>
          </a:ln>
        </p:spPr>
      </p:sp>
      <p:sp>
        <p:nvSpPr>
          <p:cNvPr id="4" name="Google Shape;2184;p72">
            <a:extLst>
              <a:ext uri="{FF2B5EF4-FFF2-40B4-BE49-F238E27FC236}">
                <a16:creationId xmlns:a16="http://schemas.microsoft.com/office/drawing/2014/main" id="{26E9B2DC-D4FC-36C6-56A1-7EE8084ECDA9}"/>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4">
              <a:alphaModFix amt="25000"/>
            </a:blip>
            <a:stretch>
              <a:fillRect/>
            </a:stretch>
          </a:blipFill>
          <a:ln>
            <a:noFill/>
          </a:ln>
        </p:spPr>
      </p:sp>
      <p:sp>
        <p:nvSpPr>
          <p:cNvPr id="5" name="Google Shape;2185;p72">
            <a:extLst>
              <a:ext uri="{FF2B5EF4-FFF2-40B4-BE49-F238E27FC236}">
                <a16:creationId xmlns:a16="http://schemas.microsoft.com/office/drawing/2014/main" id="{0F5CAE60-D255-6674-628E-5522D2B4FA6C}"/>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5">
              <a:alphaModFix amt="10000"/>
            </a:blip>
            <a:stretch>
              <a:fillRect/>
            </a:stretch>
          </a:blipFill>
          <a:ln>
            <a:noFill/>
          </a:ln>
        </p:spPr>
      </p:sp>
      <p:sp>
        <p:nvSpPr>
          <p:cNvPr id="6" name="Google Shape;2186;p72">
            <a:extLst>
              <a:ext uri="{FF2B5EF4-FFF2-40B4-BE49-F238E27FC236}">
                <a16:creationId xmlns:a16="http://schemas.microsoft.com/office/drawing/2014/main" id="{7172149C-55DD-BA33-5145-C039FE22BE2B}"/>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6">
              <a:alphaModFix amt="10000"/>
            </a:blip>
            <a:stretch>
              <a:fillRect/>
            </a:stretch>
          </a:blipFill>
          <a:ln>
            <a:noFill/>
          </a:ln>
        </p:spPr>
      </p:sp>
      <p:sp>
        <p:nvSpPr>
          <p:cNvPr id="7" name="Google Shape;2187;p72">
            <a:extLst>
              <a:ext uri="{FF2B5EF4-FFF2-40B4-BE49-F238E27FC236}">
                <a16:creationId xmlns:a16="http://schemas.microsoft.com/office/drawing/2014/main" id="{6069846A-E805-78C6-5A14-E5332BC4FD28}"/>
              </a:ext>
            </a:extLst>
          </p:cNvPr>
          <p:cNvSpPr/>
          <p:nvPr/>
        </p:nvSpPr>
        <p:spPr>
          <a:xfrm>
            <a:off x="-400227" y="1549348"/>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7">
              <a:alphaModFix amt="5000"/>
            </a:blip>
            <a:stretch>
              <a:fillRect/>
            </a:stretch>
          </a:blipFill>
          <a:ln>
            <a:noFill/>
          </a:ln>
        </p:spPr>
      </p:sp>
      <p:sp>
        <p:nvSpPr>
          <p:cNvPr id="8" name="Google Shape;2188;p72">
            <a:extLst>
              <a:ext uri="{FF2B5EF4-FFF2-40B4-BE49-F238E27FC236}">
                <a16:creationId xmlns:a16="http://schemas.microsoft.com/office/drawing/2014/main" id="{CA4E5D3A-8C59-3855-23E2-81FBF6564FF3}"/>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6">
              <a:alphaModFix amt="10000"/>
            </a:blip>
            <a:stretch>
              <a:fillRect/>
            </a:stretch>
          </a:blipFill>
          <a:ln>
            <a:noFill/>
          </a:ln>
        </p:spPr>
      </p:sp>
      <p:sp>
        <p:nvSpPr>
          <p:cNvPr id="9" name="Google Shape;2189;p72">
            <a:extLst>
              <a:ext uri="{FF2B5EF4-FFF2-40B4-BE49-F238E27FC236}">
                <a16:creationId xmlns:a16="http://schemas.microsoft.com/office/drawing/2014/main" id="{C58AE3A2-D9F2-4660-CB4A-6584AD97C49A}"/>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8">
              <a:alphaModFix amt="10000"/>
            </a:blip>
            <a:stretch>
              <a:fillRect/>
            </a:stretch>
          </a:blipFill>
          <a:ln>
            <a:noFill/>
          </a:ln>
        </p:spPr>
      </p:sp>
      <p:sp>
        <p:nvSpPr>
          <p:cNvPr id="10" name="Google Shape;2190;p72">
            <a:extLst>
              <a:ext uri="{FF2B5EF4-FFF2-40B4-BE49-F238E27FC236}">
                <a16:creationId xmlns:a16="http://schemas.microsoft.com/office/drawing/2014/main" id="{88670556-3955-5DD9-F1FA-34B4BAF4EEEE}"/>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9">
              <a:alphaModFix amt="10000"/>
            </a:blip>
            <a:stretch>
              <a:fillRect/>
            </a:stretch>
          </a:blipFill>
          <a:ln>
            <a:noFill/>
          </a:ln>
        </p:spPr>
      </p:sp>
      <p:sp>
        <p:nvSpPr>
          <p:cNvPr id="11" name="Google Shape;2191;p72">
            <a:extLst>
              <a:ext uri="{FF2B5EF4-FFF2-40B4-BE49-F238E27FC236}">
                <a16:creationId xmlns:a16="http://schemas.microsoft.com/office/drawing/2014/main" id="{7A29E62C-BB94-8D55-D214-1CA600FF3C4B}"/>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0">
              <a:alphaModFix amt="10000"/>
            </a:blip>
            <a:stretch>
              <a:fillRect/>
            </a:stretch>
          </a:blipFill>
          <a:ln>
            <a:noFill/>
          </a:ln>
        </p:spPr>
      </p:sp>
      <p:sp>
        <p:nvSpPr>
          <p:cNvPr id="12" name="Google Shape;2192;p72">
            <a:extLst>
              <a:ext uri="{FF2B5EF4-FFF2-40B4-BE49-F238E27FC236}">
                <a16:creationId xmlns:a16="http://schemas.microsoft.com/office/drawing/2014/main" id="{67B905DD-D417-7FA8-6106-112F6FEF821D}"/>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13" name="Google Shape;2193;p72">
            <a:extLst>
              <a:ext uri="{FF2B5EF4-FFF2-40B4-BE49-F238E27FC236}">
                <a16:creationId xmlns:a16="http://schemas.microsoft.com/office/drawing/2014/main" id="{A358A8E5-F0D2-AB8E-41CA-0F2C2B2A93EA}"/>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9">
              <a:alphaModFix amt="10000"/>
            </a:blip>
            <a:stretch>
              <a:fillRect/>
            </a:stretch>
          </a:blipFill>
          <a:ln>
            <a:noFill/>
          </a:ln>
        </p:spPr>
      </p:sp>
      <p:sp>
        <p:nvSpPr>
          <p:cNvPr id="14" name="Google Shape;2194;p72">
            <a:extLst>
              <a:ext uri="{FF2B5EF4-FFF2-40B4-BE49-F238E27FC236}">
                <a16:creationId xmlns:a16="http://schemas.microsoft.com/office/drawing/2014/main" id="{6BB49BCC-BC96-E372-36FF-214291CDBF95}"/>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15" name="Google Shape;2195;p72">
            <a:extLst>
              <a:ext uri="{FF2B5EF4-FFF2-40B4-BE49-F238E27FC236}">
                <a16:creationId xmlns:a16="http://schemas.microsoft.com/office/drawing/2014/main" id="{A765449B-65F2-46C5-7C00-ECF389AE5BAB}"/>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7">
              <a:alphaModFix amt="5000"/>
            </a:blip>
            <a:stretch>
              <a:fillRect/>
            </a:stretch>
          </a:blipFill>
          <a:ln>
            <a:noFill/>
          </a:ln>
        </p:spPr>
      </p:sp>
      <p:sp>
        <p:nvSpPr>
          <p:cNvPr id="16" name="Google Shape;2196;p72">
            <a:extLst>
              <a:ext uri="{FF2B5EF4-FFF2-40B4-BE49-F238E27FC236}">
                <a16:creationId xmlns:a16="http://schemas.microsoft.com/office/drawing/2014/main" id="{01195539-BA94-2E11-ED6F-B6E71AF10778}"/>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17" name="Google Shape;2197;p72">
            <a:extLst>
              <a:ext uri="{FF2B5EF4-FFF2-40B4-BE49-F238E27FC236}">
                <a16:creationId xmlns:a16="http://schemas.microsoft.com/office/drawing/2014/main" id="{CF216112-9511-F61F-32F9-D0DBE1139E70}"/>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0">
              <a:alphaModFix amt="10000"/>
            </a:blip>
            <a:stretch>
              <a:fillRect/>
            </a:stretch>
          </a:blipFill>
          <a:ln>
            <a:noFill/>
          </a:ln>
        </p:spPr>
      </p:sp>
      <p:sp>
        <p:nvSpPr>
          <p:cNvPr id="18" name="Google Shape;2198;p72">
            <a:extLst>
              <a:ext uri="{FF2B5EF4-FFF2-40B4-BE49-F238E27FC236}">
                <a16:creationId xmlns:a16="http://schemas.microsoft.com/office/drawing/2014/main" id="{79B0B952-6860-E706-C7DA-09BF1830CAF4}"/>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5">
              <a:alphaModFix amt="9000"/>
            </a:blip>
            <a:stretch>
              <a:fillRect/>
            </a:stretch>
          </a:blipFill>
          <a:ln>
            <a:noFill/>
          </a:ln>
        </p:spPr>
      </p:sp>
      <p:sp>
        <p:nvSpPr>
          <p:cNvPr id="19" name="Google Shape;2199;p72">
            <a:extLst>
              <a:ext uri="{FF2B5EF4-FFF2-40B4-BE49-F238E27FC236}">
                <a16:creationId xmlns:a16="http://schemas.microsoft.com/office/drawing/2014/main" id="{64932278-970E-DF8D-F3F8-6D8A0B221633}"/>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0" name="Google Shape;2200;p72">
            <a:extLst>
              <a:ext uri="{FF2B5EF4-FFF2-40B4-BE49-F238E27FC236}">
                <a16:creationId xmlns:a16="http://schemas.microsoft.com/office/drawing/2014/main" id="{F17D89DC-636F-63DD-EB9D-119EDBD47C56}"/>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7">
              <a:alphaModFix amt="5000"/>
            </a:blip>
            <a:stretch>
              <a:fillRect/>
            </a:stretch>
          </a:blipFill>
          <a:ln>
            <a:noFill/>
          </a:ln>
        </p:spPr>
      </p:sp>
      <p:sp>
        <p:nvSpPr>
          <p:cNvPr id="21" name="Google Shape;2201;p72">
            <a:extLst>
              <a:ext uri="{FF2B5EF4-FFF2-40B4-BE49-F238E27FC236}">
                <a16:creationId xmlns:a16="http://schemas.microsoft.com/office/drawing/2014/main" id="{31C850CE-E950-8BFE-1C81-FC8B2CD8021A}"/>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9">
              <a:alphaModFix amt="10000"/>
            </a:blip>
            <a:stretch>
              <a:fillRect/>
            </a:stretch>
          </a:blipFill>
          <a:ln>
            <a:noFill/>
          </a:ln>
        </p:spPr>
      </p:sp>
      <p:sp>
        <p:nvSpPr>
          <p:cNvPr id="22" name="Google Shape;2202;p72">
            <a:extLst>
              <a:ext uri="{FF2B5EF4-FFF2-40B4-BE49-F238E27FC236}">
                <a16:creationId xmlns:a16="http://schemas.microsoft.com/office/drawing/2014/main" id="{ABD6AD74-D11E-562A-C0D3-04E75747A5D3}"/>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8">
              <a:alphaModFix amt="10000"/>
            </a:blip>
            <a:stretch>
              <a:fillRect/>
            </a:stretch>
          </a:blipFill>
          <a:ln>
            <a:noFill/>
          </a:ln>
        </p:spPr>
      </p:sp>
      <p:sp>
        <p:nvSpPr>
          <p:cNvPr id="23" name="Google Shape;2203;p72">
            <a:extLst>
              <a:ext uri="{FF2B5EF4-FFF2-40B4-BE49-F238E27FC236}">
                <a16:creationId xmlns:a16="http://schemas.microsoft.com/office/drawing/2014/main" id="{32EC3A9B-D0C1-9A58-BAA3-56F37826C7FE}"/>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5">
              <a:alphaModFix amt="9000"/>
            </a:blip>
            <a:stretch>
              <a:fillRect/>
            </a:stretch>
          </a:blipFill>
          <a:ln>
            <a:noFill/>
          </a:ln>
        </p:spPr>
      </p:sp>
      <p:sp>
        <p:nvSpPr>
          <p:cNvPr id="24" name="Google Shape;2204;p72">
            <a:extLst>
              <a:ext uri="{FF2B5EF4-FFF2-40B4-BE49-F238E27FC236}">
                <a16:creationId xmlns:a16="http://schemas.microsoft.com/office/drawing/2014/main" id="{6F0AE188-B6BD-E48A-05B3-6365157E120F}"/>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6">
              <a:alphaModFix amt="10000"/>
            </a:blip>
            <a:stretch>
              <a:fillRect/>
            </a:stretch>
          </a:blipFill>
          <a:ln>
            <a:noFill/>
          </a:ln>
        </p:spPr>
      </p:sp>
      <p:sp>
        <p:nvSpPr>
          <p:cNvPr id="25" name="Google Shape;2205;p72">
            <a:extLst>
              <a:ext uri="{FF2B5EF4-FFF2-40B4-BE49-F238E27FC236}">
                <a16:creationId xmlns:a16="http://schemas.microsoft.com/office/drawing/2014/main" id="{A3687691-523F-2FEA-2A32-1B3A6AEA9671}"/>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7">
              <a:alphaModFix amt="3000"/>
            </a:blip>
            <a:stretch>
              <a:fillRect/>
            </a:stretch>
          </a:blipFill>
          <a:ln>
            <a:noFill/>
          </a:ln>
        </p:spPr>
      </p:sp>
      <p:sp>
        <p:nvSpPr>
          <p:cNvPr id="26" name="Google Shape;2206;p72">
            <a:extLst>
              <a:ext uri="{FF2B5EF4-FFF2-40B4-BE49-F238E27FC236}">
                <a16:creationId xmlns:a16="http://schemas.microsoft.com/office/drawing/2014/main" id="{859C424B-3FC4-D07A-7FF2-4D91424AF24A}"/>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0">
              <a:alphaModFix amt="10000"/>
            </a:blip>
            <a:stretch>
              <a:fillRect/>
            </a:stretch>
          </a:blipFill>
          <a:ln>
            <a:noFill/>
          </a:ln>
        </p:spPr>
      </p:sp>
      <p:sp>
        <p:nvSpPr>
          <p:cNvPr id="27" name="Google Shape;2207;p72">
            <a:extLst>
              <a:ext uri="{FF2B5EF4-FFF2-40B4-BE49-F238E27FC236}">
                <a16:creationId xmlns:a16="http://schemas.microsoft.com/office/drawing/2014/main" id="{C1364842-EAC6-4078-59A4-611DA2A391BF}"/>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5">
              <a:alphaModFix amt="10000"/>
            </a:blip>
            <a:stretch>
              <a:fillRect/>
            </a:stretch>
          </a:blipFill>
          <a:ln>
            <a:noFill/>
          </a:ln>
        </p:spPr>
      </p:sp>
      <p:sp>
        <p:nvSpPr>
          <p:cNvPr id="28" name="Google Shape;2208;p72">
            <a:extLst>
              <a:ext uri="{FF2B5EF4-FFF2-40B4-BE49-F238E27FC236}">
                <a16:creationId xmlns:a16="http://schemas.microsoft.com/office/drawing/2014/main" id="{47C38270-B1F7-BD06-B53B-4625E5F2C75E}"/>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9">
              <a:alphaModFix amt="10000"/>
            </a:blip>
            <a:stretch>
              <a:fillRect/>
            </a:stretch>
          </a:blipFill>
          <a:ln>
            <a:noFill/>
          </a:ln>
        </p:spPr>
      </p:sp>
      <p:sp>
        <p:nvSpPr>
          <p:cNvPr id="29" name="Google Shape;2209;p72">
            <a:extLst>
              <a:ext uri="{FF2B5EF4-FFF2-40B4-BE49-F238E27FC236}">
                <a16:creationId xmlns:a16="http://schemas.microsoft.com/office/drawing/2014/main" id="{E7C30297-5B22-D450-4A78-3F46F63B1C75}"/>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1">
              <a:alphaModFix amt="10000"/>
            </a:blip>
            <a:stretch>
              <a:fillRect/>
            </a:stretch>
          </a:blipFill>
          <a:ln>
            <a:noFill/>
          </a:ln>
        </p:spPr>
      </p:sp>
      <p:sp>
        <p:nvSpPr>
          <p:cNvPr id="30" name="Google Shape;2210;p72">
            <a:extLst>
              <a:ext uri="{FF2B5EF4-FFF2-40B4-BE49-F238E27FC236}">
                <a16:creationId xmlns:a16="http://schemas.microsoft.com/office/drawing/2014/main" id="{299D08E9-789D-BE20-6EE8-90341601E7A9}"/>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31" name="Google Shape;2211;p72">
            <a:extLst>
              <a:ext uri="{FF2B5EF4-FFF2-40B4-BE49-F238E27FC236}">
                <a16:creationId xmlns:a16="http://schemas.microsoft.com/office/drawing/2014/main" id="{2B0DA931-8DFE-F689-6624-7BA7A9FE9071}"/>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7">
              <a:alphaModFix amt="5000"/>
            </a:blip>
            <a:stretch>
              <a:fillRect/>
            </a:stretch>
          </a:blipFill>
          <a:ln>
            <a:noFill/>
          </a:ln>
        </p:spPr>
      </p:sp>
      <p:sp>
        <p:nvSpPr>
          <p:cNvPr id="32" name="Google Shape;2213;p72">
            <a:extLst>
              <a:ext uri="{FF2B5EF4-FFF2-40B4-BE49-F238E27FC236}">
                <a16:creationId xmlns:a16="http://schemas.microsoft.com/office/drawing/2014/main" id="{4170D4A7-F3CC-9572-5D78-0AFCFC9186FF}"/>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8">
              <a:alphaModFix amt="10000"/>
            </a:blip>
            <a:stretch>
              <a:fillRect/>
            </a:stretch>
          </a:blipFill>
          <a:ln>
            <a:noFill/>
          </a:ln>
        </p:spPr>
      </p:sp>
      <p:sp>
        <p:nvSpPr>
          <p:cNvPr id="33" name="Google Shape;2214;p72">
            <a:extLst>
              <a:ext uri="{FF2B5EF4-FFF2-40B4-BE49-F238E27FC236}">
                <a16:creationId xmlns:a16="http://schemas.microsoft.com/office/drawing/2014/main" id="{A107E1E5-EB9F-7675-E42D-32DFC97359F3}"/>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3">
              <a:alphaModFix amt="10000"/>
            </a:blip>
            <a:stretch>
              <a:fillRect/>
            </a:stretch>
          </a:blipFill>
          <a:ln>
            <a:noFill/>
          </a:ln>
        </p:spPr>
      </p:sp>
      <p:sp>
        <p:nvSpPr>
          <p:cNvPr id="34" name="Google Shape;2215;p72">
            <a:extLst>
              <a:ext uri="{FF2B5EF4-FFF2-40B4-BE49-F238E27FC236}">
                <a16:creationId xmlns:a16="http://schemas.microsoft.com/office/drawing/2014/main" id="{FA503F5C-9918-94D9-C801-102857E30AA8}"/>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5" name="Google Shape;2216;p72">
            <a:extLst>
              <a:ext uri="{FF2B5EF4-FFF2-40B4-BE49-F238E27FC236}">
                <a16:creationId xmlns:a16="http://schemas.microsoft.com/office/drawing/2014/main" id="{C829898A-1EFA-EFB7-3A16-D6F32E0B10E3}"/>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3">
              <a:alphaModFix amt="10000"/>
            </a:blip>
            <a:stretch>
              <a:fillRect/>
            </a:stretch>
          </a:blipFill>
          <a:ln>
            <a:noFill/>
          </a:ln>
        </p:spPr>
      </p:sp>
      <p:sp>
        <p:nvSpPr>
          <p:cNvPr id="36" name="Google Shape;2217;p72">
            <a:extLst>
              <a:ext uri="{FF2B5EF4-FFF2-40B4-BE49-F238E27FC236}">
                <a16:creationId xmlns:a16="http://schemas.microsoft.com/office/drawing/2014/main" id="{1BDF6853-620D-552B-05DC-F5806409826B}"/>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7" name="Google Shape;2218;p72">
            <a:extLst>
              <a:ext uri="{FF2B5EF4-FFF2-40B4-BE49-F238E27FC236}">
                <a16:creationId xmlns:a16="http://schemas.microsoft.com/office/drawing/2014/main" id="{20D60146-D4C9-FB43-C134-1B55330C08C4}"/>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3">
              <a:alphaModFix amt="10000"/>
            </a:blip>
            <a:stretch>
              <a:fillRect/>
            </a:stretch>
          </a:blipFill>
          <a:ln>
            <a:noFill/>
          </a:ln>
        </p:spPr>
      </p:sp>
      <p:sp>
        <p:nvSpPr>
          <p:cNvPr id="38" name="Google Shape;2219;p72">
            <a:extLst>
              <a:ext uri="{FF2B5EF4-FFF2-40B4-BE49-F238E27FC236}">
                <a16:creationId xmlns:a16="http://schemas.microsoft.com/office/drawing/2014/main" id="{F96898FC-691C-2792-56D1-2016C20789F6}"/>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39" name="TextBox 38">
            <a:extLst>
              <a:ext uri="{FF2B5EF4-FFF2-40B4-BE49-F238E27FC236}">
                <a16:creationId xmlns:a16="http://schemas.microsoft.com/office/drawing/2014/main" id="{D373419A-894B-D69C-E889-64D54B1F5ED7}"/>
              </a:ext>
            </a:extLst>
          </p:cNvPr>
          <p:cNvSpPr txBox="1"/>
          <p:nvPr/>
        </p:nvSpPr>
        <p:spPr>
          <a:xfrm>
            <a:off x="2889219" y="177542"/>
            <a:ext cx="69000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prstClr val="black"/>
                </a:solidFill>
                <a:latin typeface="Georgia" panose="02040502050405020303" pitchFamily="18" charset="0"/>
              </a:rPr>
              <a:t>Jut</a:t>
            </a:r>
            <a:r>
              <a:rPr kumimoji="0" lang="en-US"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e Production in West Bengal</a:t>
            </a:r>
            <a:endParaRPr kumimoji="0" lang="en-IN" sz="3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pic>
        <p:nvPicPr>
          <p:cNvPr id="42" name="Picture 41">
            <a:extLst>
              <a:ext uri="{FF2B5EF4-FFF2-40B4-BE49-F238E27FC236}">
                <a16:creationId xmlns:a16="http://schemas.microsoft.com/office/drawing/2014/main" id="{A7515B7E-A2BB-0A13-470D-57D1EEA39B4B}"/>
              </a:ext>
            </a:extLst>
          </p:cNvPr>
          <p:cNvPicPr>
            <a:picLocks noChangeAspect="1"/>
          </p:cNvPicPr>
          <p:nvPr/>
        </p:nvPicPr>
        <p:blipFill rotWithShape="1">
          <a:blip r:embed="rId14">
            <a:extLst>
              <a:ext uri="{28A0092B-C50C-407E-A947-70E740481C1C}">
                <a14:useLocalDpi xmlns:a14="http://schemas.microsoft.com/office/drawing/2010/main" val="0"/>
              </a:ext>
            </a:extLst>
          </a:blip>
          <a:srcRect l="7737" t="4581" r="9137" b="2718"/>
          <a:stretch/>
        </p:blipFill>
        <p:spPr>
          <a:xfrm>
            <a:off x="203541" y="660401"/>
            <a:ext cx="7731517" cy="4083952"/>
          </a:xfrm>
          <a:prstGeom prst="rect">
            <a:avLst/>
          </a:prstGeom>
        </p:spPr>
      </p:pic>
      <p:sp>
        <p:nvSpPr>
          <p:cNvPr id="43" name="TextBox 42">
            <a:extLst>
              <a:ext uri="{FF2B5EF4-FFF2-40B4-BE49-F238E27FC236}">
                <a16:creationId xmlns:a16="http://schemas.microsoft.com/office/drawing/2014/main" id="{587D515F-07C6-F87B-2157-B20C626234A3}"/>
              </a:ext>
            </a:extLst>
          </p:cNvPr>
          <p:cNvSpPr txBox="1"/>
          <p:nvPr/>
        </p:nvSpPr>
        <p:spPr>
          <a:xfrm>
            <a:off x="8268358" y="933768"/>
            <a:ext cx="3430312" cy="1323439"/>
          </a:xfrm>
          <a:prstGeom prst="rect">
            <a:avLst/>
          </a:prstGeom>
          <a:solidFill>
            <a:schemeClr val="accent4">
              <a:lumMod val="20000"/>
              <a:lumOff val="80000"/>
            </a:schemeClr>
          </a:solidFill>
        </p:spPr>
        <p:txBody>
          <a:bodyPr wrap="square" rtlCol="0">
            <a:spAutoFit/>
          </a:bodyPr>
          <a:lstStyle/>
          <a:p>
            <a:r>
              <a:rPr lang="en-IN" sz="2000" b="1" dirty="0">
                <a:latin typeface="+mj-lt"/>
              </a:rPr>
              <a:t>Error Metrics:</a:t>
            </a:r>
          </a:p>
          <a:p>
            <a:r>
              <a:rPr lang="en-IN" sz="2000" dirty="0">
                <a:latin typeface="+mj-lt"/>
              </a:rPr>
              <a:t>MAE: 3.2</a:t>
            </a:r>
          </a:p>
          <a:p>
            <a:r>
              <a:rPr lang="en-IN" sz="2000" dirty="0">
                <a:latin typeface="+mj-lt"/>
              </a:rPr>
              <a:t>RMSE: 3.521363372331802</a:t>
            </a:r>
          </a:p>
          <a:p>
            <a:r>
              <a:rPr lang="en-IN" sz="2000" dirty="0">
                <a:latin typeface="+mj-lt"/>
              </a:rPr>
              <a:t>MAPE: 2.7385814185814183</a:t>
            </a:r>
          </a:p>
        </p:txBody>
      </p:sp>
      <p:sp>
        <p:nvSpPr>
          <p:cNvPr id="44" name="TextBox 43">
            <a:extLst>
              <a:ext uri="{FF2B5EF4-FFF2-40B4-BE49-F238E27FC236}">
                <a16:creationId xmlns:a16="http://schemas.microsoft.com/office/drawing/2014/main" id="{AEE3B053-2CDC-DA35-38F3-BFA5DB190B65}"/>
              </a:ext>
            </a:extLst>
          </p:cNvPr>
          <p:cNvSpPr txBox="1"/>
          <p:nvPr/>
        </p:nvSpPr>
        <p:spPr>
          <a:xfrm>
            <a:off x="644370" y="4726234"/>
            <a:ext cx="10733163" cy="1938992"/>
          </a:xfrm>
          <a:prstGeom prst="rect">
            <a:avLst/>
          </a:prstGeom>
          <a:noFill/>
        </p:spPr>
        <p:txBody>
          <a:bodyPr wrap="square" rtlCol="0">
            <a:spAutoFit/>
          </a:bodyPr>
          <a:lstStyle/>
          <a:p>
            <a:pPr algn="just"/>
            <a:r>
              <a:rPr lang="en-US" sz="2400" b="1" dirty="0">
                <a:latin typeface="+mj-lt"/>
              </a:rPr>
              <a:t>Findings from the graph: </a:t>
            </a:r>
            <a:r>
              <a:rPr lang="en-US" sz="2400" dirty="0">
                <a:latin typeface="+mj-lt"/>
              </a:rPr>
              <a:t>The forecast line indicates a possibility of observing a slightly decreasing pattern in jute production in the next 5 years (2021-2025). Also, from the previous forecasting model, we have observed that there is a slightly decreasing pattern just after 2020. So, the results are more or less similar in both cases, indicating a reliable forecast. </a:t>
            </a:r>
            <a:endParaRPr lang="en-IN" sz="2400" dirty="0">
              <a:latin typeface="+mj-lt"/>
            </a:endParaRPr>
          </a:p>
        </p:txBody>
      </p:sp>
      <p:sp>
        <p:nvSpPr>
          <p:cNvPr id="45" name="TextBox 44">
            <a:extLst>
              <a:ext uri="{FF2B5EF4-FFF2-40B4-BE49-F238E27FC236}">
                <a16:creationId xmlns:a16="http://schemas.microsoft.com/office/drawing/2014/main" id="{96FFBC1C-E349-CD69-C799-879EBC8D3AAC}"/>
              </a:ext>
            </a:extLst>
          </p:cNvPr>
          <p:cNvSpPr txBox="1"/>
          <p:nvPr/>
        </p:nvSpPr>
        <p:spPr>
          <a:xfrm>
            <a:off x="8252781" y="2561222"/>
            <a:ext cx="3454400" cy="1754326"/>
          </a:xfrm>
          <a:prstGeom prst="rect">
            <a:avLst/>
          </a:prstGeom>
          <a:solidFill>
            <a:schemeClr val="accent6">
              <a:lumMod val="20000"/>
              <a:lumOff val="80000"/>
            </a:schemeClr>
          </a:solidFill>
        </p:spPr>
        <p:txBody>
          <a:bodyPr wrap="square" rtlCol="0">
            <a:spAutoFit/>
          </a:bodyPr>
          <a:lstStyle/>
          <a:p>
            <a:pPr algn="just"/>
            <a:r>
              <a:rPr lang="en-US" dirty="0">
                <a:latin typeface="+mj-lt"/>
              </a:rPr>
              <a:t>As the MAE value is very low and the small MAPE value reflects high accuracy in forecasting, so, overall it shows </a:t>
            </a:r>
            <a:r>
              <a:rPr lang="en-US" b="1" dirty="0">
                <a:latin typeface="+mj-lt"/>
              </a:rPr>
              <a:t>strong forecasting performance </a:t>
            </a:r>
            <a:r>
              <a:rPr lang="en-US" dirty="0">
                <a:latin typeface="+mj-lt"/>
              </a:rPr>
              <a:t>with very </a:t>
            </a:r>
            <a:r>
              <a:rPr lang="en-US" b="1" dirty="0">
                <a:latin typeface="+mj-lt"/>
              </a:rPr>
              <a:t>minimal deviation from the actual values</a:t>
            </a:r>
            <a:r>
              <a:rPr lang="en-US" dirty="0">
                <a:latin typeface="+mj-lt"/>
              </a:rPr>
              <a:t>.</a:t>
            </a:r>
            <a:endParaRPr lang="en-IN" dirty="0">
              <a:latin typeface="+mj-lt"/>
            </a:endParaRPr>
          </a:p>
        </p:txBody>
      </p:sp>
    </p:spTree>
    <p:extLst>
      <p:ext uri="{BB962C8B-B14F-4D97-AF65-F5344CB8AC3E}">
        <p14:creationId xmlns:p14="http://schemas.microsoft.com/office/powerpoint/2010/main" val="131095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A9031ADC-CCE6-AEA8-6AF8-BEBDAEFE7533}"/>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8833C2D5-B40A-7576-71BC-61933DE3ED2C}"/>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B80F87F6-FDCA-CE91-5DC1-A93E1C00BFA3}"/>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DDD4DF64-4263-842C-AC5C-8B5C0539869C}"/>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3FE803CE-5881-D5F4-026F-DEB71FCCA611}"/>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7DF1EE4B-D5DC-8AEE-E094-A742D7BE394D}"/>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729D90D7-82F4-E605-90ED-1396F30DE1D9}"/>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04EBA3A3-7D3F-4861-28E2-2DE382D02B12}"/>
              </a:ext>
            </a:extLst>
          </p:cNvPr>
          <p:cNvSpPr/>
          <p:nvPr/>
        </p:nvSpPr>
        <p:spPr>
          <a:xfrm>
            <a:off x="-446554" y="1261230"/>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E46A23B9-BC0B-7769-7565-47B86FECDAFB}"/>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89" name="Google Shape;2189;p72">
            <a:extLst>
              <a:ext uri="{FF2B5EF4-FFF2-40B4-BE49-F238E27FC236}">
                <a16:creationId xmlns:a16="http://schemas.microsoft.com/office/drawing/2014/main" id="{A1D150C8-E191-C083-3B35-1B3424ADB6B7}"/>
              </a:ext>
            </a:extLst>
          </p:cNvPr>
          <p:cNvSpPr/>
          <p:nvPr/>
        </p:nvSpPr>
        <p:spPr>
          <a:xfrm>
            <a:off x="5260884" y="1818191"/>
            <a:ext cx="647576" cy="430932"/>
          </a:xfrm>
          <a:custGeom>
            <a:avLst/>
            <a:gdLst/>
            <a:ahLst/>
            <a:cxnLst/>
            <a:rect l="l" t="t" r="r" b="b"/>
            <a:pathLst>
              <a:path w="971363" h="646398" extrusionOk="0">
                <a:moveTo>
                  <a:pt x="0" y="0"/>
                </a:moveTo>
                <a:lnTo>
                  <a:pt x="971362" y="0"/>
                </a:lnTo>
                <a:lnTo>
                  <a:pt x="971362" y="646398"/>
                </a:lnTo>
                <a:lnTo>
                  <a:pt x="0" y="646398"/>
                </a:lnTo>
                <a:lnTo>
                  <a:pt x="0" y="0"/>
                </a:lnTo>
                <a:close/>
              </a:path>
            </a:pathLst>
          </a:custGeom>
          <a:blipFill rotWithShape="1">
            <a:blip r:embed="rId10">
              <a:alphaModFix amt="10000"/>
            </a:blip>
            <a:stretch>
              <a:fillRect/>
            </a:stretch>
          </a:blipFill>
          <a:ln>
            <a:noFill/>
          </a:ln>
        </p:spPr>
      </p:sp>
      <p:sp>
        <p:nvSpPr>
          <p:cNvPr id="2190" name="Google Shape;2190;p72">
            <a:extLst>
              <a:ext uri="{FF2B5EF4-FFF2-40B4-BE49-F238E27FC236}">
                <a16:creationId xmlns:a16="http://schemas.microsoft.com/office/drawing/2014/main" id="{E916AB6A-5228-54DC-6541-5E4FDC296EB4}"/>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1">
              <a:alphaModFix amt="10000"/>
            </a:blip>
            <a:stretch>
              <a:fillRect/>
            </a:stretch>
          </a:blipFill>
          <a:ln>
            <a:noFill/>
          </a:ln>
        </p:spPr>
      </p:sp>
      <p:sp>
        <p:nvSpPr>
          <p:cNvPr id="2191" name="Google Shape;2191;p72">
            <a:extLst>
              <a:ext uri="{FF2B5EF4-FFF2-40B4-BE49-F238E27FC236}">
                <a16:creationId xmlns:a16="http://schemas.microsoft.com/office/drawing/2014/main" id="{B18E0EFC-BC37-FBBD-0B23-6199030BA110}"/>
              </a:ext>
            </a:extLst>
          </p:cNvPr>
          <p:cNvSpPr/>
          <p:nvPr/>
        </p:nvSpPr>
        <p:spPr>
          <a:xfrm>
            <a:off x="3242300" y="222545"/>
            <a:ext cx="1777283" cy="1373355"/>
          </a:xfrm>
          <a:custGeom>
            <a:avLst/>
            <a:gdLst/>
            <a:ahLst/>
            <a:cxnLst/>
            <a:rect l="l" t="t" r="r" b="b"/>
            <a:pathLst>
              <a:path w="2665923" h="2060032" extrusionOk="0">
                <a:moveTo>
                  <a:pt x="0" y="0"/>
                </a:moveTo>
                <a:lnTo>
                  <a:pt x="2665924" y="0"/>
                </a:lnTo>
                <a:lnTo>
                  <a:pt x="2665924" y="2060031"/>
                </a:lnTo>
                <a:lnTo>
                  <a:pt x="0" y="2060031"/>
                </a:lnTo>
                <a:lnTo>
                  <a:pt x="0" y="0"/>
                </a:lnTo>
                <a:close/>
              </a:path>
            </a:pathLst>
          </a:custGeom>
          <a:blipFill rotWithShape="1">
            <a:blip r:embed="rId12">
              <a:alphaModFix amt="10000"/>
            </a:blip>
            <a:stretch>
              <a:fillRect/>
            </a:stretch>
          </a:blipFill>
          <a:ln>
            <a:noFill/>
          </a:ln>
        </p:spPr>
      </p:sp>
      <p:sp>
        <p:nvSpPr>
          <p:cNvPr id="2192" name="Google Shape;2192;p72">
            <a:extLst>
              <a:ext uri="{FF2B5EF4-FFF2-40B4-BE49-F238E27FC236}">
                <a16:creationId xmlns:a16="http://schemas.microsoft.com/office/drawing/2014/main" id="{35197766-4776-DFE1-434C-232C9E0A2AB2}"/>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3">
              <a:alphaModFix amt="10000"/>
            </a:blip>
            <a:stretch>
              <a:fillRect/>
            </a:stretch>
          </a:blipFill>
          <a:ln>
            <a:noFill/>
          </a:ln>
        </p:spPr>
      </p:sp>
      <p:sp>
        <p:nvSpPr>
          <p:cNvPr id="2193" name="Google Shape;2193;p72">
            <a:extLst>
              <a:ext uri="{FF2B5EF4-FFF2-40B4-BE49-F238E27FC236}">
                <a16:creationId xmlns:a16="http://schemas.microsoft.com/office/drawing/2014/main" id="{0548890E-806C-A5CE-93C3-BB64ABF06723}"/>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1">
              <a:alphaModFix amt="10000"/>
            </a:blip>
            <a:stretch>
              <a:fillRect/>
            </a:stretch>
          </a:blipFill>
          <a:ln>
            <a:noFill/>
          </a:ln>
        </p:spPr>
      </p:sp>
      <p:sp>
        <p:nvSpPr>
          <p:cNvPr id="2194" name="Google Shape;2194;p72">
            <a:extLst>
              <a:ext uri="{FF2B5EF4-FFF2-40B4-BE49-F238E27FC236}">
                <a16:creationId xmlns:a16="http://schemas.microsoft.com/office/drawing/2014/main" id="{D8020F6A-45AE-1D07-8A35-F274BEBF1BCF}"/>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4">
              <a:alphaModFix amt="10000"/>
            </a:blip>
            <a:stretch>
              <a:fillRect/>
            </a:stretch>
          </a:blipFill>
          <a:ln>
            <a:noFill/>
          </a:ln>
        </p:spPr>
      </p:sp>
      <p:sp>
        <p:nvSpPr>
          <p:cNvPr id="2195" name="Google Shape;2195;p72">
            <a:extLst>
              <a:ext uri="{FF2B5EF4-FFF2-40B4-BE49-F238E27FC236}">
                <a16:creationId xmlns:a16="http://schemas.microsoft.com/office/drawing/2014/main" id="{E4D15311-4E2A-A24C-9D41-F579318D6A7B}"/>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706A039C-E2B6-6884-C852-BE72D0CEECFE}"/>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3">
              <a:alphaModFix amt="10000"/>
            </a:blip>
            <a:stretch>
              <a:fillRect/>
            </a:stretch>
          </a:blipFill>
          <a:ln>
            <a:noFill/>
          </a:ln>
        </p:spPr>
      </p:sp>
      <p:sp>
        <p:nvSpPr>
          <p:cNvPr id="2197" name="Google Shape;2197;p72">
            <a:extLst>
              <a:ext uri="{FF2B5EF4-FFF2-40B4-BE49-F238E27FC236}">
                <a16:creationId xmlns:a16="http://schemas.microsoft.com/office/drawing/2014/main" id="{1EBF7E36-4D58-F985-E97F-8BFA0C2ECC40}"/>
              </a:ext>
            </a:extLst>
          </p:cNvPr>
          <p:cNvSpPr/>
          <p:nvPr/>
        </p:nvSpPr>
        <p:spPr>
          <a:xfrm>
            <a:off x="9345551" y="1856759"/>
            <a:ext cx="2724661" cy="2105419"/>
          </a:xfrm>
          <a:custGeom>
            <a:avLst/>
            <a:gdLst/>
            <a:ahLst/>
            <a:cxnLst/>
            <a:rect l="l" t="t" r="r" b="b"/>
            <a:pathLst>
              <a:path w="4086991" h="3158129" extrusionOk="0">
                <a:moveTo>
                  <a:pt x="0" y="0"/>
                </a:moveTo>
                <a:lnTo>
                  <a:pt x="4086991" y="0"/>
                </a:lnTo>
                <a:lnTo>
                  <a:pt x="4086991" y="3158129"/>
                </a:lnTo>
                <a:lnTo>
                  <a:pt x="0" y="3158129"/>
                </a:lnTo>
                <a:lnTo>
                  <a:pt x="0" y="0"/>
                </a:lnTo>
                <a:close/>
              </a:path>
            </a:pathLst>
          </a:custGeom>
          <a:blipFill rotWithShape="1">
            <a:blip r:embed="rId12">
              <a:alphaModFix amt="10000"/>
            </a:blip>
            <a:stretch>
              <a:fillRect/>
            </a:stretch>
          </a:blipFill>
          <a:ln>
            <a:noFill/>
          </a:ln>
        </p:spPr>
      </p:sp>
      <p:sp>
        <p:nvSpPr>
          <p:cNvPr id="2198" name="Google Shape;2198;p72">
            <a:extLst>
              <a:ext uri="{FF2B5EF4-FFF2-40B4-BE49-F238E27FC236}">
                <a16:creationId xmlns:a16="http://schemas.microsoft.com/office/drawing/2014/main" id="{08B39D34-A4B4-AC93-98D9-6D845F2D2BEB}"/>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D8BC4B65-E651-25A3-4C29-B231963DADDD}"/>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4">
              <a:alphaModFix amt="10000"/>
            </a:blip>
            <a:stretch>
              <a:fillRect/>
            </a:stretch>
          </a:blipFill>
          <a:ln>
            <a:noFill/>
          </a:ln>
        </p:spPr>
      </p:sp>
      <p:sp>
        <p:nvSpPr>
          <p:cNvPr id="2200" name="Google Shape;2200;p72">
            <a:extLst>
              <a:ext uri="{FF2B5EF4-FFF2-40B4-BE49-F238E27FC236}">
                <a16:creationId xmlns:a16="http://schemas.microsoft.com/office/drawing/2014/main" id="{D243EFCD-598B-8974-DAF8-59E5A856CECD}"/>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740DC49D-7B8D-313E-7932-0658E3B51080}"/>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1">
              <a:alphaModFix amt="10000"/>
            </a:blip>
            <a:stretch>
              <a:fillRect/>
            </a:stretch>
          </a:blipFill>
          <a:ln>
            <a:noFill/>
          </a:ln>
        </p:spPr>
      </p:sp>
      <p:sp>
        <p:nvSpPr>
          <p:cNvPr id="2202" name="Google Shape;2202;p72">
            <a:extLst>
              <a:ext uri="{FF2B5EF4-FFF2-40B4-BE49-F238E27FC236}">
                <a16:creationId xmlns:a16="http://schemas.microsoft.com/office/drawing/2014/main" id="{2BFBDAFE-1E22-AE0B-AE32-1344539EEDE7}"/>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0">
              <a:alphaModFix amt="10000"/>
            </a:blip>
            <a:stretch>
              <a:fillRect/>
            </a:stretch>
          </a:blipFill>
          <a:ln>
            <a:noFill/>
          </a:ln>
        </p:spPr>
      </p:sp>
      <p:sp>
        <p:nvSpPr>
          <p:cNvPr id="2203" name="Google Shape;2203;p72">
            <a:extLst>
              <a:ext uri="{FF2B5EF4-FFF2-40B4-BE49-F238E27FC236}">
                <a16:creationId xmlns:a16="http://schemas.microsoft.com/office/drawing/2014/main" id="{38E6E389-007C-EECD-5F75-ABDB1481683D}"/>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1F0D44B3-8580-7FE9-7877-D746AE7A08A7}"/>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A156119A-B716-1963-89EC-95BFEE250F2E}"/>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61ECE3C6-14E0-7FFB-9C1D-00CFCAD8A64E}"/>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2">
              <a:alphaModFix amt="10000"/>
            </a:blip>
            <a:stretch>
              <a:fillRect/>
            </a:stretch>
          </a:blipFill>
          <a:ln>
            <a:noFill/>
          </a:ln>
        </p:spPr>
      </p:sp>
      <p:sp>
        <p:nvSpPr>
          <p:cNvPr id="2207" name="Google Shape;2207;p72">
            <a:extLst>
              <a:ext uri="{FF2B5EF4-FFF2-40B4-BE49-F238E27FC236}">
                <a16:creationId xmlns:a16="http://schemas.microsoft.com/office/drawing/2014/main" id="{7851D523-006D-30CE-4125-D391A23461A9}"/>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4D880A1C-E4AE-1504-2E04-0D76AC32596B}"/>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1">
              <a:alphaModFix amt="10000"/>
            </a:blip>
            <a:stretch>
              <a:fillRect/>
            </a:stretch>
          </a:blipFill>
          <a:ln>
            <a:noFill/>
          </a:ln>
        </p:spPr>
      </p:sp>
      <p:sp>
        <p:nvSpPr>
          <p:cNvPr id="2209" name="Google Shape;2209;p72">
            <a:extLst>
              <a:ext uri="{FF2B5EF4-FFF2-40B4-BE49-F238E27FC236}">
                <a16:creationId xmlns:a16="http://schemas.microsoft.com/office/drawing/2014/main" id="{2DF5BDCC-B590-9262-6D8A-20D17703C7E3}"/>
              </a:ext>
            </a:extLst>
          </p:cNvPr>
          <p:cNvSpPr/>
          <p:nvPr/>
        </p:nvSpPr>
        <p:spPr>
          <a:xfrm rot="10800000">
            <a:off x="2319491" y="5557765"/>
            <a:ext cx="1863037" cy="770832"/>
          </a:xfrm>
          <a:custGeom>
            <a:avLst/>
            <a:gdLst/>
            <a:ahLst/>
            <a:cxnLst/>
            <a:rect l="l" t="t" r="r" b="b"/>
            <a:pathLst>
              <a:path w="2794556" h="1156247" extrusionOk="0">
                <a:moveTo>
                  <a:pt x="0" y="0"/>
                </a:moveTo>
                <a:lnTo>
                  <a:pt x="2794556" y="0"/>
                </a:lnTo>
                <a:lnTo>
                  <a:pt x="2794556" y="1156247"/>
                </a:lnTo>
                <a:lnTo>
                  <a:pt x="0" y="1156247"/>
                </a:lnTo>
                <a:lnTo>
                  <a:pt x="0" y="0"/>
                </a:lnTo>
                <a:close/>
              </a:path>
            </a:pathLst>
          </a:custGeom>
          <a:blipFill rotWithShape="1">
            <a:blip r:embed="rId13">
              <a:alphaModFix amt="10000"/>
            </a:blip>
            <a:stretch>
              <a:fillRect/>
            </a:stretch>
          </a:blipFill>
          <a:ln>
            <a:noFill/>
          </a:ln>
        </p:spPr>
      </p:sp>
      <p:sp>
        <p:nvSpPr>
          <p:cNvPr id="2210" name="Google Shape;2210;p72">
            <a:extLst>
              <a:ext uri="{FF2B5EF4-FFF2-40B4-BE49-F238E27FC236}">
                <a16:creationId xmlns:a16="http://schemas.microsoft.com/office/drawing/2014/main" id="{48F232DB-B1D9-9E36-6A90-DB568B8EA11D}"/>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3">
              <a:alphaModFix amt="10000"/>
            </a:blip>
            <a:stretch>
              <a:fillRect/>
            </a:stretch>
          </a:blipFill>
          <a:ln>
            <a:noFill/>
          </a:ln>
        </p:spPr>
      </p:sp>
      <p:sp>
        <p:nvSpPr>
          <p:cNvPr id="2211" name="Google Shape;2211;p72">
            <a:extLst>
              <a:ext uri="{FF2B5EF4-FFF2-40B4-BE49-F238E27FC236}">
                <a16:creationId xmlns:a16="http://schemas.microsoft.com/office/drawing/2014/main" id="{4711F07F-CFEA-BBC6-5637-2A61EFD196A3}"/>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85946CB4-5931-4FA4-9579-184A2DEF6B1D}"/>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2">
              <a:alphaModFix amt="10000"/>
            </a:blip>
            <a:stretch>
              <a:fillRect/>
            </a:stretch>
          </a:blipFill>
          <a:ln>
            <a:noFill/>
          </a:ln>
        </p:spPr>
      </p:sp>
      <p:sp>
        <p:nvSpPr>
          <p:cNvPr id="2213" name="Google Shape;2213;p72">
            <a:extLst>
              <a:ext uri="{FF2B5EF4-FFF2-40B4-BE49-F238E27FC236}">
                <a16:creationId xmlns:a16="http://schemas.microsoft.com/office/drawing/2014/main" id="{261C2372-0014-DC15-2853-9452DEA6444B}"/>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0">
              <a:alphaModFix amt="10000"/>
            </a:blip>
            <a:stretch>
              <a:fillRect/>
            </a:stretch>
          </a:blipFill>
          <a:ln>
            <a:noFill/>
          </a:ln>
        </p:spPr>
      </p:sp>
      <p:sp>
        <p:nvSpPr>
          <p:cNvPr id="2214" name="Google Shape;2214;p72">
            <a:extLst>
              <a:ext uri="{FF2B5EF4-FFF2-40B4-BE49-F238E27FC236}">
                <a16:creationId xmlns:a16="http://schemas.microsoft.com/office/drawing/2014/main" id="{D3AC7314-81FF-D6A2-6FBD-CFFC86F28301}"/>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93BF748E-525D-8CFD-E281-B2711413A991}"/>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3BA0C1E7-C98F-A2D9-61AE-081D0A44100D}"/>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ECAAB5DF-8C98-0F20-695C-D125D851FD95}"/>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4B5AA419-96CB-D0FE-3487-D1915C96CA67}"/>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9" name="Google Shape;2219;p72">
            <a:extLst>
              <a:ext uri="{FF2B5EF4-FFF2-40B4-BE49-F238E27FC236}">
                <a16:creationId xmlns:a16="http://schemas.microsoft.com/office/drawing/2014/main" id="{34C03F49-926E-62B8-6398-60C718FDE5BD}"/>
              </a:ext>
            </a:extLst>
          </p:cNvPr>
          <p:cNvSpPr txBox="1"/>
          <p:nvPr/>
        </p:nvSpPr>
        <p:spPr>
          <a:xfrm>
            <a:off x="1643600" y="1579801"/>
            <a:ext cx="10597600" cy="574412"/>
          </a:xfrm>
          <a:prstGeom prst="rect">
            <a:avLst/>
          </a:prstGeom>
          <a:noFill/>
          <a:ln>
            <a:noFill/>
          </a:ln>
        </p:spPr>
        <p:txBody>
          <a:bodyPr spcFirstLastPara="1" wrap="square" lIns="121900" tIns="121900" rIns="121900" bIns="121900" anchor="t" anchorCtr="0">
            <a:spAutoFit/>
          </a:bodyPr>
          <a:lstStyle/>
          <a:p>
            <a:endParaRPr sz="2133">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F4EE0551-6694-B588-777B-2DE0AB7188CF}"/>
              </a:ext>
            </a:extLst>
          </p:cNvPr>
          <p:cNvSpPr txBox="1"/>
          <p:nvPr/>
        </p:nvSpPr>
        <p:spPr>
          <a:xfrm>
            <a:off x="2150521" y="263247"/>
            <a:ext cx="7594080" cy="584775"/>
          </a:xfrm>
          <a:prstGeom prst="rect">
            <a:avLst/>
          </a:prstGeom>
          <a:noFill/>
        </p:spPr>
        <p:txBody>
          <a:bodyPr wrap="square" rtlCol="0">
            <a:spAutoFit/>
          </a:bodyPr>
          <a:lstStyle/>
          <a:p>
            <a:pPr algn="ctr"/>
            <a:r>
              <a:rPr lang="en-IN" sz="3200" b="1" dirty="0">
                <a:latin typeface="Georgia" panose="02040502050405020303" pitchFamily="18" charset="0"/>
              </a:rPr>
              <a:t>Non-Stationary Time Series</a:t>
            </a:r>
          </a:p>
        </p:txBody>
      </p:sp>
      <p:pic>
        <p:nvPicPr>
          <p:cNvPr id="9" name="Picture 8">
            <a:extLst>
              <a:ext uri="{FF2B5EF4-FFF2-40B4-BE49-F238E27FC236}">
                <a16:creationId xmlns:a16="http://schemas.microsoft.com/office/drawing/2014/main" id="{936E46BF-22FA-80B5-FB82-E746435D6AB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42419" y="2916179"/>
            <a:ext cx="7761953" cy="3566546"/>
          </a:xfrm>
          <a:prstGeom prst="rect">
            <a:avLst/>
          </a:prstGeom>
        </p:spPr>
      </p:pic>
      <p:sp>
        <p:nvSpPr>
          <p:cNvPr id="11" name="TextBox 10">
            <a:extLst>
              <a:ext uri="{FF2B5EF4-FFF2-40B4-BE49-F238E27FC236}">
                <a16:creationId xmlns:a16="http://schemas.microsoft.com/office/drawing/2014/main" id="{3D0145C5-954F-1C3E-8401-CFCBF0A0E493}"/>
              </a:ext>
            </a:extLst>
          </p:cNvPr>
          <p:cNvSpPr txBox="1"/>
          <p:nvPr/>
        </p:nvSpPr>
        <p:spPr>
          <a:xfrm>
            <a:off x="404874" y="874753"/>
            <a:ext cx="11399498" cy="1569660"/>
          </a:xfrm>
          <a:prstGeom prst="rect">
            <a:avLst/>
          </a:prstGeom>
          <a:noFill/>
        </p:spPr>
        <p:txBody>
          <a:bodyPr wrap="square">
            <a:spAutoFit/>
          </a:bodyPr>
          <a:lstStyle/>
          <a:p>
            <a:pPr algn="just"/>
            <a:r>
              <a:rPr lang="en-IN" sz="2400" dirty="0">
                <a:latin typeface="+mj-lt"/>
              </a:rPr>
              <a:t>A time series is </a:t>
            </a:r>
            <a:r>
              <a:rPr lang="en-IN" sz="2400" b="1" dirty="0">
                <a:latin typeface="+mj-lt"/>
              </a:rPr>
              <a:t>Non-Stationary</a:t>
            </a:r>
            <a:r>
              <a:rPr lang="en-IN" sz="2400" dirty="0">
                <a:latin typeface="+mj-lt"/>
              </a:rPr>
              <a:t> if its </a:t>
            </a:r>
            <a:r>
              <a:rPr lang="en-IN" sz="2400" b="1" dirty="0">
                <a:latin typeface="+mj-lt"/>
              </a:rPr>
              <a:t>mean, variance, or autocovariance changes over time</a:t>
            </a:r>
            <a:r>
              <a:rPr lang="en-IN" sz="2400" dirty="0">
                <a:latin typeface="+mj-lt"/>
              </a:rPr>
              <a:t>.</a:t>
            </a:r>
          </a:p>
          <a:p>
            <a:pPr algn="just"/>
            <a:r>
              <a:rPr lang="en-IN" sz="2400" dirty="0">
                <a:latin typeface="+mj-lt"/>
              </a:rPr>
              <a:t>Common causes for the non-stationarity of a time series are trend and seasonality. Most statistical models require stationarity. So, we usually convert a non-stationary time series into a stationary one for analysis.</a:t>
            </a:r>
          </a:p>
        </p:txBody>
      </p:sp>
      <p:sp>
        <p:nvSpPr>
          <p:cNvPr id="13" name="TextBox 12">
            <a:extLst>
              <a:ext uri="{FF2B5EF4-FFF2-40B4-BE49-F238E27FC236}">
                <a16:creationId xmlns:a16="http://schemas.microsoft.com/office/drawing/2014/main" id="{D4444CB3-9BC1-70D3-6650-C3375E9FD11E}"/>
              </a:ext>
            </a:extLst>
          </p:cNvPr>
          <p:cNvSpPr txBox="1"/>
          <p:nvPr/>
        </p:nvSpPr>
        <p:spPr>
          <a:xfrm>
            <a:off x="404874" y="2437553"/>
            <a:ext cx="11273982" cy="1200329"/>
          </a:xfrm>
          <a:prstGeom prst="rect">
            <a:avLst/>
          </a:prstGeom>
          <a:noFill/>
        </p:spPr>
        <p:txBody>
          <a:bodyPr wrap="square">
            <a:spAutoFit/>
          </a:bodyPr>
          <a:lstStyle/>
          <a:p>
            <a:r>
              <a:rPr lang="en-IN" sz="2400" b="1" dirty="0">
                <a:latin typeface="+mj-lt"/>
              </a:rPr>
              <a:t>Differencing removes trends and stabilizes the mean of the series. </a:t>
            </a:r>
            <a:r>
              <a:rPr lang="en-IN" sz="2400" dirty="0">
                <a:latin typeface="+mj-lt"/>
              </a:rPr>
              <a:t>First-order differencing is most common. </a:t>
            </a:r>
          </a:p>
          <a:p>
            <a:endParaRPr lang="en-IN" sz="2400" b="1" dirty="0">
              <a:latin typeface="+mj-lt"/>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3E866EF-6CF4-351A-48CF-6AFE3FCA1E41}"/>
                  </a:ext>
                </a:extLst>
              </p:cNvPr>
              <p:cNvSpPr txBox="1"/>
              <p:nvPr/>
            </p:nvSpPr>
            <p:spPr>
              <a:xfrm>
                <a:off x="408349" y="3591295"/>
                <a:ext cx="3359702"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200" b="1" i="1" smtClean="0">
                              <a:solidFill>
                                <a:schemeClr val="tx1"/>
                              </a:solidFill>
                              <a:latin typeface="Cambria Math" panose="02040503050406030204" pitchFamily="18" charset="0"/>
                            </a:rPr>
                          </m:ctrlPr>
                        </m:sSupPr>
                        <m:e>
                          <m:r>
                            <a:rPr lang="en-IN" sz="2200" b="1" i="1" smtClean="0">
                              <a:solidFill>
                                <a:schemeClr val="tx1"/>
                              </a:solidFill>
                              <a:latin typeface="Cambria Math" panose="02040503050406030204" pitchFamily="18" charset="0"/>
                            </a:rPr>
                            <m:t>𝑿</m:t>
                          </m:r>
                        </m:e>
                        <m:sup>
                          <m:r>
                            <a:rPr lang="en-IN" sz="2200" b="1" i="0">
                              <a:solidFill>
                                <a:schemeClr val="tx1"/>
                              </a:solidFill>
                              <a:latin typeface="Cambria Math" panose="02040503050406030204" pitchFamily="18" charset="0"/>
                            </a:rPr>
                            <m:t>′</m:t>
                          </m:r>
                        </m:sup>
                      </m:sSup>
                      <m:d>
                        <m:dPr>
                          <m:ctrlPr>
                            <a:rPr lang="en-IN" sz="2200" b="1" i="1">
                              <a:solidFill>
                                <a:schemeClr val="tx1"/>
                              </a:solidFill>
                              <a:latin typeface="Cambria Math" panose="02040503050406030204" pitchFamily="18" charset="0"/>
                            </a:rPr>
                          </m:ctrlPr>
                        </m:dPr>
                        <m:e>
                          <m:r>
                            <a:rPr lang="en-IN" sz="2200" b="1" i="1">
                              <a:solidFill>
                                <a:schemeClr val="tx1"/>
                              </a:solidFill>
                              <a:latin typeface="Cambria Math" panose="02040503050406030204" pitchFamily="18" charset="0"/>
                            </a:rPr>
                            <m:t>𝒕</m:t>
                          </m:r>
                        </m:e>
                      </m:d>
                      <m:r>
                        <a:rPr lang="en-IN" sz="2200" b="1" i="0">
                          <a:solidFill>
                            <a:schemeClr val="tx1"/>
                          </a:solidFill>
                          <a:latin typeface="Cambria Math" panose="02040503050406030204" pitchFamily="18" charset="0"/>
                        </a:rPr>
                        <m:t>=</m:t>
                      </m:r>
                      <m:r>
                        <a:rPr lang="en-IN" sz="2200" b="1" i="1" smtClean="0">
                          <a:solidFill>
                            <a:schemeClr val="tx1"/>
                          </a:solidFill>
                          <a:latin typeface="Cambria Math" panose="02040503050406030204" pitchFamily="18" charset="0"/>
                        </a:rPr>
                        <m:t>𝑿</m:t>
                      </m:r>
                      <m:d>
                        <m:dPr>
                          <m:ctrlPr>
                            <a:rPr lang="en-IN" sz="2200" b="1" i="1">
                              <a:solidFill>
                                <a:schemeClr val="tx1"/>
                              </a:solidFill>
                              <a:latin typeface="Cambria Math" panose="02040503050406030204" pitchFamily="18" charset="0"/>
                            </a:rPr>
                          </m:ctrlPr>
                        </m:dPr>
                        <m:e>
                          <m:r>
                            <a:rPr lang="en-IN" sz="2200" b="1" i="1">
                              <a:solidFill>
                                <a:schemeClr val="tx1"/>
                              </a:solidFill>
                              <a:latin typeface="Cambria Math" panose="02040503050406030204" pitchFamily="18" charset="0"/>
                            </a:rPr>
                            <m:t>𝒕</m:t>
                          </m:r>
                        </m:e>
                      </m:d>
                      <m:r>
                        <a:rPr lang="en-IN" sz="2200" b="1" i="0">
                          <a:solidFill>
                            <a:schemeClr val="tx1"/>
                          </a:solidFill>
                          <a:latin typeface="Cambria Math" panose="02040503050406030204" pitchFamily="18" charset="0"/>
                        </a:rPr>
                        <m:t>−</m:t>
                      </m:r>
                      <m:r>
                        <a:rPr lang="en-IN" sz="2200" b="1" i="1">
                          <a:solidFill>
                            <a:schemeClr val="tx1"/>
                          </a:solidFill>
                          <a:latin typeface="Cambria Math" panose="02040503050406030204" pitchFamily="18" charset="0"/>
                        </a:rPr>
                        <m:t>𝑿</m:t>
                      </m:r>
                      <m:d>
                        <m:dPr>
                          <m:ctrlPr>
                            <a:rPr lang="en-IN" sz="2200" b="1" i="1">
                              <a:solidFill>
                                <a:schemeClr val="tx1"/>
                              </a:solidFill>
                              <a:latin typeface="Cambria Math" panose="02040503050406030204" pitchFamily="18" charset="0"/>
                            </a:rPr>
                          </m:ctrlPr>
                        </m:dPr>
                        <m:e>
                          <m:r>
                            <a:rPr lang="en-IN" sz="2200" b="1" i="1">
                              <a:solidFill>
                                <a:schemeClr val="tx1"/>
                              </a:solidFill>
                              <a:latin typeface="Cambria Math" panose="02040503050406030204" pitchFamily="18" charset="0"/>
                            </a:rPr>
                            <m:t>𝒕</m:t>
                          </m:r>
                          <m:r>
                            <a:rPr lang="en-IN" sz="2200" b="1" i="0">
                              <a:solidFill>
                                <a:schemeClr val="tx1"/>
                              </a:solidFill>
                              <a:latin typeface="Cambria Math" panose="02040503050406030204" pitchFamily="18" charset="0"/>
                            </a:rPr>
                            <m:t>−</m:t>
                          </m:r>
                          <m:r>
                            <a:rPr lang="en-IN" sz="2200" b="1" i="0">
                              <a:solidFill>
                                <a:schemeClr val="tx1"/>
                              </a:solidFill>
                              <a:latin typeface="Cambria Math" panose="02040503050406030204" pitchFamily="18" charset="0"/>
                            </a:rPr>
                            <m:t>𝟏</m:t>
                          </m:r>
                        </m:e>
                      </m:d>
                    </m:oMath>
                  </m:oMathPara>
                </a14:m>
                <a:endParaRPr lang="en-IN" sz="2200" b="1" dirty="0">
                  <a:solidFill>
                    <a:schemeClr val="tx1"/>
                  </a:solidFill>
                </a:endParaRPr>
              </a:p>
              <a:p>
                <a:r>
                  <a:rPr lang="en-IN" sz="2200" b="1" dirty="0">
                    <a:solidFill>
                      <a:schemeClr val="tx1"/>
                    </a:solidFill>
                    <a:latin typeface="+mj-lt"/>
                  </a:rPr>
                  <a:t>or, </a:t>
                </a:r>
                <a14:m>
                  <m:oMath xmlns:m="http://schemas.openxmlformats.org/officeDocument/2006/math">
                    <m:r>
                      <m:rPr>
                        <m:sty m:val="p"/>
                      </m:rPr>
                      <a:rPr lang="en-IN" sz="2200" b="1" dirty="0" smtClean="0">
                        <a:solidFill>
                          <a:schemeClr val="tx1"/>
                        </a:solidFill>
                        <a:latin typeface="Cambria Math" panose="02040503050406030204" pitchFamily="18" charset="0"/>
                      </a:rPr>
                      <m:t>Δ</m:t>
                    </m:r>
                    <m:r>
                      <a:rPr lang="en-IN" sz="2200" b="1" i="0" dirty="0" smtClean="0">
                        <a:solidFill>
                          <a:schemeClr val="tx1"/>
                        </a:solidFill>
                        <a:latin typeface="Cambria Math" panose="02040503050406030204" pitchFamily="18" charset="0"/>
                      </a:rPr>
                      <m:t>𝐗</m:t>
                    </m:r>
                    <m:r>
                      <a:rPr lang="en-IN" sz="2200" b="1" i="0" dirty="0" smtClean="0">
                        <a:solidFill>
                          <a:schemeClr val="tx1"/>
                        </a:solidFill>
                        <a:latin typeface="Cambria Math" panose="02040503050406030204" pitchFamily="18" charset="0"/>
                      </a:rPr>
                      <m:t>(</m:t>
                    </m:r>
                    <m:r>
                      <a:rPr lang="en-IN" sz="2200" b="1" i="0" dirty="0" smtClean="0">
                        <a:solidFill>
                          <a:schemeClr val="tx1"/>
                        </a:solidFill>
                        <a:latin typeface="Cambria Math" panose="02040503050406030204" pitchFamily="18" charset="0"/>
                      </a:rPr>
                      <m:t>𝐭</m:t>
                    </m:r>
                    <m:r>
                      <a:rPr lang="en-IN" sz="2200" b="1" i="0" dirty="0" smtClean="0">
                        <a:solidFill>
                          <a:schemeClr val="tx1"/>
                        </a:solidFill>
                        <a:latin typeface="Cambria Math" panose="02040503050406030204" pitchFamily="18" charset="0"/>
                      </a:rPr>
                      <m:t>)=</m:t>
                    </m:r>
                  </m:oMath>
                </a14:m>
                <a:r>
                  <a:rPr lang="en-IN" sz="2200" b="1" dirty="0">
                    <a:solidFill>
                      <a:schemeClr val="tx1"/>
                    </a:solidFill>
                    <a:latin typeface="+mj-lt"/>
                  </a:rPr>
                  <a:t> </a:t>
                </a:r>
                <a14:m>
                  <m:oMath xmlns:m="http://schemas.openxmlformats.org/officeDocument/2006/math">
                    <m:r>
                      <a:rPr lang="en-IN" sz="2200" b="1" i="1">
                        <a:latin typeface="Cambria Math" panose="02040503050406030204" pitchFamily="18" charset="0"/>
                      </a:rPr>
                      <m:t>𝑿</m:t>
                    </m:r>
                    <m:d>
                      <m:dPr>
                        <m:ctrlPr>
                          <a:rPr lang="en-IN" sz="2200" b="1" i="1">
                            <a:latin typeface="Cambria Math" panose="02040503050406030204" pitchFamily="18" charset="0"/>
                          </a:rPr>
                        </m:ctrlPr>
                      </m:dPr>
                      <m:e>
                        <m:r>
                          <a:rPr lang="en-IN" sz="2200" b="1" i="1">
                            <a:latin typeface="Cambria Math" panose="02040503050406030204" pitchFamily="18" charset="0"/>
                          </a:rPr>
                          <m:t>𝒕</m:t>
                        </m:r>
                      </m:e>
                    </m:d>
                    <m:r>
                      <a:rPr lang="en-IN" sz="2200" b="1">
                        <a:latin typeface="Cambria Math" panose="02040503050406030204" pitchFamily="18" charset="0"/>
                      </a:rPr>
                      <m:t>−</m:t>
                    </m:r>
                    <m:r>
                      <a:rPr lang="en-IN" sz="2200" b="1" i="1">
                        <a:latin typeface="Cambria Math" panose="02040503050406030204" pitchFamily="18" charset="0"/>
                      </a:rPr>
                      <m:t>𝑿</m:t>
                    </m:r>
                    <m:d>
                      <m:dPr>
                        <m:ctrlPr>
                          <a:rPr lang="en-IN" sz="2200" b="1" i="1">
                            <a:latin typeface="Cambria Math" panose="02040503050406030204" pitchFamily="18" charset="0"/>
                          </a:rPr>
                        </m:ctrlPr>
                      </m:dPr>
                      <m:e>
                        <m:r>
                          <a:rPr lang="en-IN" sz="2200" b="1" i="1">
                            <a:latin typeface="Cambria Math" panose="02040503050406030204" pitchFamily="18" charset="0"/>
                          </a:rPr>
                          <m:t>𝒕</m:t>
                        </m:r>
                        <m:r>
                          <a:rPr lang="en-IN" sz="2200" b="1">
                            <a:latin typeface="Cambria Math" panose="02040503050406030204" pitchFamily="18" charset="0"/>
                          </a:rPr>
                          <m:t>−</m:t>
                        </m:r>
                        <m:r>
                          <a:rPr lang="en-IN" sz="2200" b="1">
                            <a:latin typeface="Cambria Math" panose="02040503050406030204" pitchFamily="18" charset="0"/>
                          </a:rPr>
                          <m:t>𝟏</m:t>
                        </m:r>
                      </m:e>
                    </m:d>
                  </m:oMath>
                </a14:m>
                <a:endParaRPr lang="en-IN" sz="2200" b="1" dirty="0"/>
              </a:p>
            </p:txBody>
          </p:sp>
        </mc:Choice>
        <mc:Fallback xmlns="">
          <p:sp>
            <p:nvSpPr>
              <p:cNvPr id="14" name="TextBox 13">
                <a:extLst>
                  <a:ext uri="{FF2B5EF4-FFF2-40B4-BE49-F238E27FC236}">
                    <a16:creationId xmlns:a16="http://schemas.microsoft.com/office/drawing/2014/main" id="{63E866EF-6CF4-351A-48CF-6AFE3FCA1E41}"/>
                  </a:ext>
                </a:extLst>
              </p:cNvPr>
              <p:cNvSpPr txBox="1">
                <a:spLocks noRot="1" noChangeAspect="1" noMove="1" noResize="1" noEditPoints="1" noAdjustHandles="1" noChangeArrowheads="1" noChangeShapeType="1" noTextEdit="1"/>
              </p:cNvSpPr>
              <p:nvPr/>
            </p:nvSpPr>
            <p:spPr>
              <a:xfrm>
                <a:off x="408349" y="3591295"/>
                <a:ext cx="3359702" cy="677108"/>
              </a:xfrm>
              <a:prstGeom prst="rect">
                <a:avLst/>
              </a:prstGeom>
              <a:blipFill>
                <a:blip r:embed="rId17"/>
                <a:stretch>
                  <a:fillRect l="-5082" b="-24324"/>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7E9BB140-347F-C59A-0E40-E57AA49AAE61}"/>
              </a:ext>
            </a:extLst>
          </p:cNvPr>
          <p:cNvSpPr txBox="1"/>
          <p:nvPr/>
        </p:nvSpPr>
        <p:spPr>
          <a:xfrm>
            <a:off x="387136" y="3124152"/>
            <a:ext cx="3359377" cy="461665"/>
          </a:xfrm>
          <a:prstGeom prst="rect">
            <a:avLst/>
          </a:prstGeom>
          <a:noFill/>
        </p:spPr>
        <p:txBody>
          <a:bodyPr wrap="square" rtlCol="0">
            <a:spAutoFit/>
          </a:bodyPr>
          <a:lstStyle/>
          <a:p>
            <a:r>
              <a:rPr lang="en-IN" sz="2400" b="1" dirty="0">
                <a:latin typeface="+mj-lt"/>
              </a:rPr>
              <a:t>First-order differencing :</a:t>
            </a:r>
          </a:p>
        </p:txBody>
      </p:sp>
      <p:sp>
        <p:nvSpPr>
          <p:cNvPr id="17" name="TextBox 16">
            <a:extLst>
              <a:ext uri="{FF2B5EF4-FFF2-40B4-BE49-F238E27FC236}">
                <a16:creationId xmlns:a16="http://schemas.microsoft.com/office/drawing/2014/main" id="{2B95EF70-EBDF-3A2F-892B-E7BB1321EB53}"/>
              </a:ext>
            </a:extLst>
          </p:cNvPr>
          <p:cNvSpPr txBox="1"/>
          <p:nvPr/>
        </p:nvSpPr>
        <p:spPr>
          <a:xfrm>
            <a:off x="404370" y="4474944"/>
            <a:ext cx="7974956" cy="461665"/>
          </a:xfrm>
          <a:prstGeom prst="rect">
            <a:avLst/>
          </a:prstGeom>
          <a:noFill/>
        </p:spPr>
        <p:txBody>
          <a:bodyPr wrap="square">
            <a:spAutoFit/>
          </a:bodyPr>
          <a:lstStyle/>
          <a:p>
            <a:r>
              <a:rPr lang="en-IN" sz="2400" b="1" dirty="0">
                <a:latin typeface="+mj-lt"/>
              </a:rPr>
              <a:t>Second-order differencing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3B3B8C1-47EE-EC4D-2029-0FE7F7B6BE25}"/>
                  </a:ext>
                </a:extLst>
              </p:cNvPr>
              <p:cNvSpPr txBox="1"/>
              <p:nvPr/>
            </p:nvSpPr>
            <p:spPr>
              <a:xfrm>
                <a:off x="463636" y="4950151"/>
                <a:ext cx="3521477" cy="346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200" b="1" i="1" smtClean="0">
                              <a:solidFill>
                                <a:srgbClr val="836967"/>
                              </a:solidFill>
                              <a:latin typeface="Cambria Math" panose="02040503050406030204" pitchFamily="18" charset="0"/>
                            </a:rPr>
                          </m:ctrlPr>
                        </m:sSupPr>
                        <m:e>
                          <m:r>
                            <a:rPr lang="en-IN" sz="2200" b="1" i="1">
                              <a:latin typeface="Cambria Math" panose="02040503050406030204" pitchFamily="18" charset="0"/>
                            </a:rPr>
                            <m:t>𝜟</m:t>
                          </m:r>
                        </m:e>
                        <m:sup>
                          <m:r>
                            <a:rPr lang="en-IN" sz="2200" b="1" i="0">
                              <a:latin typeface="Cambria Math" panose="02040503050406030204" pitchFamily="18" charset="0"/>
                            </a:rPr>
                            <m:t>𝟐</m:t>
                          </m:r>
                        </m:sup>
                      </m:sSup>
                      <m:r>
                        <a:rPr lang="en-IN" sz="2200" b="1" i="0" smtClean="0">
                          <a:latin typeface="Cambria Math" panose="02040503050406030204" pitchFamily="18" charset="0"/>
                        </a:rPr>
                        <m:t>𝐗</m:t>
                      </m:r>
                      <m:d>
                        <m:dPr>
                          <m:ctrlPr>
                            <a:rPr lang="en-IN" sz="2200" b="1" i="1">
                              <a:solidFill>
                                <a:srgbClr val="836967"/>
                              </a:solidFill>
                              <a:latin typeface="Cambria Math" panose="02040503050406030204" pitchFamily="18" charset="0"/>
                            </a:rPr>
                          </m:ctrlPr>
                        </m:dPr>
                        <m:e>
                          <m:r>
                            <a:rPr lang="en-IN" sz="2200" b="1" i="1">
                              <a:latin typeface="Cambria Math" panose="02040503050406030204" pitchFamily="18" charset="0"/>
                            </a:rPr>
                            <m:t>𝒕</m:t>
                          </m:r>
                        </m:e>
                      </m:d>
                      <m:r>
                        <a:rPr lang="en-IN" sz="2200" b="1" i="0">
                          <a:latin typeface="Cambria Math" panose="02040503050406030204" pitchFamily="18" charset="0"/>
                        </a:rPr>
                        <m:t>=</m:t>
                      </m:r>
                      <m:r>
                        <a:rPr lang="en-IN" sz="2200" b="1" i="0">
                          <a:latin typeface="Cambria Math" panose="02040503050406030204" pitchFamily="18" charset="0"/>
                        </a:rPr>
                        <m:t>𝚫</m:t>
                      </m:r>
                      <m:r>
                        <a:rPr lang="en-IN" sz="2200" b="1" i="0" smtClean="0">
                          <a:latin typeface="Cambria Math" panose="02040503050406030204" pitchFamily="18" charset="0"/>
                        </a:rPr>
                        <m:t>𝐗</m:t>
                      </m:r>
                      <m:d>
                        <m:dPr>
                          <m:ctrlPr>
                            <a:rPr lang="en-IN" sz="2200" b="1" i="1" smtClean="0">
                              <a:latin typeface="Cambria Math" panose="02040503050406030204" pitchFamily="18" charset="0"/>
                            </a:rPr>
                          </m:ctrlPr>
                        </m:dPr>
                        <m:e>
                          <m:r>
                            <a:rPr lang="en-IN" sz="2200" b="1" i="0" smtClean="0">
                              <a:latin typeface="Cambria Math" panose="02040503050406030204" pitchFamily="18" charset="0"/>
                            </a:rPr>
                            <m:t>𝐭</m:t>
                          </m:r>
                        </m:e>
                      </m:d>
                      <m:r>
                        <a:rPr lang="en-IN" sz="2200" b="1" i="0" smtClean="0">
                          <a:latin typeface="Cambria Math" panose="02040503050406030204" pitchFamily="18" charset="0"/>
                        </a:rPr>
                        <m:t>−</m:t>
                      </m:r>
                      <m:r>
                        <a:rPr lang="en-IN" sz="2200" b="1" i="1">
                          <a:latin typeface="Cambria Math" panose="02040503050406030204" pitchFamily="18" charset="0"/>
                        </a:rPr>
                        <m:t>𝚫</m:t>
                      </m:r>
                      <m:r>
                        <a:rPr lang="en-IN" sz="2200" b="1" i="1">
                          <a:latin typeface="Cambria Math" panose="02040503050406030204" pitchFamily="18" charset="0"/>
                        </a:rPr>
                        <m:t>𝐗</m:t>
                      </m:r>
                      <m:d>
                        <m:dPr>
                          <m:ctrlPr>
                            <a:rPr lang="en-IN" sz="2200" b="1" i="1">
                              <a:latin typeface="Cambria Math" panose="02040503050406030204" pitchFamily="18" charset="0"/>
                            </a:rPr>
                          </m:ctrlPr>
                        </m:dPr>
                        <m:e>
                          <m:r>
                            <a:rPr lang="en-IN" sz="2200" b="1" i="1">
                              <a:latin typeface="Cambria Math" panose="02040503050406030204" pitchFamily="18" charset="0"/>
                            </a:rPr>
                            <m:t>𝐭</m:t>
                          </m:r>
                          <m:r>
                            <a:rPr lang="en-IN" sz="2200" b="1" i="1" smtClean="0">
                              <a:latin typeface="Cambria Math" panose="02040503050406030204" pitchFamily="18" charset="0"/>
                            </a:rPr>
                            <m:t>−</m:t>
                          </m:r>
                          <m:r>
                            <a:rPr lang="en-IN" sz="2200" b="1" i="1" smtClean="0">
                              <a:latin typeface="Cambria Math" panose="02040503050406030204" pitchFamily="18" charset="0"/>
                            </a:rPr>
                            <m:t>𝟏</m:t>
                          </m:r>
                        </m:e>
                      </m:d>
                    </m:oMath>
                  </m:oMathPara>
                </a14:m>
                <a:endParaRPr lang="en-IN" sz="2200" b="1" dirty="0"/>
              </a:p>
            </p:txBody>
          </p:sp>
        </mc:Choice>
        <mc:Fallback xmlns="">
          <p:sp>
            <p:nvSpPr>
              <p:cNvPr id="18" name="TextBox 17">
                <a:extLst>
                  <a:ext uri="{FF2B5EF4-FFF2-40B4-BE49-F238E27FC236}">
                    <a16:creationId xmlns:a16="http://schemas.microsoft.com/office/drawing/2014/main" id="{53B3B8C1-47EE-EC4D-2029-0FE7F7B6BE25}"/>
                  </a:ext>
                </a:extLst>
              </p:cNvPr>
              <p:cNvSpPr txBox="1">
                <a:spLocks noRot="1" noChangeAspect="1" noMove="1" noResize="1" noEditPoints="1" noAdjustHandles="1" noChangeArrowheads="1" noChangeShapeType="1" noTextEdit="1"/>
              </p:cNvSpPr>
              <p:nvPr/>
            </p:nvSpPr>
            <p:spPr>
              <a:xfrm>
                <a:off x="463636" y="4950151"/>
                <a:ext cx="3521477" cy="346249"/>
              </a:xfrm>
              <a:prstGeom prst="rect">
                <a:avLst/>
              </a:prstGeom>
              <a:blipFill>
                <a:blip r:embed="rId18"/>
                <a:stretch>
                  <a:fillRect l="-1384" t="-1754" b="-7018"/>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81264FE4-921D-1BB0-D228-2EBFE4D97566}"/>
              </a:ext>
            </a:extLst>
          </p:cNvPr>
          <p:cNvSpPr txBox="1"/>
          <p:nvPr/>
        </p:nvSpPr>
        <p:spPr>
          <a:xfrm>
            <a:off x="626263" y="5457775"/>
            <a:ext cx="3055903" cy="1200329"/>
          </a:xfrm>
          <a:prstGeom prst="rect">
            <a:avLst/>
          </a:prstGeom>
          <a:solidFill>
            <a:schemeClr val="accent4">
              <a:lumMod val="20000"/>
              <a:lumOff val="80000"/>
            </a:schemeClr>
          </a:solidFill>
        </p:spPr>
        <p:txBody>
          <a:bodyPr wrap="square" rtlCol="0">
            <a:spAutoFit/>
          </a:bodyPr>
          <a:lstStyle/>
          <a:p>
            <a:pPr algn="just"/>
            <a:r>
              <a:rPr lang="en-IN" b="1" dirty="0">
                <a:latin typeface="+mj-lt"/>
              </a:rPr>
              <a:t>Note</a:t>
            </a:r>
            <a:r>
              <a:rPr lang="en-IN" dirty="0">
                <a:latin typeface="+mj-lt"/>
              </a:rPr>
              <a:t>: We can continue this differencing until the series becomes stationary, which can be tested by the ADF Test.</a:t>
            </a:r>
          </a:p>
        </p:txBody>
      </p:sp>
    </p:spTree>
    <p:extLst>
      <p:ext uri="{BB962C8B-B14F-4D97-AF65-F5344CB8AC3E}">
        <p14:creationId xmlns:p14="http://schemas.microsoft.com/office/powerpoint/2010/main" val="425296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0D3C76A9-ED9E-021F-A488-C5CF813B2CC2}"/>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9589E1DB-166A-C6F9-EFDC-4EB1E711D128}"/>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E52D8DA3-268A-CCD2-C9B3-7C430C9BD80C}"/>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1EF9DCD4-E32D-5440-EB0F-C0E11A59ED0C}"/>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E48C3BA5-89FC-4B01-363B-70EB0C8CE774}"/>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D0E1C651-D3C6-4C8C-6B67-E990C7ACABE1}"/>
              </a:ext>
            </a:extLst>
          </p:cNvPr>
          <p:cNvSpPr/>
          <p:nvPr/>
        </p:nvSpPr>
        <p:spPr>
          <a:xfrm>
            <a:off x="5260884" y="222545"/>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B26724EE-B62D-747C-FDBD-9786E4ACC399}"/>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0CDFECC5-1C60-C27A-2358-7A5BAC88A791}"/>
              </a:ext>
            </a:extLst>
          </p:cNvPr>
          <p:cNvSpPr/>
          <p:nvPr/>
        </p:nvSpPr>
        <p:spPr>
          <a:xfrm>
            <a:off x="-446554" y="1261230"/>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6562849B-0457-B971-695A-D834529FD333}"/>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90" name="Google Shape;2190;p72">
            <a:extLst>
              <a:ext uri="{FF2B5EF4-FFF2-40B4-BE49-F238E27FC236}">
                <a16:creationId xmlns:a16="http://schemas.microsoft.com/office/drawing/2014/main" id="{15DB814C-BF5B-5237-00B4-0D0C1DBE1C5B}"/>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0">
              <a:alphaModFix amt="10000"/>
            </a:blip>
            <a:stretch>
              <a:fillRect/>
            </a:stretch>
          </a:blipFill>
          <a:ln>
            <a:noFill/>
          </a:ln>
        </p:spPr>
      </p:sp>
      <p:sp>
        <p:nvSpPr>
          <p:cNvPr id="2192" name="Google Shape;2192;p72">
            <a:extLst>
              <a:ext uri="{FF2B5EF4-FFF2-40B4-BE49-F238E27FC236}">
                <a16:creationId xmlns:a16="http://schemas.microsoft.com/office/drawing/2014/main" id="{4C92F575-8AE2-73FF-477C-3A5AD558A2BF}"/>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2193" name="Google Shape;2193;p72">
            <a:extLst>
              <a:ext uri="{FF2B5EF4-FFF2-40B4-BE49-F238E27FC236}">
                <a16:creationId xmlns:a16="http://schemas.microsoft.com/office/drawing/2014/main" id="{1E1A84E0-70B4-1DA8-EFD7-FF112D063B3C}"/>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0">
              <a:alphaModFix amt="10000"/>
            </a:blip>
            <a:stretch>
              <a:fillRect/>
            </a:stretch>
          </a:blipFill>
          <a:ln>
            <a:noFill/>
          </a:ln>
        </p:spPr>
      </p:sp>
      <p:sp>
        <p:nvSpPr>
          <p:cNvPr id="2194" name="Google Shape;2194;p72">
            <a:extLst>
              <a:ext uri="{FF2B5EF4-FFF2-40B4-BE49-F238E27FC236}">
                <a16:creationId xmlns:a16="http://schemas.microsoft.com/office/drawing/2014/main" id="{A90714D7-5DB3-6463-6E31-87E20418F0B7}"/>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2195" name="Google Shape;2195;p72">
            <a:extLst>
              <a:ext uri="{FF2B5EF4-FFF2-40B4-BE49-F238E27FC236}">
                <a16:creationId xmlns:a16="http://schemas.microsoft.com/office/drawing/2014/main" id="{795663FA-757C-3D9D-8ED9-F8A8AAE41C4F}"/>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C7E59827-7AB5-3B6E-F816-D6167C2E6734}"/>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2198" name="Google Shape;2198;p72">
            <a:extLst>
              <a:ext uri="{FF2B5EF4-FFF2-40B4-BE49-F238E27FC236}">
                <a16:creationId xmlns:a16="http://schemas.microsoft.com/office/drawing/2014/main" id="{B995097D-E417-10FD-2664-ACC38D86E168}"/>
              </a:ext>
            </a:extLst>
          </p:cNvPr>
          <p:cNvSpPr/>
          <p:nvPr/>
        </p:nvSpPr>
        <p:spPr>
          <a:xfrm>
            <a:off x="-676846"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A09DD856-35D2-B460-6362-B1ADA1321FF9}"/>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200" name="Google Shape;2200;p72">
            <a:extLst>
              <a:ext uri="{FF2B5EF4-FFF2-40B4-BE49-F238E27FC236}">
                <a16:creationId xmlns:a16="http://schemas.microsoft.com/office/drawing/2014/main" id="{9BEAEB87-B9BA-4C21-BDF4-19E197854851}"/>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3A5B90A7-C122-B2AE-1A0C-4073CCF3701E}"/>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0">
              <a:alphaModFix amt="10000"/>
            </a:blip>
            <a:stretch>
              <a:fillRect/>
            </a:stretch>
          </a:blipFill>
          <a:ln>
            <a:noFill/>
          </a:ln>
        </p:spPr>
      </p:sp>
      <p:sp>
        <p:nvSpPr>
          <p:cNvPr id="2202" name="Google Shape;2202;p72">
            <a:extLst>
              <a:ext uri="{FF2B5EF4-FFF2-40B4-BE49-F238E27FC236}">
                <a16:creationId xmlns:a16="http://schemas.microsoft.com/office/drawing/2014/main" id="{9EE98F68-F822-F212-87C3-F7A82A72EA5F}"/>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3">
              <a:alphaModFix amt="10000"/>
            </a:blip>
            <a:stretch>
              <a:fillRect/>
            </a:stretch>
          </a:blipFill>
          <a:ln>
            <a:noFill/>
          </a:ln>
        </p:spPr>
      </p:sp>
      <p:sp>
        <p:nvSpPr>
          <p:cNvPr id="2203" name="Google Shape;2203;p72">
            <a:extLst>
              <a:ext uri="{FF2B5EF4-FFF2-40B4-BE49-F238E27FC236}">
                <a16:creationId xmlns:a16="http://schemas.microsoft.com/office/drawing/2014/main" id="{E37A98E2-B468-6B61-86C4-B25FCC966DAC}"/>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E22EFE68-852D-7683-9B24-961FC9113710}"/>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C128386F-8351-7F86-EB01-0B88BC39E0AD}"/>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310EF5FF-5C9F-58F7-6457-0BD45DA0F5AF}"/>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4">
              <a:alphaModFix amt="10000"/>
            </a:blip>
            <a:stretch>
              <a:fillRect/>
            </a:stretch>
          </a:blipFill>
          <a:ln>
            <a:noFill/>
          </a:ln>
        </p:spPr>
      </p:sp>
      <p:sp>
        <p:nvSpPr>
          <p:cNvPr id="2207" name="Google Shape;2207;p72">
            <a:extLst>
              <a:ext uri="{FF2B5EF4-FFF2-40B4-BE49-F238E27FC236}">
                <a16:creationId xmlns:a16="http://schemas.microsoft.com/office/drawing/2014/main" id="{2F51FD10-FDC2-2208-8542-07FD8543811C}"/>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02ED66DF-8B97-8762-E0DF-48FF653E8F68}"/>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0">
              <a:alphaModFix amt="10000"/>
            </a:blip>
            <a:stretch>
              <a:fillRect/>
            </a:stretch>
          </a:blipFill>
          <a:ln>
            <a:noFill/>
          </a:ln>
        </p:spPr>
      </p:sp>
      <p:sp>
        <p:nvSpPr>
          <p:cNvPr id="2210" name="Google Shape;2210;p72">
            <a:extLst>
              <a:ext uri="{FF2B5EF4-FFF2-40B4-BE49-F238E27FC236}">
                <a16:creationId xmlns:a16="http://schemas.microsoft.com/office/drawing/2014/main" id="{23E4D236-CE80-D50F-F44D-FF6526048CA2}"/>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2211" name="Google Shape;2211;p72">
            <a:extLst>
              <a:ext uri="{FF2B5EF4-FFF2-40B4-BE49-F238E27FC236}">
                <a16:creationId xmlns:a16="http://schemas.microsoft.com/office/drawing/2014/main" id="{0740E425-D26D-17CB-025C-3A4FEFD5B19B}"/>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C5A7840D-5ED8-27F8-C5C1-2A5ECEDDE97C}"/>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4">
              <a:alphaModFix amt="10000"/>
            </a:blip>
            <a:stretch>
              <a:fillRect/>
            </a:stretch>
          </a:blipFill>
          <a:ln>
            <a:noFill/>
          </a:ln>
        </p:spPr>
      </p:sp>
      <p:sp>
        <p:nvSpPr>
          <p:cNvPr id="2213" name="Google Shape;2213;p72">
            <a:extLst>
              <a:ext uri="{FF2B5EF4-FFF2-40B4-BE49-F238E27FC236}">
                <a16:creationId xmlns:a16="http://schemas.microsoft.com/office/drawing/2014/main" id="{3DAA34DB-9F22-CAF5-D063-68CEB494646A}"/>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3">
              <a:alphaModFix amt="10000"/>
            </a:blip>
            <a:stretch>
              <a:fillRect/>
            </a:stretch>
          </a:blipFill>
          <a:ln>
            <a:noFill/>
          </a:ln>
        </p:spPr>
      </p:sp>
      <p:sp>
        <p:nvSpPr>
          <p:cNvPr id="2214" name="Google Shape;2214;p72">
            <a:extLst>
              <a:ext uri="{FF2B5EF4-FFF2-40B4-BE49-F238E27FC236}">
                <a16:creationId xmlns:a16="http://schemas.microsoft.com/office/drawing/2014/main" id="{D4967228-94C2-B35F-E9B4-267913FC03D5}"/>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0897ED19-ED5D-0296-7C62-AC6727DDBF91}"/>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B8A4F010-078E-8400-07D1-36AA8F5A3ADC}"/>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D7482141-3EA9-353A-50D6-FCD61D4964D2}"/>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EF7E33F0-5D05-D26F-42FF-0F1566C3EE49}"/>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4" name="TextBox 3">
            <a:extLst>
              <a:ext uri="{FF2B5EF4-FFF2-40B4-BE49-F238E27FC236}">
                <a16:creationId xmlns:a16="http://schemas.microsoft.com/office/drawing/2014/main" id="{122D4470-24F0-E205-B0C3-637B3683877F}"/>
              </a:ext>
            </a:extLst>
          </p:cNvPr>
          <p:cNvSpPr txBox="1"/>
          <p:nvPr/>
        </p:nvSpPr>
        <p:spPr>
          <a:xfrm>
            <a:off x="1180901" y="392937"/>
            <a:ext cx="9008360" cy="595932"/>
          </a:xfrm>
          <a:prstGeom prst="rect">
            <a:avLst/>
          </a:prstGeom>
          <a:noFill/>
        </p:spPr>
        <p:txBody>
          <a:bodyPr wrap="square">
            <a:spAutoFit/>
          </a:bodyPr>
          <a:lstStyle/>
          <a:p>
            <a:pPr algn="ctr">
              <a:lnSpc>
                <a:spcPct val="107000"/>
              </a:lnSpc>
              <a:spcAft>
                <a:spcPts val="800"/>
              </a:spcAft>
            </a:pPr>
            <a:r>
              <a:rPr lang="en-IN" sz="3200" b="1" kern="100" dirty="0">
                <a:effectLst/>
                <a:latin typeface="Georgia" panose="02040502050405020303" pitchFamily="18" charset="0"/>
                <a:ea typeface="Calibri" panose="020F0502020204030204" pitchFamily="34" charset="0"/>
                <a:cs typeface="Times New Roman" panose="02020603050405020304" pitchFamily="18" charset="0"/>
              </a:rPr>
              <a:t>Decomposing Time Series</a:t>
            </a:r>
            <a:endParaRPr lang="en-IN" sz="3200" kern="100" dirty="0">
              <a:effectLst/>
              <a:latin typeface="Georgia" panose="02040502050405020303" pitchFamily="18" charset="0"/>
              <a:ea typeface="Calibri" panose="020F0502020204030204" pitchFamily="34" charset="0"/>
              <a:cs typeface="Times New Roman" panose="02020603050405020304" pitchFamily="18" charset="0"/>
            </a:endParaRPr>
          </a:p>
        </p:txBody>
      </p:sp>
      <p:pic>
        <p:nvPicPr>
          <p:cNvPr id="1026" name="Picture 2" descr="Time Series DIY: Seasonal Decomposition | by Eryk Lewinson | TDS Archive |  Medium">
            <a:extLst>
              <a:ext uri="{FF2B5EF4-FFF2-40B4-BE49-F238E27FC236}">
                <a16:creationId xmlns:a16="http://schemas.microsoft.com/office/drawing/2014/main" id="{7B2CCEAA-F104-544E-6509-F4C9E356BC4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04367" y="1125879"/>
            <a:ext cx="5456444" cy="48780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09C45C2-0742-24D6-9180-31A7CCA3EAC1}"/>
              </a:ext>
            </a:extLst>
          </p:cNvPr>
          <p:cNvSpPr txBox="1"/>
          <p:nvPr/>
        </p:nvSpPr>
        <p:spPr>
          <a:xfrm>
            <a:off x="520011" y="1259420"/>
            <a:ext cx="5505303" cy="4026552"/>
          </a:xfrm>
          <a:prstGeom prst="rect">
            <a:avLst/>
          </a:prstGeom>
          <a:noFill/>
        </p:spPr>
        <p:txBody>
          <a:bodyPr wrap="square">
            <a:spAutoFit/>
          </a:bodyPr>
          <a:lstStyle/>
          <a:p>
            <a:pPr algn="just">
              <a:lnSpc>
                <a:spcPct val="107000"/>
              </a:lnSpc>
              <a:spcAft>
                <a:spcPts val="800"/>
              </a:spcAft>
            </a:pPr>
            <a:r>
              <a:rPr lang="en-IN" sz="2400" kern="100" dirty="0">
                <a:effectLst/>
                <a:latin typeface="+mj-lt"/>
                <a:ea typeface="Calibri" panose="020F0502020204030204" pitchFamily="34" charset="0"/>
                <a:cs typeface="Times New Roman" panose="02020603050405020304" pitchFamily="18" charset="0"/>
              </a:rPr>
              <a:t>Time series data, collected sequentially over time, often exhibits underlying patterns that can be crucial for forecasting and understanding the driving forces behind the data. Two of the most fundamental components to analyse are trend and seasonality. Decomposing a time series involves separating these components from the raw data, providing a clearer picture of the underlying dynamics.</a:t>
            </a:r>
          </a:p>
        </p:txBody>
      </p:sp>
    </p:spTree>
    <p:extLst>
      <p:ext uri="{BB962C8B-B14F-4D97-AF65-F5344CB8AC3E}">
        <p14:creationId xmlns:p14="http://schemas.microsoft.com/office/powerpoint/2010/main" val="2727532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D0C6A3D4-AD83-386C-9149-6D1A0645745A}"/>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49D24CD6-C3A0-5D81-6F08-F4CDE7D0628F}"/>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459BE8B8-511C-2915-327B-4BA19301ECFF}"/>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760C3E91-1272-F627-A002-C2F034AF2681}"/>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1FB8829D-C3BA-9E07-6E8D-615D141B6E7B}"/>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48C2905A-5EBC-F0B5-B0B5-E313EDA91692}"/>
              </a:ext>
            </a:extLst>
          </p:cNvPr>
          <p:cNvSpPr/>
          <p:nvPr/>
        </p:nvSpPr>
        <p:spPr>
          <a:xfrm>
            <a:off x="3920531" y="128870"/>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A36E4C01-4C66-9D1C-1E8E-476E1769D95D}"/>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F6684114-7936-864E-9E90-B27BB4ACDDA1}"/>
              </a:ext>
            </a:extLst>
          </p:cNvPr>
          <p:cNvSpPr/>
          <p:nvPr/>
        </p:nvSpPr>
        <p:spPr>
          <a:xfrm>
            <a:off x="-446554" y="1261230"/>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9716C67A-1E97-5189-B70A-1D4F12495A11}"/>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90" name="Google Shape;2190;p72">
            <a:extLst>
              <a:ext uri="{FF2B5EF4-FFF2-40B4-BE49-F238E27FC236}">
                <a16:creationId xmlns:a16="http://schemas.microsoft.com/office/drawing/2014/main" id="{CF8EBFDE-36A5-614F-C5DE-34E0A02578B0}"/>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0">
              <a:alphaModFix amt="10000"/>
            </a:blip>
            <a:stretch>
              <a:fillRect/>
            </a:stretch>
          </a:blipFill>
          <a:ln>
            <a:noFill/>
          </a:ln>
        </p:spPr>
      </p:sp>
      <p:sp>
        <p:nvSpPr>
          <p:cNvPr id="2192" name="Google Shape;2192;p72">
            <a:extLst>
              <a:ext uri="{FF2B5EF4-FFF2-40B4-BE49-F238E27FC236}">
                <a16:creationId xmlns:a16="http://schemas.microsoft.com/office/drawing/2014/main" id="{49C12083-07EF-BCCD-3D4A-A70CB7B59AE0}"/>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2193" name="Google Shape;2193;p72">
            <a:extLst>
              <a:ext uri="{FF2B5EF4-FFF2-40B4-BE49-F238E27FC236}">
                <a16:creationId xmlns:a16="http://schemas.microsoft.com/office/drawing/2014/main" id="{86A8A693-CA03-93A6-6B5F-6E709DC99073}"/>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0">
              <a:alphaModFix amt="10000"/>
            </a:blip>
            <a:stretch>
              <a:fillRect/>
            </a:stretch>
          </a:blipFill>
          <a:ln>
            <a:noFill/>
          </a:ln>
        </p:spPr>
      </p:sp>
      <p:sp>
        <p:nvSpPr>
          <p:cNvPr id="2194" name="Google Shape;2194;p72">
            <a:extLst>
              <a:ext uri="{FF2B5EF4-FFF2-40B4-BE49-F238E27FC236}">
                <a16:creationId xmlns:a16="http://schemas.microsoft.com/office/drawing/2014/main" id="{47D957EE-BB8F-9CD6-3334-ECCD262E86A2}"/>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2195" name="Google Shape;2195;p72">
            <a:extLst>
              <a:ext uri="{FF2B5EF4-FFF2-40B4-BE49-F238E27FC236}">
                <a16:creationId xmlns:a16="http://schemas.microsoft.com/office/drawing/2014/main" id="{944D9E69-8E36-34FF-22D7-90F82B43A477}"/>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25DD458C-76DC-BA8F-9BFA-CCFC93B90603}"/>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2198" name="Google Shape;2198;p72">
            <a:extLst>
              <a:ext uri="{FF2B5EF4-FFF2-40B4-BE49-F238E27FC236}">
                <a16:creationId xmlns:a16="http://schemas.microsoft.com/office/drawing/2014/main" id="{5B48EF86-D434-3892-8E91-85C78B0E8506}"/>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01F9D6EB-CC00-8EE4-8909-D2DBC34A59D4}"/>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200" name="Google Shape;2200;p72">
            <a:extLst>
              <a:ext uri="{FF2B5EF4-FFF2-40B4-BE49-F238E27FC236}">
                <a16:creationId xmlns:a16="http://schemas.microsoft.com/office/drawing/2014/main" id="{939F14F3-812A-2ED9-631D-A580F969E7F9}"/>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17A97516-D5C9-77B7-F570-5D00E330BE94}"/>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0">
              <a:alphaModFix amt="10000"/>
            </a:blip>
            <a:stretch>
              <a:fillRect/>
            </a:stretch>
          </a:blipFill>
          <a:ln>
            <a:noFill/>
          </a:ln>
        </p:spPr>
      </p:sp>
      <p:sp>
        <p:nvSpPr>
          <p:cNvPr id="2202" name="Google Shape;2202;p72">
            <a:extLst>
              <a:ext uri="{FF2B5EF4-FFF2-40B4-BE49-F238E27FC236}">
                <a16:creationId xmlns:a16="http://schemas.microsoft.com/office/drawing/2014/main" id="{D0A94CBD-54D5-E62C-7D42-FEE728CAABA9}"/>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3">
              <a:alphaModFix amt="10000"/>
            </a:blip>
            <a:stretch>
              <a:fillRect/>
            </a:stretch>
          </a:blipFill>
          <a:ln>
            <a:noFill/>
          </a:ln>
        </p:spPr>
      </p:sp>
      <p:sp>
        <p:nvSpPr>
          <p:cNvPr id="2203" name="Google Shape;2203;p72">
            <a:extLst>
              <a:ext uri="{FF2B5EF4-FFF2-40B4-BE49-F238E27FC236}">
                <a16:creationId xmlns:a16="http://schemas.microsoft.com/office/drawing/2014/main" id="{62117C2D-9ABB-CA1E-BD72-3F8B208D8161}"/>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33E2FE0A-47C2-6B1F-E0C8-67425113DAC3}"/>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C0943CCE-E9FC-65E5-552B-485D09BBE15C}"/>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337860AD-18D6-C96B-6C65-78C15C3B566E}"/>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4">
              <a:alphaModFix amt="10000"/>
            </a:blip>
            <a:stretch>
              <a:fillRect/>
            </a:stretch>
          </a:blipFill>
          <a:ln>
            <a:noFill/>
          </a:ln>
        </p:spPr>
      </p:sp>
      <p:sp>
        <p:nvSpPr>
          <p:cNvPr id="2207" name="Google Shape;2207;p72">
            <a:extLst>
              <a:ext uri="{FF2B5EF4-FFF2-40B4-BE49-F238E27FC236}">
                <a16:creationId xmlns:a16="http://schemas.microsoft.com/office/drawing/2014/main" id="{CA4B41AF-DA72-BC3B-3F7B-266287A0B382}"/>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12FC999E-F992-17D0-FE80-E8EB37BC605C}"/>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0">
              <a:alphaModFix amt="10000"/>
            </a:blip>
            <a:stretch>
              <a:fillRect/>
            </a:stretch>
          </a:blipFill>
          <a:ln>
            <a:noFill/>
          </a:ln>
        </p:spPr>
      </p:sp>
      <p:sp>
        <p:nvSpPr>
          <p:cNvPr id="2210" name="Google Shape;2210;p72">
            <a:extLst>
              <a:ext uri="{FF2B5EF4-FFF2-40B4-BE49-F238E27FC236}">
                <a16:creationId xmlns:a16="http://schemas.microsoft.com/office/drawing/2014/main" id="{51AFD6B1-FE01-352C-FDE5-E3E43E7B8302}"/>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2211" name="Google Shape;2211;p72">
            <a:extLst>
              <a:ext uri="{FF2B5EF4-FFF2-40B4-BE49-F238E27FC236}">
                <a16:creationId xmlns:a16="http://schemas.microsoft.com/office/drawing/2014/main" id="{883EB216-46E5-811F-18AB-FC036E727450}"/>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FA78C57F-9B33-31EC-4565-CED8E0CD0732}"/>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4">
              <a:alphaModFix amt="10000"/>
            </a:blip>
            <a:stretch>
              <a:fillRect/>
            </a:stretch>
          </a:blipFill>
          <a:ln>
            <a:noFill/>
          </a:ln>
        </p:spPr>
      </p:sp>
      <p:sp>
        <p:nvSpPr>
          <p:cNvPr id="2213" name="Google Shape;2213;p72">
            <a:extLst>
              <a:ext uri="{FF2B5EF4-FFF2-40B4-BE49-F238E27FC236}">
                <a16:creationId xmlns:a16="http://schemas.microsoft.com/office/drawing/2014/main" id="{F380D99B-E5B7-F723-7623-36FC812BC43E}"/>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3">
              <a:alphaModFix amt="10000"/>
            </a:blip>
            <a:stretch>
              <a:fillRect/>
            </a:stretch>
          </a:blipFill>
          <a:ln>
            <a:noFill/>
          </a:ln>
        </p:spPr>
      </p:sp>
      <p:sp>
        <p:nvSpPr>
          <p:cNvPr id="2214" name="Google Shape;2214;p72">
            <a:extLst>
              <a:ext uri="{FF2B5EF4-FFF2-40B4-BE49-F238E27FC236}">
                <a16:creationId xmlns:a16="http://schemas.microsoft.com/office/drawing/2014/main" id="{228F91F9-EC83-4F1E-E7F7-1CA3ED328B52}"/>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7A85E35E-E04D-E37F-D686-88FFFD27E929}"/>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1F8B3947-EC38-DF92-C161-4BB42B649A69}"/>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DDCF057E-9602-986D-205E-705B5212B9C9}"/>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7D865872-B757-8F76-3701-07D18213D902}"/>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3" name="TextBox 2">
            <a:extLst>
              <a:ext uri="{FF2B5EF4-FFF2-40B4-BE49-F238E27FC236}">
                <a16:creationId xmlns:a16="http://schemas.microsoft.com/office/drawing/2014/main" id="{D98888AE-BC55-5642-FD6A-747B2695FE83}"/>
              </a:ext>
            </a:extLst>
          </p:cNvPr>
          <p:cNvSpPr txBox="1"/>
          <p:nvPr/>
        </p:nvSpPr>
        <p:spPr>
          <a:xfrm>
            <a:off x="468086" y="913409"/>
            <a:ext cx="11354234" cy="2050690"/>
          </a:xfrm>
          <a:prstGeom prst="rect">
            <a:avLst/>
          </a:prstGeom>
          <a:noFill/>
        </p:spPr>
        <p:txBody>
          <a:bodyPr wrap="square">
            <a:spAutoFit/>
          </a:bodyPr>
          <a:lstStyle/>
          <a:p>
            <a:pPr algn="just">
              <a:lnSpc>
                <a:spcPct val="107000"/>
              </a:lnSpc>
              <a:spcAft>
                <a:spcPts val="800"/>
              </a:spcAft>
            </a:pPr>
            <a:r>
              <a:rPr lang="en-IN" sz="2400" b="1" kern="100" dirty="0">
                <a:effectLst/>
                <a:latin typeface="+mj-lt"/>
                <a:ea typeface="Calibri" panose="020F0502020204030204" pitchFamily="34" charset="0"/>
                <a:cs typeface="Times New Roman" panose="02020603050405020304" pitchFamily="18" charset="0"/>
              </a:rPr>
              <a:t>Trend</a:t>
            </a:r>
            <a:r>
              <a:rPr lang="en-IN" sz="2400" kern="100" dirty="0">
                <a:effectLst/>
                <a:latin typeface="+mj-lt"/>
                <a:ea typeface="Calibri" panose="020F0502020204030204" pitchFamily="34" charset="0"/>
                <a:cs typeface="Times New Roman" panose="02020603050405020304" pitchFamily="18" charset="0"/>
              </a:rPr>
              <a:t>: Trend refers to the </a:t>
            </a:r>
            <a:r>
              <a:rPr lang="en-IN" sz="2400" b="1" kern="100" dirty="0">
                <a:effectLst/>
                <a:latin typeface="+mj-lt"/>
                <a:ea typeface="Calibri" panose="020F0502020204030204" pitchFamily="34" charset="0"/>
                <a:cs typeface="Times New Roman" panose="02020603050405020304" pitchFamily="18" charset="0"/>
              </a:rPr>
              <a:t>long-term direction of the time series</a:t>
            </a:r>
            <a:r>
              <a:rPr lang="en-IN" sz="2400" kern="100" dirty="0">
                <a:effectLst/>
                <a:latin typeface="+mj-lt"/>
                <a:ea typeface="Calibri" panose="020F0502020204030204" pitchFamily="34" charset="0"/>
                <a:cs typeface="Times New Roman" panose="02020603050405020304" pitchFamily="18" charset="0"/>
              </a:rPr>
              <a:t>. It represents the persistent, gradual increase or decrease in the data over an extended period. The trend can be linear (a straight line), non-linear (curved), or even change direction over time. Identifying the trend helps in understanding the overall growth or decline trajectory of the phenomenon being observed. </a:t>
            </a:r>
          </a:p>
        </p:txBody>
      </p:sp>
      <p:sp>
        <p:nvSpPr>
          <p:cNvPr id="7" name="TextBox 6">
            <a:extLst>
              <a:ext uri="{FF2B5EF4-FFF2-40B4-BE49-F238E27FC236}">
                <a16:creationId xmlns:a16="http://schemas.microsoft.com/office/drawing/2014/main" id="{57E73F45-5BC5-877F-3D0B-9242547CF038}"/>
              </a:ext>
            </a:extLst>
          </p:cNvPr>
          <p:cNvSpPr txBox="1"/>
          <p:nvPr/>
        </p:nvSpPr>
        <p:spPr>
          <a:xfrm>
            <a:off x="450240" y="2848616"/>
            <a:ext cx="11354234" cy="3692165"/>
          </a:xfrm>
          <a:prstGeom prst="rect">
            <a:avLst/>
          </a:prstGeom>
          <a:noFill/>
        </p:spPr>
        <p:txBody>
          <a:bodyPr wrap="square">
            <a:spAutoFit/>
          </a:bodyPr>
          <a:lstStyle/>
          <a:p>
            <a:pPr algn="just">
              <a:lnSpc>
                <a:spcPct val="107000"/>
              </a:lnSpc>
              <a:spcAft>
                <a:spcPts val="800"/>
              </a:spcAft>
              <a:buNone/>
            </a:pPr>
            <a:r>
              <a:rPr lang="en-IN" sz="2400" kern="100" dirty="0">
                <a:effectLst/>
                <a:latin typeface="+mj-lt"/>
                <a:ea typeface="Calibri" panose="020F0502020204030204" pitchFamily="34" charset="0"/>
                <a:cs typeface="Times New Roman" panose="02020603050405020304" pitchFamily="18" charset="0"/>
              </a:rPr>
              <a:t>For example, in sales data, a positive trend might indicate increasing market adoption, while a negative trend could signal declining popularity.</a:t>
            </a:r>
          </a:p>
          <a:p>
            <a:pPr algn="just">
              <a:lnSpc>
                <a:spcPct val="107000"/>
              </a:lnSpc>
              <a:spcAft>
                <a:spcPts val="800"/>
              </a:spcAft>
              <a:buNone/>
            </a:pP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100" dirty="0">
                <a:effectLst/>
                <a:latin typeface="+mj-lt"/>
                <a:ea typeface="Calibri" panose="020F0502020204030204" pitchFamily="34" charset="0"/>
                <a:cs typeface="Times New Roman" panose="02020603050405020304" pitchFamily="18" charset="0"/>
              </a:rPr>
              <a:t>Seasonality:</a:t>
            </a:r>
            <a:r>
              <a:rPr lang="en-IN" sz="2400" kern="100" dirty="0">
                <a:effectLst/>
                <a:latin typeface="+mj-lt"/>
                <a:ea typeface="Calibri" panose="020F0502020204030204" pitchFamily="34" charset="0"/>
                <a:cs typeface="Times New Roman" panose="02020603050405020304" pitchFamily="18" charset="0"/>
              </a:rPr>
              <a:t> Seasonality, on the other hand, refers to the recurring, cyclical patterns within a fixed period. These fluctuations are often tied to calendar-based events (e.g., monthly, quarterly, yearly) or other regular cycles. </a:t>
            </a:r>
          </a:p>
          <a:p>
            <a:pPr algn="just">
              <a:lnSpc>
                <a:spcPct val="107000"/>
              </a:lnSpc>
              <a:spcAft>
                <a:spcPts val="800"/>
              </a:spcAft>
            </a:pPr>
            <a:r>
              <a:rPr lang="en-IN" sz="2400" kern="100" dirty="0">
                <a:effectLst/>
                <a:latin typeface="+mj-lt"/>
                <a:ea typeface="Calibri" panose="020F0502020204030204" pitchFamily="34" charset="0"/>
                <a:cs typeface="Times New Roman" panose="02020603050405020304" pitchFamily="18" charset="0"/>
              </a:rPr>
              <a:t>Examples include increased retail sales during the holiday season, higher electricity consumption in summer due to air conditioning, or monthly peaks in website traffic at the beginning of each month. Seasonality typically has a fixed and known frequency.</a:t>
            </a:r>
          </a:p>
        </p:txBody>
      </p:sp>
      <p:sp>
        <p:nvSpPr>
          <p:cNvPr id="4" name="TextBox 3">
            <a:extLst>
              <a:ext uri="{FF2B5EF4-FFF2-40B4-BE49-F238E27FC236}">
                <a16:creationId xmlns:a16="http://schemas.microsoft.com/office/drawing/2014/main" id="{757C5A2B-C649-C291-C2D1-236C57A6F605}"/>
              </a:ext>
            </a:extLst>
          </p:cNvPr>
          <p:cNvSpPr txBox="1"/>
          <p:nvPr/>
        </p:nvSpPr>
        <p:spPr>
          <a:xfrm>
            <a:off x="2695454" y="298513"/>
            <a:ext cx="6504214" cy="582595"/>
          </a:xfrm>
          <a:prstGeom prst="rect">
            <a:avLst/>
          </a:prstGeom>
          <a:noFill/>
        </p:spPr>
        <p:txBody>
          <a:bodyPr wrap="square">
            <a:spAutoFit/>
          </a:bodyPr>
          <a:lstStyle/>
          <a:p>
            <a:pPr algn="ctr">
              <a:lnSpc>
                <a:spcPct val="107000"/>
              </a:lnSpc>
              <a:spcAft>
                <a:spcPts val="800"/>
              </a:spcAft>
            </a:pPr>
            <a:r>
              <a:rPr lang="en-IN" sz="3200" b="1" kern="100" dirty="0">
                <a:effectLst/>
                <a:latin typeface="Georgia" panose="02040502050405020303" pitchFamily="18" charset="0"/>
                <a:ea typeface="Calibri" panose="020F0502020204030204" pitchFamily="34" charset="0"/>
                <a:cs typeface="Times New Roman" panose="02020603050405020304" pitchFamily="18" charset="0"/>
              </a:rPr>
              <a:t>Decomposing Time Series</a:t>
            </a:r>
            <a:endParaRPr lang="en-IN" sz="3200" kern="1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142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71332887-3B9C-6B30-8D45-B57F0844FCA6}"/>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F0195837-34C3-2B04-18FC-7CDCBC406217}"/>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F2FA87A3-4458-3B43-08AD-59DC8136102B}"/>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E1766E1D-7A67-9113-5A90-7609B36E4AC8}"/>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151E6000-2984-BED9-9AE1-DF156C7AE38A}"/>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52229628-2FD7-0B98-FC3E-4303D23DF010}"/>
              </a:ext>
            </a:extLst>
          </p:cNvPr>
          <p:cNvSpPr/>
          <p:nvPr/>
        </p:nvSpPr>
        <p:spPr>
          <a:xfrm>
            <a:off x="3920531" y="128870"/>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052735CA-A7CF-3D2C-7669-E4AB31D5078B}"/>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8E37400E-72D1-BA57-058E-BD7EB0BB7416}"/>
              </a:ext>
            </a:extLst>
          </p:cNvPr>
          <p:cNvSpPr/>
          <p:nvPr/>
        </p:nvSpPr>
        <p:spPr>
          <a:xfrm>
            <a:off x="-446554" y="1261230"/>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67A49B40-9C90-0DC9-B90F-A08383AE1664}"/>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90" name="Google Shape;2190;p72">
            <a:extLst>
              <a:ext uri="{FF2B5EF4-FFF2-40B4-BE49-F238E27FC236}">
                <a16:creationId xmlns:a16="http://schemas.microsoft.com/office/drawing/2014/main" id="{AB59235D-8937-6D6E-263F-F868DDEC1846}"/>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0">
              <a:alphaModFix amt="10000"/>
            </a:blip>
            <a:stretch>
              <a:fillRect/>
            </a:stretch>
          </a:blipFill>
          <a:ln>
            <a:noFill/>
          </a:ln>
        </p:spPr>
      </p:sp>
      <p:sp>
        <p:nvSpPr>
          <p:cNvPr id="2192" name="Google Shape;2192;p72">
            <a:extLst>
              <a:ext uri="{FF2B5EF4-FFF2-40B4-BE49-F238E27FC236}">
                <a16:creationId xmlns:a16="http://schemas.microsoft.com/office/drawing/2014/main" id="{FFA0F7C5-38AD-A0A1-2019-6055BC4EF134}"/>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2193" name="Google Shape;2193;p72">
            <a:extLst>
              <a:ext uri="{FF2B5EF4-FFF2-40B4-BE49-F238E27FC236}">
                <a16:creationId xmlns:a16="http://schemas.microsoft.com/office/drawing/2014/main" id="{A16574C2-9C49-6E09-59CB-3B3BCBAA5379}"/>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0">
              <a:alphaModFix amt="10000"/>
            </a:blip>
            <a:stretch>
              <a:fillRect/>
            </a:stretch>
          </a:blipFill>
          <a:ln>
            <a:noFill/>
          </a:ln>
        </p:spPr>
      </p:sp>
      <p:sp>
        <p:nvSpPr>
          <p:cNvPr id="2194" name="Google Shape;2194;p72">
            <a:extLst>
              <a:ext uri="{FF2B5EF4-FFF2-40B4-BE49-F238E27FC236}">
                <a16:creationId xmlns:a16="http://schemas.microsoft.com/office/drawing/2014/main" id="{B6626908-431F-E982-EF0A-985AEDDD8924}"/>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2195" name="Google Shape;2195;p72">
            <a:extLst>
              <a:ext uri="{FF2B5EF4-FFF2-40B4-BE49-F238E27FC236}">
                <a16:creationId xmlns:a16="http://schemas.microsoft.com/office/drawing/2014/main" id="{A54DEE5B-70AE-0AC4-9625-58F2E5CCAD56}"/>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02681EB5-8C01-40C9-1076-859F3E55B749}"/>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2198" name="Google Shape;2198;p72">
            <a:extLst>
              <a:ext uri="{FF2B5EF4-FFF2-40B4-BE49-F238E27FC236}">
                <a16:creationId xmlns:a16="http://schemas.microsoft.com/office/drawing/2014/main" id="{805B1107-8DDC-37D2-DB04-C2833E4697C7}"/>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FAAEE04D-E82C-D7D4-78FD-738448397651}"/>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200" name="Google Shape;2200;p72">
            <a:extLst>
              <a:ext uri="{FF2B5EF4-FFF2-40B4-BE49-F238E27FC236}">
                <a16:creationId xmlns:a16="http://schemas.microsoft.com/office/drawing/2014/main" id="{32022342-9066-3B30-A226-92B84410378A}"/>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0A7493F7-9A6E-8A06-3F67-FC499D65F98E}"/>
              </a:ext>
            </a:extLst>
          </p:cNvPr>
          <p:cNvSpPr/>
          <p:nvPr/>
        </p:nvSpPr>
        <p:spPr>
          <a:xfrm>
            <a:off x="2332192" y="3429000"/>
            <a:ext cx="1909296" cy="1944653"/>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0">
              <a:alphaModFix amt="10000"/>
            </a:blip>
            <a:stretch>
              <a:fillRect/>
            </a:stretch>
          </a:blipFill>
          <a:ln>
            <a:noFill/>
          </a:ln>
        </p:spPr>
      </p:sp>
      <p:sp>
        <p:nvSpPr>
          <p:cNvPr id="2202" name="Google Shape;2202;p72">
            <a:extLst>
              <a:ext uri="{FF2B5EF4-FFF2-40B4-BE49-F238E27FC236}">
                <a16:creationId xmlns:a16="http://schemas.microsoft.com/office/drawing/2014/main" id="{5AE6AE0F-6AD7-46BB-A9F4-0A45549E2297}"/>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3">
              <a:alphaModFix amt="10000"/>
            </a:blip>
            <a:stretch>
              <a:fillRect/>
            </a:stretch>
          </a:blipFill>
          <a:ln>
            <a:noFill/>
          </a:ln>
        </p:spPr>
      </p:sp>
      <p:sp>
        <p:nvSpPr>
          <p:cNvPr id="2203" name="Google Shape;2203;p72">
            <a:extLst>
              <a:ext uri="{FF2B5EF4-FFF2-40B4-BE49-F238E27FC236}">
                <a16:creationId xmlns:a16="http://schemas.microsoft.com/office/drawing/2014/main" id="{6CE19753-AA90-6C43-97B3-5A55E44A79DD}"/>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BE77EC4F-E263-79C1-D837-1683F422FE30}"/>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6B55A197-1183-5BAE-CF06-7B50075EE7C2}"/>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233D5325-24B1-2669-8946-996BAC61502D}"/>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4">
              <a:alphaModFix amt="10000"/>
            </a:blip>
            <a:stretch>
              <a:fillRect/>
            </a:stretch>
          </a:blipFill>
          <a:ln>
            <a:noFill/>
          </a:ln>
        </p:spPr>
      </p:sp>
      <p:sp>
        <p:nvSpPr>
          <p:cNvPr id="2207" name="Google Shape;2207;p72">
            <a:extLst>
              <a:ext uri="{FF2B5EF4-FFF2-40B4-BE49-F238E27FC236}">
                <a16:creationId xmlns:a16="http://schemas.microsoft.com/office/drawing/2014/main" id="{61B6ED1C-96F0-1790-B66B-C0CD840A91FD}"/>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A3B93E30-32D2-03C8-5D8A-C15D7BEF2593}"/>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0">
              <a:alphaModFix amt="10000"/>
            </a:blip>
            <a:stretch>
              <a:fillRect/>
            </a:stretch>
          </a:blipFill>
          <a:ln>
            <a:noFill/>
          </a:ln>
        </p:spPr>
      </p:sp>
      <p:sp>
        <p:nvSpPr>
          <p:cNvPr id="2210" name="Google Shape;2210;p72">
            <a:extLst>
              <a:ext uri="{FF2B5EF4-FFF2-40B4-BE49-F238E27FC236}">
                <a16:creationId xmlns:a16="http://schemas.microsoft.com/office/drawing/2014/main" id="{9F61CA64-5469-FEC4-D30A-51B87C1AEBD1}"/>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2211" name="Google Shape;2211;p72">
            <a:extLst>
              <a:ext uri="{FF2B5EF4-FFF2-40B4-BE49-F238E27FC236}">
                <a16:creationId xmlns:a16="http://schemas.microsoft.com/office/drawing/2014/main" id="{EC198564-A653-4B0E-88DC-0BEBE87FCEF3}"/>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22C6E113-7189-9995-7106-E700EA48F29F}"/>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4">
              <a:alphaModFix amt="10000"/>
            </a:blip>
            <a:stretch>
              <a:fillRect/>
            </a:stretch>
          </a:blipFill>
          <a:ln>
            <a:noFill/>
          </a:ln>
        </p:spPr>
      </p:sp>
      <p:sp>
        <p:nvSpPr>
          <p:cNvPr id="2213" name="Google Shape;2213;p72">
            <a:extLst>
              <a:ext uri="{FF2B5EF4-FFF2-40B4-BE49-F238E27FC236}">
                <a16:creationId xmlns:a16="http://schemas.microsoft.com/office/drawing/2014/main" id="{BFD6F2A4-2385-4DDE-6DB1-FE1B5493DED5}"/>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3">
              <a:alphaModFix amt="10000"/>
            </a:blip>
            <a:stretch>
              <a:fillRect/>
            </a:stretch>
          </a:blipFill>
          <a:ln>
            <a:noFill/>
          </a:ln>
        </p:spPr>
      </p:sp>
      <p:sp>
        <p:nvSpPr>
          <p:cNvPr id="2214" name="Google Shape;2214;p72">
            <a:extLst>
              <a:ext uri="{FF2B5EF4-FFF2-40B4-BE49-F238E27FC236}">
                <a16:creationId xmlns:a16="http://schemas.microsoft.com/office/drawing/2014/main" id="{5CB5D353-A3E7-9B42-9A87-6F337FF9466E}"/>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FE6A5143-D491-3322-B608-1862AB1A6630}"/>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26CFA156-66C2-ACC5-CD5B-EC4CDAD23D60}"/>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F4719692-C099-9A4E-622A-60326EF50864}"/>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21FE6DC1-890B-F59B-963F-98A26C6209FB}"/>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3" name="TextBox 2">
            <a:extLst>
              <a:ext uri="{FF2B5EF4-FFF2-40B4-BE49-F238E27FC236}">
                <a16:creationId xmlns:a16="http://schemas.microsoft.com/office/drawing/2014/main" id="{3B6539F6-4205-F108-A60F-E7BB0779C19E}"/>
              </a:ext>
            </a:extLst>
          </p:cNvPr>
          <p:cNvSpPr txBox="1"/>
          <p:nvPr/>
        </p:nvSpPr>
        <p:spPr>
          <a:xfrm>
            <a:off x="370968" y="978714"/>
            <a:ext cx="11607695" cy="5432449"/>
          </a:xfrm>
          <a:prstGeom prst="rect">
            <a:avLst/>
          </a:prstGeom>
          <a:noFill/>
        </p:spPr>
        <p:txBody>
          <a:bodyPr wrap="square">
            <a:spAutoFit/>
          </a:bodyPr>
          <a:lstStyle/>
          <a:p>
            <a:pPr>
              <a:lnSpc>
                <a:spcPct val="107000"/>
              </a:lnSpc>
              <a:spcAft>
                <a:spcPts val="800"/>
              </a:spcAft>
              <a:buNone/>
            </a:pPr>
            <a:r>
              <a:rPr lang="en-IN" sz="2400" kern="100" dirty="0">
                <a:effectLst/>
                <a:latin typeface="+mj-lt"/>
                <a:ea typeface="Calibri" panose="020F0502020204030204" pitchFamily="34" charset="0"/>
                <a:cs typeface="Times New Roman" panose="02020603050405020304" pitchFamily="18" charset="0"/>
              </a:rPr>
              <a:t>Decomposition techniques aim to isolate these components from the observed time series (</a:t>
            </a:r>
            <a:r>
              <a:rPr lang="en-IN" sz="2400" kern="100" dirty="0" err="1">
                <a:effectLst/>
                <a:latin typeface="+mj-lt"/>
                <a:ea typeface="Calibri" panose="020F0502020204030204" pitchFamily="34" charset="0"/>
                <a:cs typeface="Times New Roman" panose="02020603050405020304" pitchFamily="18" charset="0"/>
              </a:rPr>
              <a:t>Y</a:t>
            </a:r>
            <a:r>
              <a:rPr lang="en-IN" sz="2400" kern="100" baseline="-25000" dirty="0" err="1">
                <a:effectLst/>
                <a:latin typeface="+mj-lt"/>
                <a:ea typeface="Calibri" panose="020F0502020204030204" pitchFamily="34" charset="0"/>
                <a:cs typeface="Times New Roman" panose="02020603050405020304" pitchFamily="18" charset="0"/>
              </a:rPr>
              <a:t>t</a:t>
            </a:r>
            <a:r>
              <a:rPr lang="en-IN" sz="2400" kern="100" dirty="0">
                <a:effectLst/>
                <a:latin typeface="+mj-lt"/>
                <a:ea typeface="Calibri" panose="020F0502020204030204" pitchFamily="34" charset="0"/>
                <a:cs typeface="Times New Roman" panose="02020603050405020304" pitchFamily="18" charset="0"/>
              </a:rPr>
              <a:t>). A common approach is the additive model, which assumes the time series is a sum of its components:</a:t>
            </a:r>
          </a:p>
          <a:p>
            <a:pPr algn="ctr">
              <a:lnSpc>
                <a:spcPct val="107000"/>
              </a:lnSpc>
              <a:spcAft>
                <a:spcPts val="800"/>
              </a:spcAft>
              <a:buNone/>
            </a:pPr>
            <a:r>
              <a:rPr lang="en-IN" sz="2400" b="1" kern="100" dirty="0" err="1">
                <a:effectLst/>
                <a:latin typeface="Cambria Math" panose="02040503050406030204" pitchFamily="18" charset="0"/>
                <a:ea typeface="Cambria Math" panose="02040503050406030204" pitchFamily="18" charset="0"/>
                <a:cs typeface="Times New Roman" panose="02020603050405020304" pitchFamily="18" charset="0"/>
              </a:rPr>
              <a:t>Y</a:t>
            </a:r>
            <a:r>
              <a:rPr lang="en-IN" sz="2400" b="1" kern="100" baseline="-25000" dirty="0" err="1">
                <a:effectLst/>
                <a:latin typeface="Cambria Math" panose="02040503050406030204" pitchFamily="18" charset="0"/>
                <a:ea typeface="Cambria Math" panose="02040503050406030204" pitchFamily="18" charset="0"/>
                <a:cs typeface="Times New Roman" panose="02020603050405020304" pitchFamily="18" charset="0"/>
              </a:rPr>
              <a:t>t</a:t>
            </a:r>
            <a:r>
              <a:rPr lang="en-IN" sz="2400" b="1" kern="100" baseline="-250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IN" sz="2400" b="1" kern="100" dirty="0" err="1">
                <a:effectLst/>
                <a:latin typeface="Cambria Math" panose="02040503050406030204" pitchFamily="18" charset="0"/>
                <a:ea typeface="Cambria Math" panose="02040503050406030204" pitchFamily="18" charset="0"/>
                <a:cs typeface="Times New Roman" panose="02020603050405020304" pitchFamily="18" charset="0"/>
              </a:rPr>
              <a:t>Trend</a:t>
            </a:r>
            <a:r>
              <a:rPr lang="en-IN" sz="2400" b="1" kern="100" baseline="-25000" dirty="0" err="1">
                <a:effectLst/>
                <a:latin typeface="Cambria Math" panose="02040503050406030204" pitchFamily="18" charset="0"/>
                <a:ea typeface="Cambria Math" panose="02040503050406030204" pitchFamily="18" charset="0"/>
                <a:cs typeface="Times New Roman" panose="02020603050405020304" pitchFamily="18" charset="0"/>
              </a:rPr>
              <a:t>t</a:t>
            </a:r>
            <a:r>
              <a:rPr lang="en-IN" sz="2400" b="1" kern="100" baseline="-250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IN" sz="2400" b="1" kern="100" dirty="0" err="1">
                <a:effectLst/>
                <a:latin typeface="Cambria Math" panose="02040503050406030204" pitchFamily="18" charset="0"/>
                <a:ea typeface="Cambria Math" panose="02040503050406030204" pitchFamily="18" charset="0"/>
                <a:cs typeface="Times New Roman" panose="02020603050405020304" pitchFamily="18" charset="0"/>
              </a:rPr>
              <a:t>Seasonality</a:t>
            </a:r>
            <a:r>
              <a:rPr lang="en-IN" sz="2400" b="1" kern="100" baseline="-25000" dirty="0" err="1">
                <a:effectLst/>
                <a:latin typeface="Cambria Math" panose="02040503050406030204" pitchFamily="18" charset="0"/>
                <a:ea typeface="Cambria Math" panose="02040503050406030204" pitchFamily="18" charset="0"/>
                <a:cs typeface="Times New Roman" panose="02020603050405020304" pitchFamily="18" charset="0"/>
              </a:rPr>
              <a:t>t</a:t>
            </a:r>
            <a:r>
              <a:rPr lang="en-IN" sz="2400" b="1" kern="100" baseline="-250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IN" sz="2400" b="1" kern="100" dirty="0" err="1">
                <a:effectLst/>
                <a:latin typeface="Cambria Math" panose="02040503050406030204" pitchFamily="18" charset="0"/>
                <a:ea typeface="Cambria Math" panose="02040503050406030204" pitchFamily="18" charset="0"/>
                <a:cs typeface="Times New Roman" panose="02020603050405020304" pitchFamily="18" charset="0"/>
              </a:rPr>
              <a:t>Residual</a:t>
            </a:r>
            <a:r>
              <a:rPr lang="en-IN" sz="2400" b="1" kern="100" baseline="-25000" dirty="0" err="1">
                <a:effectLst/>
                <a:latin typeface="Cambria Math" panose="02040503050406030204" pitchFamily="18" charset="0"/>
                <a:ea typeface="Cambria Math" panose="02040503050406030204" pitchFamily="18" charset="0"/>
                <a:cs typeface="Times New Roman" panose="02020603050405020304" pitchFamily="18" charset="0"/>
              </a:rPr>
              <a:t>t</a:t>
            </a:r>
            <a:endPar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spcAft>
                <a:spcPts val="800"/>
              </a:spcAft>
              <a:buNone/>
            </a:pPr>
            <a:r>
              <a:rPr lang="en-IN" sz="2400" kern="100" dirty="0">
                <a:effectLst/>
                <a:latin typeface="+mj-lt"/>
                <a:ea typeface="Calibri" panose="020F0502020204030204" pitchFamily="34" charset="0"/>
                <a:cs typeface="Times New Roman" panose="02020603050405020304" pitchFamily="18" charset="0"/>
              </a:rPr>
              <a:t>Here, </a:t>
            </a:r>
            <a:r>
              <a:rPr lang="en-IN" sz="2400" b="1" kern="100" dirty="0" err="1">
                <a:effectLst/>
                <a:latin typeface="+mj-lt"/>
                <a:ea typeface="Calibri" panose="020F0502020204030204" pitchFamily="34" charset="0"/>
                <a:cs typeface="Times New Roman" panose="02020603050405020304" pitchFamily="18" charset="0"/>
              </a:rPr>
              <a:t>Residual</a:t>
            </a:r>
            <a:r>
              <a:rPr lang="en-IN" sz="2400" b="1" kern="100" baseline="-25000" dirty="0" err="1">
                <a:effectLst/>
                <a:latin typeface="+mj-lt"/>
                <a:ea typeface="Calibri" panose="020F0502020204030204" pitchFamily="34" charset="0"/>
                <a:cs typeface="Times New Roman" panose="02020603050405020304" pitchFamily="18" charset="0"/>
              </a:rPr>
              <a:t>t</a:t>
            </a:r>
            <a:r>
              <a:rPr lang="en-IN" sz="2400" kern="100" dirty="0">
                <a:effectLst/>
                <a:latin typeface="+mj-lt"/>
                <a:ea typeface="Calibri" panose="020F0502020204030204" pitchFamily="34" charset="0"/>
                <a:cs typeface="Times New Roman" panose="02020603050405020304" pitchFamily="18" charset="0"/>
              </a:rPr>
              <a:t> represents the random or irregular fluctuations that remain after removing the trend and seasonality. </a:t>
            </a:r>
          </a:p>
          <a:p>
            <a:pPr>
              <a:lnSpc>
                <a:spcPct val="107000"/>
              </a:lnSpc>
              <a:spcAft>
                <a:spcPts val="800"/>
              </a:spcAft>
              <a:buNone/>
            </a:pPr>
            <a:r>
              <a:rPr lang="en-IN" sz="2400" kern="100" dirty="0">
                <a:effectLst/>
                <a:latin typeface="+mj-lt"/>
                <a:ea typeface="Calibri" panose="020F0502020204030204" pitchFamily="34" charset="0"/>
                <a:cs typeface="Times New Roman" panose="02020603050405020304" pitchFamily="18" charset="0"/>
              </a:rPr>
              <a:t>Another approach is the multiplicative model, which assumes the components multiply:</a:t>
            </a:r>
          </a:p>
          <a:p>
            <a:pPr algn="ctr">
              <a:lnSpc>
                <a:spcPct val="107000"/>
              </a:lnSpc>
              <a:spcAft>
                <a:spcPts val="800"/>
              </a:spcAft>
              <a:buNone/>
            </a:pPr>
            <a:r>
              <a:rPr lang="en-IN" sz="2400" b="1" kern="100" dirty="0" err="1">
                <a:effectLst/>
                <a:latin typeface="Cambria Math" panose="02040503050406030204" pitchFamily="18" charset="0"/>
                <a:ea typeface="Cambria Math" panose="02040503050406030204" pitchFamily="18" charset="0"/>
                <a:cs typeface="Times New Roman" panose="02020603050405020304" pitchFamily="18" charset="0"/>
              </a:rPr>
              <a:t>Y</a:t>
            </a:r>
            <a:r>
              <a:rPr lang="en-IN" sz="2400" b="1" kern="100" baseline="-25000" dirty="0" err="1">
                <a:effectLst/>
                <a:latin typeface="Cambria Math" panose="02040503050406030204" pitchFamily="18" charset="0"/>
                <a:ea typeface="Cambria Math" panose="02040503050406030204" pitchFamily="18" charset="0"/>
                <a:cs typeface="Times New Roman" panose="02020603050405020304" pitchFamily="18" charset="0"/>
              </a:rPr>
              <a:t>t</a:t>
            </a:r>
            <a:r>
              <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rPr>
              <a:t> = </a:t>
            </a:r>
            <a:r>
              <a:rPr lang="en-IN" sz="2400" b="1" kern="100" dirty="0" err="1">
                <a:effectLst/>
                <a:latin typeface="Cambria Math" panose="02040503050406030204" pitchFamily="18" charset="0"/>
                <a:ea typeface="Cambria Math" panose="02040503050406030204" pitchFamily="18" charset="0"/>
                <a:cs typeface="Times New Roman" panose="02020603050405020304" pitchFamily="18" charset="0"/>
              </a:rPr>
              <a:t>Trend</a:t>
            </a:r>
            <a:r>
              <a:rPr lang="en-IN" sz="2400" b="1" kern="100" baseline="-25000" dirty="0" err="1">
                <a:effectLst/>
                <a:latin typeface="Cambria Math" panose="02040503050406030204" pitchFamily="18" charset="0"/>
                <a:ea typeface="Cambria Math" panose="02040503050406030204" pitchFamily="18" charset="0"/>
                <a:cs typeface="Times New Roman" panose="02020603050405020304" pitchFamily="18" charset="0"/>
              </a:rPr>
              <a:t>t</a:t>
            </a:r>
            <a:r>
              <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rPr>
              <a:t> × </a:t>
            </a:r>
            <a:r>
              <a:rPr lang="en-IN" sz="2400" b="1" kern="100" dirty="0" err="1">
                <a:effectLst/>
                <a:latin typeface="Cambria Math" panose="02040503050406030204" pitchFamily="18" charset="0"/>
                <a:ea typeface="Cambria Math" panose="02040503050406030204" pitchFamily="18" charset="0"/>
                <a:cs typeface="Times New Roman" panose="02020603050405020304" pitchFamily="18" charset="0"/>
              </a:rPr>
              <a:t>Seasonality</a:t>
            </a:r>
            <a:r>
              <a:rPr lang="en-IN" sz="2400" b="1" kern="100" baseline="-25000" dirty="0" err="1">
                <a:effectLst/>
                <a:latin typeface="Cambria Math" panose="02040503050406030204" pitchFamily="18" charset="0"/>
                <a:ea typeface="Cambria Math" panose="02040503050406030204" pitchFamily="18" charset="0"/>
                <a:cs typeface="Times New Roman" panose="02020603050405020304" pitchFamily="18" charset="0"/>
              </a:rPr>
              <a:t>t</a:t>
            </a:r>
            <a:r>
              <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rPr>
              <a:t> × </a:t>
            </a:r>
            <a:r>
              <a:rPr lang="en-IN" sz="2400" b="1" kern="100" dirty="0" err="1">
                <a:effectLst/>
                <a:latin typeface="Cambria Math" panose="02040503050406030204" pitchFamily="18" charset="0"/>
                <a:ea typeface="Cambria Math" panose="02040503050406030204" pitchFamily="18" charset="0"/>
                <a:cs typeface="Times New Roman" panose="02020603050405020304" pitchFamily="18" charset="0"/>
              </a:rPr>
              <a:t>Residual</a:t>
            </a:r>
            <a:r>
              <a:rPr lang="en-IN" sz="2400" b="1" kern="100" baseline="-25000" dirty="0" err="1">
                <a:effectLst/>
                <a:latin typeface="Cambria Math" panose="02040503050406030204" pitchFamily="18" charset="0"/>
                <a:ea typeface="Cambria Math" panose="02040503050406030204" pitchFamily="18" charset="0"/>
                <a:cs typeface="Times New Roman" panose="02020603050405020304" pitchFamily="18" charset="0"/>
              </a:rPr>
              <a:t>t</a:t>
            </a:r>
            <a:endParaRPr lang="en-IN" sz="2400" b="1"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spcAft>
                <a:spcPts val="800"/>
              </a:spcAft>
            </a:pPr>
            <a:r>
              <a:rPr lang="en-IN" sz="2400" kern="100" dirty="0">
                <a:effectLst/>
                <a:latin typeface="+mj-lt"/>
                <a:ea typeface="Calibri" panose="020F0502020204030204" pitchFamily="34" charset="0"/>
                <a:cs typeface="Times New Roman" panose="02020603050405020304" pitchFamily="18" charset="0"/>
              </a:rPr>
              <a:t>The choice between additive and multiplicative models often depends on whether the magnitude of the seasonal fluctuations appears to be independent of the level of the time series (additive) or proportional to it (multiplicative).</a:t>
            </a:r>
          </a:p>
          <a:p>
            <a:pPr>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C015C1F-651D-BECE-8ED6-290C2B04D94F}"/>
              </a:ext>
            </a:extLst>
          </p:cNvPr>
          <p:cNvSpPr txBox="1"/>
          <p:nvPr/>
        </p:nvSpPr>
        <p:spPr>
          <a:xfrm>
            <a:off x="2634499" y="343202"/>
            <a:ext cx="6504214" cy="582595"/>
          </a:xfrm>
          <a:prstGeom prst="rect">
            <a:avLst/>
          </a:prstGeom>
          <a:noFill/>
        </p:spPr>
        <p:txBody>
          <a:bodyPr wrap="square">
            <a:spAutoFit/>
          </a:bodyPr>
          <a:lstStyle/>
          <a:p>
            <a:pPr algn="ctr">
              <a:lnSpc>
                <a:spcPct val="107000"/>
              </a:lnSpc>
              <a:spcAft>
                <a:spcPts val="800"/>
              </a:spcAft>
            </a:pPr>
            <a:r>
              <a:rPr lang="en-IN" sz="3200" b="1" kern="100" dirty="0">
                <a:effectLst/>
                <a:latin typeface="Georgia" panose="02040502050405020303" pitchFamily="18" charset="0"/>
                <a:ea typeface="Calibri" panose="020F0502020204030204" pitchFamily="34" charset="0"/>
                <a:cs typeface="Times New Roman" panose="02020603050405020304" pitchFamily="18" charset="0"/>
              </a:rPr>
              <a:t>Decomposing Time Series</a:t>
            </a:r>
            <a:endParaRPr lang="en-IN" sz="3200" kern="1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364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0">
          <a:extLst>
            <a:ext uri="{FF2B5EF4-FFF2-40B4-BE49-F238E27FC236}">
              <a16:creationId xmlns:a16="http://schemas.microsoft.com/office/drawing/2014/main" id="{09B05277-9F1B-86A7-CAF7-3B2361B4B8B7}"/>
            </a:ext>
          </a:extLst>
        </p:cNvPr>
        <p:cNvGrpSpPr/>
        <p:nvPr/>
      </p:nvGrpSpPr>
      <p:grpSpPr>
        <a:xfrm>
          <a:off x="0" y="0"/>
          <a:ext cx="0" cy="0"/>
          <a:chOff x="0" y="0"/>
          <a:chExt cx="0" cy="0"/>
        </a:xfrm>
      </p:grpSpPr>
      <p:sp>
        <p:nvSpPr>
          <p:cNvPr id="2181" name="Google Shape;2181;p72">
            <a:extLst>
              <a:ext uri="{FF2B5EF4-FFF2-40B4-BE49-F238E27FC236}">
                <a16:creationId xmlns:a16="http://schemas.microsoft.com/office/drawing/2014/main" id="{9D90C885-67CF-87F2-2223-76716DF3FC03}"/>
              </a:ext>
            </a:extLst>
          </p:cNvPr>
          <p:cNvSpPr/>
          <p:nvPr/>
        </p:nvSpPr>
        <p:spPr>
          <a:xfrm>
            <a:off x="10189261" y="5760934"/>
            <a:ext cx="1788115" cy="822533"/>
          </a:xfrm>
          <a:custGeom>
            <a:avLst/>
            <a:gdLst/>
            <a:ahLst/>
            <a:cxnLst/>
            <a:rect l="l" t="t" r="r" b="b"/>
            <a:pathLst>
              <a:path w="2682172" h="1233799" extrusionOk="0">
                <a:moveTo>
                  <a:pt x="0" y="0"/>
                </a:moveTo>
                <a:lnTo>
                  <a:pt x="2682171" y="0"/>
                </a:lnTo>
                <a:lnTo>
                  <a:pt x="2682171" y="1233798"/>
                </a:lnTo>
                <a:lnTo>
                  <a:pt x="0" y="1233798"/>
                </a:lnTo>
                <a:lnTo>
                  <a:pt x="0" y="0"/>
                </a:lnTo>
                <a:close/>
              </a:path>
            </a:pathLst>
          </a:custGeom>
          <a:blipFill rotWithShape="1">
            <a:blip r:embed="rId3">
              <a:alphaModFix amt="10000"/>
            </a:blip>
            <a:stretch>
              <a:fillRect/>
            </a:stretch>
          </a:blipFill>
          <a:ln>
            <a:noFill/>
          </a:ln>
        </p:spPr>
      </p:sp>
      <p:sp>
        <p:nvSpPr>
          <p:cNvPr id="2182" name="Google Shape;2182;p72">
            <a:extLst>
              <a:ext uri="{FF2B5EF4-FFF2-40B4-BE49-F238E27FC236}">
                <a16:creationId xmlns:a16="http://schemas.microsoft.com/office/drawing/2014/main" id="{EC9B0E42-F9E9-F40B-072C-D5605D15DD00}"/>
              </a:ext>
            </a:extLst>
          </p:cNvPr>
          <p:cNvSpPr/>
          <p:nvPr/>
        </p:nvSpPr>
        <p:spPr>
          <a:xfrm flipH="1">
            <a:off x="-559855" y="5872297"/>
            <a:ext cx="1507268" cy="1507268"/>
          </a:xfrm>
          <a:custGeom>
            <a:avLst/>
            <a:gdLst/>
            <a:ahLst/>
            <a:cxnLst/>
            <a:rect l="l" t="t" r="r" b="b"/>
            <a:pathLst>
              <a:path w="2260902" h="2260902" extrusionOk="0">
                <a:moveTo>
                  <a:pt x="2260903" y="0"/>
                </a:moveTo>
                <a:lnTo>
                  <a:pt x="0" y="0"/>
                </a:lnTo>
                <a:lnTo>
                  <a:pt x="0" y="2260903"/>
                </a:lnTo>
                <a:lnTo>
                  <a:pt x="2260903" y="2260903"/>
                </a:lnTo>
                <a:lnTo>
                  <a:pt x="2260903" y="0"/>
                </a:lnTo>
                <a:close/>
              </a:path>
            </a:pathLst>
          </a:custGeom>
          <a:blipFill rotWithShape="1">
            <a:blip r:embed="rId4">
              <a:alphaModFix amt="10000"/>
            </a:blip>
            <a:stretch>
              <a:fillRect/>
            </a:stretch>
          </a:blipFill>
          <a:ln>
            <a:noFill/>
          </a:ln>
        </p:spPr>
      </p:sp>
      <p:sp>
        <p:nvSpPr>
          <p:cNvPr id="2183" name="Google Shape;2183;p72">
            <a:extLst>
              <a:ext uri="{FF2B5EF4-FFF2-40B4-BE49-F238E27FC236}">
                <a16:creationId xmlns:a16="http://schemas.microsoft.com/office/drawing/2014/main" id="{A3D7044A-C85A-9A5E-C5A0-361671D7186F}"/>
              </a:ext>
            </a:extLst>
          </p:cNvPr>
          <p:cNvSpPr/>
          <p:nvPr/>
        </p:nvSpPr>
        <p:spPr>
          <a:xfrm>
            <a:off x="-820637" y="6172201"/>
            <a:ext cx="1641276" cy="1681009"/>
          </a:xfrm>
          <a:custGeom>
            <a:avLst/>
            <a:gdLst/>
            <a:ahLst/>
            <a:cxnLst/>
            <a:rect l="l" t="t" r="r" b="b"/>
            <a:pathLst>
              <a:path w="2461913" h="2521513" extrusionOk="0">
                <a:moveTo>
                  <a:pt x="0" y="0"/>
                </a:moveTo>
                <a:lnTo>
                  <a:pt x="2461914" y="0"/>
                </a:lnTo>
                <a:lnTo>
                  <a:pt x="2461914" y="2521513"/>
                </a:lnTo>
                <a:lnTo>
                  <a:pt x="0" y="2521513"/>
                </a:lnTo>
                <a:lnTo>
                  <a:pt x="0" y="0"/>
                </a:lnTo>
                <a:close/>
              </a:path>
            </a:pathLst>
          </a:custGeom>
          <a:blipFill rotWithShape="1">
            <a:blip r:embed="rId5">
              <a:alphaModFix amt="73000"/>
            </a:blip>
            <a:stretch>
              <a:fillRect/>
            </a:stretch>
          </a:blipFill>
          <a:ln>
            <a:noFill/>
          </a:ln>
        </p:spPr>
      </p:sp>
      <p:sp>
        <p:nvSpPr>
          <p:cNvPr id="2184" name="Google Shape;2184;p72">
            <a:extLst>
              <a:ext uri="{FF2B5EF4-FFF2-40B4-BE49-F238E27FC236}">
                <a16:creationId xmlns:a16="http://schemas.microsoft.com/office/drawing/2014/main" id="{7A5C9DCE-5A97-A199-9373-60B015197D75}"/>
              </a:ext>
            </a:extLst>
          </p:cNvPr>
          <p:cNvSpPr/>
          <p:nvPr/>
        </p:nvSpPr>
        <p:spPr>
          <a:xfrm>
            <a:off x="10686743" y="227813"/>
            <a:ext cx="1290632" cy="1276552"/>
          </a:xfrm>
          <a:custGeom>
            <a:avLst/>
            <a:gdLst/>
            <a:ahLst/>
            <a:cxnLst/>
            <a:rect l="l" t="t" r="r" b="b"/>
            <a:pathLst>
              <a:path w="1935948" h="1914828" extrusionOk="0">
                <a:moveTo>
                  <a:pt x="0" y="0"/>
                </a:moveTo>
                <a:lnTo>
                  <a:pt x="1935948" y="0"/>
                </a:lnTo>
                <a:lnTo>
                  <a:pt x="1935948" y="1914829"/>
                </a:lnTo>
                <a:lnTo>
                  <a:pt x="0" y="1914829"/>
                </a:lnTo>
                <a:lnTo>
                  <a:pt x="0" y="0"/>
                </a:lnTo>
                <a:close/>
              </a:path>
            </a:pathLst>
          </a:custGeom>
          <a:blipFill rotWithShape="1">
            <a:blip r:embed="rId6">
              <a:alphaModFix amt="25000"/>
            </a:blip>
            <a:stretch>
              <a:fillRect/>
            </a:stretch>
          </a:blipFill>
          <a:ln>
            <a:noFill/>
          </a:ln>
        </p:spPr>
      </p:sp>
      <p:sp>
        <p:nvSpPr>
          <p:cNvPr id="2185" name="Google Shape;2185;p72">
            <a:extLst>
              <a:ext uri="{FF2B5EF4-FFF2-40B4-BE49-F238E27FC236}">
                <a16:creationId xmlns:a16="http://schemas.microsoft.com/office/drawing/2014/main" id="{8B9A6137-9C28-863B-FB1C-0D9501A86C5B}"/>
              </a:ext>
            </a:extLst>
          </p:cNvPr>
          <p:cNvSpPr/>
          <p:nvPr/>
        </p:nvSpPr>
        <p:spPr>
          <a:xfrm>
            <a:off x="3920531" y="128870"/>
            <a:ext cx="1373355" cy="1373355"/>
          </a:xfrm>
          <a:custGeom>
            <a:avLst/>
            <a:gdLst/>
            <a:ahLst/>
            <a:cxnLst/>
            <a:rect l="l" t="t" r="r" b="b"/>
            <a:pathLst>
              <a:path w="2060032" h="2060032" extrusionOk="0">
                <a:moveTo>
                  <a:pt x="0" y="0"/>
                </a:moveTo>
                <a:lnTo>
                  <a:pt x="2060031" y="0"/>
                </a:lnTo>
                <a:lnTo>
                  <a:pt x="2060031" y="2060031"/>
                </a:lnTo>
                <a:lnTo>
                  <a:pt x="0" y="2060031"/>
                </a:lnTo>
                <a:lnTo>
                  <a:pt x="0" y="0"/>
                </a:lnTo>
                <a:close/>
              </a:path>
            </a:pathLst>
          </a:custGeom>
          <a:blipFill rotWithShape="1">
            <a:blip r:embed="rId7">
              <a:alphaModFix amt="10000"/>
            </a:blip>
            <a:stretch>
              <a:fillRect/>
            </a:stretch>
          </a:blipFill>
          <a:ln>
            <a:noFill/>
          </a:ln>
        </p:spPr>
      </p:sp>
      <p:sp>
        <p:nvSpPr>
          <p:cNvPr id="2186" name="Google Shape;2186;p72">
            <a:extLst>
              <a:ext uri="{FF2B5EF4-FFF2-40B4-BE49-F238E27FC236}">
                <a16:creationId xmlns:a16="http://schemas.microsoft.com/office/drawing/2014/main" id="{6C8C4E12-D028-4001-2CB4-381AA8870179}"/>
              </a:ext>
            </a:extLst>
          </p:cNvPr>
          <p:cNvSpPr/>
          <p:nvPr/>
        </p:nvSpPr>
        <p:spPr>
          <a:xfrm>
            <a:off x="-559856" y="222546"/>
            <a:ext cx="1433688" cy="1016615"/>
          </a:xfrm>
          <a:custGeom>
            <a:avLst/>
            <a:gdLst/>
            <a:ahLst/>
            <a:cxnLst/>
            <a:rect l="l" t="t" r="r" b="b"/>
            <a:pathLst>
              <a:path w="2150531" h="1524922" extrusionOk="0">
                <a:moveTo>
                  <a:pt x="0" y="0"/>
                </a:moveTo>
                <a:lnTo>
                  <a:pt x="2150532" y="0"/>
                </a:lnTo>
                <a:lnTo>
                  <a:pt x="2150532" y="1524922"/>
                </a:lnTo>
                <a:lnTo>
                  <a:pt x="0" y="1524922"/>
                </a:lnTo>
                <a:lnTo>
                  <a:pt x="0" y="0"/>
                </a:lnTo>
                <a:close/>
              </a:path>
            </a:pathLst>
          </a:custGeom>
          <a:blipFill rotWithShape="1">
            <a:blip r:embed="rId8">
              <a:alphaModFix amt="10000"/>
            </a:blip>
            <a:stretch>
              <a:fillRect/>
            </a:stretch>
          </a:blipFill>
          <a:ln>
            <a:noFill/>
          </a:ln>
        </p:spPr>
      </p:sp>
      <p:sp>
        <p:nvSpPr>
          <p:cNvPr id="2187" name="Google Shape;2187;p72">
            <a:extLst>
              <a:ext uri="{FF2B5EF4-FFF2-40B4-BE49-F238E27FC236}">
                <a16:creationId xmlns:a16="http://schemas.microsoft.com/office/drawing/2014/main" id="{1115F4E0-C127-35A6-D6C9-1E8F7257BFAB}"/>
              </a:ext>
            </a:extLst>
          </p:cNvPr>
          <p:cNvSpPr/>
          <p:nvPr/>
        </p:nvSpPr>
        <p:spPr>
          <a:xfrm>
            <a:off x="-446554" y="1261230"/>
            <a:ext cx="1491257" cy="1510481"/>
          </a:xfrm>
          <a:custGeom>
            <a:avLst/>
            <a:gdLst/>
            <a:ahLst/>
            <a:cxnLst/>
            <a:rect l="l" t="t" r="r" b="b"/>
            <a:pathLst>
              <a:path w="2236885" h="2265722" extrusionOk="0">
                <a:moveTo>
                  <a:pt x="0" y="0"/>
                </a:moveTo>
                <a:lnTo>
                  <a:pt x="2236885" y="0"/>
                </a:lnTo>
                <a:lnTo>
                  <a:pt x="2236885" y="2265721"/>
                </a:lnTo>
                <a:lnTo>
                  <a:pt x="0" y="2265721"/>
                </a:lnTo>
                <a:lnTo>
                  <a:pt x="0" y="0"/>
                </a:lnTo>
                <a:close/>
              </a:path>
            </a:pathLst>
          </a:custGeom>
          <a:blipFill rotWithShape="1">
            <a:blip r:embed="rId9">
              <a:alphaModFix amt="5000"/>
            </a:blip>
            <a:stretch>
              <a:fillRect/>
            </a:stretch>
          </a:blipFill>
          <a:ln>
            <a:noFill/>
          </a:ln>
        </p:spPr>
      </p:sp>
      <p:sp>
        <p:nvSpPr>
          <p:cNvPr id="2188" name="Google Shape;2188;p72">
            <a:extLst>
              <a:ext uri="{FF2B5EF4-FFF2-40B4-BE49-F238E27FC236}">
                <a16:creationId xmlns:a16="http://schemas.microsoft.com/office/drawing/2014/main" id="{A0E9BF5E-9790-B198-CA80-E4F6405DCF8E}"/>
              </a:ext>
            </a:extLst>
          </p:cNvPr>
          <p:cNvSpPr/>
          <p:nvPr/>
        </p:nvSpPr>
        <p:spPr>
          <a:xfrm>
            <a:off x="5211509" y="1872323"/>
            <a:ext cx="1472104" cy="1043856"/>
          </a:xfrm>
          <a:custGeom>
            <a:avLst/>
            <a:gdLst/>
            <a:ahLst/>
            <a:cxnLst/>
            <a:rect l="l" t="t" r="r" b="b"/>
            <a:pathLst>
              <a:path w="2208156" h="1565783" extrusionOk="0">
                <a:moveTo>
                  <a:pt x="0" y="0"/>
                </a:moveTo>
                <a:lnTo>
                  <a:pt x="2208155" y="0"/>
                </a:lnTo>
                <a:lnTo>
                  <a:pt x="2208155" y="1565783"/>
                </a:lnTo>
                <a:lnTo>
                  <a:pt x="0" y="1565783"/>
                </a:lnTo>
                <a:lnTo>
                  <a:pt x="0" y="0"/>
                </a:lnTo>
                <a:close/>
              </a:path>
            </a:pathLst>
          </a:custGeom>
          <a:blipFill rotWithShape="1">
            <a:blip r:embed="rId8">
              <a:alphaModFix amt="10000"/>
            </a:blip>
            <a:stretch>
              <a:fillRect/>
            </a:stretch>
          </a:blipFill>
          <a:ln>
            <a:noFill/>
          </a:ln>
        </p:spPr>
      </p:sp>
      <p:sp>
        <p:nvSpPr>
          <p:cNvPr id="2190" name="Google Shape;2190;p72">
            <a:extLst>
              <a:ext uri="{FF2B5EF4-FFF2-40B4-BE49-F238E27FC236}">
                <a16:creationId xmlns:a16="http://schemas.microsoft.com/office/drawing/2014/main" id="{58C72D97-4054-AA23-E8D9-2598DE7DEB78}"/>
              </a:ext>
            </a:extLst>
          </p:cNvPr>
          <p:cNvSpPr/>
          <p:nvPr/>
        </p:nvSpPr>
        <p:spPr>
          <a:xfrm>
            <a:off x="1180901" y="222545"/>
            <a:ext cx="1912739" cy="1948160"/>
          </a:xfrm>
          <a:custGeom>
            <a:avLst/>
            <a:gdLst/>
            <a:ahLst/>
            <a:cxnLst/>
            <a:rect l="l" t="t" r="r" b="b"/>
            <a:pathLst>
              <a:path w="2869108" h="2922240" extrusionOk="0">
                <a:moveTo>
                  <a:pt x="0" y="0"/>
                </a:moveTo>
                <a:lnTo>
                  <a:pt x="2869108" y="0"/>
                </a:lnTo>
                <a:lnTo>
                  <a:pt x="2869108" y="2922239"/>
                </a:lnTo>
                <a:lnTo>
                  <a:pt x="0" y="2922239"/>
                </a:lnTo>
                <a:lnTo>
                  <a:pt x="0" y="0"/>
                </a:lnTo>
                <a:close/>
              </a:path>
            </a:pathLst>
          </a:custGeom>
          <a:blipFill rotWithShape="1">
            <a:blip r:embed="rId10">
              <a:alphaModFix amt="10000"/>
            </a:blip>
            <a:stretch>
              <a:fillRect/>
            </a:stretch>
          </a:blipFill>
          <a:ln>
            <a:noFill/>
          </a:ln>
        </p:spPr>
      </p:sp>
      <p:sp>
        <p:nvSpPr>
          <p:cNvPr id="2192" name="Google Shape;2192;p72">
            <a:extLst>
              <a:ext uri="{FF2B5EF4-FFF2-40B4-BE49-F238E27FC236}">
                <a16:creationId xmlns:a16="http://schemas.microsoft.com/office/drawing/2014/main" id="{A2E8E6BE-021B-F269-6950-4CA5041373A8}"/>
              </a:ext>
            </a:extLst>
          </p:cNvPr>
          <p:cNvSpPr/>
          <p:nvPr/>
        </p:nvSpPr>
        <p:spPr>
          <a:xfrm rot="10800000">
            <a:off x="1313258" y="2303604"/>
            <a:ext cx="2037869" cy="843168"/>
          </a:xfrm>
          <a:custGeom>
            <a:avLst/>
            <a:gdLst/>
            <a:ahLst/>
            <a:cxnLst/>
            <a:rect l="l" t="t" r="r" b="b"/>
            <a:pathLst>
              <a:path w="3056803" h="1264752" extrusionOk="0">
                <a:moveTo>
                  <a:pt x="0" y="0"/>
                </a:moveTo>
                <a:lnTo>
                  <a:pt x="3056802" y="0"/>
                </a:lnTo>
                <a:lnTo>
                  <a:pt x="3056802" y="1264752"/>
                </a:lnTo>
                <a:lnTo>
                  <a:pt x="0" y="1264752"/>
                </a:lnTo>
                <a:lnTo>
                  <a:pt x="0" y="0"/>
                </a:lnTo>
                <a:close/>
              </a:path>
            </a:pathLst>
          </a:custGeom>
          <a:blipFill rotWithShape="1">
            <a:blip r:embed="rId11">
              <a:alphaModFix amt="10000"/>
            </a:blip>
            <a:stretch>
              <a:fillRect/>
            </a:stretch>
          </a:blipFill>
          <a:ln>
            <a:noFill/>
          </a:ln>
        </p:spPr>
      </p:sp>
      <p:sp>
        <p:nvSpPr>
          <p:cNvPr id="2193" name="Google Shape;2193;p72">
            <a:extLst>
              <a:ext uri="{FF2B5EF4-FFF2-40B4-BE49-F238E27FC236}">
                <a16:creationId xmlns:a16="http://schemas.microsoft.com/office/drawing/2014/main" id="{D4BC90E5-8AA4-4B27-2CDA-B1CFF32AA281}"/>
              </a:ext>
            </a:extLst>
          </p:cNvPr>
          <p:cNvSpPr/>
          <p:nvPr/>
        </p:nvSpPr>
        <p:spPr>
          <a:xfrm>
            <a:off x="6918563" y="1483153"/>
            <a:ext cx="2204739" cy="2245567"/>
          </a:xfrm>
          <a:custGeom>
            <a:avLst/>
            <a:gdLst/>
            <a:ahLst/>
            <a:cxnLst/>
            <a:rect l="l" t="t" r="r" b="b"/>
            <a:pathLst>
              <a:path w="3307107" h="3368350" extrusionOk="0">
                <a:moveTo>
                  <a:pt x="0" y="0"/>
                </a:moveTo>
                <a:lnTo>
                  <a:pt x="3307107" y="0"/>
                </a:lnTo>
                <a:lnTo>
                  <a:pt x="3307107" y="3368350"/>
                </a:lnTo>
                <a:lnTo>
                  <a:pt x="0" y="3368350"/>
                </a:lnTo>
                <a:lnTo>
                  <a:pt x="0" y="0"/>
                </a:lnTo>
                <a:close/>
              </a:path>
            </a:pathLst>
          </a:custGeom>
          <a:blipFill rotWithShape="1">
            <a:blip r:embed="rId10">
              <a:alphaModFix amt="10000"/>
            </a:blip>
            <a:stretch>
              <a:fillRect/>
            </a:stretch>
          </a:blipFill>
          <a:ln>
            <a:noFill/>
          </a:ln>
        </p:spPr>
      </p:sp>
      <p:sp>
        <p:nvSpPr>
          <p:cNvPr id="2194" name="Google Shape;2194;p72">
            <a:extLst>
              <a:ext uri="{FF2B5EF4-FFF2-40B4-BE49-F238E27FC236}">
                <a16:creationId xmlns:a16="http://schemas.microsoft.com/office/drawing/2014/main" id="{41BBE13E-350A-F278-C695-B16781D9CB16}"/>
              </a:ext>
            </a:extLst>
          </p:cNvPr>
          <p:cNvSpPr/>
          <p:nvPr/>
        </p:nvSpPr>
        <p:spPr>
          <a:xfrm>
            <a:off x="3573376" y="1872323"/>
            <a:ext cx="1342227" cy="1342228"/>
          </a:xfrm>
          <a:custGeom>
            <a:avLst/>
            <a:gdLst/>
            <a:ahLst/>
            <a:cxnLst/>
            <a:rect l="l" t="t" r="r" b="b"/>
            <a:pathLst>
              <a:path w="2013341" h="2013341" extrusionOk="0">
                <a:moveTo>
                  <a:pt x="0" y="0"/>
                </a:moveTo>
                <a:lnTo>
                  <a:pt x="2013342" y="0"/>
                </a:lnTo>
                <a:lnTo>
                  <a:pt x="2013342" y="2013341"/>
                </a:lnTo>
                <a:lnTo>
                  <a:pt x="0" y="2013341"/>
                </a:lnTo>
                <a:lnTo>
                  <a:pt x="0" y="0"/>
                </a:lnTo>
                <a:close/>
              </a:path>
            </a:pathLst>
          </a:custGeom>
          <a:blipFill rotWithShape="1">
            <a:blip r:embed="rId12">
              <a:alphaModFix amt="10000"/>
            </a:blip>
            <a:stretch>
              <a:fillRect/>
            </a:stretch>
          </a:blipFill>
          <a:ln>
            <a:noFill/>
          </a:ln>
        </p:spPr>
      </p:sp>
      <p:sp>
        <p:nvSpPr>
          <p:cNvPr id="2195" name="Google Shape;2195;p72">
            <a:extLst>
              <a:ext uri="{FF2B5EF4-FFF2-40B4-BE49-F238E27FC236}">
                <a16:creationId xmlns:a16="http://schemas.microsoft.com/office/drawing/2014/main" id="{B81FF410-1CBF-384F-B5BE-F064057B5473}"/>
              </a:ext>
            </a:extLst>
          </p:cNvPr>
          <p:cNvSpPr/>
          <p:nvPr/>
        </p:nvSpPr>
        <p:spPr>
          <a:xfrm>
            <a:off x="9230217" y="227813"/>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196" name="Google Shape;2196;p72">
            <a:extLst>
              <a:ext uri="{FF2B5EF4-FFF2-40B4-BE49-F238E27FC236}">
                <a16:creationId xmlns:a16="http://schemas.microsoft.com/office/drawing/2014/main" id="{518E6C43-E5C3-9DDD-2145-B5892DB256EB}"/>
              </a:ext>
            </a:extLst>
          </p:cNvPr>
          <p:cNvSpPr/>
          <p:nvPr/>
        </p:nvSpPr>
        <p:spPr>
          <a:xfrm rot="10800000">
            <a:off x="6913292" y="222545"/>
            <a:ext cx="2037869" cy="843168"/>
          </a:xfrm>
          <a:custGeom>
            <a:avLst/>
            <a:gdLst/>
            <a:ahLst/>
            <a:cxnLst/>
            <a:rect l="l" t="t" r="r" b="b"/>
            <a:pathLst>
              <a:path w="3056803" h="1264752" extrusionOk="0">
                <a:moveTo>
                  <a:pt x="0" y="0"/>
                </a:moveTo>
                <a:lnTo>
                  <a:pt x="3056803" y="0"/>
                </a:lnTo>
                <a:lnTo>
                  <a:pt x="3056803" y="1264752"/>
                </a:lnTo>
                <a:lnTo>
                  <a:pt x="0" y="1264752"/>
                </a:lnTo>
                <a:lnTo>
                  <a:pt x="0" y="0"/>
                </a:lnTo>
                <a:close/>
              </a:path>
            </a:pathLst>
          </a:custGeom>
          <a:blipFill rotWithShape="1">
            <a:blip r:embed="rId11">
              <a:alphaModFix amt="10000"/>
            </a:blip>
            <a:stretch>
              <a:fillRect/>
            </a:stretch>
          </a:blipFill>
          <a:ln>
            <a:noFill/>
          </a:ln>
        </p:spPr>
      </p:sp>
      <p:sp>
        <p:nvSpPr>
          <p:cNvPr id="2198" name="Google Shape;2198;p72">
            <a:extLst>
              <a:ext uri="{FF2B5EF4-FFF2-40B4-BE49-F238E27FC236}">
                <a16:creationId xmlns:a16="http://schemas.microsoft.com/office/drawing/2014/main" id="{1BF6D581-900D-8BD5-49BA-BC835AF0958A}"/>
              </a:ext>
            </a:extLst>
          </p:cNvPr>
          <p:cNvSpPr/>
          <p:nvPr/>
        </p:nvSpPr>
        <p:spPr>
          <a:xfrm>
            <a:off x="-686678" y="3369995"/>
            <a:ext cx="1373355" cy="1373355"/>
          </a:xfrm>
          <a:custGeom>
            <a:avLst/>
            <a:gdLst/>
            <a:ahLst/>
            <a:cxnLst/>
            <a:rect l="l" t="t" r="r" b="b"/>
            <a:pathLst>
              <a:path w="2060032" h="2060032" extrusionOk="0">
                <a:moveTo>
                  <a:pt x="0" y="0"/>
                </a:moveTo>
                <a:lnTo>
                  <a:pt x="2060032" y="0"/>
                </a:lnTo>
                <a:lnTo>
                  <a:pt x="2060032" y="2060032"/>
                </a:lnTo>
                <a:lnTo>
                  <a:pt x="0" y="2060032"/>
                </a:lnTo>
                <a:lnTo>
                  <a:pt x="0" y="0"/>
                </a:lnTo>
                <a:close/>
              </a:path>
            </a:pathLst>
          </a:custGeom>
          <a:blipFill rotWithShape="1">
            <a:blip r:embed="rId7">
              <a:alphaModFix amt="9000"/>
            </a:blip>
            <a:stretch>
              <a:fillRect/>
            </a:stretch>
          </a:blipFill>
          <a:ln>
            <a:noFill/>
          </a:ln>
        </p:spPr>
      </p:sp>
      <p:sp>
        <p:nvSpPr>
          <p:cNvPr id="2199" name="Google Shape;2199;p72">
            <a:extLst>
              <a:ext uri="{FF2B5EF4-FFF2-40B4-BE49-F238E27FC236}">
                <a16:creationId xmlns:a16="http://schemas.microsoft.com/office/drawing/2014/main" id="{A46E4782-3BFE-CD47-065E-3191F20FCD3A}"/>
              </a:ext>
            </a:extLst>
          </p:cNvPr>
          <p:cNvSpPr/>
          <p:nvPr/>
        </p:nvSpPr>
        <p:spPr>
          <a:xfrm>
            <a:off x="947413" y="3429000"/>
            <a:ext cx="1075648" cy="1075648"/>
          </a:xfrm>
          <a:custGeom>
            <a:avLst/>
            <a:gdLst/>
            <a:ahLst/>
            <a:cxnLst/>
            <a:rect l="l" t="t" r="r" b="b"/>
            <a:pathLst>
              <a:path w="1613473" h="1613473" extrusionOk="0">
                <a:moveTo>
                  <a:pt x="0" y="0"/>
                </a:moveTo>
                <a:lnTo>
                  <a:pt x="1613473" y="0"/>
                </a:lnTo>
                <a:lnTo>
                  <a:pt x="1613473" y="1613473"/>
                </a:lnTo>
                <a:lnTo>
                  <a:pt x="0" y="1613473"/>
                </a:lnTo>
                <a:lnTo>
                  <a:pt x="0" y="0"/>
                </a:lnTo>
                <a:close/>
              </a:path>
            </a:pathLst>
          </a:custGeom>
          <a:blipFill rotWithShape="1">
            <a:blip r:embed="rId12">
              <a:alphaModFix amt="10000"/>
            </a:blip>
            <a:stretch>
              <a:fillRect/>
            </a:stretch>
          </a:blipFill>
          <a:ln>
            <a:noFill/>
          </a:ln>
        </p:spPr>
      </p:sp>
      <p:sp>
        <p:nvSpPr>
          <p:cNvPr id="2200" name="Google Shape;2200;p72">
            <a:extLst>
              <a:ext uri="{FF2B5EF4-FFF2-40B4-BE49-F238E27FC236}">
                <a16:creationId xmlns:a16="http://schemas.microsoft.com/office/drawing/2014/main" id="{DA76A7A7-8FE3-E348-9F3A-57C91AF9FCC8}"/>
              </a:ext>
            </a:extLst>
          </p:cNvPr>
          <p:cNvSpPr/>
          <p:nvPr/>
        </p:nvSpPr>
        <p:spPr>
          <a:xfrm>
            <a:off x="892709" y="4743349"/>
            <a:ext cx="1244564" cy="1260608"/>
          </a:xfrm>
          <a:custGeom>
            <a:avLst/>
            <a:gdLst/>
            <a:ahLst/>
            <a:cxnLst/>
            <a:rect l="l" t="t" r="r" b="b"/>
            <a:pathLst>
              <a:path w="1866846" h="1890912" extrusionOk="0">
                <a:moveTo>
                  <a:pt x="0" y="0"/>
                </a:moveTo>
                <a:lnTo>
                  <a:pt x="1866845" y="0"/>
                </a:lnTo>
                <a:lnTo>
                  <a:pt x="1866845" y="1890912"/>
                </a:lnTo>
                <a:lnTo>
                  <a:pt x="0" y="1890912"/>
                </a:lnTo>
                <a:lnTo>
                  <a:pt x="0" y="0"/>
                </a:lnTo>
                <a:close/>
              </a:path>
            </a:pathLst>
          </a:custGeom>
          <a:blipFill rotWithShape="1">
            <a:blip r:embed="rId9">
              <a:alphaModFix amt="5000"/>
            </a:blip>
            <a:stretch>
              <a:fillRect/>
            </a:stretch>
          </a:blipFill>
          <a:ln>
            <a:noFill/>
          </a:ln>
        </p:spPr>
      </p:sp>
      <p:sp>
        <p:nvSpPr>
          <p:cNvPr id="2201" name="Google Shape;2201;p72">
            <a:extLst>
              <a:ext uri="{FF2B5EF4-FFF2-40B4-BE49-F238E27FC236}">
                <a16:creationId xmlns:a16="http://schemas.microsoft.com/office/drawing/2014/main" id="{0C37A3CF-5836-E2E1-2435-C5EE61928450}"/>
              </a:ext>
            </a:extLst>
          </p:cNvPr>
          <p:cNvSpPr/>
          <p:nvPr/>
        </p:nvSpPr>
        <p:spPr>
          <a:xfrm>
            <a:off x="2332192" y="4162894"/>
            <a:ext cx="1000509" cy="991109"/>
          </a:xfrm>
          <a:custGeom>
            <a:avLst/>
            <a:gdLst/>
            <a:ahLst/>
            <a:cxnLst/>
            <a:rect l="l" t="t" r="r" b="b"/>
            <a:pathLst>
              <a:path w="2863943" h="2916979" extrusionOk="0">
                <a:moveTo>
                  <a:pt x="0" y="0"/>
                </a:moveTo>
                <a:lnTo>
                  <a:pt x="2863943" y="0"/>
                </a:lnTo>
                <a:lnTo>
                  <a:pt x="2863943" y="2916979"/>
                </a:lnTo>
                <a:lnTo>
                  <a:pt x="0" y="2916979"/>
                </a:lnTo>
                <a:lnTo>
                  <a:pt x="0" y="0"/>
                </a:lnTo>
                <a:close/>
              </a:path>
            </a:pathLst>
          </a:custGeom>
          <a:blipFill rotWithShape="1">
            <a:blip r:embed="rId10">
              <a:alphaModFix amt="10000"/>
            </a:blip>
            <a:stretch>
              <a:fillRect/>
            </a:stretch>
          </a:blipFill>
          <a:ln>
            <a:noFill/>
          </a:ln>
        </p:spPr>
      </p:sp>
      <p:sp>
        <p:nvSpPr>
          <p:cNvPr id="2202" name="Google Shape;2202;p72">
            <a:extLst>
              <a:ext uri="{FF2B5EF4-FFF2-40B4-BE49-F238E27FC236}">
                <a16:creationId xmlns:a16="http://schemas.microsoft.com/office/drawing/2014/main" id="{D4CFBD44-A1EE-B57C-C28D-9D71D82D1363}"/>
              </a:ext>
            </a:extLst>
          </p:cNvPr>
          <p:cNvSpPr/>
          <p:nvPr/>
        </p:nvSpPr>
        <p:spPr>
          <a:xfrm>
            <a:off x="-202080" y="5117489"/>
            <a:ext cx="1022717" cy="680572"/>
          </a:xfrm>
          <a:custGeom>
            <a:avLst/>
            <a:gdLst/>
            <a:ahLst/>
            <a:cxnLst/>
            <a:rect l="l" t="t" r="r" b="b"/>
            <a:pathLst>
              <a:path w="1534075" h="1020858" extrusionOk="0">
                <a:moveTo>
                  <a:pt x="0" y="0"/>
                </a:moveTo>
                <a:lnTo>
                  <a:pt x="1534076" y="0"/>
                </a:lnTo>
                <a:lnTo>
                  <a:pt x="1534076" y="1020857"/>
                </a:lnTo>
                <a:lnTo>
                  <a:pt x="0" y="1020857"/>
                </a:lnTo>
                <a:lnTo>
                  <a:pt x="0" y="0"/>
                </a:lnTo>
                <a:close/>
              </a:path>
            </a:pathLst>
          </a:custGeom>
          <a:blipFill rotWithShape="1">
            <a:blip r:embed="rId13">
              <a:alphaModFix amt="10000"/>
            </a:blip>
            <a:stretch>
              <a:fillRect/>
            </a:stretch>
          </a:blipFill>
          <a:ln>
            <a:noFill/>
          </a:ln>
        </p:spPr>
      </p:sp>
      <p:sp>
        <p:nvSpPr>
          <p:cNvPr id="2203" name="Google Shape;2203;p72">
            <a:extLst>
              <a:ext uri="{FF2B5EF4-FFF2-40B4-BE49-F238E27FC236}">
                <a16:creationId xmlns:a16="http://schemas.microsoft.com/office/drawing/2014/main" id="{BC3041C9-DD9A-5D6C-AFF7-C8B66CD961C4}"/>
              </a:ext>
            </a:extLst>
          </p:cNvPr>
          <p:cNvSpPr/>
          <p:nvPr/>
        </p:nvSpPr>
        <p:spPr>
          <a:xfrm>
            <a:off x="10584956" y="4165347"/>
            <a:ext cx="1392419" cy="1392419"/>
          </a:xfrm>
          <a:custGeom>
            <a:avLst/>
            <a:gdLst/>
            <a:ahLst/>
            <a:cxnLst/>
            <a:rect l="l" t="t" r="r" b="b"/>
            <a:pathLst>
              <a:path w="2088628" h="2088628" extrusionOk="0">
                <a:moveTo>
                  <a:pt x="0" y="0"/>
                </a:moveTo>
                <a:lnTo>
                  <a:pt x="2088628" y="0"/>
                </a:lnTo>
                <a:lnTo>
                  <a:pt x="2088628" y="2088628"/>
                </a:lnTo>
                <a:lnTo>
                  <a:pt x="0" y="2088628"/>
                </a:lnTo>
                <a:lnTo>
                  <a:pt x="0" y="0"/>
                </a:lnTo>
                <a:close/>
              </a:path>
            </a:pathLst>
          </a:custGeom>
          <a:blipFill rotWithShape="1">
            <a:blip r:embed="rId7">
              <a:alphaModFix amt="9000"/>
            </a:blip>
            <a:stretch>
              <a:fillRect/>
            </a:stretch>
          </a:blipFill>
          <a:ln>
            <a:noFill/>
          </a:ln>
        </p:spPr>
      </p:sp>
      <p:sp>
        <p:nvSpPr>
          <p:cNvPr id="2204" name="Google Shape;2204;p72">
            <a:extLst>
              <a:ext uri="{FF2B5EF4-FFF2-40B4-BE49-F238E27FC236}">
                <a16:creationId xmlns:a16="http://schemas.microsoft.com/office/drawing/2014/main" id="{643DC206-B845-8AFE-28E2-BC4AC3FCD7CB}"/>
              </a:ext>
            </a:extLst>
          </p:cNvPr>
          <p:cNvSpPr/>
          <p:nvPr/>
        </p:nvSpPr>
        <p:spPr>
          <a:xfrm>
            <a:off x="8534901" y="4305079"/>
            <a:ext cx="1766609" cy="1252687"/>
          </a:xfrm>
          <a:custGeom>
            <a:avLst/>
            <a:gdLst/>
            <a:ahLst/>
            <a:cxnLst/>
            <a:rect l="l" t="t" r="r" b="b"/>
            <a:pathLst>
              <a:path w="2649915" h="1879031" extrusionOk="0">
                <a:moveTo>
                  <a:pt x="0" y="0"/>
                </a:moveTo>
                <a:lnTo>
                  <a:pt x="2649915" y="0"/>
                </a:lnTo>
                <a:lnTo>
                  <a:pt x="2649915" y="1879031"/>
                </a:lnTo>
                <a:lnTo>
                  <a:pt x="0" y="1879031"/>
                </a:lnTo>
                <a:lnTo>
                  <a:pt x="0" y="0"/>
                </a:lnTo>
                <a:close/>
              </a:path>
            </a:pathLst>
          </a:custGeom>
          <a:blipFill rotWithShape="1">
            <a:blip r:embed="rId8">
              <a:alphaModFix amt="10000"/>
            </a:blip>
            <a:stretch>
              <a:fillRect/>
            </a:stretch>
          </a:blipFill>
          <a:ln>
            <a:noFill/>
          </a:ln>
        </p:spPr>
      </p:sp>
      <p:sp>
        <p:nvSpPr>
          <p:cNvPr id="2205" name="Google Shape;2205;p72">
            <a:extLst>
              <a:ext uri="{FF2B5EF4-FFF2-40B4-BE49-F238E27FC236}">
                <a16:creationId xmlns:a16="http://schemas.microsoft.com/office/drawing/2014/main" id="{32FD6E04-064F-7AF2-6C53-C5189B3D7AB0}"/>
              </a:ext>
            </a:extLst>
          </p:cNvPr>
          <p:cNvSpPr/>
          <p:nvPr/>
        </p:nvSpPr>
        <p:spPr>
          <a:xfrm>
            <a:off x="4241487" y="3509726"/>
            <a:ext cx="785229" cy="795353"/>
          </a:xfrm>
          <a:custGeom>
            <a:avLst/>
            <a:gdLst/>
            <a:ahLst/>
            <a:cxnLst/>
            <a:rect l="l" t="t" r="r" b="b"/>
            <a:pathLst>
              <a:path w="1177845" h="1193029" extrusionOk="0">
                <a:moveTo>
                  <a:pt x="0" y="0"/>
                </a:moveTo>
                <a:lnTo>
                  <a:pt x="1177845" y="0"/>
                </a:lnTo>
                <a:lnTo>
                  <a:pt x="1177845" y="1193029"/>
                </a:lnTo>
                <a:lnTo>
                  <a:pt x="0" y="1193029"/>
                </a:lnTo>
                <a:lnTo>
                  <a:pt x="0" y="0"/>
                </a:lnTo>
                <a:close/>
              </a:path>
            </a:pathLst>
          </a:custGeom>
          <a:blipFill rotWithShape="1">
            <a:blip r:embed="rId9">
              <a:alphaModFix amt="3000"/>
            </a:blip>
            <a:stretch>
              <a:fillRect/>
            </a:stretch>
          </a:blipFill>
          <a:ln>
            <a:noFill/>
          </a:ln>
        </p:spPr>
      </p:sp>
      <p:sp>
        <p:nvSpPr>
          <p:cNvPr id="2206" name="Google Shape;2206;p72">
            <a:extLst>
              <a:ext uri="{FF2B5EF4-FFF2-40B4-BE49-F238E27FC236}">
                <a16:creationId xmlns:a16="http://schemas.microsoft.com/office/drawing/2014/main" id="{1883E945-E34C-1F0F-CAB8-C3F29CA6ABF3}"/>
              </a:ext>
            </a:extLst>
          </p:cNvPr>
          <p:cNvSpPr/>
          <p:nvPr/>
        </p:nvSpPr>
        <p:spPr>
          <a:xfrm>
            <a:off x="5329960" y="3292736"/>
            <a:ext cx="1532081" cy="1183881"/>
          </a:xfrm>
          <a:custGeom>
            <a:avLst/>
            <a:gdLst/>
            <a:ahLst/>
            <a:cxnLst/>
            <a:rect l="l" t="t" r="r" b="b"/>
            <a:pathLst>
              <a:path w="2298121" h="1775821" extrusionOk="0">
                <a:moveTo>
                  <a:pt x="0" y="0"/>
                </a:moveTo>
                <a:lnTo>
                  <a:pt x="2298122" y="0"/>
                </a:lnTo>
                <a:lnTo>
                  <a:pt x="2298122" y="1775821"/>
                </a:lnTo>
                <a:lnTo>
                  <a:pt x="0" y="1775821"/>
                </a:lnTo>
                <a:lnTo>
                  <a:pt x="0" y="0"/>
                </a:lnTo>
                <a:close/>
              </a:path>
            </a:pathLst>
          </a:custGeom>
          <a:blipFill rotWithShape="1">
            <a:blip r:embed="rId14">
              <a:alphaModFix amt="10000"/>
            </a:blip>
            <a:stretch>
              <a:fillRect/>
            </a:stretch>
          </a:blipFill>
          <a:ln>
            <a:noFill/>
          </a:ln>
        </p:spPr>
      </p:sp>
      <p:sp>
        <p:nvSpPr>
          <p:cNvPr id="2207" name="Google Shape;2207;p72">
            <a:extLst>
              <a:ext uri="{FF2B5EF4-FFF2-40B4-BE49-F238E27FC236}">
                <a16:creationId xmlns:a16="http://schemas.microsoft.com/office/drawing/2014/main" id="{4679BD0D-3DAB-7B67-8EBF-4BCB28C6E0FD}"/>
              </a:ext>
            </a:extLst>
          </p:cNvPr>
          <p:cNvSpPr/>
          <p:nvPr/>
        </p:nvSpPr>
        <p:spPr>
          <a:xfrm>
            <a:off x="4457124" y="4931422"/>
            <a:ext cx="1607521" cy="1607521"/>
          </a:xfrm>
          <a:custGeom>
            <a:avLst/>
            <a:gdLst/>
            <a:ahLst/>
            <a:cxnLst/>
            <a:rect l="l" t="t" r="r" b="b"/>
            <a:pathLst>
              <a:path w="2411282" h="2411282" extrusionOk="0">
                <a:moveTo>
                  <a:pt x="0" y="0"/>
                </a:moveTo>
                <a:lnTo>
                  <a:pt x="2411282" y="0"/>
                </a:lnTo>
                <a:lnTo>
                  <a:pt x="2411282" y="2411282"/>
                </a:lnTo>
                <a:lnTo>
                  <a:pt x="0" y="2411282"/>
                </a:lnTo>
                <a:lnTo>
                  <a:pt x="0" y="0"/>
                </a:lnTo>
                <a:close/>
              </a:path>
            </a:pathLst>
          </a:custGeom>
          <a:blipFill rotWithShape="1">
            <a:blip r:embed="rId7">
              <a:alphaModFix amt="10000"/>
            </a:blip>
            <a:stretch>
              <a:fillRect/>
            </a:stretch>
          </a:blipFill>
          <a:ln>
            <a:noFill/>
          </a:ln>
        </p:spPr>
      </p:sp>
      <p:sp>
        <p:nvSpPr>
          <p:cNvPr id="2208" name="Google Shape;2208;p72">
            <a:extLst>
              <a:ext uri="{FF2B5EF4-FFF2-40B4-BE49-F238E27FC236}">
                <a16:creationId xmlns:a16="http://schemas.microsoft.com/office/drawing/2014/main" id="{F6A934B1-DF8B-5377-2D4B-5F20D5AEFCE6}"/>
              </a:ext>
            </a:extLst>
          </p:cNvPr>
          <p:cNvSpPr/>
          <p:nvPr/>
        </p:nvSpPr>
        <p:spPr>
          <a:xfrm>
            <a:off x="6233121" y="4947607"/>
            <a:ext cx="2204739" cy="2245567"/>
          </a:xfrm>
          <a:custGeom>
            <a:avLst/>
            <a:gdLst/>
            <a:ahLst/>
            <a:cxnLst/>
            <a:rect l="l" t="t" r="r" b="b"/>
            <a:pathLst>
              <a:path w="3307107" h="3368350" extrusionOk="0">
                <a:moveTo>
                  <a:pt x="0" y="0"/>
                </a:moveTo>
                <a:lnTo>
                  <a:pt x="3307107" y="0"/>
                </a:lnTo>
                <a:lnTo>
                  <a:pt x="3307107" y="3368349"/>
                </a:lnTo>
                <a:lnTo>
                  <a:pt x="0" y="3368349"/>
                </a:lnTo>
                <a:lnTo>
                  <a:pt x="0" y="0"/>
                </a:lnTo>
                <a:close/>
              </a:path>
            </a:pathLst>
          </a:custGeom>
          <a:blipFill rotWithShape="1">
            <a:blip r:embed="rId10">
              <a:alphaModFix amt="10000"/>
            </a:blip>
            <a:stretch>
              <a:fillRect/>
            </a:stretch>
          </a:blipFill>
          <a:ln>
            <a:noFill/>
          </a:ln>
        </p:spPr>
      </p:sp>
      <p:sp>
        <p:nvSpPr>
          <p:cNvPr id="2210" name="Google Shape;2210;p72">
            <a:extLst>
              <a:ext uri="{FF2B5EF4-FFF2-40B4-BE49-F238E27FC236}">
                <a16:creationId xmlns:a16="http://schemas.microsoft.com/office/drawing/2014/main" id="{04C10D58-540F-A330-86AA-C3051513BCD6}"/>
              </a:ext>
            </a:extLst>
          </p:cNvPr>
          <p:cNvSpPr/>
          <p:nvPr/>
        </p:nvSpPr>
        <p:spPr>
          <a:xfrm rot="10800000">
            <a:off x="7173191" y="3897375"/>
            <a:ext cx="1863037" cy="770832"/>
          </a:xfrm>
          <a:custGeom>
            <a:avLst/>
            <a:gdLst/>
            <a:ahLst/>
            <a:cxnLst/>
            <a:rect l="l" t="t" r="r" b="b"/>
            <a:pathLst>
              <a:path w="2794556" h="1156247" extrusionOk="0">
                <a:moveTo>
                  <a:pt x="0" y="0"/>
                </a:moveTo>
                <a:lnTo>
                  <a:pt x="2794555" y="0"/>
                </a:lnTo>
                <a:lnTo>
                  <a:pt x="2794555" y="1156248"/>
                </a:lnTo>
                <a:lnTo>
                  <a:pt x="0" y="1156248"/>
                </a:lnTo>
                <a:lnTo>
                  <a:pt x="0" y="0"/>
                </a:lnTo>
                <a:close/>
              </a:path>
            </a:pathLst>
          </a:custGeom>
          <a:blipFill rotWithShape="1">
            <a:blip r:embed="rId11">
              <a:alphaModFix amt="10000"/>
            </a:blip>
            <a:stretch>
              <a:fillRect/>
            </a:stretch>
          </a:blipFill>
          <a:ln>
            <a:noFill/>
          </a:ln>
        </p:spPr>
      </p:sp>
      <p:sp>
        <p:nvSpPr>
          <p:cNvPr id="2211" name="Google Shape;2211;p72">
            <a:extLst>
              <a:ext uri="{FF2B5EF4-FFF2-40B4-BE49-F238E27FC236}">
                <a16:creationId xmlns:a16="http://schemas.microsoft.com/office/drawing/2014/main" id="{FE496866-DFAF-6F04-98BB-C0D652B6E629}"/>
              </a:ext>
            </a:extLst>
          </p:cNvPr>
          <p:cNvSpPr/>
          <p:nvPr/>
        </p:nvSpPr>
        <p:spPr>
          <a:xfrm>
            <a:off x="8507710" y="5872297"/>
            <a:ext cx="1344788" cy="1362124"/>
          </a:xfrm>
          <a:custGeom>
            <a:avLst/>
            <a:gdLst/>
            <a:ahLst/>
            <a:cxnLst/>
            <a:rect l="l" t="t" r="r" b="b"/>
            <a:pathLst>
              <a:path w="2017182" h="2043186" extrusionOk="0">
                <a:moveTo>
                  <a:pt x="0" y="0"/>
                </a:moveTo>
                <a:lnTo>
                  <a:pt x="2017182" y="0"/>
                </a:lnTo>
                <a:lnTo>
                  <a:pt x="2017182" y="2043187"/>
                </a:lnTo>
                <a:lnTo>
                  <a:pt x="0" y="2043187"/>
                </a:lnTo>
                <a:lnTo>
                  <a:pt x="0" y="0"/>
                </a:lnTo>
                <a:close/>
              </a:path>
            </a:pathLst>
          </a:custGeom>
          <a:blipFill rotWithShape="1">
            <a:blip r:embed="rId9">
              <a:alphaModFix amt="5000"/>
            </a:blip>
            <a:stretch>
              <a:fillRect/>
            </a:stretch>
          </a:blipFill>
          <a:ln>
            <a:noFill/>
          </a:ln>
        </p:spPr>
      </p:sp>
      <p:sp>
        <p:nvSpPr>
          <p:cNvPr id="2212" name="Google Shape;2212;p72">
            <a:extLst>
              <a:ext uri="{FF2B5EF4-FFF2-40B4-BE49-F238E27FC236}">
                <a16:creationId xmlns:a16="http://schemas.microsoft.com/office/drawing/2014/main" id="{C9EA94A8-FE82-A675-D7DE-3B92BB2249AE}"/>
              </a:ext>
            </a:extLst>
          </p:cNvPr>
          <p:cNvSpPr/>
          <p:nvPr/>
        </p:nvSpPr>
        <p:spPr>
          <a:xfrm>
            <a:off x="1257021" y="6512747"/>
            <a:ext cx="1836620" cy="1419207"/>
          </a:xfrm>
          <a:custGeom>
            <a:avLst/>
            <a:gdLst/>
            <a:ahLst/>
            <a:cxnLst/>
            <a:rect l="l" t="t" r="r" b="b"/>
            <a:pathLst>
              <a:path w="2754930" h="2128810" extrusionOk="0">
                <a:moveTo>
                  <a:pt x="0" y="0"/>
                </a:moveTo>
                <a:lnTo>
                  <a:pt x="2754930" y="0"/>
                </a:lnTo>
                <a:lnTo>
                  <a:pt x="2754930" y="2128810"/>
                </a:lnTo>
                <a:lnTo>
                  <a:pt x="0" y="2128810"/>
                </a:lnTo>
                <a:lnTo>
                  <a:pt x="0" y="0"/>
                </a:lnTo>
                <a:close/>
              </a:path>
            </a:pathLst>
          </a:custGeom>
          <a:blipFill rotWithShape="1">
            <a:blip r:embed="rId14">
              <a:alphaModFix amt="10000"/>
            </a:blip>
            <a:stretch>
              <a:fillRect/>
            </a:stretch>
          </a:blipFill>
          <a:ln>
            <a:noFill/>
          </a:ln>
        </p:spPr>
      </p:sp>
      <p:sp>
        <p:nvSpPr>
          <p:cNvPr id="2213" name="Google Shape;2213;p72">
            <a:extLst>
              <a:ext uri="{FF2B5EF4-FFF2-40B4-BE49-F238E27FC236}">
                <a16:creationId xmlns:a16="http://schemas.microsoft.com/office/drawing/2014/main" id="{3BC35F9E-CC38-DD89-951C-D95DC8C0EA4D}"/>
              </a:ext>
            </a:extLst>
          </p:cNvPr>
          <p:cNvSpPr/>
          <p:nvPr/>
        </p:nvSpPr>
        <p:spPr>
          <a:xfrm>
            <a:off x="3351126" y="6512747"/>
            <a:ext cx="986772" cy="656652"/>
          </a:xfrm>
          <a:custGeom>
            <a:avLst/>
            <a:gdLst/>
            <a:ahLst/>
            <a:cxnLst/>
            <a:rect l="l" t="t" r="r" b="b"/>
            <a:pathLst>
              <a:path w="1480158" h="984978" extrusionOk="0">
                <a:moveTo>
                  <a:pt x="0" y="0"/>
                </a:moveTo>
                <a:lnTo>
                  <a:pt x="1480159" y="0"/>
                </a:lnTo>
                <a:lnTo>
                  <a:pt x="1480159" y="984978"/>
                </a:lnTo>
                <a:lnTo>
                  <a:pt x="0" y="984978"/>
                </a:lnTo>
                <a:lnTo>
                  <a:pt x="0" y="0"/>
                </a:lnTo>
                <a:close/>
              </a:path>
            </a:pathLst>
          </a:custGeom>
          <a:blipFill rotWithShape="1">
            <a:blip r:embed="rId13">
              <a:alphaModFix amt="10000"/>
            </a:blip>
            <a:stretch>
              <a:fillRect/>
            </a:stretch>
          </a:blipFill>
          <a:ln>
            <a:noFill/>
          </a:ln>
        </p:spPr>
      </p:sp>
      <p:sp>
        <p:nvSpPr>
          <p:cNvPr id="2214" name="Google Shape;2214;p72">
            <a:extLst>
              <a:ext uri="{FF2B5EF4-FFF2-40B4-BE49-F238E27FC236}">
                <a16:creationId xmlns:a16="http://schemas.microsoft.com/office/drawing/2014/main" id="{F1F20304-B79F-4930-8098-B77C63C75A7D}"/>
              </a:ext>
            </a:extLst>
          </p:cNvPr>
          <p:cNvSpPr/>
          <p:nvPr/>
        </p:nvSpPr>
        <p:spPr>
          <a:xfrm>
            <a:off x="3136444" y="3214550"/>
            <a:ext cx="429365" cy="429365"/>
          </a:xfrm>
          <a:custGeom>
            <a:avLst/>
            <a:gdLst/>
            <a:ahLst/>
            <a:cxnLst/>
            <a:rect l="l" t="t" r="r" b="b"/>
            <a:pathLst>
              <a:path w="644047" h="644047" extrusionOk="0">
                <a:moveTo>
                  <a:pt x="0" y="0"/>
                </a:moveTo>
                <a:lnTo>
                  <a:pt x="644047" y="0"/>
                </a:lnTo>
                <a:lnTo>
                  <a:pt x="644047" y="644048"/>
                </a:lnTo>
                <a:lnTo>
                  <a:pt x="0" y="644048"/>
                </a:lnTo>
                <a:lnTo>
                  <a:pt x="0" y="0"/>
                </a:lnTo>
                <a:close/>
              </a:path>
            </a:pathLst>
          </a:custGeom>
          <a:blipFill rotWithShape="1">
            <a:blip r:embed="rId15">
              <a:alphaModFix amt="10000"/>
            </a:blip>
            <a:stretch>
              <a:fillRect/>
            </a:stretch>
          </a:blipFill>
          <a:ln>
            <a:noFill/>
          </a:ln>
        </p:spPr>
      </p:sp>
      <p:sp>
        <p:nvSpPr>
          <p:cNvPr id="2215" name="Google Shape;2215;p72">
            <a:extLst>
              <a:ext uri="{FF2B5EF4-FFF2-40B4-BE49-F238E27FC236}">
                <a16:creationId xmlns:a16="http://schemas.microsoft.com/office/drawing/2014/main" id="{EF00AA49-1D0E-E8BB-B963-80153BC73D9E}"/>
              </a:ext>
            </a:extLst>
          </p:cNvPr>
          <p:cNvSpPr/>
          <p:nvPr/>
        </p:nvSpPr>
        <p:spPr>
          <a:xfrm>
            <a:off x="4571042" y="4597179"/>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6" name="Google Shape;2216;p72">
            <a:extLst>
              <a:ext uri="{FF2B5EF4-FFF2-40B4-BE49-F238E27FC236}">
                <a16:creationId xmlns:a16="http://schemas.microsoft.com/office/drawing/2014/main" id="{295C01EB-A031-B6FC-FB2C-6C106232471E}"/>
              </a:ext>
            </a:extLst>
          </p:cNvPr>
          <p:cNvSpPr/>
          <p:nvPr/>
        </p:nvSpPr>
        <p:spPr>
          <a:xfrm>
            <a:off x="7198539" y="4947607"/>
            <a:ext cx="429365" cy="429365"/>
          </a:xfrm>
          <a:custGeom>
            <a:avLst/>
            <a:gdLst/>
            <a:ahLst/>
            <a:cxnLst/>
            <a:rect l="l" t="t" r="r" b="b"/>
            <a:pathLst>
              <a:path w="644047" h="644047" extrusionOk="0">
                <a:moveTo>
                  <a:pt x="0" y="0"/>
                </a:moveTo>
                <a:lnTo>
                  <a:pt x="644048" y="0"/>
                </a:lnTo>
                <a:lnTo>
                  <a:pt x="644048" y="644047"/>
                </a:lnTo>
                <a:lnTo>
                  <a:pt x="0" y="644047"/>
                </a:lnTo>
                <a:lnTo>
                  <a:pt x="0" y="0"/>
                </a:lnTo>
                <a:close/>
              </a:path>
            </a:pathLst>
          </a:custGeom>
          <a:blipFill rotWithShape="1">
            <a:blip r:embed="rId15">
              <a:alphaModFix amt="10000"/>
            </a:blip>
            <a:stretch>
              <a:fillRect/>
            </a:stretch>
          </a:blipFill>
          <a:ln>
            <a:noFill/>
          </a:ln>
        </p:spPr>
      </p:sp>
      <p:sp>
        <p:nvSpPr>
          <p:cNvPr id="2217" name="Google Shape;2217;p72">
            <a:extLst>
              <a:ext uri="{FF2B5EF4-FFF2-40B4-BE49-F238E27FC236}">
                <a16:creationId xmlns:a16="http://schemas.microsoft.com/office/drawing/2014/main" id="{1801B6F5-65B0-EF42-B648-26215B047135}"/>
              </a:ext>
            </a:extLst>
          </p:cNvPr>
          <p:cNvSpPr/>
          <p:nvPr/>
        </p:nvSpPr>
        <p:spPr>
          <a:xfrm>
            <a:off x="7806250" y="138882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2218" name="Google Shape;2218;p72">
            <a:extLst>
              <a:ext uri="{FF2B5EF4-FFF2-40B4-BE49-F238E27FC236}">
                <a16:creationId xmlns:a16="http://schemas.microsoft.com/office/drawing/2014/main" id="{160C2C49-2745-11D8-B05D-DCE32DC56286}"/>
              </a:ext>
            </a:extLst>
          </p:cNvPr>
          <p:cNvSpPr/>
          <p:nvPr/>
        </p:nvSpPr>
        <p:spPr>
          <a:xfrm>
            <a:off x="5666636" y="6512747"/>
            <a:ext cx="429365" cy="429365"/>
          </a:xfrm>
          <a:custGeom>
            <a:avLst/>
            <a:gdLst/>
            <a:ahLst/>
            <a:cxnLst/>
            <a:rect l="l" t="t" r="r" b="b"/>
            <a:pathLst>
              <a:path w="644047" h="644047" extrusionOk="0">
                <a:moveTo>
                  <a:pt x="0" y="0"/>
                </a:moveTo>
                <a:lnTo>
                  <a:pt x="644047" y="0"/>
                </a:lnTo>
                <a:lnTo>
                  <a:pt x="644047" y="644047"/>
                </a:lnTo>
                <a:lnTo>
                  <a:pt x="0" y="644047"/>
                </a:lnTo>
                <a:lnTo>
                  <a:pt x="0" y="0"/>
                </a:lnTo>
                <a:close/>
              </a:path>
            </a:pathLst>
          </a:custGeom>
          <a:blipFill rotWithShape="1">
            <a:blip r:embed="rId15">
              <a:alphaModFix amt="10000"/>
            </a:blip>
            <a:stretch>
              <a:fillRect/>
            </a:stretch>
          </a:blipFill>
          <a:ln>
            <a:noFill/>
          </a:ln>
        </p:spPr>
      </p:sp>
      <p:sp>
        <p:nvSpPr>
          <p:cNvPr id="3" name="TextBox 2">
            <a:extLst>
              <a:ext uri="{FF2B5EF4-FFF2-40B4-BE49-F238E27FC236}">
                <a16:creationId xmlns:a16="http://schemas.microsoft.com/office/drawing/2014/main" id="{E61F0BA0-B6BA-D23F-E962-9875AF7F6339}"/>
              </a:ext>
            </a:extLst>
          </p:cNvPr>
          <p:cNvSpPr txBox="1"/>
          <p:nvPr/>
        </p:nvSpPr>
        <p:spPr>
          <a:xfrm>
            <a:off x="552449" y="747304"/>
            <a:ext cx="11087101" cy="2548455"/>
          </a:xfrm>
          <a:prstGeom prst="rect">
            <a:avLst/>
          </a:prstGeom>
          <a:noFill/>
        </p:spPr>
        <p:txBody>
          <a:bodyPr wrap="square">
            <a:spAutoFit/>
          </a:bodyPr>
          <a:lstStyle/>
          <a:p>
            <a:pPr algn="just">
              <a:lnSpc>
                <a:spcPct val="107000"/>
              </a:lnSpc>
              <a:spcAft>
                <a:spcPts val="800"/>
              </a:spcAft>
            </a:pPr>
            <a:r>
              <a:rPr lang="en-IN" sz="2400" kern="100" dirty="0" err="1">
                <a:effectLst/>
                <a:latin typeface="+mj-lt"/>
                <a:ea typeface="Calibri" panose="020F0502020204030204" pitchFamily="34" charset="0"/>
                <a:cs typeface="Times New Roman" panose="02020603050405020304" pitchFamily="18" charset="0"/>
              </a:rPr>
              <a:t>Analyzing</a:t>
            </a:r>
            <a:r>
              <a:rPr lang="en-IN" sz="2400" kern="100" dirty="0">
                <a:effectLst/>
                <a:latin typeface="+mj-lt"/>
                <a:ea typeface="Calibri" panose="020F0502020204030204" pitchFamily="34" charset="0"/>
                <a:cs typeface="Times New Roman" panose="02020603050405020304" pitchFamily="18" charset="0"/>
              </a:rPr>
              <a:t> the decomposed components offers valuable insights. Understanding the trend allows for long-term forecasting and strategic planning. Identifying and quantifying seasonality helps in short-term forecasting, inventory management, and resource allocation. The residual component can reveal unusual events or outliers that deviate from the expected patterns.</a:t>
            </a:r>
          </a:p>
          <a:p>
            <a:pPr>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regression - Linear trend with time-series does not fit the data perfectly.  Is that OK? - Cross Validated">
            <a:extLst>
              <a:ext uri="{FF2B5EF4-FFF2-40B4-BE49-F238E27FC236}">
                <a16:creationId xmlns:a16="http://schemas.microsoft.com/office/drawing/2014/main" id="{A65DA77F-763D-BAEE-4B6C-234D0BF72361}"/>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4625" t="1935" r="8348" b="3677"/>
          <a:stretch/>
        </p:blipFill>
        <p:spPr bwMode="auto">
          <a:xfrm>
            <a:off x="649055" y="2947637"/>
            <a:ext cx="5055472" cy="32990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asonality in Time Series Analysis | Towards Data Science">
            <a:extLst>
              <a:ext uri="{FF2B5EF4-FFF2-40B4-BE49-F238E27FC236}">
                <a16:creationId xmlns:a16="http://schemas.microsoft.com/office/drawing/2014/main" id="{9FA47118-23CD-2393-5ADB-01584729830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82039" y="2964493"/>
            <a:ext cx="5778176" cy="34952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3D22FB-8B54-B520-1EBF-BFA85E8AB772}"/>
              </a:ext>
            </a:extLst>
          </p:cNvPr>
          <p:cNvSpPr txBox="1"/>
          <p:nvPr/>
        </p:nvSpPr>
        <p:spPr>
          <a:xfrm>
            <a:off x="2414529" y="169940"/>
            <a:ext cx="6504214" cy="582595"/>
          </a:xfrm>
          <a:prstGeom prst="rect">
            <a:avLst/>
          </a:prstGeom>
          <a:noFill/>
        </p:spPr>
        <p:txBody>
          <a:bodyPr wrap="square">
            <a:spAutoFit/>
          </a:bodyPr>
          <a:lstStyle/>
          <a:p>
            <a:pPr algn="ctr">
              <a:lnSpc>
                <a:spcPct val="107000"/>
              </a:lnSpc>
              <a:spcAft>
                <a:spcPts val="800"/>
              </a:spcAft>
            </a:pPr>
            <a:r>
              <a:rPr lang="en-IN" sz="3200" b="1" kern="100" dirty="0">
                <a:effectLst/>
                <a:latin typeface="Georgia" panose="02040502050405020303" pitchFamily="18" charset="0"/>
                <a:ea typeface="Calibri" panose="020F0502020204030204" pitchFamily="34" charset="0"/>
                <a:cs typeface="Times New Roman" panose="02020603050405020304" pitchFamily="18" charset="0"/>
              </a:rPr>
              <a:t>Decomposing Time Series</a:t>
            </a:r>
            <a:endParaRPr lang="en-IN" sz="3200" kern="1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842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5992</Words>
  <Application>Microsoft Office PowerPoint</Application>
  <PresentationFormat>Widescreen</PresentationFormat>
  <Paragraphs>359</Paragraphs>
  <Slides>48</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Calibri Light</vt:lpstr>
      <vt:lpstr>Cambria Math</vt:lpstr>
      <vt:lpstr>Century</vt:lpstr>
      <vt:lpstr>Georgia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 Sarkar</dc:creator>
  <cp:lastModifiedBy>Ankita Sarkar</cp:lastModifiedBy>
  <cp:revision>37</cp:revision>
  <dcterms:created xsi:type="dcterms:W3CDTF">2025-04-09T16:48:50Z</dcterms:created>
  <dcterms:modified xsi:type="dcterms:W3CDTF">2025-04-21T13:51:46Z</dcterms:modified>
</cp:coreProperties>
</file>