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817CFC-1457-479C-BE6F-9C53E1E604DF}">
  <a:tblStyle styleId="{4D817CFC-1457-479C-BE6F-9C53E1E604D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C27526-9760-4DB7-9545-86D9AE2706E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451B2DA-BF95-46A2-A042-7A8E5778A2E3}"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b63720d28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b63720d28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b63720d2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b63720d2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b63720d2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b63720d2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AutoNum type="arabicPeriod"/>
            </a:pPr>
            <a:r>
              <a:rPr lang="en">
                <a:solidFill>
                  <a:schemeClr val="dk1"/>
                </a:solidFill>
              </a:rPr>
              <a:t>people dont have enough trust in autonomous technology.</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mostly the data we collected represents the city people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mostly the data we collected represents the city people, who commute daily by own car 50%</a:t>
            </a:r>
            <a:endParaRPr u="sng">
              <a:solidFill>
                <a:schemeClr val="hlink"/>
              </a:solidFill>
            </a:endParaRPr>
          </a:p>
          <a:p>
            <a:pPr indent="0" lvl="0" marL="0" rtl="0" algn="l">
              <a:lnSpc>
                <a:spcPct val="115000"/>
              </a:lnSpc>
              <a:spcBef>
                <a:spcPts val="1200"/>
              </a:spcBef>
              <a:spcAft>
                <a:spcPts val="0"/>
              </a:spcAft>
              <a:buNone/>
            </a:pPr>
            <a:r>
              <a:rPr lang="en">
                <a:solidFill>
                  <a:schemeClr val="dk1"/>
                </a:solidFill>
              </a:rPr>
              <a:t>3. When driving your car, would you feel safe "only" when you drive, and why?</a:t>
            </a:r>
            <a:endParaRPr u="sng">
              <a:solidFill>
                <a:schemeClr val="hlink"/>
              </a:solidFill>
            </a:endParaRPr>
          </a:p>
          <a:p>
            <a:pPr indent="0" lvl="0" marL="0" rtl="0" algn="l">
              <a:lnSpc>
                <a:spcPct val="115000"/>
              </a:lnSpc>
              <a:spcBef>
                <a:spcPts val="1200"/>
              </a:spcBef>
              <a:spcAft>
                <a:spcPts val="1200"/>
              </a:spcAft>
              <a:buNone/>
            </a:pPr>
            <a:r>
              <a:rPr lang="en">
                <a:solidFill>
                  <a:schemeClr val="dk1"/>
                </a:solidFill>
              </a:rPr>
              <a:t>target audience with solution:</a:t>
            </a:r>
            <a:r>
              <a:rPr lang="en" u="sng">
                <a:solidFill>
                  <a:schemeClr val="hlink"/>
                </a:solidFill>
              </a:rPr>
              <a:t> </a:t>
            </a:r>
            <a:r>
              <a:rPr lang="en">
                <a:solidFill>
                  <a:schemeClr val="dk1"/>
                </a:solidFill>
              </a:rPr>
              <a:t>Normal Driver Mode: give the driver robot a direction, and it will drive you there as fast as possible, taking into account all safety regulations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a6d4a31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a6d4a31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research what did we realsie. Ad pie charts here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b63720d2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b63720d2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research what did we </a:t>
            </a:r>
            <a:r>
              <a:rPr lang="en"/>
              <a:t>realise</a:t>
            </a:r>
            <a:r>
              <a:rPr lang="en"/>
              <a:t>. Ad pie charts here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b63720d28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b63720d28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b63720d28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b63720d28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research what did we realsie. Ad pie charts here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a6d4a313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a6d4a313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research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a6d4a31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a6d4a31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tabel of 5 different ads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4.jpg"/><Relationship Id="rId11" Type="http://schemas.openxmlformats.org/officeDocument/2006/relationships/image" Target="../media/image12.jpg"/><Relationship Id="rId10" Type="http://schemas.openxmlformats.org/officeDocument/2006/relationships/image" Target="../media/image22.jpg"/><Relationship Id="rId12" Type="http://schemas.openxmlformats.org/officeDocument/2006/relationships/image" Target="../media/image6.jpg"/><Relationship Id="rId9" Type="http://schemas.openxmlformats.org/officeDocument/2006/relationships/image" Target="../media/image8.jpg"/><Relationship Id="rId5" Type="http://schemas.openxmlformats.org/officeDocument/2006/relationships/image" Target="../media/image17.jpg"/><Relationship Id="rId6" Type="http://schemas.openxmlformats.org/officeDocument/2006/relationships/image" Target="../media/image21.jpg"/><Relationship Id="rId7" Type="http://schemas.openxmlformats.org/officeDocument/2006/relationships/image" Target="../media/image18.jp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181225" y="1681300"/>
            <a:ext cx="63315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AIR·Ton</a:t>
            </a:r>
            <a:r>
              <a:rPr lang="en"/>
              <a:t> Ad </a:t>
            </a:r>
            <a:endParaRPr/>
          </a:p>
        </p:txBody>
      </p:sp>
      <p:sp>
        <p:nvSpPr>
          <p:cNvPr id="73" name="Google Shape;73;p13"/>
          <p:cNvSpPr txBox="1"/>
          <p:nvPr>
            <p:ph idx="1" type="subTitle"/>
          </p:nvPr>
        </p:nvSpPr>
        <p:spPr>
          <a:xfrm>
            <a:off x="3753976" y="3238450"/>
            <a:ext cx="4967700" cy="124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t>Group 3</a:t>
            </a:r>
            <a:r>
              <a:rPr lang="en" sz="2500"/>
              <a:t> </a:t>
            </a:r>
            <a:endParaRPr sz="2500"/>
          </a:p>
          <a:p>
            <a:pPr indent="0" lvl="0" marL="1371600" rtl="0" algn="l">
              <a:spcBef>
                <a:spcPts val="0"/>
              </a:spcBef>
              <a:spcAft>
                <a:spcPts val="0"/>
              </a:spcAft>
              <a:buNone/>
            </a:pPr>
            <a:r>
              <a:rPr lang="en" sz="1900"/>
              <a:t>Ankita 		Karolina</a:t>
            </a:r>
            <a:endParaRPr sz="1900"/>
          </a:p>
          <a:p>
            <a:pPr indent="0" lvl="0" marL="1371600" rtl="0" algn="l">
              <a:spcBef>
                <a:spcPts val="0"/>
              </a:spcBef>
              <a:spcAft>
                <a:spcPts val="0"/>
              </a:spcAft>
              <a:buNone/>
            </a:pPr>
            <a:r>
              <a:rPr lang="en" sz="1900"/>
              <a:t>              Marlon 	</a:t>
            </a:r>
            <a:endParaRPr sz="1900"/>
          </a:p>
          <a:p>
            <a:pPr indent="0" lvl="0" marL="1371600" rtl="0" algn="l">
              <a:spcBef>
                <a:spcPts val="0"/>
              </a:spcBef>
              <a:spcAft>
                <a:spcPts val="0"/>
              </a:spcAft>
              <a:buNone/>
            </a:pPr>
            <a:r>
              <a:rPr lang="en" sz="1900"/>
              <a:t>Kundai 		Senikau</a:t>
            </a:r>
            <a:endParaRPr sz="1900"/>
          </a:p>
          <a:p>
            <a:pPr indent="0" lvl="0" marL="0" rtl="0" algn="l">
              <a:spcBef>
                <a:spcPts val="0"/>
              </a:spcBef>
              <a:spcAft>
                <a:spcPts val="0"/>
              </a:spcAft>
              <a:buNone/>
            </a:pPr>
            <a:r>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rot="-683226">
            <a:off x="392850" y="595725"/>
            <a:ext cx="3076574" cy="4286249"/>
          </a:xfrm>
          <a:prstGeom prst="rect">
            <a:avLst/>
          </a:prstGeom>
          <a:noFill/>
          <a:ln>
            <a:noFill/>
          </a:ln>
        </p:spPr>
      </p:pic>
      <p:sp>
        <p:nvSpPr>
          <p:cNvPr id="147" name="Google Shape;147;p22"/>
          <p:cNvSpPr txBox="1"/>
          <p:nvPr/>
        </p:nvSpPr>
        <p:spPr>
          <a:xfrm>
            <a:off x="5157050" y="794500"/>
            <a:ext cx="3567900" cy="3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8" name="Google Shape;148;p22"/>
          <p:cNvPicPr preferRelativeResize="0"/>
          <p:nvPr/>
        </p:nvPicPr>
        <p:blipFill>
          <a:blip r:embed="rId4">
            <a:alphaModFix/>
          </a:blip>
          <a:stretch>
            <a:fillRect/>
          </a:stretch>
        </p:blipFill>
        <p:spPr>
          <a:xfrm>
            <a:off x="2988325" y="976075"/>
            <a:ext cx="3057525" cy="3762375"/>
          </a:xfrm>
          <a:prstGeom prst="rect">
            <a:avLst/>
          </a:prstGeom>
          <a:noFill/>
          <a:ln>
            <a:noFill/>
          </a:ln>
        </p:spPr>
      </p:pic>
      <p:pic>
        <p:nvPicPr>
          <p:cNvPr id="149" name="Google Shape;149;p22"/>
          <p:cNvPicPr preferRelativeResize="0"/>
          <p:nvPr/>
        </p:nvPicPr>
        <p:blipFill>
          <a:blip r:embed="rId5">
            <a:alphaModFix/>
          </a:blip>
          <a:stretch>
            <a:fillRect/>
          </a:stretch>
        </p:blipFill>
        <p:spPr>
          <a:xfrm rot="620975">
            <a:off x="5594774" y="320688"/>
            <a:ext cx="3086100" cy="4429125"/>
          </a:xfrm>
          <a:prstGeom prst="rect">
            <a:avLst/>
          </a:prstGeom>
          <a:noFill/>
          <a:ln>
            <a:noFill/>
          </a:ln>
        </p:spPr>
      </p:pic>
      <p:sp>
        <p:nvSpPr>
          <p:cNvPr id="150" name="Google Shape;150;p22"/>
          <p:cNvSpPr txBox="1"/>
          <p:nvPr/>
        </p:nvSpPr>
        <p:spPr>
          <a:xfrm>
            <a:off x="0" y="795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aleway"/>
                <a:ea typeface="Raleway"/>
                <a:cs typeface="Raleway"/>
                <a:sym typeface="Raleway"/>
              </a:rPr>
              <a:t>Sample Facebook Ads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a:blip r:embed="rId3">
            <a:alphaModFix/>
          </a:blip>
          <a:stretch>
            <a:fillRect/>
          </a:stretch>
        </p:blipFill>
        <p:spPr>
          <a:xfrm rot="195069">
            <a:off x="1140200" y="990475"/>
            <a:ext cx="2813650" cy="3479626"/>
          </a:xfrm>
          <a:prstGeom prst="rect">
            <a:avLst/>
          </a:prstGeom>
          <a:noFill/>
          <a:ln>
            <a:noFill/>
          </a:ln>
        </p:spPr>
      </p:pic>
      <p:pic>
        <p:nvPicPr>
          <p:cNvPr id="156" name="Google Shape;156;p23"/>
          <p:cNvPicPr preferRelativeResize="0"/>
          <p:nvPr/>
        </p:nvPicPr>
        <p:blipFill>
          <a:blip r:embed="rId4">
            <a:alphaModFix/>
          </a:blip>
          <a:stretch>
            <a:fillRect/>
          </a:stretch>
        </p:blipFill>
        <p:spPr>
          <a:xfrm rot="-206778">
            <a:off x="4947125" y="1047000"/>
            <a:ext cx="2813650" cy="3418600"/>
          </a:xfrm>
          <a:prstGeom prst="rect">
            <a:avLst/>
          </a:prstGeom>
          <a:noFill/>
          <a:ln>
            <a:noFill/>
          </a:ln>
        </p:spPr>
      </p:pic>
      <p:sp>
        <p:nvSpPr>
          <p:cNvPr id="157" name="Google Shape;157;p23"/>
          <p:cNvSpPr txBox="1"/>
          <p:nvPr/>
        </p:nvSpPr>
        <p:spPr>
          <a:xfrm>
            <a:off x="163000" y="90575"/>
            <a:ext cx="30063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00">
                <a:solidFill>
                  <a:schemeClr val="dk1"/>
                </a:solidFill>
                <a:latin typeface="Raleway"/>
                <a:ea typeface="Raleway"/>
                <a:cs typeface="Raleway"/>
                <a:sym typeface="Raleway"/>
              </a:rPr>
              <a:t>Sample Facebook Ads </a:t>
            </a:r>
            <a:endParaRPr b="1" sz="1500">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nvSpPr>
        <p:spPr>
          <a:xfrm>
            <a:off x="5157050" y="794500"/>
            <a:ext cx="3567900" cy="3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3" name="Google Shape;163;p24"/>
          <p:cNvSpPr txBox="1"/>
          <p:nvPr/>
        </p:nvSpPr>
        <p:spPr>
          <a:xfrm>
            <a:off x="531925" y="519250"/>
            <a:ext cx="3837600" cy="9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Lato"/>
                <a:ea typeface="Lato"/>
                <a:cs typeface="Lato"/>
                <a:sym typeface="Lato"/>
              </a:rPr>
              <a:t>Benefits of Using AIR·Ton</a:t>
            </a:r>
            <a:endParaRPr b="1" sz="2700">
              <a:solidFill>
                <a:schemeClr val="dk1"/>
              </a:solidFill>
              <a:latin typeface="Lato"/>
              <a:ea typeface="Lato"/>
              <a:cs typeface="Lato"/>
              <a:sym typeface="Lato"/>
            </a:endParaRPr>
          </a:p>
        </p:txBody>
      </p:sp>
      <p:pic>
        <p:nvPicPr>
          <p:cNvPr id="164" name="Google Shape;164;p24"/>
          <p:cNvPicPr preferRelativeResize="0"/>
          <p:nvPr/>
        </p:nvPicPr>
        <p:blipFill>
          <a:blip r:embed="rId3">
            <a:alphaModFix/>
          </a:blip>
          <a:stretch>
            <a:fillRect/>
          </a:stretch>
        </p:blipFill>
        <p:spPr>
          <a:xfrm>
            <a:off x="4686350" y="985900"/>
            <a:ext cx="4038600" cy="2917000"/>
          </a:xfrm>
          <a:prstGeom prst="rect">
            <a:avLst/>
          </a:prstGeom>
          <a:noFill/>
          <a:ln>
            <a:noFill/>
          </a:ln>
        </p:spPr>
      </p:pic>
      <p:sp>
        <p:nvSpPr>
          <p:cNvPr id="165" name="Google Shape;165;p24"/>
          <p:cNvSpPr txBox="1"/>
          <p:nvPr/>
        </p:nvSpPr>
        <p:spPr>
          <a:xfrm>
            <a:off x="479950" y="1546275"/>
            <a:ext cx="3142200" cy="335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Quicker and more efficient travel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Safer as people do not have to get into Ubers and risk catching COVID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Convenient</a:t>
            </a:r>
            <a:r>
              <a:rPr lang="en">
                <a:latin typeface="Lato"/>
                <a:ea typeface="Lato"/>
                <a:cs typeface="Lato"/>
                <a:sym typeface="Lato"/>
              </a:rPr>
              <a:t> for people traveling to placed where they do not know anyone</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Comfort : people can travel across the country while they sleep.</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Having a chauffeur to the parties/business meetings (using Butler mode) with privacy.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421550" y="594675"/>
            <a:ext cx="7788300" cy="1241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chemeClr val="dk1"/>
                </a:solidFill>
              </a:rPr>
              <a:t>Presentation Outline </a:t>
            </a:r>
            <a:endParaRPr sz="4300">
              <a:solidFill>
                <a:schemeClr val="dk1"/>
              </a:solidFill>
            </a:endParaRPr>
          </a:p>
        </p:txBody>
      </p:sp>
      <p:sp>
        <p:nvSpPr>
          <p:cNvPr id="79" name="Google Shape;79;p14"/>
          <p:cNvSpPr txBox="1"/>
          <p:nvPr>
            <p:ph idx="1" type="subTitle"/>
          </p:nvPr>
        </p:nvSpPr>
        <p:spPr>
          <a:xfrm>
            <a:off x="1082600" y="1412650"/>
            <a:ext cx="6234300" cy="3178500"/>
          </a:xfrm>
          <a:prstGeom prst="rect">
            <a:avLst/>
          </a:prstGeom>
          <a:noFill/>
        </p:spPr>
        <p:txBody>
          <a:bodyPr anchorCtr="0" anchor="b" bIns="91425" lIns="91425" spcFirstLastPara="1" rIns="91425" wrap="square" tIns="91425">
            <a:noAutofit/>
          </a:bodyPr>
          <a:lstStyle/>
          <a:p>
            <a:pPr indent="0" lvl="0" marL="1371600" rtl="0" algn="l">
              <a:spcBef>
                <a:spcPts val="0"/>
              </a:spcBef>
              <a:spcAft>
                <a:spcPts val="0"/>
              </a:spcAft>
              <a:buNone/>
            </a:pPr>
            <a:r>
              <a:t/>
            </a:r>
            <a:endParaRPr b="1" sz="1900"/>
          </a:p>
          <a:p>
            <a:pPr indent="-349250" lvl="0" marL="457200" rtl="0" algn="l">
              <a:spcBef>
                <a:spcPts val="0"/>
              </a:spcBef>
              <a:spcAft>
                <a:spcPts val="0"/>
              </a:spcAft>
              <a:buClr>
                <a:schemeClr val="dk1"/>
              </a:buClr>
              <a:buSzPts val="1900"/>
              <a:buFont typeface="Raleway"/>
              <a:buAutoNum type="arabicPeriod"/>
            </a:pPr>
            <a:r>
              <a:rPr b="1" lang="en" sz="1900">
                <a:solidFill>
                  <a:schemeClr val="dk1"/>
                </a:solidFill>
                <a:latin typeface="Raleway"/>
                <a:ea typeface="Raleway"/>
                <a:cs typeface="Raleway"/>
                <a:sym typeface="Raleway"/>
              </a:rPr>
              <a:t>Introduction </a:t>
            </a:r>
            <a:endParaRPr b="1" sz="1900">
              <a:solidFill>
                <a:schemeClr val="dk1"/>
              </a:solidFill>
              <a:latin typeface="Raleway"/>
              <a:ea typeface="Raleway"/>
              <a:cs typeface="Raleway"/>
              <a:sym typeface="Raleway"/>
            </a:endParaRPr>
          </a:p>
          <a:p>
            <a:pPr indent="-349250" lvl="0" marL="457200" rtl="0" algn="l">
              <a:spcBef>
                <a:spcPts val="0"/>
              </a:spcBef>
              <a:spcAft>
                <a:spcPts val="0"/>
              </a:spcAft>
              <a:buClr>
                <a:schemeClr val="dk1"/>
              </a:buClr>
              <a:buSzPts val="1900"/>
              <a:buFont typeface="Raleway"/>
              <a:buAutoNum type="arabicPeriod"/>
            </a:pPr>
            <a:r>
              <a:rPr b="1" lang="en" sz="1900">
                <a:solidFill>
                  <a:schemeClr val="dk1"/>
                </a:solidFill>
                <a:latin typeface="Raleway"/>
                <a:ea typeface="Raleway"/>
                <a:cs typeface="Raleway"/>
                <a:sym typeface="Raleway"/>
              </a:rPr>
              <a:t>The Questions Posed To Our Target Audience </a:t>
            </a:r>
            <a:endParaRPr b="1" sz="1900">
              <a:solidFill>
                <a:schemeClr val="dk1"/>
              </a:solidFill>
              <a:latin typeface="Raleway"/>
              <a:ea typeface="Raleway"/>
              <a:cs typeface="Raleway"/>
              <a:sym typeface="Raleway"/>
            </a:endParaRPr>
          </a:p>
          <a:p>
            <a:pPr indent="-349250" lvl="0" marL="457200" rtl="0" algn="l">
              <a:spcBef>
                <a:spcPts val="0"/>
              </a:spcBef>
              <a:spcAft>
                <a:spcPts val="0"/>
              </a:spcAft>
              <a:buClr>
                <a:schemeClr val="dk1"/>
              </a:buClr>
              <a:buSzPts val="1900"/>
              <a:buFont typeface="Raleway"/>
              <a:buAutoNum type="arabicPeriod"/>
            </a:pPr>
            <a:r>
              <a:rPr b="1" lang="en" sz="1900">
                <a:solidFill>
                  <a:schemeClr val="dk1"/>
                </a:solidFill>
                <a:latin typeface="Raleway"/>
                <a:ea typeface="Raleway"/>
                <a:cs typeface="Raleway"/>
                <a:sym typeface="Raleway"/>
              </a:rPr>
              <a:t>25 Answers From Our Survey</a:t>
            </a:r>
            <a:endParaRPr b="1" sz="1900">
              <a:solidFill>
                <a:schemeClr val="dk1"/>
              </a:solidFill>
              <a:latin typeface="Raleway"/>
              <a:ea typeface="Raleway"/>
              <a:cs typeface="Raleway"/>
              <a:sym typeface="Raleway"/>
            </a:endParaRPr>
          </a:p>
          <a:p>
            <a:pPr indent="-349250" lvl="0" marL="457200" rtl="0" algn="l">
              <a:spcBef>
                <a:spcPts val="0"/>
              </a:spcBef>
              <a:spcAft>
                <a:spcPts val="0"/>
              </a:spcAft>
              <a:buClr>
                <a:schemeClr val="dk1"/>
              </a:buClr>
              <a:buSzPts val="1900"/>
              <a:buFont typeface="Raleway"/>
              <a:buAutoNum type="arabicPeriod"/>
            </a:pPr>
            <a:r>
              <a:rPr b="1" lang="en" sz="1900">
                <a:solidFill>
                  <a:schemeClr val="dk1"/>
                </a:solidFill>
                <a:latin typeface="Raleway"/>
                <a:ea typeface="Raleway"/>
                <a:cs typeface="Raleway"/>
                <a:sym typeface="Raleway"/>
              </a:rPr>
              <a:t>Data Visuals of Answers Collected From Survey</a:t>
            </a:r>
            <a:endParaRPr b="1" sz="1900">
              <a:solidFill>
                <a:schemeClr val="dk1"/>
              </a:solidFill>
              <a:latin typeface="Raleway"/>
              <a:ea typeface="Raleway"/>
              <a:cs typeface="Raleway"/>
              <a:sym typeface="Raleway"/>
            </a:endParaRPr>
          </a:p>
          <a:p>
            <a:pPr indent="-349250" lvl="0" marL="457200" rtl="0" algn="l">
              <a:spcBef>
                <a:spcPts val="0"/>
              </a:spcBef>
              <a:spcAft>
                <a:spcPts val="0"/>
              </a:spcAft>
              <a:buClr>
                <a:schemeClr val="dk1"/>
              </a:buClr>
              <a:buSzPts val="1900"/>
              <a:buFont typeface="Raleway"/>
              <a:buAutoNum type="arabicPeriod"/>
            </a:pPr>
            <a:r>
              <a:rPr b="1" lang="en" sz="1900">
                <a:solidFill>
                  <a:schemeClr val="dk1"/>
                </a:solidFill>
                <a:latin typeface="Raleway"/>
                <a:ea typeface="Raleway"/>
                <a:cs typeface="Raleway"/>
                <a:sym typeface="Raleway"/>
              </a:rPr>
              <a:t>Data Summarisation </a:t>
            </a:r>
            <a:endParaRPr b="1" sz="1900">
              <a:solidFill>
                <a:schemeClr val="dk1"/>
              </a:solidFill>
              <a:latin typeface="Raleway"/>
              <a:ea typeface="Raleway"/>
              <a:cs typeface="Raleway"/>
              <a:sym typeface="Raleway"/>
            </a:endParaRPr>
          </a:p>
          <a:p>
            <a:pPr indent="-349250" lvl="0" marL="457200" rtl="0" algn="l">
              <a:spcBef>
                <a:spcPts val="0"/>
              </a:spcBef>
              <a:spcAft>
                <a:spcPts val="0"/>
              </a:spcAft>
              <a:buClr>
                <a:schemeClr val="dk1"/>
              </a:buClr>
              <a:buSzPts val="1900"/>
              <a:buFont typeface="Raleway"/>
              <a:buAutoNum type="arabicPeriod"/>
            </a:pPr>
            <a:r>
              <a:rPr b="1" lang="en" sz="1900">
                <a:solidFill>
                  <a:schemeClr val="dk1"/>
                </a:solidFill>
                <a:latin typeface="Raleway"/>
                <a:ea typeface="Raleway"/>
                <a:cs typeface="Raleway"/>
                <a:sym typeface="Raleway"/>
              </a:rPr>
              <a:t>Customer Profiles </a:t>
            </a:r>
            <a:endParaRPr b="1" sz="1900">
              <a:solidFill>
                <a:schemeClr val="dk1"/>
              </a:solidFill>
              <a:latin typeface="Raleway"/>
              <a:ea typeface="Raleway"/>
              <a:cs typeface="Raleway"/>
              <a:sym typeface="Raleway"/>
            </a:endParaRPr>
          </a:p>
          <a:p>
            <a:pPr indent="-349250" lvl="0" marL="457200" rtl="0" algn="l">
              <a:spcBef>
                <a:spcPts val="0"/>
              </a:spcBef>
              <a:spcAft>
                <a:spcPts val="0"/>
              </a:spcAft>
              <a:buClr>
                <a:schemeClr val="dk1"/>
              </a:buClr>
              <a:buSzPts val="1900"/>
              <a:buFont typeface="Raleway"/>
              <a:buAutoNum type="arabicPeriod"/>
            </a:pPr>
            <a:r>
              <a:rPr b="1" lang="en" sz="1900">
                <a:solidFill>
                  <a:schemeClr val="dk1"/>
                </a:solidFill>
                <a:latin typeface="Raleway"/>
                <a:ea typeface="Raleway"/>
                <a:cs typeface="Raleway"/>
                <a:sym typeface="Raleway"/>
              </a:rPr>
              <a:t>Facebook Ads</a:t>
            </a:r>
            <a:endParaRPr b="1" sz="1900">
              <a:solidFill>
                <a:schemeClr val="dk1"/>
              </a:solidFill>
              <a:latin typeface="Raleway"/>
              <a:ea typeface="Raleway"/>
              <a:cs typeface="Raleway"/>
              <a:sym typeface="Raleway"/>
            </a:endParaRPr>
          </a:p>
          <a:p>
            <a:pPr indent="-349250" lvl="0" marL="457200" rtl="0" algn="l">
              <a:spcBef>
                <a:spcPts val="0"/>
              </a:spcBef>
              <a:spcAft>
                <a:spcPts val="0"/>
              </a:spcAft>
              <a:buClr>
                <a:schemeClr val="dk1"/>
              </a:buClr>
              <a:buSzPts val="1900"/>
              <a:buFont typeface="Raleway"/>
              <a:buAutoNum type="arabicPeriod"/>
            </a:pPr>
            <a:r>
              <a:rPr b="1" lang="en" sz="1900">
                <a:solidFill>
                  <a:schemeClr val="dk1"/>
                </a:solidFill>
                <a:latin typeface="Raleway"/>
                <a:ea typeface="Raleway"/>
                <a:cs typeface="Raleway"/>
                <a:sym typeface="Raleway"/>
              </a:rPr>
              <a:t>Sample Facebook Ads</a:t>
            </a:r>
            <a:endParaRPr b="1" sz="1900">
              <a:solidFill>
                <a:schemeClr val="dk1"/>
              </a:solidFill>
              <a:latin typeface="Raleway"/>
              <a:ea typeface="Raleway"/>
              <a:cs typeface="Raleway"/>
              <a:sym typeface="Raleway"/>
            </a:endParaRPr>
          </a:p>
          <a:p>
            <a:pPr indent="-349250" lvl="0" marL="457200" rtl="0" algn="l">
              <a:spcBef>
                <a:spcPts val="0"/>
              </a:spcBef>
              <a:spcAft>
                <a:spcPts val="0"/>
              </a:spcAft>
              <a:buClr>
                <a:schemeClr val="dk1"/>
              </a:buClr>
              <a:buSzPts val="1900"/>
              <a:buFont typeface="Raleway"/>
              <a:buAutoNum type="arabicPeriod"/>
            </a:pPr>
            <a:r>
              <a:rPr b="1" lang="en" sz="1900">
                <a:solidFill>
                  <a:schemeClr val="dk1"/>
                </a:solidFill>
                <a:latin typeface="Raleway"/>
                <a:ea typeface="Raleway"/>
                <a:cs typeface="Raleway"/>
                <a:sym typeface="Raleway"/>
              </a:rPr>
              <a:t>Benefits of Using Air-Ton </a:t>
            </a:r>
            <a:endParaRPr b="1" sz="1900">
              <a:solidFill>
                <a:schemeClr val="dk1"/>
              </a:solidFill>
              <a:latin typeface="Raleway"/>
              <a:ea typeface="Raleway"/>
              <a:cs typeface="Raleway"/>
              <a:sym typeface="Raleway"/>
            </a:endParaRPr>
          </a:p>
          <a:p>
            <a:pPr indent="0" lvl="0" marL="457200" rtl="0" algn="l">
              <a:spcBef>
                <a:spcPts val="0"/>
              </a:spcBef>
              <a:spcAft>
                <a:spcPts val="0"/>
              </a:spcAft>
              <a:buNone/>
            </a:pPr>
            <a:r>
              <a:t/>
            </a:r>
            <a:endParaRPr sz="1900"/>
          </a:p>
        </p:txBody>
      </p:sp>
      <p:sp>
        <p:nvSpPr>
          <p:cNvPr id="80" name="Google Shape;80;p14"/>
          <p:cNvSpPr/>
          <p:nvPr/>
        </p:nvSpPr>
        <p:spPr>
          <a:xfrm>
            <a:off x="371275" y="289775"/>
            <a:ext cx="8222400" cy="459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910400"/>
            <a:ext cx="5197200" cy="347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The aim of our </a:t>
            </a:r>
            <a:r>
              <a:rPr lang="en" sz="1700"/>
              <a:t>research</a:t>
            </a:r>
            <a:r>
              <a:rPr lang="en" sz="1700"/>
              <a:t> was to determine whether people had enough trust in self-driven vehicles. </a:t>
            </a:r>
            <a:endParaRPr sz="1700"/>
          </a:p>
          <a:p>
            <a:pPr indent="0" lvl="0" marL="0" rtl="0" algn="l">
              <a:lnSpc>
                <a:spcPct val="115000"/>
              </a:lnSpc>
              <a:spcBef>
                <a:spcPts val="1600"/>
              </a:spcBef>
              <a:spcAft>
                <a:spcPts val="0"/>
              </a:spcAft>
              <a:buNone/>
            </a:pPr>
            <a:r>
              <a:rPr lang="en" sz="1700"/>
              <a:t>25 people contributed to this survey, answering open-ended questions about using autonomous technology.</a:t>
            </a:r>
            <a:endParaRPr sz="1700"/>
          </a:p>
          <a:p>
            <a:pPr indent="0" lvl="0" marL="0" rtl="0" algn="l">
              <a:lnSpc>
                <a:spcPct val="115000"/>
              </a:lnSpc>
              <a:spcBef>
                <a:spcPts val="1600"/>
              </a:spcBef>
              <a:spcAft>
                <a:spcPts val="0"/>
              </a:spcAft>
              <a:buNone/>
            </a:pPr>
            <a:r>
              <a:rPr lang="en" sz="1700"/>
              <a:t>Our initial hypothesis was that majority of our respondents would opt towards using robot drivers on daily basis. </a:t>
            </a:r>
            <a:endParaRPr sz="1700"/>
          </a:p>
          <a:p>
            <a:pPr indent="0" lvl="0" marL="0" rtl="0" algn="l">
              <a:lnSpc>
                <a:spcPct val="115000"/>
              </a:lnSpc>
              <a:spcBef>
                <a:spcPts val="1600"/>
              </a:spcBef>
              <a:spcAft>
                <a:spcPts val="0"/>
              </a:spcAft>
              <a:buNone/>
            </a:pPr>
            <a:r>
              <a:rPr lang="en" sz="1700"/>
              <a:t>Well, the answers were divided...</a:t>
            </a:r>
            <a:endParaRPr sz="1700"/>
          </a:p>
          <a:p>
            <a:pPr indent="0" lvl="0" marL="0" rtl="0" algn="l">
              <a:lnSpc>
                <a:spcPct val="115000"/>
              </a:lnSpc>
              <a:spcBef>
                <a:spcPts val="1600"/>
              </a:spcBef>
              <a:spcAft>
                <a:spcPts val="1600"/>
              </a:spcAft>
              <a:buNone/>
            </a:pPr>
            <a:r>
              <a:t/>
            </a:r>
            <a:endParaRPr sz="1700">
              <a:latin typeface="Lato"/>
              <a:ea typeface="Lato"/>
              <a:cs typeface="Lato"/>
              <a:sym typeface="Lato"/>
            </a:endParaRPr>
          </a:p>
        </p:txBody>
      </p:sp>
      <p:pic>
        <p:nvPicPr>
          <p:cNvPr id="86" name="Google Shape;86;p15"/>
          <p:cNvPicPr preferRelativeResize="0"/>
          <p:nvPr/>
        </p:nvPicPr>
        <p:blipFill>
          <a:blip r:embed="rId3">
            <a:alphaModFix/>
          </a:blip>
          <a:stretch>
            <a:fillRect/>
          </a:stretch>
        </p:blipFill>
        <p:spPr>
          <a:xfrm>
            <a:off x="5808150" y="1667900"/>
            <a:ext cx="3106226" cy="2070817"/>
          </a:xfrm>
          <a:prstGeom prst="rect">
            <a:avLst/>
          </a:prstGeom>
          <a:noFill/>
          <a:ln>
            <a:noFill/>
          </a:ln>
        </p:spPr>
      </p:pic>
      <p:sp>
        <p:nvSpPr>
          <p:cNvPr id="87" name="Google Shape;87;p15"/>
          <p:cNvSpPr txBox="1"/>
          <p:nvPr>
            <p:ph idx="4294967295" type="title"/>
          </p:nvPr>
        </p:nvSpPr>
        <p:spPr>
          <a:xfrm>
            <a:off x="186950" y="127675"/>
            <a:ext cx="8642100" cy="7146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1600"/>
              </a:spcAft>
              <a:buNone/>
            </a:pPr>
            <a:r>
              <a:rPr lang="en" sz="2800">
                <a:solidFill>
                  <a:schemeClr val="dk1"/>
                </a:solidFill>
              </a:rPr>
              <a:t>Introduction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471200"/>
            <a:ext cx="8222700" cy="588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800">
                <a:solidFill>
                  <a:schemeClr val="dk1"/>
                </a:solidFill>
              </a:rPr>
              <a:t>The Questions We Posed To </a:t>
            </a:r>
            <a:r>
              <a:rPr lang="en" sz="2800">
                <a:solidFill>
                  <a:schemeClr val="dk1"/>
                </a:solidFill>
              </a:rPr>
              <a:t>Our Target Audience </a:t>
            </a:r>
            <a:endParaRPr sz="1600"/>
          </a:p>
        </p:txBody>
      </p:sp>
      <p:sp>
        <p:nvSpPr>
          <p:cNvPr id="93" name="Google Shape;93;p16"/>
          <p:cNvSpPr txBox="1"/>
          <p:nvPr>
            <p:ph idx="4294967295" type="title"/>
          </p:nvPr>
        </p:nvSpPr>
        <p:spPr>
          <a:xfrm>
            <a:off x="535775" y="1480150"/>
            <a:ext cx="8222700" cy="3067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50">
                <a:solidFill>
                  <a:srgbClr val="202124"/>
                </a:solidFill>
                <a:highlight>
                  <a:srgbClr val="FFFFFF"/>
                </a:highlight>
              </a:rPr>
              <a:t>The purpose of this survey is to know how comfortable are you in the adoption and deployment of automation technologies.</a:t>
            </a:r>
            <a:endParaRPr sz="1700"/>
          </a:p>
        </p:txBody>
      </p:sp>
      <p:graphicFrame>
        <p:nvGraphicFramePr>
          <p:cNvPr id="94" name="Google Shape;94;p16"/>
          <p:cNvGraphicFramePr/>
          <p:nvPr/>
        </p:nvGraphicFramePr>
        <p:xfrm>
          <a:off x="578150" y="2010025"/>
          <a:ext cx="3000000" cy="3000000"/>
        </p:xfrm>
        <a:graphic>
          <a:graphicData uri="http://schemas.openxmlformats.org/drawingml/2006/table">
            <a:tbl>
              <a:tblPr>
                <a:noFill/>
                <a:tableStyleId>{4D817CFC-1457-479C-BE6F-9C53E1E604DF}</a:tableStyleId>
              </a:tblPr>
              <a:tblGrid>
                <a:gridCol w="1227600"/>
                <a:gridCol w="6760100"/>
              </a:tblGrid>
              <a:tr h="698400">
                <a:tc>
                  <a:txBody>
                    <a:bodyPr/>
                    <a:lstStyle/>
                    <a:p>
                      <a:pPr indent="0" lvl="0" marL="0" rtl="0" algn="ctr">
                        <a:lnSpc>
                          <a:spcPct val="115000"/>
                        </a:lnSpc>
                        <a:spcBef>
                          <a:spcPts val="0"/>
                        </a:spcBef>
                        <a:spcAft>
                          <a:spcPts val="0"/>
                        </a:spcAft>
                        <a:buNone/>
                      </a:pPr>
                      <a:r>
                        <a:rPr b="1" lang="en" sz="1000">
                          <a:latin typeface="Raleway"/>
                          <a:ea typeface="Raleway"/>
                          <a:cs typeface="Raleway"/>
                          <a:sym typeface="Raleway"/>
                        </a:rPr>
                        <a:t>Question</a:t>
                      </a:r>
                      <a:endParaRPr b="1"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b="1" lang="en" sz="1000">
                          <a:latin typeface="Raleway"/>
                          <a:ea typeface="Raleway"/>
                          <a:cs typeface="Raleway"/>
                          <a:sym typeface="Raleway"/>
                        </a:rPr>
                        <a:t> The five open-ended questions </a:t>
                      </a:r>
                      <a:endParaRPr b="1"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560925">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1</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000">
                          <a:latin typeface="Raleway"/>
                          <a:ea typeface="Raleway"/>
                          <a:cs typeface="Raleway"/>
                          <a:sym typeface="Raleway"/>
                        </a:rPr>
                        <a:t>How often (and why?) do you use automated services provided by machines, like an automatic car wash, automatic vacuum cleaner, Google Home?</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39525">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2</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000">
                          <a:latin typeface="Raleway"/>
                          <a:ea typeface="Raleway"/>
                          <a:cs typeface="Raleway"/>
                          <a:sym typeface="Raleway"/>
                        </a:rPr>
                        <a:t>When driving your car, would you feel safe "only" when you drive, and why?</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33100">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3</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000">
                          <a:latin typeface="Raleway"/>
                          <a:ea typeface="Raleway"/>
                          <a:cs typeface="Raleway"/>
                          <a:sym typeface="Raleway"/>
                        </a:rPr>
                        <a:t>How autonomous technology will affect you?</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446275">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4</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000">
                          <a:latin typeface="Raleway"/>
                          <a:ea typeface="Raleway"/>
                          <a:cs typeface="Raleway"/>
                          <a:sym typeface="Raleway"/>
                        </a:rPr>
                        <a:t>To what extent are we ready to give up our driving habits? What would be the reason behind that?</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494300">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5</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000">
                          <a:latin typeface="Raleway"/>
                          <a:ea typeface="Raleway"/>
                          <a:cs typeface="Raleway"/>
                          <a:sym typeface="Raleway"/>
                        </a:rPr>
                        <a:t>Robots aren't taking our jobs, but they are transforming the way we work in our lives" - what do you think about it? Do you have different opinion?</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4294967295" type="title"/>
          </p:nvPr>
        </p:nvSpPr>
        <p:spPr>
          <a:xfrm>
            <a:off x="110150" y="168825"/>
            <a:ext cx="8222700" cy="7680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1600"/>
              </a:spcAft>
              <a:buNone/>
            </a:pPr>
            <a:r>
              <a:rPr lang="en" sz="2800">
                <a:solidFill>
                  <a:schemeClr val="dk1"/>
                </a:solidFill>
              </a:rPr>
              <a:t>25</a:t>
            </a:r>
            <a:r>
              <a:rPr lang="en" sz="2800">
                <a:solidFill>
                  <a:schemeClr val="dk1"/>
                </a:solidFill>
              </a:rPr>
              <a:t> Answers From Our</a:t>
            </a:r>
            <a:r>
              <a:rPr lang="en" sz="2800">
                <a:solidFill>
                  <a:schemeClr val="dk1"/>
                </a:solidFill>
              </a:rPr>
              <a:t> Survey</a:t>
            </a:r>
            <a:endParaRPr sz="2800"/>
          </a:p>
        </p:txBody>
      </p:sp>
      <p:sp>
        <p:nvSpPr>
          <p:cNvPr id="100" name="Google Shape;100;p17"/>
          <p:cNvSpPr txBox="1"/>
          <p:nvPr>
            <p:ph idx="4294967295" type="title"/>
          </p:nvPr>
        </p:nvSpPr>
        <p:spPr>
          <a:xfrm>
            <a:off x="535775" y="1480150"/>
            <a:ext cx="82227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700">
              <a:latin typeface="Lato"/>
              <a:ea typeface="Lato"/>
              <a:cs typeface="Lato"/>
              <a:sym typeface="Lato"/>
            </a:endParaRPr>
          </a:p>
        </p:txBody>
      </p:sp>
      <p:pic>
        <p:nvPicPr>
          <p:cNvPr id="101" name="Google Shape;101;p17"/>
          <p:cNvPicPr preferRelativeResize="0"/>
          <p:nvPr/>
        </p:nvPicPr>
        <p:blipFill>
          <a:blip r:embed="rId3">
            <a:alphaModFix/>
          </a:blip>
          <a:stretch>
            <a:fillRect/>
          </a:stretch>
        </p:blipFill>
        <p:spPr>
          <a:xfrm>
            <a:off x="518350" y="801875"/>
            <a:ext cx="8222700" cy="3936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idx="4294967295" type="title"/>
          </p:nvPr>
        </p:nvSpPr>
        <p:spPr>
          <a:xfrm>
            <a:off x="180875" y="431425"/>
            <a:ext cx="8222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1"/>
                </a:solidFill>
              </a:rPr>
              <a:t>  Data Collected From The Survey</a:t>
            </a:r>
            <a:endParaRPr sz="2800">
              <a:solidFill>
                <a:schemeClr val="dk1"/>
              </a:solidFill>
            </a:endParaRPr>
          </a:p>
          <a:p>
            <a:pPr indent="0" lvl="0" marL="0" rtl="0" algn="ctr">
              <a:spcBef>
                <a:spcPts val="1600"/>
              </a:spcBef>
              <a:spcAft>
                <a:spcPts val="1600"/>
              </a:spcAft>
              <a:buNone/>
            </a:pPr>
            <a:r>
              <a:t/>
            </a:r>
            <a:endParaRPr sz="2800">
              <a:solidFill>
                <a:schemeClr val="dk1"/>
              </a:solidFill>
            </a:endParaRPr>
          </a:p>
        </p:txBody>
      </p:sp>
      <p:sp>
        <p:nvSpPr>
          <p:cNvPr id="107" name="Google Shape;107;p18"/>
          <p:cNvSpPr txBox="1"/>
          <p:nvPr>
            <p:ph idx="4294967295" type="title"/>
          </p:nvPr>
        </p:nvSpPr>
        <p:spPr>
          <a:xfrm>
            <a:off x="535775" y="1480150"/>
            <a:ext cx="82227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700">
              <a:latin typeface="Lato"/>
              <a:ea typeface="Lato"/>
              <a:cs typeface="Lato"/>
              <a:sym typeface="Lato"/>
            </a:endParaRPr>
          </a:p>
        </p:txBody>
      </p:sp>
      <p:pic>
        <p:nvPicPr>
          <p:cNvPr descr="Forms response chart. Question title: Age. Number of responses: 25 responses." id="108" name="Google Shape;108;p18"/>
          <p:cNvPicPr preferRelativeResize="0"/>
          <p:nvPr/>
        </p:nvPicPr>
        <p:blipFill>
          <a:blip r:embed="rId3">
            <a:alphaModFix/>
          </a:blip>
          <a:stretch>
            <a:fillRect/>
          </a:stretch>
        </p:blipFill>
        <p:spPr>
          <a:xfrm>
            <a:off x="471191" y="1517775"/>
            <a:ext cx="3332734" cy="1402525"/>
          </a:xfrm>
          <a:prstGeom prst="rect">
            <a:avLst/>
          </a:prstGeom>
          <a:noFill/>
          <a:ln>
            <a:noFill/>
          </a:ln>
        </p:spPr>
      </p:pic>
      <p:pic>
        <p:nvPicPr>
          <p:cNvPr descr="Forms response chart. Question title: Gender. Number of responses: 25 responses." id="109" name="Google Shape;109;p18"/>
          <p:cNvPicPr preferRelativeResize="0"/>
          <p:nvPr/>
        </p:nvPicPr>
        <p:blipFill>
          <a:blip r:embed="rId4">
            <a:alphaModFix/>
          </a:blip>
          <a:stretch>
            <a:fillRect/>
          </a:stretch>
        </p:blipFill>
        <p:spPr>
          <a:xfrm>
            <a:off x="3248225" y="1517781"/>
            <a:ext cx="3332724" cy="1402519"/>
          </a:xfrm>
          <a:prstGeom prst="rect">
            <a:avLst/>
          </a:prstGeom>
          <a:noFill/>
          <a:ln>
            <a:noFill/>
          </a:ln>
        </p:spPr>
      </p:pic>
      <p:pic>
        <p:nvPicPr>
          <p:cNvPr descr="Forms response chart. Question title: Which of the following best describes the area you live in? . Number of responses: 25 responses." id="110" name="Google Shape;110;p18"/>
          <p:cNvPicPr preferRelativeResize="0"/>
          <p:nvPr/>
        </p:nvPicPr>
        <p:blipFill>
          <a:blip r:embed="rId5">
            <a:alphaModFix/>
          </a:blip>
          <a:stretch>
            <a:fillRect/>
          </a:stretch>
        </p:blipFill>
        <p:spPr>
          <a:xfrm>
            <a:off x="6116200" y="1562160"/>
            <a:ext cx="3249917" cy="1367675"/>
          </a:xfrm>
          <a:prstGeom prst="rect">
            <a:avLst/>
          </a:prstGeom>
          <a:noFill/>
          <a:ln>
            <a:noFill/>
          </a:ln>
        </p:spPr>
      </p:pic>
      <p:pic>
        <p:nvPicPr>
          <p:cNvPr descr="Forms response chart. Question title: What is your current professional status?. Number of responses: 25 responses." id="111" name="Google Shape;111;p18"/>
          <p:cNvPicPr preferRelativeResize="0"/>
          <p:nvPr/>
        </p:nvPicPr>
        <p:blipFill>
          <a:blip r:embed="rId6">
            <a:alphaModFix/>
          </a:blip>
          <a:stretch>
            <a:fillRect/>
          </a:stretch>
        </p:blipFill>
        <p:spPr>
          <a:xfrm>
            <a:off x="1757725" y="3066825"/>
            <a:ext cx="3518801" cy="1480825"/>
          </a:xfrm>
          <a:prstGeom prst="rect">
            <a:avLst/>
          </a:prstGeom>
          <a:noFill/>
          <a:ln>
            <a:noFill/>
          </a:ln>
        </p:spPr>
      </p:pic>
      <p:pic>
        <p:nvPicPr>
          <p:cNvPr descr="Forms response chart. Question title: How do you usually commute?. Number of responses: 25 responses." id="112" name="Google Shape;112;p18"/>
          <p:cNvPicPr preferRelativeResize="0"/>
          <p:nvPr/>
        </p:nvPicPr>
        <p:blipFill>
          <a:blip r:embed="rId7">
            <a:alphaModFix/>
          </a:blip>
          <a:stretch>
            <a:fillRect/>
          </a:stretch>
        </p:blipFill>
        <p:spPr>
          <a:xfrm>
            <a:off x="4816975" y="3011837"/>
            <a:ext cx="3586601" cy="150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4294967295" type="title"/>
          </p:nvPr>
        </p:nvSpPr>
        <p:spPr>
          <a:xfrm>
            <a:off x="343150" y="449700"/>
            <a:ext cx="8222700" cy="588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800">
                <a:solidFill>
                  <a:schemeClr val="dk1"/>
                </a:solidFill>
              </a:rPr>
              <a:t>Data Summarisation </a:t>
            </a:r>
            <a:endParaRPr sz="2800">
              <a:solidFill>
                <a:schemeClr val="dk1"/>
              </a:solidFill>
            </a:endParaRPr>
          </a:p>
        </p:txBody>
      </p:sp>
      <p:graphicFrame>
        <p:nvGraphicFramePr>
          <p:cNvPr id="118" name="Google Shape;118;p19"/>
          <p:cNvGraphicFramePr/>
          <p:nvPr/>
        </p:nvGraphicFramePr>
        <p:xfrm>
          <a:off x="578150" y="971810"/>
          <a:ext cx="3000000" cy="3000000"/>
        </p:xfrm>
        <a:graphic>
          <a:graphicData uri="http://schemas.openxmlformats.org/drawingml/2006/table">
            <a:tbl>
              <a:tblPr>
                <a:noFill/>
                <a:tableStyleId>{4D817CFC-1457-479C-BE6F-9C53E1E604DF}</a:tableStyleId>
              </a:tblPr>
              <a:tblGrid>
                <a:gridCol w="1017550"/>
                <a:gridCol w="6970150"/>
              </a:tblGrid>
              <a:tr h="293550">
                <a:tc>
                  <a:txBody>
                    <a:bodyPr/>
                    <a:lstStyle/>
                    <a:p>
                      <a:pPr indent="0" lvl="0" marL="0" rtl="0" algn="ctr">
                        <a:lnSpc>
                          <a:spcPct val="115000"/>
                        </a:lnSpc>
                        <a:spcBef>
                          <a:spcPts val="0"/>
                        </a:spcBef>
                        <a:spcAft>
                          <a:spcPts val="0"/>
                        </a:spcAft>
                        <a:buNone/>
                      </a:pPr>
                      <a:r>
                        <a:rPr b="1" lang="en" sz="1200">
                          <a:latin typeface="Raleway"/>
                          <a:ea typeface="Raleway"/>
                          <a:cs typeface="Raleway"/>
                          <a:sym typeface="Raleway"/>
                        </a:rPr>
                        <a:t>Question</a:t>
                      </a:r>
                      <a:endParaRPr b="1" sz="12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b="1" lang="en" sz="1200">
                          <a:latin typeface="Raleway"/>
                          <a:ea typeface="Raleway"/>
                          <a:cs typeface="Raleway"/>
                          <a:sym typeface="Raleway"/>
                        </a:rPr>
                        <a:t> Summarised responses </a:t>
                      </a:r>
                      <a:endParaRPr b="1" sz="12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672375">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1</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latin typeface="Raleway"/>
                          <a:ea typeface="Raleway"/>
                          <a:cs typeface="Raleway"/>
                          <a:sym typeface="Raleway"/>
                        </a:rPr>
                        <a:t>14 respondents were using automated machines often or on daily basis.</a:t>
                      </a:r>
                      <a:endParaRPr sz="1000">
                        <a:latin typeface="Raleway"/>
                        <a:ea typeface="Raleway"/>
                        <a:cs typeface="Raleway"/>
                        <a:sym typeface="Raleway"/>
                      </a:endParaRPr>
                    </a:p>
                    <a:p>
                      <a:pPr indent="0" lvl="0" marL="0" rtl="0" algn="l">
                        <a:lnSpc>
                          <a:spcPct val="115000"/>
                        </a:lnSpc>
                        <a:spcBef>
                          <a:spcPts val="0"/>
                        </a:spcBef>
                        <a:spcAft>
                          <a:spcPts val="0"/>
                        </a:spcAft>
                        <a:buNone/>
                      </a:pPr>
                      <a:r>
                        <a:rPr lang="en" sz="1000">
                          <a:latin typeface="Raleway"/>
                          <a:ea typeface="Raleway"/>
                          <a:cs typeface="Raleway"/>
                          <a:sym typeface="Raleway"/>
                        </a:rPr>
                        <a:t>3 of them never use them</a:t>
                      </a:r>
                      <a:endParaRPr sz="1000">
                        <a:latin typeface="Raleway"/>
                        <a:ea typeface="Raleway"/>
                        <a:cs typeface="Raleway"/>
                        <a:sym typeface="Raleway"/>
                      </a:endParaRPr>
                    </a:p>
                    <a:p>
                      <a:pPr indent="0" lvl="0" marL="0" rtl="0" algn="l">
                        <a:lnSpc>
                          <a:spcPct val="115000"/>
                        </a:lnSpc>
                        <a:spcBef>
                          <a:spcPts val="0"/>
                        </a:spcBef>
                        <a:spcAft>
                          <a:spcPts val="0"/>
                        </a:spcAft>
                        <a:buNone/>
                      </a:pPr>
                      <a:r>
                        <a:rPr lang="en" sz="1000">
                          <a:latin typeface="Raleway"/>
                          <a:ea typeface="Raleway"/>
                          <a:cs typeface="Raleway"/>
                          <a:sym typeface="Raleway"/>
                        </a:rPr>
                        <a:t>The rest of them (8 respondents) only use one or two types of automated machines and very rarely.</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64250">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2</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Raleway"/>
                          <a:ea typeface="Raleway"/>
                          <a:cs typeface="Raleway"/>
                          <a:sym typeface="Raleway"/>
                        </a:rPr>
                        <a:t>15 respondents feel safe only when they drive. The reason behind that is they are in control.</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4</a:t>
                      </a:r>
                      <a:r>
                        <a:rPr lang="en" sz="1000">
                          <a:latin typeface="Raleway"/>
                          <a:ea typeface="Raleway"/>
                          <a:cs typeface="Raleway"/>
                          <a:sym typeface="Raleway"/>
                        </a:rPr>
                        <a:t> of them either </a:t>
                      </a:r>
                      <a:r>
                        <a:rPr lang="en" sz="1000">
                          <a:latin typeface="Raleway"/>
                          <a:ea typeface="Raleway"/>
                          <a:cs typeface="Raleway"/>
                          <a:sym typeface="Raleway"/>
                        </a:rPr>
                        <a:t>don't</a:t>
                      </a:r>
                      <a:r>
                        <a:rPr lang="en" sz="1000">
                          <a:latin typeface="Raleway"/>
                          <a:ea typeface="Raleway"/>
                          <a:cs typeface="Raleway"/>
                          <a:sym typeface="Raleway"/>
                        </a:rPr>
                        <a:t> own the car or </a:t>
                      </a:r>
                      <a:r>
                        <a:rPr lang="en" sz="1000">
                          <a:latin typeface="Raleway"/>
                          <a:ea typeface="Raleway"/>
                          <a:cs typeface="Raleway"/>
                          <a:sym typeface="Raleway"/>
                        </a:rPr>
                        <a:t>don't</a:t>
                      </a:r>
                      <a:r>
                        <a:rPr lang="en" sz="1000">
                          <a:latin typeface="Raleway"/>
                          <a:ea typeface="Raleway"/>
                          <a:cs typeface="Raleway"/>
                          <a:sym typeface="Raleway"/>
                        </a:rPr>
                        <a:t> drive.</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1 respondent believes that AI can take “human error” from the equation.</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4 respondents who feel safe when driving also feel safe when other people are.</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2100">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3</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Raleway"/>
                          <a:ea typeface="Raleway"/>
                          <a:cs typeface="Raleway"/>
                          <a:sym typeface="Raleway"/>
                        </a:rPr>
                        <a:t>18 respondents say that autonomous technology will make their lives easier.</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2 of them believe that robots will take over humans jobs.</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One respondent finds autonomous technology rather irritating.</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30375">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4</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Raleway"/>
                          <a:ea typeface="Raleway"/>
                          <a:cs typeface="Raleway"/>
                          <a:sym typeface="Raleway"/>
                        </a:rPr>
                        <a:t>10 respondents think people are not ready to completely trust technology with driving.</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13 respondents would change their driving habits once self-driving cars are safe and reliable.</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1 respondent would change the habit if he/she had no money for fuel.</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2 of them state that they would still prefer to drive themselves.</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76700">
                <a:tc>
                  <a:txBody>
                    <a:bodyPr/>
                    <a:lstStyle/>
                    <a:p>
                      <a:pPr indent="0" lvl="0" marL="0" rtl="0" algn="ctr">
                        <a:lnSpc>
                          <a:spcPct val="115000"/>
                        </a:lnSpc>
                        <a:spcBef>
                          <a:spcPts val="0"/>
                        </a:spcBef>
                        <a:spcAft>
                          <a:spcPts val="0"/>
                        </a:spcAft>
                        <a:buNone/>
                      </a:pPr>
                      <a:r>
                        <a:rPr lang="en" sz="1000">
                          <a:latin typeface="Raleway"/>
                          <a:ea typeface="Raleway"/>
                          <a:cs typeface="Raleway"/>
                          <a:sym typeface="Raleway"/>
                        </a:rPr>
                        <a:t>5</a:t>
                      </a:r>
                      <a:endParaRPr sz="1000">
                        <a:latin typeface="Raleway"/>
                        <a:ea typeface="Raleway"/>
                        <a:cs typeface="Raleway"/>
                        <a:sym typeface="Raleway"/>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Raleway"/>
                          <a:ea typeface="Raleway"/>
                          <a:cs typeface="Raleway"/>
                          <a:sym typeface="Raleway"/>
                        </a:rPr>
                        <a:t>22 answers were agreeing with the statement.</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2 respondents say there are advantages and disadvantages to that.</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1 respondent disagreed with the statement, saying robots are taking our jobs..</a:t>
                      </a:r>
                      <a:endParaRPr sz="1000">
                        <a:latin typeface="Raleway"/>
                        <a:ea typeface="Raleway"/>
                        <a:cs typeface="Raleway"/>
                        <a:sym typeface="Raleway"/>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idx="4294967295" type="title"/>
          </p:nvPr>
        </p:nvSpPr>
        <p:spPr>
          <a:xfrm>
            <a:off x="177175" y="20325"/>
            <a:ext cx="5197200" cy="714600"/>
          </a:xfrm>
          <a:prstGeom prst="rect">
            <a:avLst/>
          </a:prstGeom>
          <a:noFill/>
        </p:spPr>
        <p:txBody>
          <a:bodyPr anchorCtr="0" anchor="t" bIns="91425" lIns="91425" spcFirstLastPara="1" rIns="91425" wrap="square" tIns="91425">
            <a:noAutofit/>
          </a:bodyPr>
          <a:lstStyle/>
          <a:p>
            <a:pPr indent="0" lvl="0" marL="0" rtl="0" algn="l">
              <a:spcBef>
                <a:spcPts val="0"/>
              </a:spcBef>
              <a:spcAft>
                <a:spcPts val="1600"/>
              </a:spcAft>
              <a:buNone/>
            </a:pPr>
            <a:r>
              <a:rPr lang="en" sz="2800">
                <a:solidFill>
                  <a:schemeClr val="dk1"/>
                </a:solidFill>
              </a:rPr>
              <a:t>5 Customer Profiles </a:t>
            </a:r>
            <a:endParaRPr sz="1600"/>
          </a:p>
        </p:txBody>
      </p:sp>
      <p:graphicFrame>
        <p:nvGraphicFramePr>
          <p:cNvPr id="124" name="Google Shape;124;p20"/>
          <p:cNvGraphicFramePr/>
          <p:nvPr/>
        </p:nvGraphicFramePr>
        <p:xfrm>
          <a:off x="56725" y="539760"/>
          <a:ext cx="3000000" cy="3000000"/>
        </p:xfrm>
        <a:graphic>
          <a:graphicData uri="http://schemas.openxmlformats.org/drawingml/2006/table">
            <a:tbl>
              <a:tblPr>
                <a:noFill/>
                <a:tableStyleId>{E0C27526-9760-4DB7-9545-86D9AE2706E2}</a:tableStyleId>
              </a:tblPr>
              <a:tblGrid>
                <a:gridCol w="1795125"/>
                <a:gridCol w="1795125"/>
                <a:gridCol w="1795125"/>
                <a:gridCol w="1795125"/>
                <a:gridCol w="1795125"/>
              </a:tblGrid>
              <a:tr h="968550">
                <a:tc>
                  <a:txBody>
                    <a:bodyPr/>
                    <a:lstStyle/>
                    <a:p>
                      <a:pPr indent="0" lvl="0" marL="0" rtl="0" algn="l">
                        <a:spcBef>
                          <a:spcPts val="0"/>
                        </a:spcBef>
                        <a:spcAft>
                          <a:spcPts val="0"/>
                        </a:spcAft>
                        <a:buNone/>
                      </a:pPr>
                      <a:r>
                        <a:rPr b="1" lang="en">
                          <a:latin typeface="Raleway"/>
                          <a:ea typeface="Raleway"/>
                          <a:cs typeface="Raleway"/>
                          <a:sym typeface="Raleway"/>
                        </a:rPr>
                        <a:t>Party Goer </a:t>
                      </a:r>
                      <a:r>
                        <a:rPr b="1" lang="en">
                          <a:latin typeface="Raleway"/>
                          <a:ea typeface="Raleway"/>
                          <a:cs typeface="Raleway"/>
                          <a:sym typeface="Raleway"/>
                        </a:rPr>
                        <a:t>Commuter</a:t>
                      </a:r>
                      <a:endParaRPr b="1">
                        <a:latin typeface="Raleway"/>
                        <a:ea typeface="Raleway"/>
                        <a:cs typeface="Raleway"/>
                        <a:sym typeface="Raleway"/>
                      </a:endParaRPr>
                    </a:p>
                    <a:p>
                      <a:pPr indent="0" lvl="0" marL="0" rtl="0" algn="l">
                        <a:spcBef>
                          <a:spcPts val="0"/>
                        </a:spcBef>
                        <a:spcAft>
                          <a:spcPts val="0"/>
                        </a:spcAft>
                        <a:buNone/>
                      </a:pPr>
                      <a:r>
                        <a:rPr b="1" lang="en">
                          <a:latin typeface="Raleway"/>
                          <a:ea typeface="Raleway"/>
                          <a:cs typeface="Raleway"/>
                          <a:sym typeface="Raleway"/>
                        </a:rPr>
                        <a:t>(2 people)</a:t>
                      </a:r>
                      <a:endParaRPr b="1">
                        <a:latin typeface="Raleway"/>
                        <a:ea typeface="Raleway"/>
                        <a:cs typeface="Raleway"/>
                        <a:sym typeface="Raleway"/>
                      </a:endParaRPr>
                    </a:p>
                  </a:txBody>
                  <a:tcPr marT="91425" marB="91425" marR="91425" marL="91425">
                    <a:solidFill>
                      <a:schemeClr val="dk1"/>
                    </a:solidFill>
                  </a:tcPr>
                </a:tc>
                <a:tc>
                  <a:txBody>
                    <a:bodyPr/>
                    <a:lstStyle/>
                    <a:p>
                      <a:pPr indent="0" lvl="0" marL="0" rtl="0" algn="l">
                        <a:spcBef>
                          <a:spcPts val="0"/>
                        </a:spcBef>
                        <a:spcAft>
                          <a:spcPts val="0"/>
                        </a:spcAft>
                        <a:buNone/>
                      </a:pPr>
                      <a:r>
                        <a:rPr b="1" lang="en">
                          <a:latin typeface="Raleway"/>
                          <a:ea typeface="Raleway"/>
                          <a:cs typeface="Raleway"/>
                          <a:sym typeface="Raleway"/>
                        </a:rPr>
                        <a:t>Efficiency Minded Commuter</a:t>
                      </a:r>
                      <a:endParaRPr b="1">
                        <a:latin typeface="Raleway"/>
                        <a:ea typeface="Raleway"/>
                        <a:cs typeface="Raleway"/>
                        <a:sym typeface="Raleway"/>
                      </a:endParaRPr>
                    </a:p>
                    <a:p>
                      <a:pPr indent="0" lvl="0" marL="0" rtl="0" algn="l">
                        <a:spcBef>
                          <a:spcPts val="0"/>
                        </a:spcBef>
                        <a:spcAft>
                          <a:spcPts val="0"/>
                        </a:spcAft>
                        <a:buNone/>
                      </a:pPr>
                      <a:r>
                        <a:rPr b="1" lang="en">
                          <a:latin typeface="Raleway"/>
                          <a:ea typeface="Raleway"/>
                          <a:cs typeface="Raleway"/>
                          <a:sym typeface="Raleway"/>
                        </a:rPr>
                        <a:t>(19 people)</a:t>
                      </a:r>
                      <a:endParaRPr b="1">
                        <a:latin typeface="Raleway"/>
                        <a:ea typeface="Raleway"/>
                        <a:cs typeface="Raleway"/>
                        <a:sym typeface="Raleway"/>
                      </a:endParaRPr>
                    </a:p>
                  </a:txBody>
                  <a:tcPr marT="91425" marB="91425" marR="91425" marL="91425">
                    <a:solidFill>
                      <a:schemeClr val="dk1"/>
                    </a:solidFill>
                  </a:tcPr>
                </a:tc>
                <a:tc>
                  <a:txBody>
                    <a:bodyPr/>
                    <a:lstStyle/>
                    <a:p>
                      <a:pPr indent="0" lvl="0" marL="0" rtl="0" algn="l">
                        <a:spcBef>
                          <a:spcPts val="0"/>
                        </a:spcBef>
                        <a:spcAft>
                          <a:spcPts val="0"/>
                        </a:spcAft>
                        <a:buNone/>
                      </a:pPr>
                      <a:r>
                        <a:rPr b="1" lang="en">
                          <a:latin typeface="Raleway"/>
                          <a:ea typeface="Raleway"/>
                          <a:cs typeface="Raleway"/>
                          <a:sym typeface="Raleway"/>
                        </a:rPr>
                        <a:t>Disabled Commuter*</a:t>
                      </a:r>
                      <a:endParaRPr b="1">
                        <a:latin typeface="Raleway"/>
                        <a:ea typeface="Raleway"/>
                        <a:cs typeface="Raleway"/>
                        <a:sym typeface="Raleway"/>
                      </a:endParaRPr>
                    </a:p>
                  </a:txBody>
                  <a:tcPr marT="91425" marB="91425" marR="91425" marL="91425">
                    <a:solidFill>
                      <a:schemeClr val="dk1"/>
                    </a:solidFill>
                  </a:tcPr>
                </a:tc>
                <a:tc>
                  <a:txBody>
                    <a:bodyPr/>
                    <a:lstStyle/>
                    <a:p>
                      <a:pPr indent="0" lvl="0" marL="0" rtl="0" algn="l">
                        <a:spcBef>
                          <a:spcPts val="0"/>
                        </a:spcBef>
                        <a:spcAft>
                          <a:spcPts val="0"/>
                        </a:spcAft>
                        <a:buNone/>
                      </a:pPr>
                      <a:r>
                        <a:rPr b="1" lang="en">
                          <a:latin typeface="Raleway"/>
                          <a:ea typeface="Raleway"/>
                          <a:cs typeface="Raleway"/>
                          <a:sym typeface="Raleway"/>
                        </a:rPr>
                        <a:t>Business and </a:t>
                      </a:r>
                      <a:r>
                        <a:rPr b="1" lang="en">
                          <a:latin typeface="Raleway"/>
                          <a:ea typeface="Raleway"/>
                          <a:cs typeface="Raleway"/>
                          <a:sym typeface="Raleway"/>
                        </a:rPr>
                        <a:t>chauffeured</a:t>
                      </a:r>
                      <a:r>
                        <a:rPr b="1" lang="en">
                          <a:latin typeface="Raleway"/>
                          <a:ea typeface="Raleway"/>
                          <a:cs typeface="Raleway"/>
                          <a:sym typeface="Raleway"/>
                        </a:rPr>
                        <a:t> commuters</a:t>
                      </a:r>
                      <a:endParaRPr b="1">
                        <a:latin typeface="Raleway"/>
                        <a:ea typeface="Raleway"/>
                        <a:cs typeface="Raleway"/>
                        <a:sym typeface="Raleway"/>
                      </a:endParaRPr>
                    </a:p>
                    <a:p>
                      <a:pPr indent="0" lvl="0" marL="0" rtl="0" algn="l">
                        <a:spcBef>
                          <a:spcPts val="0"/>
                        </a:spcBef>
                        <a:spcAft>
                          <a:spcPts val="0"/>
                        </a:spcAft>
                        <a:buNone/>
                      </a:pPr>
                      <a:r>
                        <a:rPr b="1" lang="en">
                          <a:latin typeface="Raleway"/>
                          <a:ea typeface="Raleway"/>
                          <a:cs typeface="Raleway"/>
                          <a:sym typeface="Raleway"/>
                        </a:rPr>
                        <a:t>(10 people)</a:t>
                      </a:r>
                      <a:endParaRPr b="1">
                        <a:latin typeface="Raleway"/>
                        <a:ea typeface="Raleway"/>
                        <a:cs typeface="Raleway"/>
                        <a:sym typeface="Raleway"/>
                      </a:endParaRPr>
                    </a:p>
                  </a:txBody>
                  <a:tcPr marT="91425" marB="91425" marR="91425" marL="91425">
                    <a:solidFill>
                      <a:schemeClr val="dk1"/>
                    </a:solidFill>
                  </a:tcPr>
                </a:tc>
                <a:tc>
                  <a:txBody>
                    <a:bodyPr/>
                    <a:lstStyle/>
                    <a:p>
                      <a:pPr indent="0" lvl="0" marL="0" rtl="0" algn="l">
                        <a:spcBef>
                          <a:spcPts val="0"/>
                        </a:spcBef>
                        <a:spcAft>
                          <a:spcPts val="0"/>
                        </a:spcAft>
                        <a:buNone/>
                      </a:pPr>
                      <a:r>
                        <a:rPr b="1" lang="en">
                          <a:latin typeface="Raleway"/>
                          <a:ea typeface="Raleway"/>
                          <a:cs typeface="Raleway"/>
                          <a:sym typeface="Raleway"/>
                        </a:rPr>
                        <a:t>Tourist Commuter</a:t>
                      </a:r>
                      <a:endParaRPr b="1">
                        <a:latin typeface="Raleway"/>
                        <a:ea typeface="Raleway"/>
                        <a:cs typeface="Raleway"/>
                        <a:sym typeface="Raleway"/>
                      </a:endParaRPr>
                    </a:p>
                    <a:p>
                      <a:pPr indent="0" lvl="0" marL="0" rtl="0" algn="l">
                        <a:spcBef>
                          <a:spcPts val="0"/>
                        </a:spcBef>
                        <a:spcAft>
                          <a:spcPts val="0"/>
                        </a:spcAft>
                        <a:buNone/>
                      </a:pPr>
                      <a:r>
                        <a:rPr b="1" lang="en">
                          <a:latin typeface="Raleway"/>
                          <a:ea typeface="Raleway"/>
                          <a:cs typeface="Raleway"/>
                          <a:sym typeface="Raleway"/>
                        </a:rPr>
                        <a:t>(25 people)</a:t>
                      </a:r>
                      <a:endParaRPr b="1">
                        <a:latin typeface="Raleway"/>
                        <a:ea typeface="Raleway"/>
                        <a:cs typeface="Raleway"/>
                        <a:sym typeface="Raleway"/>
                      </a:endParaRPr>
                    </a:p>
                  </a:txBody>
                  <a:tcPr marT="91425" marB="91425" marR="91425" marL="91425">
                    <a:solidFill>
                      <a:schemeClr val="dk1"/>
                    </a:solidFill>
                  </a:tcPr>
                </a:tc>
              </a:tr>
              <a:tr h="3287100">
                <a:tc>
                  <a:txBody>
                    <a:bodyPr/>
                    <a:lstStyle/>
                    <a:p>
                      <a:pPr indent="0" lvl="0" marL="0" rtl="0" algn="l">
                        <a:spcBef>
                          <a:spcPts val="0"/>
                        </a:spcBef>
                        <a:spcAft>
                          <a:spcPts val="0"/>
                        </a:spcAft>
                        <a:buNone/>
                      </a:pPr>
                      <a:r>
                        <a:rPr lang="en" sz="1100">
                          <a:latin typeface="Raleway"/>
                          <a:ea typeface="Raleway"/>
                          <a:cs typeface="Raleway"/>
                          <a:sym typeface="Raleway"/>
                        </a:rPr>
                        <a:t>This commuter is the customer who will use the </a:t>
                      </a:r>
                      <a:r>
                        <a:rPr lang="en" sz="1100">
                          <a:latin typeface="Raleway"/>
                          <a:ea typeface="Raleway"/>
                          <a:cs typeface="Raleway"/>
                          <a:sym typeface="Raleway"/>
                        </a:rPr>
                        <a:t>AIR·Ton</a:t>
                      </a:r>
                      <a:r>
                        <a:rPr lang="en" sz="1100">
                          <a:latin typeface="Raleway"/>
                          <a:ea typeface="Raleway"/>
                          <a:cs typeface="Raleway"/>
                          <a:sym typeface="Raleway"/>
                        </a:rPr>
                        <a:t> simply so they can enjoy chatting with their friends after late night drinks and a night on the town. </a:t>
                      </a:r>
                      <a:endParaRPr sz="1100">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a:p>
                      <a:pPr indent="0" lvl="0" marL="0" rtl="0" algn="l">
                        <a:spcBef>
                          <a:spcPts val="0"/>
                        </a:spcBef>
                        <a:spcAft>
                          <a:spcPts val="0"/>
                        </a:spcAft>
                        <a:buNone/>
                      </a:pPr>
                      <a:r>
                        <a:rPr lang="en" sz="1100">
                          <a:latin typeface="Raleway"/>
                          <a:ea typeface="Raleway"/>
                          <a:cs typeface="Raleway"/>
                          <a:sym typeface="Raleway"/>
                        </a:rPr>
                        <a:t>This type of customer is likely declining due to lock down rules. </a:t>
                      </a:r>
                      <a:endParaRPr sz="1100">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100">
                          <a:latin typeface="Raleway"/>
                          <a:ea typeface="Raleway"/>
                          <a:cs typeface="Raleway"/>
                          <a:sym typeface="Raleway"/>
                        </a:rPr>
                        <a:t>This commuter is wants to avoid wasting time and wishes to arrive at their destination quickly and efficiently. This commuter often opts to use an uber or other ride sharing apps because of how efficient they are. </a:t>
                      </a:r>
                      <a:endParaRPr sz="1100">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a:p>
                      <a:pPr indent="0" lvl="0" marL="0" rtl="0" algn="l">
                        <a:spcBef>
                          <a:spcPts val="0"/>
                        </a:spcBef>
                        <a:spcAft>
                          <a:spcPts val="0"/>
                        </a:spcAft>
                        <a:buNone/>
                      </a:pPr>
                      <a:r>
                        <a:rPr lang="en" sz="1100">
                          <a:latin typeface="Raleway"/>
                          <a:ea typeface="Raleway"/>
                          <a:cs typeface="Raleway"/>
                          <a:sym typeface="Raleway"/>
                        </a:rPr>
                        <a:t>As offices and lockdown rules lift this customer will potentially need </a:t>
                      </a:r>
                      <a:r>
                        <a:rPr lang="en" sz="1100">
                          <a:latin typeface="Raleway"/>
                          <a:ea typeface="Raleway"/>
                          <a:cs typeface="Raleway"/>
                          <a:sym typeface="Raleway"/>
                        </a:rPr>
                        <a:t>AIR·Ton</a:t>
                      </a:r>
                      <a:r>
                        <a:rPr lang="en" sz="1100">
                          <a:latin typeface="Raleway"/>
                          <a:ea typeface="Raleway"/>
                          <a:cs typeface="Raleway"/>
                          <a:sym typeface="Raleway"/>
                        </a:rPr>
                        <a:t> more.</a:t>
                      </a:r>
                      <a:endParaRPr sz="1100">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100">
                          <a:latin typeface="Raleway"/>
                          <a:ea typeface="Raleway"/>
                          <a:cs typeface="Raleway"/>
                          <a:sym typeface="Raleway"/>
                        </a:rPr>
                        <a:t>The disabled commuter is interested in the AIR·Ton because of how safely and hassle free they can move from place to place. </a:t>
                      </a:r>
                      <a:endParaRPr sz="1100">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a:p>
                      <a:pPr indent="0" lvl="0" marL="0" rtl="0" algn="l">
                        <a:spcBef>
                          <a:spcPts val="0"/>
                        </a:spcBef>
                        <a:spcAft>
                          <a:spcPts val="0"/>
                        </a:spcAft>
                        <a:buNone/>
                      </a:pPr>
                      <a:r>
                        <a:rPr lang="en" sz="1100">
                          <a:latin typeface="Raleway"/>
                          <a:ea typeface="Raleway"/>
                          <a:cs typeface="Raleway"/>
                          <a:sym typeface="Raleway"/>
                        </a:rPr>
                        <a:t>This type of customer is likely demanding more of AIR·Tons services in order to lower the risk of infection that comes with having a driver.</a:t>
                      </a:r>
                      <a:endParaRPr sz="1100">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a:p>
                      <a:pPr indent="0" lvl="0" marL="0" rtl="0" algn="l">
                        <a:spcBef>
                          <a:spcPts val="0"/>
                        </a:spcBef>
                        <a:spcAft>
                          <a:spcPts val="0"/>
                        </a:spcAft>
                        <a:buNone/>
                      </a:pPr>
                      <a:r>
                        <a:rPr lang="en" sz="500">
                          <a:latin typeface="Raleway"/>
                          <a:ea typeface="Raleway"/>
                          <a:cs typeface="Raleway"/>
                          <a:sym typeface="Raleway"/>
                        </a:rPr>
                        <a:t>NB: This is a potential customer who may benefit from Air-ton and was not represented in our data</a:t>
                      </a:r>
                      <a:endParaRPr sz="500">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100">
                          <a:latin typeface="Raleway"/>
                          <a:ea typeface="Raleway"/>
                          <a:cs typeface="Raleway"/>
                          <a:sym typeface="Raleway"/>
                        </a:rPr>
                        <a:t>The business owner or chauffeured commuters are customers who already have private vehicles but may want to lower their costs by removing the chauffeur. They may also use </a:t>
                      </a:r>
                      <a:r>
                        <a:rPr lang="en" sz="1100">
                          <a:latin typeface="Raleway"/>
                          <a:ea typeface="Raleway"/>
                          <a:cs typeface="Raleway"/>
                          <a:sym typeface="Raleway"/>
                        </a:rPr>
                        <a:t>AIR·Ton</a:t>
                      </a:r>
                      <a:r>
                        <a:rPr lang="en" sz="1100">
                          <a:latin typeface="Raleway"/>
                          <a:ea typeface="Raleway"/>
                          <a:cs typeface="Raleway"/>
                          <a:sym typeface="Raleway"/>
                        </a:rPr>
                        <a:t> to have some privacy whilst commuting. </a:t>
                      </a:r>
                      <a:endParaRPr sz="1100">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a:p>
                      <a:pPr indent="0" lvl="0" marL="0" rtl="0" algn="l">
                        <a:spcBef>
                          <a:spcPts val="0"/>
                        </a:spcBef>
                        <a:spcAft>
                          <a:spcPts val="0"/>
                        </a:spcAft>
                        <a:buNone/>
                      </a:pPr>
                      <a:r>
                        <a:rPr lang="en" sz="1100">
                          <a:latin typeface="Raleway"/>
                          <a:ea typeface="Raleway"/>
                          <a:cs typeface="Raleway"/>
                          <a:sym typeface="Raleway"/>
                        </a:rPr>
                        <a:t>This type of customer may be on the rise as offices begin to open again. </a:t>
                      </a:r>
                      <a:endParaRPr sz="1100">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100">
                          <a:latin typeface="Raleway"/>
                          <a:ea typeface="Raleway"/>
                          <a:cs typeface="Raleway"/>
                          <a:sym typeface="Raleway"/>
                        </a:rPr>
                        <a:t>The tourist is someone who will sign up to use AIR·Ton because it is available and and accessible and do not know anyone at their place of arrival. </a:t>
                      </a:r>
                      <a:endParaRPr sz="1100">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a:p>
                      <a:pPr indent="0" lvl="0" marL="0" rtl="0" algn="l">
                        <a:spcBef>
                          <a:spcPts val="0"/>
                        </a:spcBef>
                        <a:spcAft>
                          <a:spcPts val="0"/>
                        </a:spcAft>
                        <a:buNone/>
                      </a:pPr>
                      <a:r>
                        <a:rPr lang="en" sz="1100">
                          <a:latin typeface="Raleway"/>
                          <a:ea typeface="Raleway"/>
                          <a:cs typeface="Raleway"/>
                          <a:sym typeface="Raleway"/>
                        </a:rPr>
                        <a:t>This type of commuter is currently declining due to the fewer people traveling as a result of COVID19. </a:t>
                      </a:r>
                      <a:endParaRPr sz="1100">
                        <a:latin typeface="Raleway"/>
                        <a:ea typeface="Raleway"/>
                        <a:cs typeface="Raleway"/>
                        <a:sym typeface="Raleway"/>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6182000" y="3299075"/>
            <a:ext cx="1346215" cy="620075"/>
          </a:xfrm>
          <a:prstGeom prst="rect">
            <a:avLst/>
          </a:prstGeom>
          <a:noFill/>
          <a:ln>
            <a:noFill/>
          </a:ln>
        </p:spPr>
      </p:pic>
      <p:sp>
        <p:nvSpPr>
          <p:cNvPr id="130" name="Google Shape;130;p21"/>
          <p:cNvSpPr txBox="1"/>
          <p:nvPr>
            <p:ph idx="4294967295" type="title"/>
          </p:nvPr>
        </p:nvSpPr>
        <p:spPr>
          <a:xfrm>
            <a:off x="93950" y="-68325"/>
            <a:ext cx="6143100" cy="155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dk1"/>
                </a:solidFill>
              </a:rPr>
              <a:t>Facebook Ads</a:t>
            </a:r>
            <a:endParaRPr sz="300"/>
          </a:p>
        </p:txBody>
      </p:sp>
      <p:graphicFrame>
        <p:nvGraphicFramePr>
          <p:cNvPr id="131" name="Google Shape;131;p21"/>
          <p:cNvGraphicFramePr/>
          <p:nvPr/>
        </p:nvGraphicFramePr>
        <p:xfrm>
          <a:off x="93950" y="281800"/>
          <a:ext cx="3000000" cy="3000000"/>
        </p:xfrm>
        <a:graphic>
          <a:graphicData uri="http://schemas.openxmlformats.org/drawingml/2006/table">
            <a:tbl>
              <a:tblPr>
                <a:noFill/>
                <a:tableStyleId>{B451B2DA-BF95-46A2-A042-7A8E5778A2E3}</a:tableStyleId>
              </a:tblPr>
              <a:tblGrid>
                <a:gridCol w="1495725"/>
                <a:gridCol w="1495725"/>
                <a:gridCol w="1495725"/>
                <a:gridCol w="1495725"/>
                <a:gridCol w="1495725"/>
                <a:gridCol w="1495725"/>
              </a:tblGrid>
              <a:tr h="350025">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Facebook Ad 1: </a:t>
                      </a:r>
                      <a:endParaRPr sz="1100"/>
                    </a:p>
                  </a:txBody>
                  <a:tcPr marT="63500" marB="63500" marR="63500" marL="63500">
                    <a:solidFill>
                      <a:schemeClr val="dk1"/>
                    </a:solidFill>
                  </a:tcPr>
                </a:tc>
                <a:tc>
                  <a:txBody>
                    <a:bodyPr/>
                    <a:lstStyle/>
                    <a:p>
                      <a:pPr indent="0" lvl="0" marL="0" rtl="0" algn="l">
                        <a:spcBef>
                          <a:spcPts val="0"/>
                        </a:spcBef>
                        <a:spcAft>
                          <a:spcPts val="0"/>
                        </a:spcAft>
                        <a:buNone/>
                      </a:pPr>
                      <a:r>
                        <a:rPr lang="en" sz="1100"/>
                        <a:t>Facebook Ad 2 </a:t>
                      </a:r>
                      <a:endParaRPr sz="1100"/>
                    </a:p>
                  </a:txBody>
                  <a:tcPr marT="63500" marB="63500" marR="63500" marL="63500">
                    <a:solidFill>
                      <a:schemeClr val="dk1"/>
                    </a:solidFill>
                  </a:tcPr>
                </a:tc>
                <a:tc>
                  <a:txBody>
                    <a:bodyPr/>
                    <a:lstStyle/>
                    <a:p>
                      <a:pPr indent="0" lvl="0" marL="0" rtl="0" algn="l">
                        <a:spcBef>
                          <a:spcPts val="0"/>
                        </a:spcBef>
                        <a:spcAft>
                          <a:spcPts val="0"/>
                        </a:spcAft>
                        <a:buNone/>
                      </a:pPr>
                      <a:r>
                        <a:rPr lang="en" sz="1100"/>
                        <a:t>Facebook Ad 3</a:t>
                      </a:r>
                      <a:endParaRPr sz="1100"/>
                    </a:p>
                  </a:txBody>
                  <a:tcPr marT="63500" marB="63500" marR="63500" marL="63500">
                    <a:solidFill>
                      <a:schemeClr val="dk1"/>
                    </a:solidFill>
                  </a:tcPr>
                </a:tc>
                <a:tc>
                  <a:txBody>
                    <a:bodyPr/>
                    <a:lstStyle/>
                    <a:p>
                      <a:pPr indent="0" lvl="0" marL="0" rtl="0" algn="l">
                        <a:spcBef>
                          <a:spcPts val="0"/>
                        </a:spcBef>
                        <a:spcAft>
                          <a:spcPts val="0"/>
                        </a:spcAft>
                        <a:buNone/>
                      </a:pPr>
                      <a:r>
                        <a:rPr lang="en" sz="1100"/>
                        <a:t>Facebook Ad 4</a:t>
                      </a:r>
                      <a:endParaRPr sz="1100"/>
                    </a:p>
                  </a:txBody>
                  <a:tcPr marT="63500" marB="63500" marR="63500" marL="63500">
                    <a:solidFill>
                      <a:schemeClr val="dk1"/>
                    </a:solidFill>
                  </a:tcPr>
                </a:tc>
                <a:tc>
                  <a:txBody>
                    <a:bodyPr/>
                    <a:lstStyle/>
                    <a:p>
                      <a:pPr indent="0" lvl="0" marL="0" rtl="0" algn="l">
                        <a:spcBef>
                          <a:spcPts val="0"/>
                        </a:spcBef>
                        <a:spcAft>
                          <a:spcPts val="0"/>
                        </a:spcAft>
                        <a:buNone/>
                      </a:pPr>
                      <a:r>
                        <a:rPr lang="en" sz="1100"/>
                        <a:t>Facebook Ad 5</a:t>
                      </a:r>
                      <a:endParaRPr sz="1100"/>
                    </a:p>
                  </a:txBody>
                  <a:tcPr marT="63500" marB="63500" marR="63500" marL="63500">
                    <a:solidFill>
                      <a:schemeClr val="dk1"/>
                    </a:solidFill>
                  </a:tcPr>
                </a:tc>
              </a:tr>
              <a:tr h="591650">
                <a:tc>
                  <a:txBody>
                    <a:bodyPr/>
                    <a:lstStyle/>
                    <a:p>
                      <a:pPr indent="0" lvl="0" marL="0" rtl="0" algn="l">
                        <a:spcBef>
                          <a:spcPts val="0"/>
                        </a:spcBef>
                        <a:spcAft>
                          <a:spcPts val="0"/>
                        </a:spcAft>
                        <a:buNone/>
                      </a:pPr>
                      <a:r>
                        <a:rPr lang="en" sz="1100"/>
                        <a:t>Title </a:t>
                      </a:r>
                      <a:endParaRPr sz="1100"/>
                    </a:p>
                  </a:txBody>
                  <a:tcPr marT="63500" marB="63500" marR="63500" marL="63500">
                    <a:solidFill>
                      <a:schemeClr val="dk1"/>
                    </a:solidFill>
                  </a:tcPr>
                </a:tc>
                <a:tc>
                  <a:txBody>
                    <a:bodyPr/>
                    <a:lstStyle/>
                    <a:p>
                      <a:pPr indent="0" lvl="0" marL="0" rtl="0" algn="l">
                        <a:spcBef>
                          <a:spcPts val="0"/>
                        </a:spcBef>
                        <a:spcAft>
                          <a:spcPts val="0"/>
                        </a:spcAft>
                        <a:buNone/>
                      </a:pPr>
                      <a:r>
                        <a:rPr lang="en" sz="900">
                          <a:latin typeface="Raleway"/>
                          <a:ea typeface="Raleway"/>
                          <a:cs typeface="Raleway"/>
                          <a:sym typeface="Raleway"/>
                        </a:rPr>
                        <a:t>Don’t waste your precious time waiting for the bus!</a:t>
                      </a:r>
                      <a:endParaRPr sz="9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900">
                          <a:latin typeface="Raleway"/>
                          <a:ea typeface="Raleway"/>
                          <a:cs typeface="Raleway"/>
                          <a:sym typeface="Raleway"/>
                        </a:rPr>
                        <a:t>Commute Faster Even Whilst You Sleep</a:t>
                      </a:r>
                      <a:endParaRPr sz="9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900">
                          <a:latin typeface="Raleway"/>
                          <a:ea typeface="Raleway"/>
                          <a:cs typeface="Raleway"/>
                          <a:sym typeface="Raleway"/>
                        </a:rPr>
                        <a:t>Are you designated driver-AGAIN?</a:t>
                      </a:r>
                      <a:endParaRPr sz="9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900">
                          <a:latin typeface="Raleway"/>
                          <a:ea typeface="Raleway"/>
                          <a:cs typeface="Raleway"/>
                          <a:sym typeface="Raleway"/>
                        </a:rPr>
                        <a:t>In Us You Trust!</a:t>
                      </a:r>
                      <a:endParaRPr sz="9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900">
                          <a:latin typeface="Raleway"/>
                          <a:ea typeface="Raleway"/>
                          <a:cs typeface="Raleway"/>
                          <a:sym typeface="Raleway"/>
                        </a:rPr>
                        <a:t>Convenience in its finest and feel the luxury</a:t>
                      </a:r>
                      <a:r>
                        <a:rPr lang="en" sz="900">
                          <a:latin typeface="Raleway"/>
                          <a:ea typeface="Raleway"/>
                          <a:cs typeface="Raleway"/>
                          <a:sym typeface="Raleway"/>
                        </a:rPr>
                        <a:t> </a:t>
                      </a:r>
                      <a:endParaRPr sz="900">
                        <a:latin typeface="Raleway"/>
                        <a:ea typeface="Raleway"/>
                        <a:cs typeface="Raleway"/>
                        <a:sym typeface="Raleway"/>
                      </a:endParaRPr>
                    </a:p>
                  </a:txBody>
                  <a:tcPr marT="63500" marB="63500" marR="63500" marL="63500"/>
                </a:tc>
              </a:tr>
              <a:tr h="568100">
                <a:tc>
                  <a:txBody>
                    <a:bodyPr/>
                    <a:lstStyle/>
                    <a:p>
                      <a:pPr indent="0" lvl="0" marL="0" rtl="0" algn="l">
                        <a:spcBef>
                          <a:spcPts val="0"/>
                        </a:spcBef>
                        <a:spcAft>
                          <a:spcPts val="0"/>
                        </a:spcAft>
                        <a:buNone/>
                      </a:pPr>
                      <a:r>
                        <a:rPr lang="en" sz="1100"/>
                        <a:t>Description </a:t>
                      </a:r>
                      <a:endParaRPr sz="1100"/>
                    </a:p>
                  </a:txBody>
                  <a:tcPr marT="63500" marB="63500" marR="63500" marL="63500">
                    <a:solidFill>
                      <a:schemeClr val="dk1"/>
                    </a:solidFill>
                  </a:tcPr>
                </a:tc>
                <a:tc>
                  <a:txBody>
                    <a:bodyPr/>
                    <a:lstStyle/>
                    <a:p>
                      <a:pPr indent="0" lvl="0" marL="0" rtl="0" algn="l">
                        <a:spcBef>
                          <a:spcPts val="0"/>
                        </a:spcBef>
                        <a:spcAft>
                          <a:spcPts val="0"/>
                        </a:spcAft>
                        <a:buNone/>
                      </a:pPr>
                      <a:r>
                        <a:rPr lang="en" sz="900">
                          <a:latin typeface="Raleway"/>
                          <a:ea typeface="Raleway"/>
                          <a:cs typeface="Raleway"/>
                          <a:sym typeface="Raleway"/>
                        </a:rPr>
                        <a:t>You can do more in the go</a:t>
                      </a:r>
                      <a:endParaRPr sz="9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900">
                          <a:latin typeface="Raleway"/>
                          <a:ea typeface="Raleway"/>
                          <a:cs typeface="Raleway"/>
                          <a:sym typeface="Raleway"/>
                        </a:rPr>
                        <a:t>It’s faster even your dreaming</a:t>
                      </a:r>
                      <a:endParaRPr sz="9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Relax! Have a drink!</a:t>
                      </a:r>
                      <a:endParaRPr sz="10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Be smart! Use our robot!</a:t>
                      </a:r>
                      <a:endParaRPr sz="10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Enjoy and relax  on your ride</a:t>
                      </a:r>
                      <a:endParaRPr sz="1000">
                        <a:latin typeface="Raleway"/>
                        <a:ea typeface="Raleway"/>
                        <a:cs typeface="Raleway"/>
                        <a:sym typeface="Raleway"/>
                      </a:endParaRPr>
                    </a:p>
                  </a:txBody>
                  <a:tcPr marT="63500" marB="63500" marR="63500" marL="63500"/>
                </a:tc>
              </a:tr>
              <a:tr h="315775">
                <a:tc>
                  <a:txBody>
                    <a:bodyPr/>
                    <a:lstStyle/>
                    <a:p>
                      <a:pPr indent="0" lvl="0" marL="0" rtl="0" algn="l">
                        <a:spcBef>
                          <a:spcPts val="0"/>
                        </a:spcBef>
                        <a:spcAft>
                          <a:spcPts val="0"/>
                        </a:spcAft>
                        <a:buNone/>
                      </a:pPr>
                      <a:r>
                        <a:rPr lang="en" sz="1100"/>
                        <a:t>Visual </a:t>
                      </a:r>
                      <a:endParaRPr sz="1100"/>
                    </a:p>
                  </a:txBody>
                  <a:tcPr marT="63500" marB="63500" marR="63500" marL="63500">
                    <a:solidFill>
                      <a:schemeClr val="dk1"/>
                    </a:solidFill>
                  </a:tcPr>
                </a:tc>
                <a:tc>
                  <a:txBody>
                    <a:bodyPr/>
                    <a:lstStyle/>
                    <a:p>
                      <a:pPr indent="0" lvl="0" marL="0" rtl="0" algn="l">
                        <a:spcBef>
                          <a:spcPts val="0"/>
                        </a:spcBef>
                        <a:spcAft>
                          <a:spcPts val="0"/>
                        </a:spcAft>
                        <a:buNone/>
                      </a:pPr>
                      <a:r>
                        <a:rPr lang="en" sz="1000">
                          <a:latin typeface="Raleway"/>
                          <a:ea typeface="Raleway"/>
                          <a:cs typeface="Raleway"/>
                          <a:sym typeface="Raleway"/>
                        </a:rPr>
                        <a:t>someone reading a book Image </a:t>
                      </a:r>
                      <a:endParaRPr sz="10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Image of someone resting whilst being driven</a:t>
                      </a:r>
                      <a:endParaRPr sz="10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Image of a futuristic automated bus</a:t>
                      </a:r>
                      <a:endParaRPr sz="10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Robot driver focusing on driving.</a:t>
                      </a:r>
                      <a:endParaRPr sz="10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Image of tourism automated car</a:t>
                      </a:r>
                      <a:endParaRPr sz="1000">
                        <a:latin typeface="Raleway"/>
                        <a:ea typeface="Raleway"/>
                        <a:cs typeface="Raleway"/>
                        <a:sym typeface="Raleway"/>
                      </a:endParaRPr>
                    </a:p>
                  </a:txBody>
                  <a:tcPr marT="63500" marB="63500" marR="63500" marL="63500"/>
                </a:tc>
              </a:tr>
              <a:tr h="827000">
                <a:tc>
                  <a:txBody>
                    <a:bodyPr/>
                    <a:lstStyle/>
                    <a:p>
                      <a:pPr indent="0" lvl="0" marL="0" rtl="0" algn="l">
                        <a:spcBef>
                          <a:spcPts val="0"/>
                        </a:spcBef>
                        <a:spcAft>
                          <a:spcPts val="0"/>
                        </a:spcAft>
                        <a:buNone/>
                      </a:pPr>
                      <a:r>
                        <a:rPr lang="en" sz="1100"/>
                        <a:t>Photo 1</a:t>
                      </a:r>
                      <a:endParaRPr sz="1100"/>
                    </a:p>
                  </a:txBody>
                  <a:tcPr marT="63500" marB="63500" marR="63500" marL="63500">
                    <a:solidFill>
                      <a:schemeClr val="dk1"/>
                    </a:solidFill>
                  </a:tcPr>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702325">
                <a:tc>
                  <a:txBody>
                    <a:bodyPr/>
                    <a:lstStyle/>
                    <a:p>
                      <a:pPr indent="0" lvl="0" marL="0" rtl="0" algn="l">
                        <a:spcBef>
                          <a:spcPts val="0"/>
                        </a:spcBef>
                        <a:spcAft>
                          <a:spcPts val="0"/>
                        </a:spcAft>
                        <a:buNone/>
                      </a:pPr>
                      <a:r>
                        <a:rPr lang="en" sz="1100"/>
                        <a:t>Photo 2</a:t>
                      </a:r>
                      <a:endParaRPr sz="1100"/>
                    </a:p>
                  </a:txBody>
                  <a:tcPr marT="63500" marB="63500" marR="63500" marL="63500">
                    <a:solidFill>
                      <a:schemeClr val="dk1"/>
                    </a:solidFill>
                  </a:tcPr>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1018250">
                <a:tc>
                  <a:txBody>
                    <a:bodyPr/>
                    <a:lstStyle/>
                    <a:p>
                      <a:pPr indent="0" lvl="0" marL="0" rtl="0" algn="l">
                        <a:spcBef>
                          <a:spcPts val="0"/>
                        </a:spcBef>
                        <a:spcAft>
                          <a:spcPts val="0"/>
                        </a:spcAft>
                        <a:buNone/>
                      </a:pPr>
                      <a:r>
                        <a:rPr lang="en" sz="1100"/>
                        <a:t>Target Audience </a:t>
                      </a:r>
                      <a:endParaRPr sz="1100"/>
                    </a:p>
                  </a:txBody>
                  <a:tcPr marT="63500" marB="63500" marR="63500" marL="63500">
                    <a:solidFill>
                      <a:schemeClr val="dk1"/>
                    </a:solidFill>
                  </a:tcPr>
                </a:tc>
                <a:tc>
                  <a:txBody>
                    <a:bodyPr/>
                    <a:lstStyle/>
                    <a:p>
                      <a:pPr indent="0" lvl="0" marL="0" rtl="0" algn="l">
                        <a:spcBef>
                          <a:spcPts val="0"/>
                        </a:spcBef>
                        <a:spcAft>
                          <a:spcPts val="0"/>
                        </a:spcAft>
                        <a:buNone/>
                      </a:pPr>
                      <a:r>
                        <a:rPr lang="en" sz="1000">
                          <a:latin typeface="Raleway"/>
                          <a:ea typeface="Raleway"/>
                          <a:cs typeface="Raleway"/>
                          <a:sym typeface="Raleway"/>
                        </a:rPr>
                        <a:t>Efficiency Minded Commuter </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Working professionals in major Australian cities </a:t>
                      </a:r>
                      <a:r>
                        <a:rPr lang="en" sz="1000">
                          <a:solidFill>
                            <a:schemeClr val="dk1"/>
                          </a:solidFill>
                          <a:latin typeface="Raleway"/>
                          <a:ea typeface="Raleway"/>
                          <a:cs typeface="Raleway"/>
                          <a:sym typeface="Raleway"/>
                        </a:rPr>
                        <a:t>aged 18-65 (1M audience size)</a:t>
                      </a:r>
                      <a:endParaRPr sz="1000">
                        <a:solidFill>
                          <a:schemeClr val="dk1"/>
                        </a:solidFill>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Business and chauffeured Commuter</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Travelers </a:t>
                      </a:r>
                      <a:r>
                        <a:rPr lang="en" sz="1000">
                          <a:solidFill>
                            <a:schemeClr val="dk1"/>
                          </a:solidFill>
                          <a:latin typeface="Raleway"/>
                          <a:ea typeface="Raleway"/>
                          <a:cs typeface="Raleway"/>
                          <a:sym typeface="Raleway"/>
                        </a:rPr>
                        <a:t>aged 18-45 (8.6M audience)</a:t>
                      </a:r>
                      <a:endParaRPr sz="1000">
                        <a:solidFill>
                          <a:schemeClr val="dk1"/>
                        </a:solidFill>
                        <a:latin typeface="Raleway"/>
                        <a:ea typeface="Raleway"/>
                        <a:cs typeface="Raleway"/>
                        <a:sym typeface="Raleway"/>
                      </a:endParaRPr>
                    </a:p>
                    <a:p>
                      <a:pPr indent="0" lvl="0" marL="0" rtl="0" algn="l">
                        <a:spcBef>
                          <a:spcPts val="0"/>
                        </a:spcBef>
                        <a:spcAft>
                          <a:spcPts val="0"/>
                        </a:spcAft>
                        <a:buNone/>
                      </a:pPr>
                      <a:r>
                        <a:t/>
                      </a:r>
                      <a:endParaRPr sz="10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Party Goer Commuter </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Students in Australia </a:t>
                      </a:r>
                      <a:r>
                        <a:rPr lang="en" sz="1000">
                          <a:solidFill>
                            <a:schemeClr val="dk1"/>
                          </a:solidFill>
                          <a:latin typeface="Raleway"/>
                          <a:ea typeface="Raleway"/>
                          <a:cs typeface="Raleway"/>
                          <a:sym typeface="Raleway"/>
                        </a:rPr>
                        <a:t>aged 18-25 (1.8M audience size)</a:t>
                      </a:r>
                      <a:endParaRPr sz="1000">
                        <a:solidFill>
                          <a:schemeClr val="dk1"/>
                        </a:solidFill>
                        <a:latin typeface="Raleway"/>
                        <a:ea typeface="Raleway"/>
                        <a:cs typeface="Raleway"/>
                        <a:sym typeface="Raleway"/>
                      </a:endParaRPr>
                    </a:p>
                    <a:p>
                      <a:pPr indent="0" lvl="0" marL="0" rtl="0" algn="l">
                        <a:spcBef>
                          <a:spcPts val="0"/>
                        </a:spcBef>
                        <a:spcAft>
                          <a:spcPts val="0"/>
                        </a:spcAft>
                        <a:buNone/>
                      </a:pPr>
                      <a:r>
                        <a:t/>
                      </a:r>
                      <a:endParaRPr sz="1000">
                        <a:solidFill>
                          <a:schemeClr val="dk1"/>
                        </a:solidFill>
                        <a:latin typeface="Raleway"/>
                        <a:ea typeface="Raleway"/>
                        <a:cs typeface="Raleway"/>
                        <a:sym typeface="Raleway"/>
                      </a:endParaRPr>
                    </a:p>
                    <a:p>
                      <a:pPr indent="0" lvl="0" marL="0" rtl="0" algn="l">
                        <a:spcBef>
                          <a:spcPts val="0"/>
                        </a:spcBef>
                        <a:spcAft>
                          <a:spcPts val="0"/>
                        </a:spcAft>
                        <a:buNone/>
                      </a:pPr>
                      <a:r>
                        <a:t/>
                      </a:r>
                      <a:endParaRPr sz="10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Disabled Commuter</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Seniors </a:t>
                      </a:r>
                      <a:r>
                        <a:rPr lang="en" sz="1000">
                          <a:solidFill>
                            <a:schemeClr val="dk1"/>
                          </a:solidFill>
                          <a:latin typeface="Raleway"/>
                          <a:ea typeface="Raleway"/>
                          <a:cs typeface="Raleway"/>
                          <a:sym typeface="Raleway"/>
                        </a:rPr>
                        <a:t>(Australia and Asia) - 8M audience size</a:t>
                      </a:r>
                      <a:endParaRPr sz="1000">
                        <a:solidFill>
                          <a:schemeClr val="dk1"/>
                        </a:solidFill>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People with illness</a:t>
                      </a:r>
                      <a:endParaRPr sz="1000">
                        <a:latin typeface="Raleway"/>
                        <a:ea typeface="Raleway"/>
                        <a:cs typeface="Raleway"/>
                        <a:sym typeface="Raleway"/>
                      </a:endParaRPr>
                    </a:p>
                    <a:p>
                      <a:pPr indent="0" lvl="0" marL="0" rtl="0" algn="l">
                        <a:spcBef>
                          <a:spcPts val="0"/>
                        </a:spcBef>
                        <a:spcAft>
                          <a:spcPts val="0"/>
                        </a:spcAft>
                        <a:buNone/>
                      </a:pPr>
                      <a:r>
                        <a:t/>
                      </a:r>
                      <a:endParaRPr sz="1000">
                        <a:latin typeface="Raleway"/>
                        <a:ea typeface="Raleway"/>
                        <a:cs typeface="Raleway"/>
                        <a:sym typeface="Raleway"/>
                      </a:endParaRPr>
                    </a:p>
                    <a:p>
                      <a:pPr indent="0" lvl="0" marL="0" rtl="0" algn="l">
                        <a:spcBef>
                          <a:spcPts val="0"/>
                        </a:spcBef>
                        <a:spcAft>
                          <a:spcPts val="0"/>
                        </a:spcAft>
                        <a:buNone/>
                      </a:pPr>
                      <a:r>
                        <a:t/>
                      </a:r>
                      <a:endParaRPr sz="1000">
                        <a:latin typeface="Raleway"/>
                        <a:ea typeface="Raleway"/>
                        <a:cs typeface="Raleway"/>
                        <a:sym typeface="Raleway"/>
                      </a:endParaRPr>
                    </a:p>
                  </a:txBody>
                  <a:tcPr marT="63500" marB="63500" marR="63500" marL="63500"/>
                </a:tc>
                <a:tc>
                  <a:txBody>
                    <a:bodyPr/>
                    <a:lstStyle/>
                    <a:p>
                      <a:pPr indent="0" lvl="0" marL="0" rtl="0" algn="l">
                        <a:spcBef>
                          <a:spcPts val="0"/>
                        </a:spcBef>
                        <a:spcAft>
                          <a:spcPts val="0"/>
                        </a:spcAft>
                        <a:buNone/>
                      </a:pPr>
                      <a:r>
                        <a:rPr lang="en" sz="1000">
                          <a:latin typeface="Raleway"/>
                          <a:ea typeface="Raleway"/>
                          <a:cs typeface="Raleway"/>
                          <a:sym typeface="Raleway"/>
                        </a:rPr>
                        <a:t>Tourist Commuter</a:t>
                      </a:r>
                      <a:endParaRPr sz="1000">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Travelers in Australia </a:t>
                      </a:r>
                      <a:r>
                        <a:rPr lang="en" sz="1000">
                          <a:solidFill>
                            <a:schemeClr val="dk1"/>
                          </a:solidFill>
                          <a:latin typeface="Raleway"/>
                          <a:ea typeface="Raleway"/>
                          <a:cs typeface="Raleway"/>
                          <a:sym typeface="Raleway"/>
                        </a:rPr>
                        <a:t>aged 18-35 (5,9M audience)</a:t>
                      </a:r>
                      <a:endParaRPr sz="1000">
                        <a:solidFill>
                          <a:schemeClr val="dk1"/>
                        </a:solidFill>
                        <a:latin typeface="Raleway"/>
                        <a:ea typeface="Raleway"/>
                        <a:cs typeface="Raleway"/>
                        <a:sym typeface="Raleway"/>
                      </a:endParaRPr>
                    </a:p>
                    <a:p>
                      <a:pPr indent="0" lvl="0" marL="0" rtl="0" algn="l">
                        <a:spcBef>
                          <a:spcPts val="0"/>
                        </a:spcBef>
                        <a:spcAft>
                          <a:spcPts val="0"/>
                        </a:spcAft>
                        <a:buNone/>
                      </a:pPr>
                      <a:r>
                        <a:rPr lang="en" sz="1000">
                          <a:latin typeface="Raleway"/>
                          <a:ea typeface="Raleway"/>
                          <a:cs typeface="Raleway"/>
                          <a:sym typeface="Raleway"/>
                        </a:rPr>
                        <a:t>Influencers </a:t>
                      </a:r>
                      <a:r>
                        <a:rPr lang="en" sz="1000">
                          <a:solidFill>
                            <a:schemeClr val="dk1"/>
                          </a:solidFill>
                          <a:latin typeface="Raleway"/>
                          <a:ea typeface="Raleway"/>
                          <a:cs typeface="Raleway"/>
                          <a:sym typeface="Raleway"/>
                        </a:rPr>
                        <a:t>aged 18-35 (4.1M audience size)</a:t>
                      </a:r>
                      <a:endParaRPr sz="1000">
                        <a:solidFill>
                          <a:schemeClr val="dk1"/>
                        </a:solidFill>
                        <a:latin typeface="Raleway"/>
                        <a:ea typeface="Raleway"/>
                        <a:cs typeface="Raleway"/>
                        <a:sym typeface="Raleway"/>
                      </a:endParaRPr>
                    </a:p>
                    <a:p>
                      <a:pPr indent="0" lvl="0" marL="0" rtl="0" algn="l">
                        <a:spcBef>
                          <a:spcPts val="0"/>
                        </a:spcBef>
                        <a:spcAft>
                          <a:spcPts val="0"/>
                        </a:spcAft>
                        <a:buNone/>
                      </a:pPr>
                      <a:r>
                        <a:rPr lang="en" sz="1000">
                          <a:solidFill>
                            <a:schemeClr val="dk1"/>
                          </a:solidFill>
                          <a:latin typeface="Raleway"/>
                          <a:ea typeface="Raleway"/>
                          <a:cs typeface="Raleway"/>
                          <a:sym typeface="Raleway"/>
                        </a:rPr>
                        <a:t> </a:t>
                      </a:r>
                      <a:endParaRPr sz="1000">
                        <a:solidFill>
                          <a:schemeClr val="dk1"/>
                        </a:solidFill>
                        <a:latin typeface="Raleway"/>
                        <a:ea typeface="Raleway"/>
                        <a:cs typeface="Raleway"/>
                        <a:sym typeface="Raleway"/>
                      </a:endParaRPr>
                    </a:p>
                  </a:txBody>
                  <a:tcPr marT="63500" marB="63500" marR="63500" marL="63500"/>
                </a:tc>
              </a:tr>
            </a:tbl>
          </a:graphicData>
        </a:graphic>
      </p:graphicFrame>
      <p:sp>
        <p:nvSpPr>
          <p:cNvPr id="132" name="Google Shape;132;p21"/>
          <p:cNvSpPr txBox="1"/>
          <p:nvPr/>
        </p:nvSpPr>
        <p:spPr>
          <a:xfrm>
            <a:off x="1717750" y="2316875"/>
            <a:ext cx="11517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3" name="Google Shape;133;p21"/>
          <p:cNvPicPr preferRelativeResize="0"/>
          <p:nvPr/>
        </p:nvPicPr>
        <p:blipFill>
          <a:blip r:embed="rId4">
            <a:alphaModFix/>
          </a:blip>
          <a:stretch>
            <a:fillRect/>
          </a:stretch>
        </p:blipFill>
        <p:spPr>
          <a:xfrm>
            <a:off x="3185662" y="2419350"/>
            <a:ext cx="1240425" cy="698182"/>
          </a:xfrm>
          <a:prstGeom prst="rect">
            <a:avLst/>
          </a:prstGeom>
          <a:noFill/>
          <a:ln>
            <a:noFill/>
          </a:ln>
        </p:spPr>
      </p:pic>
      <p:pic>
        <p:nvPicPr>
          <p:cNvPr id="134" name="Google Shape;134;p21"/>
          <p:cNvPicPr preferRelativeResize="0"/>
          <p:nvPr/>
        </p:nvPicPr>
        <p:blipFill>
          <a:blip r:embed="rId5">
            <a:alphaModFix/>
          </a:blip>
          <a:stretch>
            <a:fillRect/>
          </a:stretch>
        </p:blipFill>
        <p:spPr>
          <a:xfrm>
            <a:off x="4742312" y="2419350"/>
            <a:ext cx="1047263" cy="698175"/>
          </a:xfrm>
          <a:prstGeom prst="rect">
            <a:avLst/>
          </a:prstGeom>
          <a:noFill/>
          <a:ln>
            <a:noFill/>
          </a:ln>
        </p:spPr>
      </p:pic>
      <p:pic>
        <p:nvPicPr>
          <p:cNvPr id="135" name="Google Shape;135;p21"/>
          <p:cNvPicPr preferRelativeResize="0"/>
          <p:nvPr/>
        </p:nvPicPr>
        <p:blipFill>
          <a:blip r:embed="rId6">
            <a:alphaModFix/>
          </a:blip>
          <a:stretch>
            <a:fillRect/>
          </a:stretch>
        </p:blipFill>
        <p:spPr>
          <a:xfrm>
            <a:off x="1822150" y="2419349"/>
            <a:ext cx="1047296" cy="698175"/>
          </a:xfrm>
          <a:prstGeom prst="rect">
            <a:avLst/>
          </a:prstGeom>
          <a:noFill/>
          <a:ln>
            <a:noFill/>
          </a:ln>
        </p:spPr>
      </p:pic>
      <p:pic>
        <p:nvPicPr>
          <p:cNvPr id="136" name="Google Shape;136;p21"/>
          <p:cNvPicPr preferRelativeResize="0"/>
          <p:nvPr/>
        </p:nvPicPr>
        <p:blipFill>
          <a:blip r:embed="rId7">
            <a:alphaModFix/>
          </a:blip>
          <a:stretch>
            <a:fillRect/>
          </a:stretch>
        </p:blipFill>
        <p:spPr>
          <a:xfrm>
            <a:off x="6237051" y="2408538"/>
            <a:ext cx="1151699" cy="719812"/>
          </a:xfrm>
          <a:prstGeom prst="rect">
            <a:avLst/>
          </a:prstGeom>
          <a:noFill/>
          <a:ln>
            <a:noFill/>
          </a:ln>
        </p:spPr>
      </p:pic>
      <p:pic>
        <p:nvPicPr>
          <p:cNvPr id="137" name="Google Shape;137;p21"/>
          <p:cNvPicPr preferRelativeResize="0"/>
          <p:nvPr/>
        </p:nvPicPr>
        <p:blipFill>
          <a:blip r:embed="rId8">
            <a:alphaModFix/>
          </a:blip>
          <a:stretch>
            <a:fillRect/>
          </a:stretch>
        </p:blipFill>
        <p:spPr>
          <a:xfrm>
            <a:off x="7662425" y="2458400"/>
            <a:ext cx="1240450" cy="620064"/>
          </a:xfrm>
          <a:prstGeom prst="rect">
            <a:avLst/>
          </a:prstGeom>
          <a:noFill/>
          <a:ln>
            <a:noFill/>
          </a:ln>
        </p:spPr>
      </p:pic>
      <p:pic>
        <p:nvPicPr>
          <p:cNvPr id="138" name="Google Shape;138;p21"/>
          <p:cNvPicPr preferRelativeResize="0"/>
          <p:nvPr/>
        </p:nvPicPr>
        <p:blipFill>
          <a:blip r:embed="rId9">
            <a:alphaModFix/>
          </a:blip>
          <a:stretch>
            <a:fillRect/>
          </a:stretch>
        </p:blipFill>
        <p:spPr>
          <a:xfrm>
            <a:off x="7680175" y="3257300"/>
            <a:ext cx="1240450" cy="522525"/>
          </a:xfrm>
          <a:prstGeom prst="rect">
            <a:avLst/>
          </a:prstGeom>
          <a:noFill/>
          <a:ln>
            <a:noFill/>
          </a:ln>
        </p:spPr>
      </p:pic>
      <p:pic>
        <p:nvPicPr>
          <p:cNvPr id="139" name="Google Shape;139;p21"/>
          <p:cNvPicPr preferRelativeResize="0"/>
          <p:nvPr/>
        </p:nvPicPr>
        <p:blipFill>
          <a:blip r:embed="rId10">
            <a:alphaModFix/>
          </a:blip>
          <a:stretch>
            <a:fillRect/>
          </a:stretch>
        </p:blipFill>
        <p:spPr>
          <a:xfrm>
            <a:off x="3185650" y="3230713"/>
            <a:ext cx="1240450" cy="575700"/>
          </a:xfrm>
          <a:prstGeom prst="rect">
            <a:avLst/>
          </a:prstGeom>
          <a:noFill/>
          <a:ln>
            <a:noFill/>
          </a:ln>
        </p:spPr>
      </p:pic>
      <p:pic>
        <p:nvPicPr>
          <p:cNvPr id="140" name="Google Shape;140;p21"/>
          <p:cNvPicPr preferRelativeResize="0"/>
          <p:nvPr/>
        </p:nvPicPr>
        <p:blipFill>
          <a:blip r:embed="rId11">
            <a:alphaModFix/>
          </a:blip>
          <a:stretch>
            <a:fillRect/>
          </a:stretch>
        </p:blipFill>
        <p:spPr>
          <a:xfrm>
            <a:off x="4742275" y="3309550"/>
            <a:ext cx="1047300" cy="522525"/>
          </a:xfrm>
          <a:prstGeom prst="rect">
            <a:avLst/>
          </a:prstGeom>
          <a:noFill/>
          <a:ln>
            <a:noFill/>
          </a:ln>
        </p:spPr>
      </p:pic>
      <p:pic>
        <p:nvPicPr>
          <p:cNvPr id="141" name="Google Shape;141;p21"/>
          <p:cNvPicPr preferRelativeResize="0"/>
          <p:nvPr/>
        </p:nvPicPr>
        <p:blipFill>
          <a:blip r:embed="rId12">
            <a:alphaModFix/>
          </a:blip>
          <a:stretch>
            <a:fillRect/>
          </a:stretch>
        </p:blipFill>
        <p:spPr>
          <a:xfrm>
            <a:off x="1687475" y="3271260"/>
            <a:ext cx="1240450" cy="5991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