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Sofia"/>
      <p:regular r:id="rId21"/>
    </p:embeddedFont>
    <p:embeddedFont>
      <p:font typeface="Prompt"/>
      <p:regular r:id="rId22"/>
      <p:bold r:id="rId23"/>
      <p:italic r:id="rId24"/>
      <p:boldItalic r:id="rId25"/>
    </p:embeddedFont>
    <p:embeddedFont>
      <p:font typeface="Nunito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gppYjQSnLPkuyLb16J4TdG13Ao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rompt-regular.fntdata"/><Relationship Id="rId21" Type="http://schemas.openxmlformats.org/officeDocument/2006/relationships/font" Target="fonts/Sofia-regular.fntdata"/><Relationship Id="rId24" Type="http://schemas.openxmlformats.org/officeDocument/2006/relationships/font" Target="fonts/Prompt-italic.fntdata"/><Relationship Id="rId23" Type="http://schemas.openxmlformats.org/officeDocument/2006/relationships/font" Target="fonts/Promp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Sans-regular.fntdata"/><Relationship Id="rId25" Type="http://schemas.openxmlformats.org/officeDocument/2006/relationships/font" Target="fonts/Prompt-boldItalic.fntdata"/><Relationship Id="rId28" Type="http://schemas.openxmlformats.org/officeDocument/2006/relationships/font" Target="fonts/NunitoSans-italic.fntdata"/><Relationship Id="rId27" Type="http://schemas.openxmlformats.org/officeDocument/2006/relationships/font" Target="fonts/Nunito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Sans-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00fff5f0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00fff5f01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a00fff5f01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00fff5f0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00fff5f0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a00fff5f0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Images and layout – to be recommended by design team, others can share their view too. Put images in folder of Pictures in drive if you find anything good)</a:t>
            </a:r>
            <a:endParaRPr/>
          </a:p>
        </p:txBody>
      </p:sp>
      <p:sp>
        <p:nvSpPr>
          <p:cNvPr id="200" name="Google Shape;20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Exact questions and answers content can be edited later –above is dummy content to be added.</a:t>
            </a:r>
            <a:endParaRPr/>
          </a:p>
          <a:p>
            <a:pPr indent="0" lvl="0" marL="0" rtl="0" algn="l">
              <a:lnSpc>
                <a:spcPct val="100000"/>
              </a:lnSpc>
              <a:spcBef>
                <a:spcPts val="0"/>
              </a:spcBef>
              <a:spcAft>
                <a:spcPts val="0"/>
              </a:spcAft>
              <a:buSzPts val="1400"/>
              <a:buNone/>
            </a:pPr>
            <a:r>
              <a:rPr lang="en-US"/>
              <a:t>Font can be chosen – what looks good by developer/designer.</a:t>
            </a:r>
            <a:endParaRPr/>
          </a:p>
        </p:txBody>
      </p:sp>
      <p:sp>
        <p:nvSpPr>
          <p:cNvPr id="213" name="Google Shape;21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e3c630c5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9e3c630c5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9e3c630c5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dc32b7c3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dc32b7c39_0_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dc32b7c3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dc32b7c39_0_1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dc32b7c39_0_2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dc32b7c39_0_2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9dc32b7c39_0_2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dc32b7c39_0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dc32b7c39_0_1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9dc32b7c39_0_1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dc32b7c39_0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dc32b7c39_0_2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9dc32b7c39_0_2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No need to add links i footer for each page as in Boobot website</a:t>
            </a:r>
            <a:endParaRPr/>
          </a:p>
          <a:p>
            <a:pPr indent="0" lvl="0" marL="0" rtl="0" algn="l">
              <a:lnSpc>
                <a:spcPct val="100000"/>
              </a:lnSpc>
              <a:spcBef>
                <a:spcPts val="0"/>
              </a:spcBef>
              <a:spcAft>
                <a:spcPts val="0"/>
              </a:spcAft>
              <a:buSzPts val="1400"/>
              <a:buNone/>
            </a:pPr>
            <a:r>
              <a:rPr lang="en-US"/>
              <a:t>I wasn’t able to remove the highlight - Sarah please just add the copyright wordings as in Bookbot website without any logo image.</a:t>
            </a:r>
            <a:endParaRPr/>
          </a:p>
          <a:p>
            <a:pPr indent="0" lvl="0" marL="0" rtl="0" algn="l">
              <a:lnSpc>
                <a:spcPct val="100000"/>
              </a:lnSpc>
              <a:spcBef>
                <a:spcPts val="0"/>
              </a:spcBef>
              <a:spcAft>
                <a:spcPts val="0"/>
              </a:spcAft>
              <a:buSzPts val="1400"/>
              <a:buNone/>
            </a:pPr>
            <a:r>
              <a:t/>
            </a:r>
            <a:endParaRPr/>
          </a:p>
        </p:txBody>
      </p:sp>
      <p:sp>
        <p:nvSpPr>
          <p:cNvPr id="165" name="Google Shape;16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g9dc32b7c39_0_186"/>
          <p:cNvSpPr txBox="1"/>
          <p:nvPr>
            <p:ph type="title"/>
          </p:nvPr>
        </p:nvSpPr>
        <p:spPr>
          <a:xfrm>
            <a:off x="415600" y="593367"/>
            <a:ext cx="11360700" cy="763500"/>
          </a:xfrm>
          <a:prstGeom prst="rect">
            <a:avLst/>
          </a:prstGeom>
        </p:spPr>
        <p:txBody>
          <a:bodyPr anchorCtr="0" anchor="ctr" bIns="45700" lIns="91425" spcFirstLastPara="1" rIns="91425" wrap="square" tIns="4570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g9dc32b7c39_0_186"/>
          <p:cNvSpPr txBox="1"/>
          <p:nvPr>
            <p:ph idx="1" type="body"/>
          </p:nvPr>
        </p:nvSpPr>
        <p:spPr>
          <a:xfrm>
            <a:off x="415600" y="1536633"/>
            <a:ext cx="11360700" cy="4555200"/>
          </a:xfrm>
          <a:prstGeom prst="rect">
            <a:avLst/>
          </a:prstGeom>
        </p:spPr>
        <p:txBody>
          <a:bodyPr anchorCtr="0" anchor="t" bIns="45700" lIns="91425" spcFirstLastPara="1" rIns="91425" wrap="square" tIns="45700">
            <a:no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87" name="Google Shape;87;g9dc32b7c39_0_186"/>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youtube.com/watch?v=zPA5hWu7jIo" TargetMode="External"/><Relationship Id="rId4" Type="http://schemas.openxmlformats.org/officeDocument/2006/relationships/hyperlink" Target="https://www.youtube.com/watch?v=UPO7P1gHAmo" TargetMode="External"/><Relationship Id="rId5" Type="http://schemas.openxmlformats.org/officeDocument/2006/relationships/hyperlink" Target="https://www.youtube.com/watch?v=x-Bpoj5fZr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bookbotkids.com/blog/learning-to-read-a-right-not-a-privileg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0"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youtu.be/2JZSzvOI1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assets.readingeggs.com/mkt/fastphonics/videos/AU/au-fast-phonics-parents-overview-jun2020.mp4" TargetMode="External"/></Relationships>
</file>

<file path=ppt/slides/_rels/slide5.xml.rels><?xml version="1.0" encoding="UTF-8" standalone="yes"?><Relationships xmlns="http://schemas.openxmlformats.org/package/2006/relationships"><Relationship Id="rId11" Type="http://schemas.openxmlformats.org/officeDocument/2006/relationships/hyperlink" Target="https://readingeggs.com.au/images/fastphonics/fast-phonics-printable-resources.png" TargetMode="External"/><Relationship Id="rId10" Type="http://schemas.openxmlformats.org/officeDocument/2006/relationships/hyperlink" Target="https://readingeggs.com.au/images/fastphonics/peak5-book-quiz.png" TargetMode="External"/><Relationship Id="rId12" Type="http://schemas.openxmlformats.org/officeDocument/2006/relationships/hyperlink" Target="https://readingeggs.com.au/images/fastphonics/fast-phonics-rewards.png" TargetMode="External"/><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readingeggs.com.au/images/fastphonics/peak1-world.jpg" TargetMode="External"/><Relationship Id="rId4" Type="http://schemas.openxmlformats.org/officeDocument/2006/relationships/hyperlink" Target="https://readingeggs.com.au/images/fastphonics/peak-progress.jpg" TargetMode="External"/><Relationship Id="rId9" Type="http://schemas.openxmlformats.org/officeDocument/2006/relationships/hyperlink" Target="https://readingeggs.com.au/images/fastphonics/fast-phonics-assessment-reporting.png" TargetMode="External"/><Relationship Id="rId5" Type="http://schemas.openxmlformats.org/officeDocument/2006/relationships/hyperlink" Target="https://readingeggs.com.au/images/fastphonics/peak1-stones.jpg" TargetMode="External"/><Relationship Id="rId6" Type="http://schemas.openxmlformats.org/officeDocument/2006/relationships/hyperlink" Target="https://readingeggs.com.au/images/fastphonics/students-of-all-ages.png" TargetMode="External"/><Relationship Id="rId7" Type="http://schemas.openxmlformats.org/officeDocument/2006/relationships/hyperlink" Target="https://readingeggs.com.au/images/fastphonics/fast-phonics-interactive-games.png" TargetMode="External"/><Relationship Id="rId8" Type="http://schemas.openxmlformats.org/officeDocument/2006/relationships/hyperlink" Target="https://readingeggs.com.au/images/fastphonics/fast-phonics-decodable-books.p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BOOKBOT Website Planning Slides</a:t>
            </a:r>
            <a:endParaRPr/>
          </a:p>
        </p:txBody>
      </p:sp>
      <p:sp>
        <p:nvSpPr>
          <p:cNvPr id="93" name="Google Shape;93;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220"/>
              <a:buNone/>
            </a:pPr>
            <a:r>
              <a:rPr lang="en-US" sz="2220"/>
              <a:t>Amrita – Our main aim is to get the website structure ready on WIX asap.</a:t>
            </a:r>
            <a:endParaRPr/>
          </a:p>
          <a:p>
            <a:pPr indent="0" lvl="0" marL="0" rtl="0" algn="ctr">
              <a:lnSpc>
                <a:spcPct val="90000"/>
              </a:lnSpc>
              <a:spcBef>
                <a:spcPts val="1000"/>
              </a:spcBef>
              <a:spcAft>
                <a:spcPts val="0"/>
              </a:spcAft>
              <a:buClr>
                <a:schemeClr val="dk1"/>
              </a:buClr>
              <a:buSzPts val="2220"/>
              <a:buNone/>
            </a:pPr>
            <a:r>
              <a:rPr lang="en-US" sz="2220"/>
              <a:t>Tuesday after the interview session we can tweak the wordings/content and images and font  – we can get each others view point in tomorrow meetings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a00fff5f01_0_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Add Oliver on top at corner with slogan</a:t>
            </a:r>
            <a:endParaRPr/>
          </a:p>
          <a:p>
            <a:pPr indent="-330200" lvl="0" marL="457200" rtl="0" algn="l">
              <a:lnSpc>
                <a:spcPct val="115000"/>
              </a:lnSpc>
              <a:spcBef>
                <a:spcPts val="0"/>
              </a:spcBef>
              <a:spcAft>
                <a:spcPts val="0"/>
              </a:spcAft>
              <a:buSzPts val="1600"/>
              <a:buFont typeface="Arial"/>
              <a:buAutoNum type="arabicPeriod"/>
            </a:pPr>
            <a:r>
              <a:rPr lang="en-US" sz="1600">
                <a:highlight>
                  <a:srgbClr val="FFFFFF"/>
                </a:highlight>
                <a:latin typeface="Arial"/>
                <a:ea typeface="Arial"/>
                <a:cs typeface="Arial"/>
                <a:sym typeface="Arial"/>
              </a:rPr>
              <a:t>Let your imagination explore, Read more</a:t>
            </a:r>
            <a:endParaRPr/>
          </a:p>
        </p:txBody>
      </p:sp>
      <p:sp>
        <p:nvSpPr>
          <p:cNvPr id="181" name="Google Shape;181;ga00fff5f01_0_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600">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600">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b="1" lang="en-US" sz="2200">
                <a:highlight>
                  <a:srgbClr val="FFFFFF"/>
                </a:highlight>
                <a:latin typeface="Arial"/>
                <a:ea typeface="Arial"/>
                <a:cs typeface="Arial"/>
                <a:sym typeface="Arial"/>
              </a:rPr>
              <a:t>Fun Stories for Kids (who love to read books by listening)</a:t>
            </a:r>
            <a:endParaRPr b="1" sz="2200">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600">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US" sz="1700">
                <a:solidFill>
                  <a:srgbClr val="111100"/>
                </a:solidFill>
                <a:highlight>
                  <a:srgbClr val="FEFEFE"/>
                </a:highlight>
                <a:latin typeface="Comic Sans MS"/>
                <a:ea typeface="Comic Sans MS"/>
                <a:cs typeface="Comic Sans MS"/>
                <a:sym typeface="Comic Sans MS"/>
              </a:rPr>
              <a:t>A fun and unique videos designed for pre-K through elementary aged children and their families to experience popular story books.</a:t>
            </a:r>
            <a:endParaRPr sz="1700">
              <a:solidFill>
                <a:srgbClr val="111100"/>
              </a:solidFill>
              <a:highlight>
                <a:srgbClr val="FEFEFE"/>
              </a:highlight>
              <a:latin typeface="Comic Sans MS"/>
              <a:ea typeface="Comic Sans MS"/>
              <a:cs typeface="Comic Sans MS"/>
              <a:sym typeface="Comic Sans MS"/>
            </a:endParaRPr>
          </a:p>
          <a:p>
            <a:pPr indent="0" lvl="0" marL="0" rtl="0" algn="l">
              <a:lnSpc>
                <a:spcPct val="115000"/>
              </a:lnSpc>
              <a:spcBef>
                <a:spcPts val="0"/>
              </a:spcBef>
              <a:spcAft>
                <a:spcPts val="0"/>
              </a:spcAft>
              <a:buNone/>
            </a:pPr>
            <a:r>
              <a:rPr lang="en-US" sz="1700">
                <a:solidFill>
                  <a:srgbClr val="111100"/>
                </a:solidFill>
                <a:highlight>
                  <a:srgbClr val="FEFEFE"/>
                </a:highlight>
                <a:latin typeface="Comic Sans MS"/>
                <a:ea typeface="Comic Sans MS"/>
                <a:cs typeface="Comic Sans MS"/>
                <a:sym typeface="Comic Sans MS"/>
              </a:rPr>
              <a:t>Each story is entertaining and educational, and includes a great children’s story narrated by a master storyteller,</a:t>
            </a:r>
            <a:endParaRPr sz="1700">
              <a:solidFill>
                <a:srgbClr val="111100"/>
              </a:solidFill>
              <a:highlight>
                <a:srgbClr val="FEFEFE"/>
              </a:highlight>
              <a:latin typeface="Comic Sans MS"/>
              <a:ea typeface="Comic Sans MS"/>
              <a:cs typeface="Comic Sans MS"/>
              <a:sym typeface="Comic Sans MS"/>
            </a:endParaRPr>
          </a:p>
          <a:p>
            <a:pPr indent="0" lvl="0" marL="0" rtl="0" algn="l">
              <a:lnSpc>
                <a:spcPct val="115000"/>
              </a:lnSpc>
              <a:spcBef>
                <a:spcPts val="1200"/>
              </a:spcBef>
              <a:spcAft>
                <a:spcPts val="0"/>
              </a:spcAft>
              <a:buClr>
                <a:schemeClr val="dk1"/>
              </a:buClr>
              <a:buSzPts val="1100"/>
              <a:buFont typeface="Arial"/>
              <a:buNone/>
            </a:pPr>
            <a:r>
              <a:rPr lang="en-US" sz="1300" u="sng">
                <a:solidFill>
                  <a:srgbClr val="1155CC"/>
                </a:solidFill>
                <a:highlight>
                  <a:srgbClr val="FFFFFF"/>
                </a:highlight>
                <a:latin typeface="Arial"/>
                <a:ea typeface="Arial"/>
                <a:cs typeface="Arial"/>
                <a:sym typeface="Arial"/>
                <a:hlinkClick r:id="rId3">
                  <a:extLst>
                    <a:ext uri="{A12FA001-AC4F-418D-AE19-62706E023703}">
                      <ahyp:hlinkClr val="tx"/>
                    </a:ext>
                  </a:extLst>
                </a:hlinkClick>
              </a:rPr>
              <a:t>https://www.youtube.com/watch?v=zPA5hWu7jIo</a:t>
            </a:r>
            <a:endParaRPr sz="1300">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300" u="sng">
                <a:solidFill>
                  <a:srgbClr val="1155CC"/>
                </a:solidFill>
                <a:highlight>
                  <a:srgbClr val="FFFFFF"/>
                </a:highlight>
                <a:latin typeface="Arial"/>
                <a:ea typeface="Arial"/>
                <a:cs typeface="Arial"/>
                <a:sym typeface="Arial"/>
                <a:hlinkClick r:id="rId4">
                  <a:extLst>
                    <a:ext uri="{A12FA001-AC4F-418D-AE19-62706E023703}">
                      <ahyp:hlinkClr val="tx"/>
                    </a:ext>
                  </a:extLst>
                </a:hlinkClick>
              </a:rPr>
              <a:t>https://www.youtube.com/watch?v=UPO7P1gHAmo</a:t>
            </a:r>
            <a:endParaRPr sz="1300">
              <a:highlight>
                <a:srgbClr val="FFFFFF"/>
              </a:highlight>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rPr lang="en-US" sz="1300" u="sng">
                <a:solidFill>
                  <a:srgbClr val="1155CC"/>
                </a:solidFill>
                <a:highlight>
                  <a:srgbClr val="FFFFFF"/>
                </a:highlight>
                <a:latin typeface="Arial"/>
                <a:ea typeface="Arial"/>
                <a:cs typeface="Arial"/>
                <a:sym typeface="Arial"/>
                <a:hlinkClick r:id="rId5">
                  <a:extLst>
                    <a:ext uri="{A12FA001-AC4F-418D-AE19-62706E023703}">
                      <ahyp:hlinkClr val="tx"/>
                    </a:ext>
                  </a:extLst>
                </a:hlinkClick>
              </a:rPr>
              <a:t>https://www.youtube.com/watch?v=x-Bpoj5fZr0</a:t>
            </a:r>
            <a:endParaRPr sz="1600">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a00fff5f01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2000">
                <a:latin typeface="Arial"/>
                <a:ea typeface="Arial"/>
                <a:cs typeface="Arial"/>
                <a:sym typeface="Arial"/>
              </a:rPr>
              <a:t>Interactive learning game feature </a:t>
            </a:r>
            <a:endParaRPr sz="4600"/>
          </a:p>
        </p:txBody>
      </p:sp>
      <p:sp>
        <p:nvSpPr>
          <p:cNvPr id="188" name="Google Shape;188;ga00fff5f01_0_0"/>
          <p:cNvSpPr txBox="1"/>
          <p:nvPr>
            <p:ph idx="1" type="body"/>
          </p:nvPr>
        </p:nvSpPr>
        <p:spPr>
          <a:xfrm>
            <a:off x="838200" y="1262800"/>
            <a:ext cx="11158200" cy="51756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lang="en-US" sz="1350">
                <a:highlight>
                  <a:srgbClr val="FFFFFF"/>
                </a:highlight>
                <a:latin typeface="Arial"/>
                <a:ea typeface="Arial"/>
                <a:cs typeface="Arial"/>
                <a:sym typeface="Arial"/>
              </a:rPr>
              <a:t>In our app, interactive game features are designed to empower children in fun, self-guided learning through exploration and curiosity.</a:t>
            </a:r>
            <a:endParaRPr sz="1350">
              <a:highlight>
                <a:srgbClr val="FFFFFF"/>
              </a:highlight>
              <a:latin typeface="Arial"/>
              <a:ea typeface="Arial"/>
              <a:cs typeface="Arial"/>
              <a:sym typeface="Arial"/>
            </a:endParaRPr>
          </a:p>
          <a:p>
            <a:pPr indent="0" lvl="0" marL="0" rtl="0" algn="l">
              <a:lnSpc>
                <a:spcPct val="115000"/>
              </a:lnSpc>
              <a:spcBef>
                <a:spcPts val="1400"/>
              </a:spcBef>
              <a:spcAft>
                <a:spcPts val="0"/>
              </a:spcAft>
              <a:buNone/>
            </a:pPr>
            <a:r>
              <a:rPr lang="en-US" sz="1350">
                <a:highlight>
                  <a:srgbClr val="FFFFFF"/>
                </a:highlight>
                <a:latin typeface="Arial"/>
                <a:ea typeface="Arial"/>
                <a:cs typeface="Arial"/>
                <a:sym typeface="Arial"/>
              </a:rPr>
              <a:t>Download any of these great learning games for free..</a:t>
            </a:r>
            <a:endParaRPr sz="1350">
              <a:highlight>
                <a:srgbClr val="FFFFFF"/>
              </a:highlight>
              <a:latin typeface="Arial"/>
              <a:ea typeface="Arial"/>
              <a:cs typeface="Arial"/>
              <a:sym typeface="Arial"/>
            </a:endParaRPr>
          </a:p>
          <a:p>
            <a:pPr indent="0" lvl="0" marL="0" rtl="0" algn="l">
              <a:lnSpc>
                <a:spcPct val="150000"/>
              </a:lnSpc>
              <a:spcBef>
                <a:spcPts val="1400"/>
              </a:spcBef>
              <a:spcAft>
                <a:spcPts val="0"/>
              </a:spcAft>
              <a:buClr>
                <a:schemeClr val="dk1"/>
              </a:buClr>
              <a:buSzPts val="1100"/>
              <a:buFont typeface="Arial"/>
              <a:buNone/>
            </a:pPr>
            <a:r>
              <a:rPr b="1" lang="en-US" sz="2250">
                <a:solidFill>
                  <a:srgbClr val="4A4A4A"/>
                </a:solidFill>
                <a:highlight>
                  <a:srgbClr val="FFFFFF"/>
                </a:highlight>
                <a:latin typeface="Arial"/>
                <a:ea typeface="Arial"/>
                <a:cs typeface="Arial"/>
                <a:sym typeface="Arial"/>
              </a:rPr>
              <a:t>Read With </a:t>
            </a:r>
            <a:r>
              <a:rPr b="1" lang="en-US" sz="2250">
                <a:solidFill>
                  <a:srgbClr val="4A4A4A"/>
                </a:solidFill>
                <a:highlight>
                  <a:srgbClr val="FFFF00"/>
                </a:highlight>
                <a:latin typeface="Arial"/>
                <a:ea typeface="Arial"/>
                <a:cs typeface="Arial"/>
                <a:sym typeface="Arial"/>
              </a:rPr>
              <a:t>Oliver</a:t>
            </a:r>
            <a:r>
              <a:rPr b="1" lang="en-US" sz="2250">
                <a:solidFill>
                  <a:srgbClr val="4A4A4A"/>
                </a:solidFill>
                <a:highlight>
                  <a:srgbClr val="FFFFFF"/>
                </a:highlight>
                <a:latin typeface="Arial"/>
                <a:ea typeface="Arial"/>
                <a:cs typeface="Arial"/>
                <a:sym typeface="Arial"/>
              </a:rPr>
              <a:t> - So Many Different Places</a:t>
            </a:r>
            <a:endParaRPr b="1" sz="2250">
              <a:solidFill>
                <a:srgbClr val="4A4A4A"/>
              </a:solidFill>
              <a:highlight>
                <a:srgbClr val="FFFFFF"/>
              </a:highlight>
              <a:latin typeface="Arial"/>
              <a:ea typeface="Arial"/>
              <a:cs typeface="Arial"/>
              <a:sym typeface="Arial"/>
            </a:endParaRPr>
          </a:p>
          <a:p>
            <a:pPr indent="0" lvl="0" marL="0" rtl="0" algn="l">
              <a:lnSpc>
                <a:spcPct val="115000"/>
              </a:lnSpc>
              <a:spcBef>
                <a:spcPts val="1400"/>
              </a:spcBef>
              <a:spcAft>
                <a:spcPts val="0"/>
              </a:spcAft>
              <a:buNone/>
            </a:pPr>
            <a:r>
              <a:rPr lang="en-US" sz="1350">
                <a:highlight>
                  <a:srgbClr val="FFFFFF"/>
                </a:highlight>
                <a:latin typeface="Arial"/>
                <a:ea typeface="Arial"/>
                <a:cs typeface="Arial"/>
                <a:sym typeface="Arial"/>
              </a:rPr>
              <a:t>Join Oliver  in visiting different places and finding a world of</a:t>
            </a:r>
            <a:endParaRPr sz="1350">
              <a:highlight>
                <a:srgbClr val="FFFFFF"/>
              </a:highlight>
              <a:latin typeface="Arial"/>
              <a:ea typeface="Arial"/>
              <a:cs typeface="Arial"/>
              <a:sym typeface="Arial"/>
            </a:endParaRPr>
          </a:p>
          <a:p>
            <a:pPr indent="0" lvl="0" marL="0" rtl="0" algn="l">
              <a:lnSpc>
                <a:spcPct val="115000"/>
              </a:lnSpc>
              <a:spcBef>
                <a:spcPts val="1400"/>
              </a:spcBef>
              <a:spcAft>
                <a:spcPts val="0"/>
              </a:spcAft>
              <a:buNone/>
            </a:pPr>
            <a:r>
              <a:rPr lang="en-US" sz="1350">
                <a:highlight>
                  <a:srgbClr val="FFFFFF"/>
                </a:highlight>
                <a:latin typeface="Arial"/>
                <a:ea typeface="Arial"/>
                <a:cs typeface="Arial"/>
                <a:sym typeface="Arial"/>
              </a:rPr>
              <a:t> wonderful things in this interactive storybook! </a:t>
            </a:r>
            <a:endParaRPr sz="1350">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US" sz="1350">
                <a:highlight>
                  <a:srgbClr val="FFFFFF"/>
                </a:highlight>
                <a:latin typeface="Arial"/>
                <a:ea typeface="Arial"/>
                <a:cs typeface="Arial"/>
                <a:sym typeface="Arial"/>
              </a:rPr>
              <a:t>Explore words, pictures, and ideas through different interactive features.</a:t>
            </a:r>
            <a:endParaRPr sz="1350">
              <a:highlight>
                <a:srgbClr val="FFFFFF"/>
              </a:highlight>
              <a:latin typeface="Arial"/>
              <a:ea typeface="Arial"/>
              <a:cs typeface="Arial"/>
              <a:sym typeface="Arial"/>
            </a:endParaRPr>
          </a:p>
          <a:p>
            <a:pPr indent="0" lvl="0" marL="0" rtl="0" algn="l">
              <a:spcBef>
                <a:spcPts val="0"/>
              </a:spcBef>
              <a:spcAft>
                <a:spcPts val="0"/>
              </a:spcAft>
              <a:buNone/>
            </a:pPr>
            <a:r>
              <a:t/>
            </a:r>
            <a:endParaRPr b="1" sz="1800">
              <a:latin typeface="Arial"/>
              <a:ea typeface="Arial"/>
              <a:cs typeface="Arial"/>
              <a:sym typeface="Arial"/>
            </a:endParaRPr>
          </a:p>
          <a:p>
            <a:pPr indent="0" lvl="0" marL="0" rtl="0" algn="l">
              <a:spcBef>
                <a:spcPts val="0"/>
              </a:spcBef>
              <a:spcAft>
                <a:spcPts val="0"/>
              </a:spcAft>
              <a:buNone/>
            </a:pPr>
            <a:r>
              <a:t/>
            </a:r>
            <a:endParaRPr b="1" sz="1800">
              <a:latin typeface="Arial"/>
              <a:ea typeface="Arial"/>
              <a:cs typeface="Arial"/>
              <a:sym typeface="Arial"/>
            </a:endParaRPr>
          </a:p>
          <a:p>
            <a:pPr indent="0" lvl="0" marL="0" rtl="0" algn="l">
              <a:lnSpc>
                <a:spcPct val="150000"/>
              </a:lnSpc>
              <a:spcBef>
                <a:spcPts val="0"/>
              </a:spcBef>
              <a:spcAft>
                <a:spcPts val="0"/>
              </a:spcAft>
              <a:buNone/>
            </a:pPr>
            <a:r>
              <a:rPr b="1" lang="en-US" sz="2250">
                <a:solidFill>
                  <a:srgbClr val="4A4A4A"/>
                </a:solidFill>
                <a:highlight>
                  <a:srgbClr val="FFFFFF"/>
                </a:highlight>
                <a:latin typeface="Arial"/>
                <a:ea typeface="Arial"/>
                <a:cs typeface="Arial"/>
                <a:sym typeface="Arial"/>
              </a:rPr>
              <a:t>Chinku</a:t>
            </a:r>
            <a:endParaRPr b="1" sz="2250">
              <a:solidFill>
                <a:srgbClr val="4A4A4A"/>
              </a:solidFill>
              <a:highlight>
                <a:srgbClr val="FFFFFF"/>
              </a:highlight>
              <a:latin typeface="Arial"/>
              <a:ea typeface="Arial"/>
              <a:cs typeface="Arial"/>
              <a:sym typeface="Arial"/>
            </a:endParaRPr>
          </a:p>
          <a:p>
            <a:pPr indent="0" lvl="0" marL="0" rtl="0" algn="l">
              <a:lnSpc>
                <a:spcPct val="150000"/>
              </a:lnSpc>
              <a:spcBef>
                <a:spcPts val="1100"/>
              </a:spcBef>
              <a:spcAft>
                <a:spcPts val="0"/>
              </a:spcAft>
              <a:buClr>
                <a:schemeClr val="dk1"/>
              </a:buClr>
              <a:buSzPts val="1100"/>
              <a:buFont typeface="Arial"/>
              <a:buNone/>
            </a:pPr>
            <a:r>
              <a:rPr lang="en-US" sz="1350">
                <a:highlight>
                  <a:srgbClr val="FFFFFF"/>
                </a:highlight>
                <a:latin typeface="Arial"/>
                <a:ea typeface="Arial"/>
                <a:cs typeface="Arial"/>
                <a:sym typeface="Arial"/>
              </a:rPr>
              <a:t>Chinku is a gamified, personalized and adaptive learning system which guides a child from absolutely no knowledge of the alphabet to a stage where the child can read to learn and perform basic arithmetic.    </a:t>
            </a:r>
            <a:endParaRPr sz="1350">
              <a:highlight>
                <a:srgbClr val="FFFFFF"/>
              </a:highlight>
              <a:latin typeface="Arial"/>
              <a:ea typeface="Arial"/>
              <a:cs typeface="Arial"/>
              <a:sym typeface="Arial"/>
            </a:endParaRPr>
          </a:p>
          <a:p>
            <a:pPr indent="0" lvl="0" marL="0" rtl="0" algn="l">
              <a:spcBef>
                <a:spcPts val="1100"/>
              </a:spcBef>
              <a:spcAft>
                <a:spcPts val="0"/>
              </a:spcAft>
              <a:buNone/>
            </a:pPr>
            <a:r>
              <a:t/>
            </a:r>
            <a:endParaRPr b="1" sz="1800">
              <a:latin typeface="Arial"/>
              <a:ea typeface="Arial"/>
              <a:cs typeface="Arial"/>
              <a:sym typeface="Arial"/>
            </a:endParaRPr>
          </a:p>
          <a:p>
            <a:pPr indent="0" lvl="0" marL="0" rtl="0" algn="l">
              <a:spcBef>
                <a:spcPts val="0"/>
              </a:spcBef>
              <a:spcAft>
                <a:spcPts val="0"/>
              </a:spcAft>
              <a:buNone/>
            </a:pPr>
            <a:r>
              <a:t/>
            </a:r>
            <a:endParaRPr b="1" sz="1800">
              <a:latin typeface="Arial"/>
              <a:ea typeface="Arial"/>
              <a:cs typeface="Arial"/>
              <a:sym typeface="Arial"/>
            </a:endParaRPr>
          </a:p>
          <a:p>
            <a:pPr indent="0" lvl="0" marL="0" rtl="0" algn="l">
              <a:spcBef>
                <a:spcPts val="0"/>
              </a:spcBef>
              <a:spcAft>
                <a:spcPts val="0"/>
              </a:spcAft>
              <a:buNone/>
            </a:pPr>
            <a:r>
              <a:t/>
            </a:r>
            <a:endParaRPr b="1" sz="1800">
              <a:latin typeface="Arial"/>
              <a:ea typeface="Arial"/>
              <a:cs typeface="Arial"/>
              <a:sym typeface="Arial"/>
            </a:endParaRPr>
          </a:p>
          <a:p>
            <a:pPr indent="0" lvl="0" marL="0" rtl="0" algn="l">
              <a:spcBef>
                <a:spcPts val="0"/>
              </a:spcBef>
              <a:spcAft>
                <a:spcPts val="0"/>
              </a:spcAft>
              <a:buNone/>
            </a:pPr>
            <a:r>
              <a:t/>
            </a:r>
            <a:endParaRPr b="1" sz="1800">
              <a:latin typeface="Arial"/>
              <a:ea typeface="Arial"/>
              <a:cs typeface="Arial"/>
              <a:sym typeface="Arial"/>
            </a:endParaRPr>
          </a:p>
          <a:p>
            <a:pPr indent="0" lvl="0" marL="0" rtl="0" algn="l">
              <a:spcBef>
                <a:spcPts val="0"/>
              </a:spcBef>
              <a:spcAft>
                <a:spcPts val="0"/>
              </a:spcAft>
              <a:buNone/>
            </a:pPr>
            <a:r>
              <a:t/>
            </a:r>
            <a:endParaRPr/>
          </a:p>
        </p:txBody>
      </p:sp>
      <p:pic>
        <p:nvPicPr>
          <p:cNvPr id="189" name="Google Shape;189;ga00fff5f01_0_0"/>
          <p:cNvPicPr preferRelativeResize="0"/>
          <p:nvPr/>
        </p:nvPicPr>
        <p:blipFill>
          <a:blip r:embed="rId3">
            <a:alphaModFix/>
          </a:blip>
          <a:stretch>
            <a:fillRect/>
          </a:stretch>
        </p:blipFill>
        <p:spPr>
          <a:xfrm>
            <a:off x="7602475" y="2399400"/>
            <a:ext cx="3590175" cy="2238275"/>
          </a:xfrm>
          <a:prstGeom prst="rect">
            <a:avLst/>
          </a:prstGeom>
          <a:noFill/>
          <a:ln>
            <a:noFill/>
          </a:ln>
        </p:spPr>
      </p:pic>
      <p:pic>
        <p:nvPicPr>
          <p:cNvPr id="190" name="Google Shape;190;ga00fff5f01_0_0"/>
          <p:cNvPicPr preferRelativeResize="0"/>
          <p:nvPr/>
        </p:nvPicPr>
        <p:blipFill>
          <a:blip r:embed="rId4">
            <a:alphaModFix/>
          </a:blip>
          <a:stretch>
            <a:fillRect/>
          </a:stretch>
        </p:blipFill>
        <p:spPr>
          <a:xfrm>
            <a:off x="7968813" y="5571425"/>
            <a:ext cx="2857500" cy="160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About US</a:t>
            </a:r>
            <a:endParaRPr/>
          </a:p>
        </p:txBody>
      </p:sp>
      <p:sp>
        <p:nvSpPr>
          <p:cNvPr id="196" name="Google Shape;196;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60000"/>
              </a:lnSpc>
              <a:spcBef>
                <a:spcPts val="0"/>
              </a:spcBef>
              <a:spcAft>
                <a:spcPts val="0"/>
              </a:spcAft>
              <a:buClr>
                <a:srgbClr val="003952"/>
              </a:buClr>
              <a:buSzPts val="2035"/>
              <a:buNone/>
            </a:pPr>
            <a:r>
              <a:rPr b="0" i="0" lang="en-US" sz="2035">
                <a:solidFill>
                  <a:srgbClr val="003952"/>
                </a:solidFill>
                <a:latin typeface="Nunito Sans"/>
                <a:ea typeface="Nunito Sans"/>
                <a:cs typeface="Nunito Sans"/>
                <a:sym typeface="Nunito Sans"/>
              </a:rPr>
              <a:t>Dummy content below (should mainly focus on Mission of the Company (Michelle to help to edit this for us please))</a:t>
            </a:r>
            <a:endParaRPr/>
          </a:p>
          <a:p>
            <a:pPr indent="-228600" lvl="0" marL="228600" rtl="0" algn="l">
              <a:lnSpc>
                <a:spcPct val="60000"/>
              </a:lnSpc>
              <a:spcBef>
                <a:spcPts val="1000"/>
              </a:spcBef>
              <a:spcAft>
                <a:spcPts val="0"/>
              </a:spcAft>
              <a:buClr>
                <a:srgbClr val="003952"/>
              </a:buClr>
              <a:buSzPts val="2590"/>
              <a:buChar char="•"/>
            </a:pPr>
            <a:r>
              <a:rPr b="0" i="0" lang="en-US" sz="2590">
                <a:solidFill>
                  <a:srgbClr val="003952"/>
                </a:solidFill>
                <a:latin typeface="Nunito Sans"/>
                <a:ea typeface="Nunito Sans"/>
                <a:cs typeface="Nunito Sans"/>
                <a:sym typeface="Nunito Sans"/>
              </a:rPr>
              <a:t>Bookbot is an website that supports your child as they learn to read. When you subscribe to Bookbot, you can download the app and access a library of specially-written ‘decodable’ books. Here’s the magic bit: Bookbot listens to your child as they read the books, helping them as they go.</a:t>
            </a:r>
            <a:endParaRPr/>
          </a:p>
          <a:p>
            <a:pPr indent="-228600" lvl="0" marL="228600" rtl="0" algn="l">
              <a:lnSpc>
                <a:spcPct val="60000"/>
              </a:lnSpc>
              <a:spcBef>
                <a:spcPts val="1000"/>
              </a:spcBef>
              <a:spcAft>
                <a:spcPts val="0"/>
              </a:spcAft>
              <a:buClr>
                <a:srgbClr val="003952"/>
              </a:buClr>
              <a:buSzPts val="2590"/>
              <a:buChar char="•"/>
            </a:pPr>
            <a:r>
              <a:rPr b="0" i="0" lang="en-US" sz="2590">
                <a:solidFill>
                  <a:srgbClr val="003952"/>
                </a:solidFill>
                <a:latin typeface="Nunito Sans"/>
                <a:ea typeface="Nunito Sans"/>
                <a:cs typeface="Nunito Sans"/>
                <a:sym typeface="Nunito Sans"/>
              </a:rPr>
              <a:t>Bookbot will guide your child through their reading journey. The first time your child accesses Bookbot, they will be asked to complete a screening exercise. This allows Bookbot to select exactly the right level of books for them to start with - it’s important your little reader gets to experience success at the same as learning. If they struggle with a word, Bookbot will highlight it and allow your child to try again or to get Bookbot read it aloud for them. Bookbot will guide your child in this way through the levels until they become confident, independent readers.</a:t>
            </a:r>
            <a:endParaRPr/>
          </a:p>
          <a:p>
            <a:pPr indent="-64135" lvl="0" marL="228600" rtl="0" algn="l">
              <a:lnSpc>
                <a:spcPct val="60000"/>
              </a:lnSpc>
              <a:spcBef>
                <a:spcPts val="1000"/>
              </a:spcBef>
              <a:spcAft>
                <a:spcPts val="0"/>
              </a:spcAft>
              <a:buClr>
                <a:schemeClr val="dk1"/>
              </a:buClr>
              <a:buSzPts val="2590"/>
              <a:buNone/>
            </a:pPr>
            <a:r>
              <a:t/>
            </a:r>
            <a:endParaRPr sz="259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Blog</a:t>
            </a:r>
            <a:endParaRPr/>
          </a:p>
        </p:txBody>
      </p:sp>
      <p:sp>
        <p:nvSpPr>
          <p:cNvPr id="203" name="Google Shape;20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rgbClr val="003952"/>
              </a:buClr>
              <a:buSzPts val="2800"/>
              <a:buChar char="•"/>
            </a:pPr>
            <a:r>
              <a:rPr b="1" i="0" lang="en-US">
                <a:solidFill>
                  <a:srgbClr val="003952"/>
                </a:solidFill>
                <a:latin typeface="Prompt"/>
                <a:ea typeface="Prompt"/>
                <a:cs typeface="Prompt"/>
                <a:sym typeface="Prompt"/>
              </a:rPr>
              <a:t>Posts from our Bookbots</a:t>
            </a:r>
            <a:endParaRPr b="1" i="0">
              <a:solidFill>
                <a:srgbClr val="003952"/>
              </a:solidFill>
              <a:latin typeface="Prompt"/>
              <a:ea typeface="Prompt"/>
              <a:cs typeface="Prompt"/>
              <a:sym typeface="Prompt"/>
            </a:endParaRPr>
          </a:p>
          <a:p>
            <a:pPr indent="-228600" lvl="0" marL="228600" rtl="0" algn="ctr">
              <a:lnSpc>
                <a:spcPct val="90000"/>
              </a:lnSpc>
              <a:spcBef>
                <a:spcPts val="1000"/>
              </a:spcBef>
              <a:spcAft>
                <a:spcPts val="0"/>
              </a:spcAft>
              <a:buClr>
                <a:srgbClr val="003952"/>
              </a:buClr>
              <a:buSzPts val="2800"/>
              <a:buChar char="•"/>
            </a:pPr>
            <a:r>
              <a:rPr b="0" i="0" lang="en-US">
                <a:solidFill>
                  <a:srgbClr val="003952"/>
                </a:solidFill>
                <a:latin typeface="Nunito Sans"/>
                <a:ea typeface="Nunito Sans"/>
                <a:cs typeface="Nunito Sans"/>
                <a:sym typeface="Nunito Sans"/>
              </a:rPr>
              <a:t>Our talented team of creatives, fun-lovers, and magic makers.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Add images and content– should be different from what is in Bookbot (pls add dummy images and content from this link </a:t>
            </a:r>
            <a:r>
              <a:rPr lang="en-US" u="sng">
                <a:solidFill>
                  <a:schemeClr val="hlink"/>
                </a:solidFill>
                <a:hlinkClick r:id="rId3"/>
              </a:rPr>
              <a:t>Learning to Read: A Right Not a Privilege | Bookbot (bookbotkids.com)</a:t>
            </a:r>
            <a:r>
              <a:rPr lang="en-US"/>
              <a: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3 posts enough I feel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Contact US</a:t>
            </a:r>
            <a:endParaRPr/>
          </a:p>
        </p:txBody>
      </p:sp>
      <p:sp>
        <p:nvSpPr>
          <p:cNvPr id="209" name="Google Shape;20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a:t>Simple Form to be added (may be not needed linked with email - its fine)</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rPr lang="en-US"/>
              <a:t>Sarah - please make it as easy for you - feel free to design this as you like)</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8"/>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FAQ </a:t>
            </a:r>
            <a:r>
              <a:rPr lang="en-US" sz="2000"/>
              <a:t>(Can also add – Help and FAQ in heading instead of just FAQ)</a:t>
            </a:r>
            <a:endParaRPr/>
          </a:p>
        </p:txBody>
      </p:sp>
      <p:sp>
        <p:nvSpPr>
          <p:cNvPr id="216" name="Google Shape;216;p8"/>
          <p:cNvSpPr txBox="1"/>
          <p:nvPr>
            <p:ph idx="1" type="body"/>
          </p:nvPr>
        </p:nvSpPr>
        <p:spPr>
          <a:xfrm>
            <a:off x="838200" y="1325563"/>
            <a:ext cx="11353800" cy="676656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200"/>
              <a:buChar char="•"/>
            </a:pPr>
            <a:r>
              <a:rPr lang="en-US" sz="1200"/>
              <a:t>Para on to</a:t>
            </a:r>
            <a:endParaRPr/>
          </a:p>
          <a:p>
            <a:pPr indent="0" lvl="0" marL="0" rtl="0" algn="l">
              <a:lnSpc>
                <a:spcPct val="90000"/>
              </a:lnSpc>
              <a:spcBef>
                <a:spcPts val="1000"/>
              </a:spcBef>
              <a:spcAft>
                <a:spcPts val="0"/>
              </a:spcAft>
              <a:buClr>
                <a:srgbClr val="000000"/>
              </a:buClr>
              <a:buSzPts val="1200"/>
              <a:buNone/>
            </a:pPr>
            <a:r>
              <a:rPr b="0" i="0" lang="en-US" sz="1200">
                <a:solidFill>
                  <a:srgbClr val="000000"/>
                </a:solidFill>
              </a:rPr>
              <a:t>Please refer to our FAQs below for a range of information about BOOKBOT Library subscriptions, technical queries, user guidelines and other common queries. If you can't find an answer to your question and require technical assistance, please </a:t>
            </a:r>
            <a:r>
              <a:rPr lang="en-US" sz="1200">
                <a:solidFill>
                  <a:srgbClr val="D01F27"/>
                </a:solidFill>
              </a:rPr>
              <a:t>use contact us form. (this should link to contact us page) </a:t>
            </a:r>
            <a:r>
              <a:rPr b="0" i="0" lang="en-US" sz="1200">
                <a:solidFill>
                  <a:srgbClr val="000000"/>
                </a:solidFill>
              </a:rPr>
              <a:t>and we'll respond as quickly as we can.</a:t>
            </a:r>
            <a:endParaRPr/>
          </a:p>
          <a:p>
            <a:pPr indent="0" lvl="0" marL="0" rtl="0" algn="l">
              <a:lnSpc>
                <a:spcPct val="90000"/>
              </a:lnSpc>
              <a:spcBef>
                <a:spcPts val="1000"/>
              </a:spcBef>
              <a:spcAft>
                <a:spcPts val="0"/>
              </a:spcAft>
              <a:buClr>
                <a:schemeClr val="dk1"/>
              </a:buClr>
              <a:buSzPts val="1200"/>
              <a:buNone/>
            </a:pPr>
            <a:r>
              <a:t/>
            </a:r>
            <a:endParaRPr sz="1200">
              <a:solidFill>
                <a:srgbClr val="000000"/>
              </a:solidFill>
            </a:endParaRPr>
          </a:p>
          <a:p>
            <a:pPr indent="0" lvl="0" marL="0" rtl="0" algn="l">
              <a:lnSpc>
                <a:spcPct val="90000"/>
              </a:lnSpc>
              <a:spcBef>
                <a:spcPts val="1000"/>
              </a:spcBef>
              <a:spcAft>
                <a:spcPts val="0"/>
              </a:spcAft>
              <a:buClr>
                <a:srgbClr val="000000"/>
              </a:buClr>
              <a:buSzPts val="1200"/>
              <a:buNone/>
            </a:pPr>
            <a:r>
              <a:rPr b="1" lang="en-US" sz="1200" u="sng">
                <a:solidFill>
                  <a:srgbClr val="000000"/>
                </a:solidFill>
              </a:rPr>
              <a:t>Subscription FAQ’s</a:t>
            </a:r>
            <a:endParaRPr/>
          </a:p>
          <a:p>
            <a:pPr indent="0" lvl="0" marL="0" rtl="0" algn="l">
              <a:lnSpc>
                <a:spcPct val="90000"/>
              </a:lnSpc>
              <a:spcBef>
                <a:spcPts val="1000"/>
              </a:spcBef>
              <a:spcAft>
                <a:spcPts val="0"/>
              </a:spcAft>
              <a:buClr>
                <a:srgbClr val="003952"/>
              </a:buClr>
              <a:buSzPts val="1200"/>
              <a:buNone/>
            </a:pPr>
            <a:r>
              <a:rPr b="1" i="0" lang="en-US" sz="1200">
                <a:solidFill>
                  <a:srgbClr val="003952"/>
                </a:solidFill>
              </a:rPr>
              <a:t>Can more than one child use the subscription?</a:t>
            </a:r>
            <a:endParaRPr/>
          </a:p>
          <a:p>
            <a:pPr indent="0" lvl="0" marL="0" rtl="0" algn="l">
              <a:lnSpc>
                <a:spcPct val="90000"/>
              </a:lnSpc>
              <a:spcBef>
                <a:spcPts val="1000"/>
              </a:spcBef>
              <a:spcAft>
                <a:spcPts val="0"/>
              </a:spcAft>
              <a:buClr>
                <a:srgbClr val="003952"/>
              </a:buClr>
              <a:buSzPts val="1200"/>
              <a:buNone/>
            </a:pPr>
            <a:r>
              <a:rPr b="0" i="0" lang="en-US" sz="1200">
                <a:solidFill>
                  <a:srgbClr val="003952"/>
                </a:solidFill>
              </a:rPr>
              <a:t>Yes! You can have multiple profiles within a single subscription. There are different subscriptions which allow a single child or parent reading profile or up to three or eight reading profiles. </a:t>
            </a:r>
            <a:endParaRPr/>
          </a:p>
          <a:p>
            <a:pPr indent="0" lvl="0" marL="0" rtl="0" algn="l">
              <a:lnSpc>
                <a:spcPct val="90000"/>
              </a:lnSpc>
              <a:spcBef>
                <a:spcPts val="1000"/>
              </a:spcBef>
              <a:spcAft>
                <a:spcPts val="0"/>
              </a:spcAft>
              <a:buClr>
                <a:srgbClr val="003952"/>
              </a:buClr>
              <a:buSzPts val="1200"/>
              <a:buNone/>
            </a:pPr>
            <a:r>
              <a:rPr b="0" i="0" lang="en-US" sz="1200">
                <a:solidFill>
                  <a:srgbClr val="003952"/>
                </a:solidFill>
              </a:rPr>
              <a:t>If you are a teacher or you are purchasing the app for your school, you can</a:t>
            </a:r>
            <a:r>
              <a:rPr lang="en-US" sz="1200">
                <a:solidFill>
                  <a:srgbClr val="003952"/>
                </a:solidFill>
              </a:rPr>
              <a:t> contact us and support team will get in touch with you.</a:t>
            </a:r>
            <a:endParaRPr/>
          </a:p>
          <a:p>
            <a:pPr indent="0" lvl="0" marL="0" rtl="0" algn="l">
              <a:lnSpc>
                <a:spcPct val="90000"/>
              </a:lnSpc>
              <a:spcBef>
                <a:spcPts val="1000"/>
              </a:spcBef>
              <a:spcAft>
                <a:spcPts val="0"/>
              </a:spcAft>
              <a:buClr>
                <a:schemeClr val="dk1"/>
              </a:buClr>
              <a:buSzPts val="1200"/>
              <a:buNone/>
            </a:pPr>
            <a:r>
              <a:t/>
            </a:r>
            <a:endParaRPr sz="1200">
              <a:solidFill>
                <a:srgbClr val="003952"/>
              </a:solidFill>
            </a:endParaRPr>
          </a:p>
          <a:p>
            <a:pPr indent="0" lvl="0" marL="0" rtl="0" algn="l">
              <a:lnSpc>
                <a:spcPct val="90000"/>
              </a:lnSpc>
              <a:spcBef>
                <a:spcPts val="1000"/>
              </a:spcBef>
              <a:spcAft>
                <a:spcPts val="0"/>
              </a:spcAft>
              <a:buClr>
                <a:srgbClr val="003952"/>
              </a:buClr>
              <a:buSzPts val="1200"/>
              <a:buNone/>
            </a:pPr>
            <a:r>
              <a:rPr b="1" i="0" lang="en-US" sz="1200">
                <a:solidFill>
                  <a:srgbClr val="003952"/>
                </a:solidFill>
              </a:rPr>
              <a:t>How much does Bookbot cost?</a:t>
            </a:r>
            <a:endParaRPr/>
          </a:p>
          <a:p>
            <a:pPr indent="0" lvl="0" marL="0" rtl="0" algn="l">
              <a:lnSpc>
                <a:spcPct val="90000"/>
              </a:lnSpc>
              <a:spcBef>
                <a:spcPts val="1000"/>
              </a:spcBef>
              <a:spcAft>
                <a:spcPts val="0"/>
              </a:spcAft>
              <a:buClr>
                <a:srgbClr val="003952"/>
              </a:buClr>
              <a:buSzPts val="1200"/>
              <a:buNone/>
            </a:pPr>
            <a:r>
              <a:rPr b="0" i="0" lang="en-US" sz="1200">
                <a:solidFill>
                  <a:srgbClr val="003952"/>
                </a:solidFill>
              </a:rPr>
              <a:t>Subscription to Bookbot varies according to how many little readers are using it. Access starts at $8.33 per month (yearly plan) for one user.</a:t>
            </a:r>
            <a:endParaRPr/>
          </a:p>
          <a:p>
            <a:pPr indent="0" lvl="0" marL="0" rtl="0" algn="l">
              <a:lnSpc>
                <a:spcPct val="90000"/>
              </a:lnSpc>
              <a:spcBef>
                <a:spcPts val="1000"/>
              </a:spcBef>
              <a:spcAft>
                <a:spcPts val="0"/>
              </a:spcAft>
              <a:buClr>
                <a:schemeClr val="dk1"/>
              </a:buClr>
              <a:buSzPts val="1200"/>
              <a:buNone/>
            </a:pPr>
            <a:r>
              <a:t/>
            </a:r>
            <a:endParaRPr sz="1200">
              <a:solidFill>
                <a:srgbClr val="003952"/>
              </a:solidFill>
            </a:endParaRPr>
          </a:p>
          <a:p>
            <a:pPr indent="0" lvl="0" marL="0" rtl="0" algn="l">
              <a:lnSpc>
                <a:spcPct val="90000"/>
              </a:lnSpc>
              <a:spcBef>
                <a:spcPts val="1000"/>
              </a:spcBef>
              <a:spcAft>
                <a:spcPts val="0"/>
              </a:spcAft>
              <a:buClr>
                <a:srgbClr val="003952"/>
              </a:buClr>
              <a:buSzPts val="1200"/>
              <a:buNone/>
            </a:pPr>
            <a:r>
              <a:rPr b="1" i="0" lang="en-US" sz="1200">
                <a:solidFill>
                  <a:srgbClr val="003952"/>
                </a:solidFill>
              </a:rPr>
              <a:t>Why isn’t Bookbot free?</a:t>
            </a:r>
            <a:endParaRPr/>
          </a:p>
          <a:p>
            <a:pPr indent="0" lvl="0" marL="0" rtl="0" algn="l">
              <a:lnSpc>
                <a:spcPct val="90000"/>
              </a:lnSpc>
              <a:spcBef>
                <a:spcPts val="1000"/>
              </a:spcBef>
              <a:spcAft>
                <a:spcPts val="0"/>
              </a:spcAft>
              <a:buClr>
                <a:srgbClr val="003952"/>
              </a:buClr>
              <a:buSzPts val="1200"/>
              <a:buNone/>
            </a:pPr>
            <a:r>
              <a:rPr b="0" i="0" lang="en-US" sz="1200">
                <a:solidFill>
                  <a:srgbClr val="003952"/>
                </a:solidFill>
              </a:rPr>
              <a:t>We have continual running costs such as book writing and illustrating, voice recognition services and app maintenance.</a:t>
            </a:r>
            <a:endParaRPr/>
          </a:p>
          <a:p>
            <a:pPr indent="0" lvl="0" marL="0" rtl="0" algn="l">
              <a:lnSpc>
                <a:spcPct val="90000"/>
              </a:lnSpc>
              <a:spcBef>
                <a:spcPts val="1000"/>
              </a:spcBef>
              <a:spcAft>
                <a:spcPts val="0"/>
              </a:spcAft>
              <a:buClr>
                <a:schemeClr val="dk1"/>
              </a:buClr>
              <a:buSzPts val="1200"/>
              <a:buNone/>
            </a:pPr>
            <a:r>
              <a:t/>
            </a:r>
            <a:endParaRPr sz="1200">
              <a:solidFill>
                <a:srgbClr val="003952"/>
              </a:solidFill>
            </a:endParaRPr>
          </a:p>
          <a:p>
            <a:pPr indent="0" lvl="0" marL="0" rtl="0" algn="l">
              <a:lnSpc>
                <a:spcPct val="90000"/>
              </a:lnSpc>
              <a:spcBef>
                <a:spcPts val="1000"/>
              </a:spcBef>
              <a:spcAft>
                <a:spcPts val="0"/>
              </a:spcAft>
              <a:buClr>
                <a:srgbClr val="003952"/>
              </a:buClr>
              <a:buSzPts val="1200"/>
              <a:buNone/>
            </a:pPr>
            <a:r>
              <a:rPr b="1" i="0" lang="en-US" sz="1200">
                <a:solidFill>
                  <a:srgbClr val="003952"/>
                </a:solidFill>
              </a:rPr>
              <a:t>How do I cancel?</a:t>
            </a:r>
            <a:endParaRPr/>
          </a:p>
          <a:p>
            <a:pPr indent="0" lvl="0" marL="0" rtl="0" algn="l">
              <a:lnSpc>
                <a:spcPct val="90000"/>
              </a:lnSpc>
              <a:spcBef>
                <a:spcPts val="1000"/>
              </a:spcBef>
              <a:spcAft>
                <a:spcPts val="0"/>
              </a:spcAft>
              <a:buClr>
                <a:srgbClr val="003952"/>
              </a:buClr>
              <a:buSzPts val="1200"/>
              <a:buNone/>
            </a:pPr>
            <a:r>
              <a:rPr b="0" i="0" lang="en-US" sz="1200">
                <a:solidFill>
                  <a:srgbClr val="003952"/>
                </a:solidFill>
              </a:rPr>
              <a:t>It’s easy to cancel your subscription. Just click on </a:t>
            </a:r>
            <a:r>
              <a:rPr b="1" i="0" lang="en-US" sz="1200">
                <a:solidFill>
                  <a:srgbClr val="003952"/>
                </a:solidFill>
              </a:rPr>
              <a:t>Manage Subscription</a:t>
            </a:r>
            <a:r>
              <a:rPr b="0" i="0" lang="en-US" sz="1200">
                <a:solidFill>
                  <a:srgbClr val="003952"/>
                </a:solidFill>
              </a:rPr>
              <a:t> at the bottom of our web page.</a:t>
            </a:r>
            <a:endParaRPr/>
          </a:p>
          <a:p>
            <a:pPr indent="0" lvl="0" marL="0" rtl="0" algn="l">
              <a:lnSpc>
                <a:spcPct val="90000"/>
              </a:lnSpc>
              <a:spcBef>
                <a:spcPts val="1000"/>
              </a:spcBef>
              <a:spcAft>
                <a:spcPts val="0"/>
              </a:spcAft>
              <a:buClr>
                <a:schemeClr val="dk1"/>
              </a:buClr>
              <a:buSzPts val="1200"/>
              <a:buNone/>
            </a:pPr>
            <a:r>
              <a:t/>
            </a:r>
            <a:endParaRPr sz="1200">
              <a:solidFill>
                <a:srgbClr val="003952"/>
              </a:solidFill>
            </a:endParaRPr>
          </a:p>
          <a:p>
            <a:pPr indent="0" lvl="0" marL="0" rtl="0" algn="l">
              <a:lnSpc>
                <a:spcPct val="90000"/>
              </a:lnSpc>
              <a:spcBef>
                <a:spcPts val="1000"/>
              </a:spcBef>
              <a:spcAft>
                <a:spcPts val="0"/>
              </a:spcAft>
              <a:buClr>
                <a:srgbClr val="003952"/>
              </a:buClr>
              <a:buSzPts val="1200"/>
              <a:buNone/>
            </a:pPr>
            <a:r>
              <a:rPr b="1" i="0" lang="en-US" sz="1200" u="sng">
                <a:solidFill>
                  <a:srgbClr val="003952"/>
                </a:solidFill>
              </a:rPr>
              <a:t>Technical FAQ’s</a:t>
            </a:r>
            <a:endParaRPr/>
          </a:p>
          <a:p>
            <a:pPr indent="0" lvl="0" marL="0" rtl="0" algn="l">
              <a:lnSpc>
                <a:spcPct val="90000"/>
              </a:lnSpc>
              <a:spcBef>
                <a:spcPts val="1000"/>
              </a:spcBef>
              <a:spcAft>
                <a:spcPts val="0"/>
              </a:spcAft>
              <a:buClr>
                <a:srgbClr val="212121"/>
              </a:buClr>
              <a:buSzPts val="1000"/>
              <a:buNone/>
            </a:pPr>
            <a:r>
              <a:rPr b="1" i="0" lang="en-US" sz="1000">
                <a:solidFill>
                  <a:srgbClr val="212121"/>
                </a:solidFill>
                <a:latin typeface="Sofia"/>
                <a:ea typeface="Sofia"/>
                <a:cs typeface="Sofia"/>
                <a:sym typeface="Sofia"/>
              </a:rPr>
              <a:t>How do I redeem a gift voucher?</a:t>
            </a:r>
            <a:endParaRPr/>
          </a:p>
          <a:p>
            <a:pPr indent="0" lvl="0" marL="0" rtl="0" algn="l">
              <a:lnSpc>
                <a:spcPct val="90000"/>
              </a:lnSpc>
              <a:spcBef>
                <a:spcPts val="1000"/>
              </a:spcBef>
              <a:spcAft>
                <a:spcPts val="0"/>
              </a:spcAft>
              <a:buClr>
                <a:srgbClr val="000000"/>
              </a:buClr>
              <a:buSzPts val="1000"/>
              <a:buNone/>
            </a:pPr>
            <a:r>
              <a:rPr b="0" i="0" lang="en-US" sz="1000">
                <a:solidFill>
                  <a:srgbClr val="000000"/>
                </a:solidFill>
                <a:latin typeface="Sofia"/>
                <a:ea typeface="Sofia"/>
                <a:cs typeface="Sofia"/>
                <a:sym typeface="Sofia"/>
              </a:rPr>
              <a:t>If you have a gift voucher that you would like to apply to an existing Story Box Library account, please get in touch with the voucher token and the email address of the account you want to apply it to.</a:t>
            </a:r>
            <a:endParaRPr b="1" sz="1200" u="sng">
              <a:solidFill>
                <a:srgbClr val="003952"/>
              </a:solidFill>
            </a:endParaRPr>
          </a:p>
          <a:p>
            <a:pPr indent="0" lvl="0" marL="0" rtl="0" algn="l">
              <a:lnSpc>
                <a:spcPct val="90000"/>
              </a:lnSpc>
              <a:spcBef>
                <a:spcPts val="1000"/>
              </a:spcBef>
              <a:spcAft>
                <a:spcPts val="0"/>
              </a:spcAft>
              <a:buClr>
                <a:srgbClr val="003952"/>
              </a:buClr>
              <a:buSzPts val="1200"/>
              <a:buNone/>
            </a:pPr>
            <a:r>
              <a:rPr b="1" i="0" lang="en-US" sz="1200" u="sng">
                <a:solidFill>
                  <a:srgbClr val="003952"/>
                </a:solidFill>
              </a:rPr>
              <a:t>User Guidelines</a:t>
            </a:r>
            <a:endParaRPr/>
          </a:p>
          <a:p>
            <a:pPr indent="0" lvl="0" marL="0" rtl="0" algn="l">
              <a:lnSpc>
                <a:spcPct val="90000"/>
              </a:lnSpc>
              <a:spcBef>
                <a:spcPts val="1000"/>
              </a:spcBef>
              <a:spcAft>
                <a:spcPts val="0"/>
              </a:spcAft>
              <a:buClr>
                <a:srgbClr val="003952"/>
              </a:buClr>
              <a:buSzPts val="1200"/>
              <a:buNone/>
            </a:pPr>
            <a:r>
              <a:rPr b="0" i="0" lang="en-US" sz="1200">
                <a:solidFill>
                  <a:srgbClr val="003952"/>
                </a:solidFill>
              </a:rPr>
              <a:t>Pdf file link – to ask on Tuesday in Interview questions</a:t>
            </a:r>
            <a:endParaRPr/>
          </a:p>
          <a:p>
            <a:pPr indent="0" lvl="0" marL="0" rtl="0" algn="l">
              <a:lnSpc>
                <a:spcPct val="90000"/>
              </a:lnSpc>
              <a:spcBef>
                <a:spcPts val="1000"/>
              </a:spcBef>
              <a:spcAft>
                <a:spcPts val="0"/>
              </a:spcAft>
              <a:buClr>
                <a:schemeClr val="dk1"/>
              </a:buClr>
              <a:buSzPts val="1200"/>
              <a:buNone/>
            </a:pPr>
            <a:r>
              <a:t/>
            </a:r>
            <a:endParaRPr b="0" i="0" sz="1200">
              <a:solidFill>
                <a:srgbClr val="003952"/>
              </a:solidFill>
            </a:endParaRPr>
          </a:p>
          <a:p>
            <a:pPr indent="0" lvl="0" marL="0" rtl="0" algn="l">
              <a:lnSpc>
                <a:spcPct val="90000"/>
              </a:lnSpc>
              <a:spcBef>
                <a:spcPts val="1000"/>
              </a:spcBef>
              <a:spcAft>
                <a:spcPts val="0"/>
              </a:spcAft>
              <a:buClr>
                <a:schemeClr val="dk1"/>
              </a:buClr>
              <a:buSzPts val="1200"/>
              <a:buNone/>
            </a:pPr>
            <a:r>
              <a:t/>
            </a:r>
            <a:endParaRPr sz="1200">
              <a:solidFill>
                <a:srgbClr val="003952"/>
              </a:solidFill>
            </a:endParaRPr>
          </a:p>
          <a:p>
            <a:pPr indent="0" lvl="0" marL="0" rtl="0" algn="l">
              <a:lnSpc>
                <a:spcPct val="90000"/>
              </a:lnSpc>
              <a:spcBef>
                <a:spcPts val="1000"/>
              </a:spcBef>
              <a:spcAft>
                <a:spcPts val="0"/>
              </a:spcAft>
              <a:buClr>
                <a:schemeClr val="dk1"/>
              </a:buClr>
              <a:buSzPts val="1200"/>
              <a:buNone/>
            </a:pPr>
            <a:r>
              <a:t/>
            </a:r>
            <a:endParaRPr b="0" i="0" sz="1200">
              <a:solidFill>
                <a:srgbClr val="003952"/>
              </a:solidFill>
            </a:endParaRPr>
          </a:p>
          <a:p>
            <a:pPr indent="0" lvl="0" marL="0" rtl="0" algn="l">
              <a:lnSpc>
                <a:spcPct val="90000"/>
              </a:lnSpc>
              <a:spcBef>
                <a:spcPts val="1000"/>
              </a:spcBef>
              <a:spcAft>
                <a:spcPts val="0"/>
              </a:spcAft>
              <a:buClr>
                <a:schemeClr val="dk1"/>
              </a:buClr>
              <a:buSzPts val="1200"/>
              <a:buNone/>
            </a:pPr>
            <a:r>
              <a:t/>
            </a:r>
            <a:endParaRPr sz="1200">
              <a:solidFill>
                <a:srgbClr val="003952"/>
              </a:solidFill>
            </a:endParaRPr>
          </a:p>
          <a:p>
            <a:pPr indent="0" lvl="0" marL="0" rtl="0" algn="l">
              <a:lnSpc>
                <a:spcPct val="90000"/>
              </a:lnSpc>
              <a:spcBef>
                <a:spcPts val="1000"/>
              </a:spcBef>
              <a:spcAft>
                <a:spcPts val="0"/>
              </a:spcAft>
              <a:buClr>
                <a:schemeClr val="dk1"/>
              </a:buClr>
              <a:buSzPts val="1200"/>
              <a:buNone/>
            </a:pPr>
            <a:r>
              <a:t/>
            </a:r>
            <a:endParaRPr sz="1200">
              <a:solidFill>
                <a:srgbClr val="000000"/>
              </a:solidFill>
            </a:endParaRPr>
          </a:p>
          <a:p>
            <a:pPr indent="0" lvl="0" marL="0" rtl="0" algn="l">
              <a:lnSpc>
                <a:spcPct val="90000"/>
              </a:lnSpc>
              <a:spcBef>
                <a:spcPts val="1000"/>
              </a:spcBef>
              <a:spcAft>
                <a:spcPts val="0"/>
              </a:spcAft>
              <a:buClr>
                <a:schemeClr val="dk1"/>
              </a:buClr>
              <a:buSzPts val="1200"/>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g9e3c630c5f_0_0"/>
          <p:cNvPicPr preferRelativeResize="0"/>
          <p:nvPr/>
        </p:nvPicPr>
        <p:blipFill>
          <a:blip r:embed="rId3">
            <a:alphaModFix/>
          </a:blip>
          <a:stretch>
            <a:fillRect/>
          </a:stretch>
        </p:blipFill>
        <p:spPr>
          <a:xfrm>
            <a:off x="617650" y="631700"/>
            <a:ext cx="3004475" cy="1857750"/>
          </a:xfrm>
          <a:prstGeom prst="rect">
            <a:avLst/>
          </a:prstGeom>
          <a:noFill/>
          <a:ln>
            <a:noFill/>
          </a:ln>
        </p:spPr>
      </p:pic>
      <p:pic>
        <p:nvPicPr>
          <p:cNvPr id="223" name="Google Shape;223;g9e3c630c5f_0_0"/>
          <p:cNvPicPr preferRelativeResize="0"/>
          <p:nvPr/>
        </p:nvPicPr>
        <p:blipFill>
          <a:blip r:embed="rId4">
            <a:alphaModFix/>
          </a:blip>
          <a:stretch>
            <a:fillRect/>
          </a:stretch>
        </p:blipFill>
        <p:spPr>
          <a:xfrm>
            <a:off x="4760825" y="770352"/>
            <a:ext cx="2780224" cy="1719100"/>
          </a:xfrm>
          <a:prstGeom prst="rect">
            <a:avLst/>
          </a:prstGeom>
          <a:noFill/>
          <a:ln>
            <a:noFill/>
          </a:ln>
        </p:spPr>
      </p:pic>
      <p:pic>
        <p:nvPicPr>
          <p:cNvPr id="224" name="Google Shape;224;g9e3c630c5f_0_0"/>
          <p:cNvPicPr preferRelativeResize="0"/>
          <p:nvPr/>
        </p:nvPicPr>
        <p:blipFill>
          <a:blip r:embed="rId5">
            <a:alphaModFix/>
          </a:blip>
          <a:stretch>
            <a:fillRect/>
          </a:stretch>
        </p:blipFill>
        <p:spPr>
          <a:xfrm>
            <a:off x="8847017" y="701025"/>
            <a:ext cx="2780159" cy="1719100"/>
          </a:xfrm>
          <a:prstGeom prst="rect">
            <a:avLst/>
          </a:prstGeom>
          <a:noFill/>
          <a:ln>
            <a:noFill/>
          </a:ln>
        </p:spPr>
      </p:pic>
      <p:pic>
        <p:nvPicPr>
          <p:cNvPr id="225" name="Google Shape;225;g9e3c630c5f_0_0"/>
          <p:cNvPicPr preferRelativeResize="0"/>
          <p:nvPr/>
        </p:nvPicPr>
        <p:blipFill>
          <a:blip r:embed="rId6">
            <a:alphaModFix/>
          </a:blip>
          <a:stretch>
            <a:fillRect/>
          </a:stretch>
        </p:blipFill>
        <p:spPr>
          <a:xfrm>
            <a:off x="2978775" y="3113875"/>
            <a:ext cx="2471525" cy="1528225"/>
          </a:xfrm>
          <a:prstGeom prst="rect">
            <a:avLst/>
          </a:prstGeom>
          <a:noFill/>
          <a:ln>
            <a:noFill/>
          </a:ln>
        </p:spPr>
      </p:pic>
      <p:sp>
        <p:nvSpPr>
          <p:cNvPr id="226" name="Google Shape;226;g9e3c630c5f_0_0"/>
          <p:cNvSpPr txBox="1"/>
          <p:nvPr/>
        </p:nvSpPr>
        <p:spPr>
          <a:xfrm>
            <a:off x="3416825" y="2830725"/>
            <a:ext cx="1595400" cy="2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KID’S AGE</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p:txBody>
      </p:sp>
      <p:pic>
        <p:nvPicPr>
          <p:cNvPr id="227" name="Google Shape;227;g9e3c630c5f_0_0"/>
          <p:cNvPicPr preferRelativeResize="0"/>
          <p:nvPr/>
        </p:nvPicPr>
        <p:blipFill>
          <a:blip r:embed="rId7">
            <a:alphaModFix/>
          </a:blip>
          <a:stretch>
            <a:fillRect/>
          </a:stretch>
        </p:blipFill>
        <p:spPr>
          <a:xfrm>
            <a:off x="729825" y="4951017"/>
            <a:ext cx="2780150" cy="1719058"/>
          </a:xfrm>
          <a:prstGeom prst="rect">
            <a:avLst/>
          </a:prstGeom>
          <a:noFill/>
          <a:ln>
            <a:noFill/>
          </a:ln>
        </p:spPr>
      </p:pic>
      <p:pic>
        <p:nvPicPr>
          <p:cNvPr id="228" name="Google Shape;228;g9e3c630c5f_0_0"/>
          <p:cNvPicPr preferRelativeResize="0"/>
          <p:nvPr/>
        </p:nvPicPr>
        <p:blipFill>
          <a:blip r:embed="rId8">
            <a:alphaModFix/>
          </a:blip>
          <a:stretch>
            <a:fillRect/>
          </a:stretch>
        </p:blipFill>
        <p:spPr>
          <a:xfrm>
            <a:off x="7199214" y="2923062"/>
            <a:ext cx="2780087" cy="1719050"/>
          </a:xfrm>
          <a:prstGeom prst="rect">
            <a:avLst/>
          </a:prstGeom>
          <a:noFill/>
          <a:ln>
            <a:noFill/>
          </a:ln>
        </p:spPr>
      </p:pic>
      <p:pic>
        <p:nvPicPr>
          <p:cNvPr id="229" name="Google Shape;229;g9e3c630c5f_0_0"/>
          <p:cNvPicPr preferRelativeResize="0"/>
          <p:nvPr/>
        </p:nvPicPr>
        <p:blipFill>
          <a:blip r:embed="rId9">
            <a:alphaModFix/>
          </a:blip>
          <a:stretch>
            <a:fillRect/>
          </a:stretch>
        </p:blipFill>
        <p:spPr>
          <a:xfrm>
            <a:off x="4732140" y="4860975"/>
            <a:ext cx="2837585" cy="1754575"/>
          </a:xfrm>
          <a:prstGeom prst="rect">
            <a:avLst/>
          </a:prstGeom>
          <a:noFill/>
          <a:ln>
            <a:noFill/>
          </a:ln>
        </p:spPr>
      </p:pic>
      <p:pic>
        <p:nvPicPr>
          <p:cNvPr id="230" name="Google Shape;230;g9e3c630c5f_0_0"/>
          <p:cNvPicPr preferRelativeResize="0"/>
          <p:nvPr/>
        </p:nvPicPr>
        <p:blipFill>
          <a:blip r:embed="rId10">
            <a:alphaModFix/>
          </a:blip>
          <a:stretch>
            <a:fillRect/>
          </a:stretch>
        </p:blipFill>
        <p:spPr>
          <a:xfrm>
            <a:off x="8818303" y="4860975"/>
            <a:ext cx="2837585" cy="1754575"/>
          </a:xfrm>
          <a:prstGeom prst="rect">
            <a:avLst/>
          </a:prstGeom>
          <a:noFill/>
          <a:ln>
            <a:noFill/>
          </a:ln>
        </p:spPr>
      </p:pic>
      <p:sp>
        <p:nvSpPr>
          <p:cNvPr id="231" name="Google Shape;231;g9e3c630c5f_0_0"/>
          <p:cNvSpPr txBox="1"/>
          <p:nvPr/>
        </p:nvSpPr>
        <p:spPr>
          <a:xfrm>
            <a:off x="3284550" y="116875"/>
            <a:ext cx="5622900" cy="4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900">
                <a:latin typeface="Calibri"/>
                <a:ea typeface="Calibri"/>
                <a:cs typeface="Calibri"/>
                <a:sym typeface="Calibri"/>
              </a:rPr>
              <a:t>RESPONSES FROM THE SURVEY</a:t>
            </a:r>
            <a:endParaRPr b="1" sz="19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9dc32b7c39_0_69"/>
          <p:cNvSpPr/>
          <p:nvPr/>
        </p:nvSpPr>
        <p:spPr>
          <a:xfrm>
            <a:off x="415600" y="343667"/>
            <a:ext cx="2136900" cy="65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900"/>
              <a:t>LOGO</a:t>
            </a:r>
            <a:endParaRPr sz="1900"/>
          </a:p>
        </p:txBody>
      </p:sp>
      <p:sp>
        <p:nvSpPr>
          <p:cNvPr id="99" name="Google Shape;99;g9dc32b7c39_0_69"/>
          <p:cNvSpPr/>
          <p:nvPr/>
        </p:nvSpPr>
        <p:spPr>
          <a:xfrm>
            <a:off x="4465850" y="788425"/>
            <a:ext cx="7535700" cy="53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lang="en-US" sz="1900"/>
              <a:t>HOME    DIRECTORY   ABOUT US   VIDEOS    BLOG   FAQ</a:t>
            </a:r>
            <a:endParaRPr sz="1900"/>
          </a:p>
        </p:txBody>
      </p:sp>
      <p:cxnSp>
        <p:nvCxnSpPr>
          <p:cNvPr id="100" name="Google Shape;100;g9dc32b7c39_0_69"/>
          <p:cNvCxnSpPr>
            <a:stCxn id="99" idx="2"/>
          </p:cNvCxnSpPr>
          <p:nvPr/>
        </p:nvCxnSpPr>
        <p:spPr>
          <a:xfrm flipH="1">
            <a:off x="-409000" y="1326325"/>
            <a:ext cx="8642700" cy="31200"/>
          </a:xfrm>
          <a:prstGeom prst="straightConnector1">
            <a:avLst/>
          </a:prstGeom>
          <a:noFill/>
          <a:ln cap="flat" cmpd="sng" w="9525">
            <a:solidFill>
              <a:schemeClr val="dk2"/>
            </a:solidFill>
            <a:prstDash val="solid"/>
            <a:round/>
            <a:headEnd len="med" w="med" type="none"/>
            <a:tailEnd len="med" w="med" type="none"/>
          </a:ln>
        </p:spPr>
      </p:cxnSp>
      <p:sp>
        <p:nvSpPr>
          <p:cNvPr id="101" name="Google Shape;101;g9dc32b7c39_0_69"/>
          <p:cNvSpPr txBox="1"/>
          <p:nvPr/>
        </p:nvSpPr>
        <p:spPr>
          <a:xfrm>
            <a:off x="841600" y="1000867"/>
            <a:ext cx="1284900" cy="4563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t>BANNER</a:t>
            </a:r>
            <a:endParaRPr sz="1900"/>
          </a:p>
          <a:p>
            <a:pPr indent="0" lvl="0" marL="0" rtl="0" algn="l">
              <a:spcBef>
                <a:spcPts val="0"/>
              </a:spcBef>
              <a:spcAft>
                <a:spcPts val="0"/>
              </a:spcAft>
              <a:buNone/>
            </a:pPr>
            <a:r>
              <a:t/>
            </a:r>
            <a:endParaRPr sz="1900"/>
          </a:p>
        </p:txBody>
      </p:sp>
      <p:sp>
        <p:nvSpPr>
          <p:cNvPr id="102" name="Google Shape;102;g9dc32b7c39_0_69"/>
          <p:cNvSpPr/>
          <p:nvPr/>
        </p:nvSpPr>
        <p:spPr>
          <a:xfrm>
            <a:off x="254000" y="1837767"/>
            <a:ext cx="11747700" cy="194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lang="en-US" sz="1900"/>
              <a:t>INTRODUCING KID’S LEARNER GARDEN BOOKBOT</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300"/>
          </a:p>
        </p:txBody>
      </p:sp>
      <p:sp>
        <p:nvSpPr>
          <p:cNvPr id="103" name="Google Shape;103;g9dc32b7c39_0_69"/>
          <p:cNvSpPr/>
          <p:nvPr/>
        </p:nvSpPr>
        <p:spPr>
          <a:xfrm>
            <a:off x="6305167" y="1852700"/>
            <a:ext cx="5696400" cy="19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900"/>
              <a:t>WATCH: PARENTS AND CHILDREN LOVE BOOKBOT</a:t>
            </a:r>
            <a:endParaRPr sz="1900"/>
          </a:p>
          <a:p>
            <a:pPr indent="0" lvl="0" marL="0" rtl="0" algn="ctr">
              <a:spcBef>
                <a:spcPts val="0"/>
              </a:spcBef>
              <a:spcAft>
                <a:spcPts val="0"/>
              </a:spcAft>
              <a:buNone/>
            </a:pPr>
            <a:r>
              <a:rPr lang="en-US" sz="1900" u="sng">
                <a:solidFill>
                  <a:schemeClr val="hlink"/>
                </a:solidFill>
                <a:hlinkClick r:id="rId3"/>
              </a:rPr>
              <a:t>https://youtu.be/2JZSzvOI1EM</a:t>
            </a:r>
            <a:endParaRPr sz="1900"/>
          </a:p>
          <a:p>
            <a:pPr indent="0" lvl="0" marL="0" rtl="0" algn="ctr">
              <a:spcBef>
                <a:spcPts val="0"/>
              </a:spcBef>
              <a:spcAft>
                <a:spcPts val="0"/>
              </a:spcAft>
              <a:buNone/>
            </a:pPr>
            <a:r>
              <a:t/>
            </a:r>
            <a:endParaRPr sz="1900"/>
          </a:p>
          <a:p>
            <a:pPr indent="0" lvl="0" marL="0" rtl="0" algn="ctr">
              <a:spcBef>
                <a:spcPts val="0"/>
              </a:spcBef>
              <a:spcAft>
                <a:spcPts val="0"/>
              </a:spcAft>
              <a:buNone/>
            </a:pPr>
            <a:r>
              <a:t/>
            </a:r>
            <a:endParaRPr sz="1900"/>
          </a:p>
          <a:p>
            <a:pPr indent="0" lvl="0" marL="0" rtl="0" algn="ctr">
              <a:spcBef>
                <a:spcPts val="0"/>
              </a:spcBef>
              <a:spcAft>
                <a:spcPts val="0"/>
              </a:spcAft>
              <a:buNone/>
            </a:pPr>
            <a:r>
              <a:t/>
            </a:r>
            <a:endParaRPr sz="1900"/>
          </a:p>
        </p:txBody>
      </p:sp>
      <p:sp>
        <p:nvSpPr>
          <p:cNvPr id="104" name="Google Shape;104;g9dc32b7c39_0_69"/>
          <p:cNvSpPr/>
          <p:nvPr/>
        </p:nvSpPr>
        <p:spPr>
          <a:xfrm>
            <a:off x="210500" y="4141900"/>
            <a:ext cx="2779200" cy="173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 name="Google Shape;105;g9dc32b7c39_0_69"/>
          <p:cNvSpPr/>
          <p:nvPr/>
        </p:nvSpPr>
        <p:spPr>
          <a:xfrm>
            <a:off x="4967400" y="4141900"/>
            <a:ext cx="2779200" cy="173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300"/>
              <a:t>ONLINE PHONIC GAMES THAT KIDS WILL LOVE!</a:t>
            </a:r>
            <a:endParaRPr sz="1300"/>
          </a:p>
          <a:p>
            <a:pPr indent="0" lvl="0" marL="0" rtl="0" algn="ctr">
              <a:spcBef>
                <a:spcPts val="0"/>
              </a:spcBef>
              <a:spcAft>
                <a:spcPts val="0"/>
              </a:spcAft>
              <a:buNone/>
            </a:pPr>
            <a:r>
              <a:t/>
            </a:r>
            <a:endParaRPr sz="1300"/>
          </a:p>
          <a:p>
            <a:pPr indent="0" lvl="0" marL="0" rtl="0" algn="ctr">
              <a:spcBef>
                <a:spcPts val="0"/>
              </a:spcBef>
              <a:spcAft>
                <a:spcPts val="0"/>
              </a:spcAft>
              <a:buNone/>
            </a:pPr>
            <a:r>
              <a:rPr lang="en-US" sz="1300"/>
              <a:t>https://assets.readingeggs.com/mkt/fastphonics/videos/AU/au-fast-phonics-parents-overview-jun2020.mp4</a:t>
            </a:r>
            <a:endParaRPr sz="1300"/>
          </a:p>
          <a:p>
            <a:pPr indent="0" lvl="0" marL="0" rtl="0" algn="ctr">
              <a:spcBef>
                <a:spcPts val="0"/>
              </a:spcBef>
              <a:spcAft>
                <a:spcPts val="0"/>
              </a:spcAft>
              <a:buNone/>
            </a:pPr>
            <a:r>
              <a:t/>
            </a:r>
            <a:endParaRPr sz="1300"/>
          </a:p>
        </p:txBody>
      </p:sp>
      <p:sp>
        <p:nvSpPr>
          <p:cNvPr id="106" name="Google Shape;106;g9dc32b7c39_0_69"/>
          <p:cNvSpPr/>
          <p:nvPr/>
        </p:nvSpPr>
        <p:spPr>
          <a:xfrm>
            <a:off x="9222433" y="4138700"/>
            <a:ext cx="2779200" cy="173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 name="Google Shape;107;g9dc32b7c39_0_69"/>
          <p:cNvSpPr txBox="1"/>
          <p:nvPr/>
        </p:nvSpPr>
        <p:spPr>
          <a:xfrm>
            <a:off x="343633" y="6110933"/>
            <a:ext cx="2644800" cy="4563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lang="en-US" sz="1900"/>
              <a:t>CHAT BOT</a:t>
            </a:r>
            <a:endParaRPr sz="1900"/>
          </a:p>
        </p:txBody>
      </p:sp>
      <p:sp>
        <p:nvSpPr>
          <p:cNvPr id="108" name="Google Shape;108;g9dc32b7c39_0_69"/>
          <p:cNvSpPr txBox="1"/>
          <p:nvPr/>
        </p:nvSpPr>
        <p:spPr>
          <a:xfrm>
            <a:off x="9289633" y="6110933"/>
            <a:ext cx="2644800" cy="4563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lang="en-US" sz="1900"/>
              <a:t>PARENT’S VOICE RECORDING</a:t>
            </a:r>
            <a:endParaRPr sz="1900"/>
          </a:p>
          <a:p>
            <a:pPr indent="0" lvl="0" marL="0" rtl="0" algn="ctr">
              <a:spcBef>
                <a:spcPts val="0"/>
              </a:spcBef>
              <a:spcAft>
                <a:spcPts val="0"/>
              </a:spcAft>
              <a:buNone/>
            </a:pPr>
            <a:r>
              <a:t/>
            </a:r>
            <a:endParaRPr sz="1900"/>
          </a:p>
        </p:txBody>
      </p:sp>
      <p:sp>
        <p:nvSpPr>
          <p:cNvPr id="109" name="Google Shape;109;g9dc32b7c39_0_69"/>
          <p:cNvSpPr txBox="1"/>
          <p:nvPr/>
        </p:nvSpPr>
        <p:spPr>
          <a:xfrm>
            <a:off x="5034592" y="6110933"/>
            <a:ext cx="2644800" cy="4563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lang="en-US" sz="1900"/>
              <a:t>INTERACTIVE LEARNING GAME</a:t>
            </a:r>
            <a:endParaRPr sz="1900"/>
          </a:p>
          <a:p>
            <a:pPr indent="0" lvl="0" marL="0" rtl="0" algn="ctr">
              <a:spcBef>
                <a:spcPts val="0"/>
              </a:spcBef>
              <a:spcAft>
                <a:spcPts val="0"/>
              </a:spcAft>
              <a:buNone/>
            </a:pPr>
            <a:r>
              <a:t/>
            </a:r>
            <a:endParaRPr sz="1900"/>
          </a:p>
        </p:txBody>
      </p:sp>
      <p:sp>
        <p:nvSpPr>
          <p:cNvPr id="110" name="Google Shape;110;g9dc32b7c39_0_69"/>
          <p:cNvSpPr/>
          <p:nvPr/>
        </p:nvSpPr>
        <p:spPr>
          <a:xfrm>
            <a:off x="7580533" y="3044067"/>
            <a:ext cx="2712300" cy="53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lang="en-US" sz="1900"/>
              <a:t>       PLAY VIDEO</a:t>
            </a:r>
            <a:endParaRPr sz="1900"/>
          </a:p>
        </p:txBody>
      </p:sp>
      <p:sp>
        <p:nvSpPr>
          <p:cNvPr id="111" name="Google Shape;111;g9dc32b7c39_0_69"/>
          <p:cNvSpPr/>
          <p:nvPr/>
        </p:nvSpPr>
        <p:spPr>
          <a:xfrm rot="-7953653">
            <a:off x="7576954" y="3168694"/>
            <a:ext cx="314028" cy="288541"/>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9dc32b7c39_0_69"/>
          <p:cNvSpPr txBox="1"/>
          <p:nvPr/>
        </p:nvSpPr>
        <p:spPr>
          <a:xfrm>
            <a:off x="414550" y="2890075"/>
            <a:ext cx="5768400" cy="79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300"/>
              <a:t>HEADINGS/SLOGAN</a:t>
            </a:r>
            <a:endParaRPr sz="1300"/>
          </a:p>
        </p:txBody>
      </p:sp>
      <p:sp>
        <p:nvSpPr>
          <p:cNvPr id="113" name="Google Shape;113;g9dc32b7c39_0_69"/>
          <p:cNvSpPr txBox="1"/>
          <p:nvPr/>
        </p:nvSpPr>
        <p:spPr>
          <a:xfrm>
            <a:off x="386825" y="4087025"/>
            <a:ext cx="3444900" cy="3304500"/>
          </a:xfrm>
          <a:prstGeom prst="rect">
            <a:avLst/>
          </a:prstGeom>
          <a:noFill/>
          <a:ln>
            <a:noFill/>
          </a:ln>
        </p:spPr>
        <p:txBody>
          <a:bodyPr anchorCtr="0" anchor="t" bIns="91425" lIns="91425" spcFirstLastPara="1" rIns="91425" wrap="square" tIns="91425">
            <a:noAutofit/>
          </a:bodyPr>
          <a:lstStyle/>
          <a:p>
            <a:pPr indent="0" lvl="0" marL="0" rtl="0" algn="l">
              <a:lnSpc>
                <a:spcPct val="158000"/>
              </a:lnSpc>
              <a:spcBef>
                <a:spcPts val="1500"/>
              </a:spcBef>
              <a:spcAft>
                <a:spcPts val="0"/>
              </a:spcAft>
              <a:buClr>
                <a:schemeClr val="dk1"/>
              </a:buClr>
              <a:buSzPts val="1100"/>
              <a:buFont typeface="Arial"/>
              <a:buNone/>
            </a:pPr>
            <a:r>
              <a:rPr lang="en-US" sz="800">
                <a:solidFill>
                  <a:schemeClr val="dk1"/>
                </a:solidFill>
              </a:rPr>
              <a:t>Step 1: Add a chat plugin to your website to connect with your visitors.</a:t>
            </a:r>
            <a:endParaRPr sz="800">
              <a:solidFill>
                <a:schemeClr val="dk1"/>
              </a:solidFill>
            </a:endParaRPr>
          </a:p>
          <a:p>
            <a:pPr indent="0" lvl="0" marL="0" rtl="0" algn="l">
              <a:lnSpc>
                <a:spcPct val="158000"/>
              </a:lnSpc>
              <a:spcBef>
                <a:spcPts val="1500"/>
              </a:spcBef>
              <a:spcAft>
                <a:spcPts val="0"/>
              </a:spcAft>
              <a:buClr>
                <a:schemeClr val="dk1"/>
              </a:buClr>
              <a:buSzPts val="1100"/>
              <a:buFont typeface="Arial"/>
              <a:buNone/>
            </a:pPr>
            <a:r>
              <a:rPr lang="en-US" sz="800">
                <a:solidFill>
                  <a:schemeClr val="dk1"/>
                </a:solidFill>
              </a:rPr>
              <a:t>Step 2: Create custom chatbots that answer questions or collect feedback.</a:t>
            </a:r>
            <a:endParaRPr sz="800">
              <a:solidFill>
                <a:schemeClr val="dk1"/>
              </a:solidFill>
            </a:endParaRPr>
          </a:p>
          <a:p>
            <a:pPr indent="0" lvl="0" marL="0" rtl="0" algn="l">
              <a:lnSpc>
                <a:spcPct val="158000"/>
              </a:lnSpc>
              <a:spcBef>
                <a:spcPts val="1500"/>
              </a:spcBef>
              <a:spcAft>
                <a:spcPts val="0"/>
              </a:spcAft>
              <a:buClr>
                <a:schemeClr val="dk1"/>
              </a:buClr>
              <a:buSzPts val="1100"/>
              <a:buFont typeface="Arial"/>
              <a:buNone/>
            </a:pPr>
            <a:r>
              <a:rPr lang="en-US" sz="800">
                <a:solidFill>
                  <a:schemeClr val="dk1"/>
                </a:solidFill>
              </a:rPr>
              <a:t>Step 3: Close more sales and track how chatbots help your business.</a:t>
            </a:r>
            <a:endParaRPr sz="800">
              <a:solidFill>
                <a:schemeClr val="dk1"/>
              </a:solidFill>
            </a:endParaRPr>
          </a:p>
          <a:p>
            <a:pPr indent="0" lvl="0" marL="0" rtl="0" algn="l">
              <a:lnSpc>
                <a:spcPct val="115000"/>
              </a:lnSpc>
              <a:spcBef>
                <a:spcPts val="15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p:txBody>
      </p:sp>
      <p:sp>
        <p:nvSpPr>
          <p:cNvPr id="114" name="Google Shape;114;g9dc32b7c39_0_69"/>
          <p:cNvSpPr txBox="1"/>
          <p:nvPr/>
        </p:nvSpPr>
        <p:spPr>
          <a:xfrm>
            <a:off x="9289625" y="4416050"/>
            <a:ext cx="2644800" cy="1350300"/>
          </a:xfrm>
          <a:prstGeom prst="rect">
            <a:avLst/>
          </a:prstGeom>
          <a:noFill/>
          <a:ln>
            <a:noFill/>
          </a:ln>
        </p:spPr>
        <p:txBody>
          <a:bodyPr anchorCtr="0" anchor="t" bIns="91425" lIns="91425" spcFirstLastPara="1" rIns="91425" wrap="square" tIns="91425">
            <a:noAutofit/>
          </a:bodyPr>
          <a:lstStyle/>
          <a:p>
            <a:pPr indent="0" lvl="0" marL="0" rtl="0" algn="ctr">
              <a:lnSpc>
                <a:spcPct val="135000"/>
              </a:lnSpc>
              <a:spcBef>
                <a:spcPts val="0"/>
              </a:spcBef>
              <a:spcAft>
                <a:spcPts val="0"/>
              </a:spcAft>
              <a:buClr>
                <a:schemeClr val="dk1"/>
              </a:buClr>
              <a:buSzPts val="1100"/>
              <a:buFont typeface="Arial"/>
              <a:buNone/>
            </a:pPr>
            <a:r>
              <a:rPr lang="en-US" sz="1900"/>
              <a:t>Turn Any Kid's Book Into an Audio Book</a:t>
            </a:r>
            <a:endParaRPr sz="1900"/>
          </a:p>
          <a:p>
            <a:pPr indent="0" lvl="0" marL="0" rtl="0" algn="l">
              <a:spcBef>
                <a:spcPts val="600"/>
              </a:spcBef>
              <a:spcAft>
                <a:spcPts val="0"/>
              </a:spcAft>
              <a:buNone/>
            </a:pPr>
            <a:r>
              <a:t/>
            </a:r>
            <a:endParaRPr>
              <a:latin typeface="Calibri"/>
              <a:ea typeface="Calibri"/>
              <a:cs typeface="Calibri"/>
              <a:sym typeface="Calibri"/>
            </a:endParaRPr>
          </a:p>
        </p:txBody>
      </p:sp>
      <p:sp>
        <p:nvSpPr>
          <p:cNvPr id="115" name="Google Shape;115;g9dc32b7c39_0_69"/>
          <p:cNvSpPr/>
          <p:nvPr/>
        </p:nvSpPr>
        <p:spPr>
          <a:xfrm>
            <a:off x="9543575" y="5268825"/>
            <a:ext cx="2136900" cy="42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REC</a:t>
            </a:r>
            <a:r>
              <a:rPr lang="en-US"/>
              <a:t> </a:t>
            </a:r>
            <a:endParaRPr/>
          </a:p>
        </p:txBody>
      </p:sp>
      <p:sp>
        <p:nvSpPr>
          <p:cNvPr id="116" name="Google Shape;116;g9dc32b7c39_0_69"/>
          <p:cNvSpPr/>
          <p:nvPr/>
        </p:nvSpPr>
        <p:spPr>
          <a:xfrm>
            <a:off x="10932525" y="5370825"/>
            <a:ext cx="248700" cy="2226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cxnSp>
        <p:nvCxnSpPr>
          <p:cNvPr id="121" name="Google Shape;121;g9dc32b7c39_0_133"/>
          <p:cNvCxnSpPr/>
          <p:nvPr/>
        </p:nvCxnSpPr>
        <p:spPr>
          <a:xfrm flipH="1" rot="10800000">
            <a:off x="14933" y="328700"/>
            <a:ext cx="12206700" cy="74700"/>
          </a:xfrm>
          <a:prstGeom prst="straightConnector1">
            <a:avLst/>
          </a:prstGeom>
          <a:noFill/>
          <a:ln cap="flat" cmpd="sng" w="9525">
            <a:solidFill>
              <a:schemeClr val="dk2"/>
            </a:solidFill>
            <a:prstDash val="solid"/>
            <a:round/>
            <a:headEnd len="med" w="med" type="none"/>
            <a:tailEnd len="med" w="med" type="none"/>
          </a:ln>
        </p:spPr>
      </p:cxnSp>
      <p:sp>
        <p:nvSpPr>
          <p:cNvPr id="122" name="Google Shape;122;g9dc32b7c39_0_133"/>
          <p:cNvSpPr/>
          <p:nvPr/>
        </p:nvSpPr>
        <p:spPr>
          <a:xfrm>
            <a:off x="6520483" y="806833"/>
            <a:ext cx="3690300" cy="219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900"/>
              <a:t>READ OUR BLOG</a:t>
            </a:r>
            <a:endParaRPr sz="1900"/>
          </a:p>
          <a:p>
            <a:pPr indent="0" lvl="0" marL="0" rtl="0" algn="ctr">
              <a:spcBef>
                <a:spcPts val="0"/>
              </a:spcBef>
              <a:spcAft>
                <a:spcPts val="0"/>
              </a:spcAft>
              <a:buNone/>
            </a:pPr>
            <a:r>
              <a:rPr lang="en-US" sz="1900"/>
              <a:t>(on blog slide)</a:t>
            </a:r>
            <a:endParaRPr sz="1900"/>
          </a:p>
        </p:txBody>
      </p:sp>
      <p:sp>
        <p:nvSpPr>
          <p:cNvPr id="123" name="Google Shape;123;g9dc32b7c39_0_133"/>
          <p:cNvSpPr/>
          <p:nvPr/>
        </p:nvSpPr>
        <p:spPr>
          <a:xfrm>
            <a:off x="1262683" y="806833"/>
            <a:ext cx="3690300" cy="219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p>
          <a:p>
            <a:pPr indent="0" lvl="0" marL="0" rtl="0" algn="ctr">
              <a:spcBef>
                <a:spcPts val="0"/>
              </a:spcBef>
              <a:spcAft>
                <a:spcPts val="0"/>
              </a:spcAft>
              <a:buNone/>
            </a:pPr>
            <a:r>
              <a:t/>
            </a:r>
            <a:endParaRPr sz="1900"/>
          </a:p>
          <a:p>
            <a:pPr indent="0" lvl="0" marL="0" rtl="0" algn="ctr">
              <a:spcBef>
                <a:spcPts val="0"/>
              </a:spcBef>
              <a:spcAft>
                <a:spcPts val="0"/>
              </a:spcAft>
              <a:buNone/>
            </a:pPr>
            <a:r>
              <a:t/>
            </a:r>
            <a:endParaRPr sz="1900"/>
          </a:p>
          <a:p>
            <a:pPr indent="0" lvl="0" marL="0" rtl="0" algn="ctr">
              <a:spcBef>
                <a:spcPts val="0"/>
              </a:spcBef>
              <a:spcAft>
                <a:spcPts val="0"/>
              </a:spcAft>
              <a:buNone/>
            </a:pPr>
            <a:r>
              <a:t/>
            </a:r>
            <a:endParaRPr sz="1900"/>
          </a:p>
          <a:p>
            <a:pPr indent="0" lvl="0" marL="0" rtl="0" algn="ctr">
              <a:spcBef>
                <a:spcPts val="0"/>
              </a:spcBef>
              <a:spcAft>
                <a:spcPts val="0"/>
              </a:spcAft>
              <a:buNone/>
            </a:pPr>
            <a:r>
              <a:t/>
            </a:r>
            <a:endParaRPr sz="1900"/>
          </a:p>
          <a:p>
            <a:pPr indent="0" lvl="0" marL="0" rtl="0" algn="ctr">
              <a:spcBef>
                <a:spcPts val="0"/>
              </a:spcBef>
              <a:spcAft>
                <a:spcPts val="0"/>
              </a:spcAft>
              <a:buNone/>
            </a:pPr>
            <a:r>
              <a:rPr lang="en-US" sz="1900"/>
              <a:t>SEND US FEEDBACK</a:t>
            </a:r>
            <a:endParaRPr sz="1900"/>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457200" rtl="0" algn="l">
              <a:spcBef>
                <a:spcPts val="0"/>
              </a:spcBef>
              <a:spcAft>
                <a:spcPts val="0"/>
              </a:spcAft>
              <a:buNone/>
            </a:pPr>
            <a:r>
              <a:rPr lang="en-US">
                <a:solidFill>
                  <a:schemeClr val="dk1"/>
                </a:solidFill>
                <a:latin typeface="Calibri"/>
                <a:ea typeface="Calibri"/>
                <a:cs typeface="Calibri"/>
                <a:sym typeface="Calibri"/>
              </a:rPr>
              <a:t>Star rating for app and/or book - user feedback can be given</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ctr">
              <a:spcBef>
                <a:spcPts val="0"/>
              </a:spcBef>
              <a:spcAft>
                <a:spcPts val="0"/>
              </a:spcAft>
              <a:buNone/>
            </a:pPr>
            <a:r>
              <a:t/>
            </a:r>
            <a:endParaRPr sz="1900"/>
          </a:p>
          <a:p>
            <a:pPr indent="0" lvl="0" marL="0" rtl="0" algn="ctr">
              <a:spcBef>
                <a:spcPts val="0"/>
              </a:spcBef>
              <a:spcAft>
                <a:spcPts val="0"/>
              </a:spcAft>
              <a:buNone/>
            </a:pPr>
            <a:r>
              <a:t/>
            </a:r>
            <a:endParaRPr sz="1900"/>
          </a:p>
        </p:txBody>
      </p:sp>
      <p:sp>
        <p:nvSpPr>
          <p:cNvPr id="124" name="Google Shape;124;g9dc32b7c39_0_133"/>
          <p:cNvSpPr/>
          <p:nvPr/>
        </p:nvSpPr>
        <p:spPr>
          <a:xfrm>
            <a:off x="268933" y="3630700"/>
            <a:ext cx="11600100" cy="18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900"/>
              <a:t>FOOTER</a:t>
            </a:r>
            <a:endParaRPr sz="1900"/>
          </a:p>
          <a:p>
            <a:pPr indent="0" lvl="0" marL="0" rtl="0" algn="ctr">
              <a:spcBef>
                <a:spcPts val="0"/>
              </a:spcBef>
              <a:spcAft>
                <a:spcPts val="0"/>
              </a:spcAft>
              <a:buNone/>
            </a:pPr>
            <a:r>
              <a:rPr lang="en-US" sz="1900"/>
              <a:t>(on footer slide)</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9dc32b7c39_0_270"/>
          <p:cNvSpPr txBox="1"/>
          <p:nvPr>
            <p:ph type="ctrTitle"/>
          </p:nvPr>
        </p:nvSpPr>
        <p:spPr>
          <a:xfrm>
            <a:off x="1524000" y="328795"/>
            <a:ext cx="9144000" cy="275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3600"/>
              <a:t>FEATURES:</a:t>
            </a:r>
            <a:endParaRPr sz="3300"/>
          </a:p>
        </p:txBody>
      </p:sp>
      <p:sp>
        <p:nvSpPr>
          <p:cNvPr id="131" name="Google Shape;131;g9dc32b7c39_0_270"/>
          <p:cNvSpPr txBox="1"/>
          <p:nvPr>
            <p:ph idx="1" type="subTitle"/>
          </p:nvPr>
        </p:nvSpPr>
        <p:spPr>
          <a:xfrm>
            <a:off x="651450" y="771202"/>
            <a:ext cx="9144000" cy="1775400"/>
          </a:xfrm>
          <a:prstGeom prst="rect">
            <a:avLst/>
          </a:prstGeom>
        </p:spPr>
        <p:txBody>
          <a:bodyPr anchorCtr="0" anchor="t" bIns="45700" lIns="91425" spcFirstLastPara="1" rIns="91425" wrap="square" tIns="45700">
            <a:noAutofit/>
          </a:bodyPr>
          <a:lstStyle/>
          <a:p>
            <a:pPr indent="-304800" lvl="0" marL="457200" rtl="0" algn="l">
              <a:lnSpc>
                <a:spcPct val="158000"/>
              </a:lnSpc>
              <a:spcBef>
                <a:spcPts val="1500"/>
              </a:spcBef>
              <a:spcAft>
                <a:spcPts val="0"/>
              </a:spcAft>
              <a:buSzPts val="1200"/>
              <a:buFont typeface="Arial"/>
              <a:buChar char="●"/>
            </a:pPr>
            <a:r>
              <a:rPr lang="en-US" sz="1200">
                <a:latin typeface="Arial"/>
                <a:ea typeface="Arial"/>
                <a:cs typeface="Arial"/>
                <a:sym typeface="Arial"/>
              </a:rPr>
              <a:t>CHAT BOT</a:t>
            </a:r>
            <a:endParaRPr sz="1200">
              <a:latin typeface="Arial"/>
              <a:ea typeface="Arial"/>
              <a:cs typeface="Arial"/>
              <a:sym typeface="Arial"/>
            </a:endParaRPr>
          </a:p>
          <a:p>
            <a:pPr indent="0" lvl="0" marL="0" rtl="0" algn="l">
              <a:lnSpc>
                <a:spcPct val="158000"/>
              </a:lnSpc>
              <a:spcBef>
                <a:spcPts val="1500"/>
              </a:spcBef>
              <a:spcAft>
                <a:spcPts val="0"/>
              </a:spcAft>
              <a:buNone/>
            </a:pPr>
            <a:r>
              <a:rPr lang="en-US" sz="1200">
                <a:latin typeface="Arial"/>
                <a:ea typeface="Arial"/>
                <a:cs typeface="Arial"/>
                <a:sym typeface="Arial"/>
              </a:rPr>
              <a:t>Step 1: Add a chat plugin to your website to connect with your visitors.</a:t>
            </a:r>
            <a:endParaRPr sz="1200">
              <a:latin typeface="Arial"/>
              <a:ea typeface="Arial"/>
              <a:cs typeface="Arial"/>
              <a:sym typeface="Arial"/>
            </a:endParaRPr>
          </a:p>
          <a:p>
            <a:pPr indent="0" lvl="0" marL="0" rtl="0" algn="l">
              <a:lnSpc>
                <a:spcPct val="158000"/>
              </a:lnSpc>
              <a:spcBef>
                <a:spcPts val="1500"/>
              </a:spcBef>
              <a:spcAft>
                <a:spcPts val="0"/>
              </a:spcAft>
              <a:buClr>
                <a:schemeClr val="dk1"/>
              </a:buClr>
              <a:buSzPts val="1100"/>
              <a:buFont typeface="Arial"/>
              <a:buNone/>
            </a:pPr>
            <a:r>
              <a:rPr lang="en-US" sz="1200">
                <a:latin typeface="Arial"/>
                <a:ea typeface="Arial"/>
                <a:cs typeface="Arial"/>
                <a:sym typeface="Arial"/>
              </a:rPr>
              <a:t>Step 2: Create custom chatbots that answer questions or collect feedback.</a:t>
            </a:r>
            <a:endParaRPr sz="1200">
              <a:latin typeface="Arial"/>
              <a:ea typeface="Arial"/>
              <a:cs typeface="Arial"/>
              <a:sym typeface="Arial"/>
            </a:endParaRPr>
          </a:p>
          <a:p>
            <a:pPr indent="0" lvl="0" marL="0" rtl="0" algn="l">
              <a:lnSpc>
                <a:spcPct val="158000"/>
              </a:lnSpc>
              <a:spcBef>
                <a:spcPts val="1500"/>
              </a:spcBef>
              <a:spcAft>
                <a:spcPts val="0"/>
              </a:spcAft>
              <a:buClr>
                <a:schemeClr val="dk1"/>
              </a:buClr>
              <a:buSzPts val="1100"/>
              <a:buFont typeface="Arial"/>
              <a:buNone/>
            </a:pPr>
            <a:r>
              <a:rPr lang="en-US" sz="1200">
                <a:latin typeface="Arial"/>
                <a:ea typeface="Arial"/>
                <a:cs typeface="Arial"/>
                <a:sym typeface="Arial"/>
              </a:rPr>
              <a:t>Step 3: Close more sales and track how chatbots help your business.</a:t>
            </a:r>
            <a:endParaRPr sz="1200">
              <a:latin typeface="Arial"/>
              <a:ea typeface="Arial"/>
              <a:cs typeface="Arial"/>
              <a:sym typeface="Arial"/>
            </a:endParaRPr>
          </a:p>
          <a:p>
            <a:pPr indent="0" lvl="0" marL="0" rtl="0" algn="ctr">
              <a:spcBef>
                <a:spcPts val="1500"/>
              </a:spcBef>
              <a:spcAft>
                <a:spcPts val="0"/>
              </a:spcAft>
              <a:buNone/>
            </a:pPr>
            <a:r>
              <a:t/>
            </a:r>
            <a:endParaRPr/>
          </a:p>
        </p:txBody>
      </p:sp>
      <p:sp>
        <p:nvSpPr>
          <p:cNvPr id="132" name="Google Shape;132;g9dc32b7c39_0_270"/>
          <p:cNvSpPr txBox="1"/>
          <p:nvPr/>
        </p:nvSpPr>
        <p:spPr>
          <a:xfrm>
            <a:off x="651450" y="2961150"/>
            <a:ext cx="11074800" cy="3778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DIRECTORY:</a:t>
            </a:r>
            <a:r>
              <a:rPr lang="en-US" sz="1200">
                <a:solidFill>
                  <a:schemeClr val="dk1"/>
                </a:solidFill>
              </a:rPr>
              <a:t> quick search option for finding book of their choice (</a:t>
            </a:r>
            <a:r>
              <a:rPr lang="en-US" sz="1200">
                <a:solidFill>
                  <a:schemeClr val="dk1"/>
                </a:solidFill>
              </a:rPr>
              <a:t>searching</a:t>
            </a:r>
            <a:r>
              <a:rPr lang="en-US" sz="1200">
                <a:solidFill>
                  <a:schemeClr val="dk1"/>
                </a:solidFill>
              </a:rPr>
              <a:t> for the books will be the next step)</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SHORT STORIES VIDEOS - Check Ana’s docs, this feature comes under VIDEO page on menu bar</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IMAGES- Check Ana’s docs</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INTERACTIVE LEARNING GAME:  </a:t>
            </a:r>
            <a:r>
              <a:rPr lang="en-US" sz="1300">
                <a:solidFill>
                  <a:schemeClr val="dk1"/>
                </a:solidFill>
              </a:rPr>
              <a:t>ONLINE PHONIC GAMES THAT KIDS WILL LOVE!</a:t>
            </a:r>
            <a:endParaRPr sz="1300">
              <a:solidFill>
                <a:schemeClr val="dk1"/>
              </a:solidFill>
            </a:endParaRPr>
          </a:p>
          <a:p>
            <a:pPr indent="0" lvl="0" marL="457200" rtl="0" algn="l">
              <a:spcBef>
                <a:spcPts val="0"/>
              </a:spcBef>
              <a:spcAft>
                <a:spcPts val="0"/>
              </a:spcAft>
              <a:buNone/>
            </a:pPr>
            <a:r>
              <a:rPr lang="en-US" sz="1300" u="sng">
                <a:solidFill>
                  <a:schemeClr val="hlink"/>
                </a:solidFill>
                <a:hlinkClick r:id="rId3"/>
              </a:rPr>
              <a:t>https://assets.readingeggs.com/mkt/fastphonics/videos/AU/au-fast-phonics-parents-overview-jun2020.mp4</a:t>
            </a:r>
            <a:endParaRPr sz="1300">
              <a:solidFill>
                <a:schemeClr val="dk1"/>
              </a:solidFill>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Also </a:t>
            </a:r>
            <a:r>
              <a:rPr lang="en-US">
                <a:latin typeface="Calibri"/>
                <a:ea typeface="Calibri"/>
                <a:cs typeface="Calibri"/>
                <a:sym typeface="Calibri"/>
              </a:rPr>
              <a:t>Details Given below</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PARENT’S VOICE RECORDING: “</a:t>
            </a:r>
            <a:r>
              <a:rPr lang="en-US" sz="1200">
                <a:solidFill>
                  <a:schemeClr val="dk1"/>
                </a:solidFill>
              </a:rPr>
              <a:t>Turn Any Kid's Book Into an Audio Book”. NEED A PLUGIN FOR THIS FEATURE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Star rating for app and/or book - user feedback can be given</a:t>
            </a:r>
            <a:endParaRPr>
              <a:latin typeface="Calibri"/>
              <a:ea typeface="Calibri"/>
              <a:cs typeface="Calibri"/>
              <a:sym typeface="Calibri"/>
            </a:endParaRPr>
          </a:p>
          <a:p>
            <a:pPr indent="0" lvl="0" marL="0" rtl="0" algn="l">
              <a:lnSpc>
                <a:spcPct val="115000"/>
              </a:lnSpc>
              <a:spcBef>
                <a:spcPts val="0"/>
              </a:spcBef>
              <a:spcAft>
                <a:spcPts val="0"/>
              </a:spcAft>
              <a:buNone/>
            </a:pPr>
            <a:r>
              <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US">
                <a:latin typeface="Calibri"/>
                <a:ea typeface="Calibri"/>
                <a:cs typeface="Calibri"/>
                <a:sym typeface="Calibri"/>
              </a:rPr>
              <a:t>Compatible on desktop, android phone</a:t>
            </a:r>
            <a:endParaRPr>
              <a:latin typeface="Calibri"/>
              <a:ea typeface="Calibri"/>
              <a:cs typeface="Calibri"/>
              <a:sym typeface="Calibri"/>
            </a:endParaRPr>
          </a:p>
          <a:p>
            <a:pPr indent="0" lvl="0" marL="0" rtl="0" algn="l">
              <a:lnSpc>
                <a:spcPct val="115000"/>
              </a:lnSpc>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9dc32b7c39_0_196"/>
          <p:cNvSpPr txBox="1"/>
          <p:nvPr>
            <p:ph type="ctrTitle"/>
          </p:nvPr>
        </p:nvSpPr>
        <p:spPr>
          <a:xfrm>
            <a:off x="1441100" y="509324"/>
            <a:ext cx="9144000" cy="1077900"/>
          </a:xfrm>
          <a:prstGeom prst="rect">
            <a:avLst/>
          </a:prstGeom>
        </p:spPr>
        <p:txBody>
          <a:bodyPr anchorCtr="0" anchor="b" bIns="45700" lIns="91425" spcFirstLastPara="1" rIns="91425" wrap="square" tIns="45700">
            <a:noAutofit/>
          </a:bodyPr>
          <a:lstStyle/>
          <a:p>
            <a:pPr indent="0" lvl="0" marL="0" rtl="0" algn="ctr">
              <a:lnSpc>
                <a:spcPct val="127780"/>
              </a:lnSpc>
              <a:spcBef>
                <a:spcPts val="3000"/>
              </a:spcBef>
              <a:spcAft>
                <a:spcPts val="0"/>
              </a:spcAft>
              <a:buClr>
                <a:schemeClr val="dk1"/>
              </a:buClr>
              <a:buSzPts val="1100"/>
              <a:buFont typeface="Arial"/>
              <a:buNone/>
            </a:pPr>
            <a:r>
              <a:rPr b="1" lang="en-US" sz="1700">
                <a:solidFill>
                  <a:srgbClr val="20AFE5"/>
                </a:solidFill>
                <a:highlight>
                  <a:srgbClr val="FFFFFF"/>
                </a:highlight>
                <a:latin typeface="Arial"/>
                <a:ea typeface="Arial"/>
                <a:cs typeface="Arial"/>
                <a:sym typeface="Arial"/>
              </a:rPr>
              <a:t>Interactive phonics games that really work!</a:t>
            </a:r>
            <a:endParaRPr b="1" sz="1700">
              <a:solidFill>
                <a:srgbClr val="20AFE5"/>
              </a:solidFill>
              <a:highlight>
                <a:srgbClr val="FFFFFF"/>
              </a:highlight>
              <a:latin typeface="Arial"/>
              <a:ea typeface="Arial"/>
              <a:cs typeface="Arial"/>
              <a:sym typeface="Arial"/>
            </a:endParaRPr>
          </a:p>
          <a:p>
            <a:pPr indent="0" lvl="0" marL="0" rtl="0" algn="ctr">
              <a:spcBef>
                <a:spcPts val="2300"/>
              </a:spcBef>
              <a:spcAft>
                <a:spcPts val="0"/>
              </a:spcAft>
              <a:buNone/>
            </a:pPr>
            <a:r>
              <a:t/>
            </a:r>
            <a:endParaRPr/>
          </a:p>
        </p:txBody>
      </p:sp>
      <p:sp>
        <p:nvSpPr>
          <p:cNvPr id="139" name="Google Shape;139;g9dc32b7c39_0_196"/>
          <p:cNvSpPr txBox="1"/>
          <p:nvPr>
            <p:ph idx="1" type="subTitle"/>
          </p:nvPr>
        </p:nvSpPr>
        <p:spPr>
          <a:xfrm>
            <a:off x="1524000" y="509318"/>
            <a:ext cx="9144000" cy="6633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b="1" lang="en-US" sz="1500">
                <a:solidFill>
                  <a:srgbClr val="545454"/>
                </a:solidFill>
                <a:highlight>
                  <a:srgbClr val="FFFFFF"/>
                </a:highlight>
                <a:latin typeface="Arial"/>
                <a:ea typeface="Arial"/>
                <a:cs typeface="Arial"/>
                <a:sym typeface="Arial"/>
              </a:rPr>
              <a:t>Fast Phonics is an online synthetic phonics program that helps children become strong readers.</a:t>
            </a:r>
            <a:endParaRPr/>
          </a:p>
        </p:txBody>
      </p:sp>
      <p:sp>
        <p:nvSpPr>
          <p:cNvPr id="140" name="Google Shape;140;g9dc32b7c39_0_196"/>
          <p:cNvSpPr txBox="1"/>
          <p:nvPr/>
        </p:nvSpPr>
        <p:spPr>
          <a:xfrm>
            <a:off x="272425" y="1267375"/>
            <a:ext cx="4441800" cy="17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545454"/>
              </a:solidFill>
              <a:highlight>
                <a:srgbClr val="FFFFFF"/>
              </a:highlight>
            </a:endParaRPr>
          </a:p>
          <a:p>
            <a:pPr indent="0" lvl="0" marL="0" rtl="0" algn="l">
              <a:spcBef>
                <a:spcPts val="0"/>
              </a:spcBef>
              <a:spcAft>
                <a:spcPts val="0"/>
              </a:spcAft>
              <a:buNone/>
            </a:pPr>
            <a:r>
              <a:t/>
            </a:r>
            <a:endParaRPr sz="1500">
              <a:solidFill>
                <a:srgbClr val="545454"/>
              </a:solidFill>
              <a:highlight>
                <a:srgbClr val="FFFFFF"/>
              </a:highlight>
            </a:endParaRPr>
          </a:p>
          <a:p>
            <a:pPr indent="0" lvl="0" marL="0" rtl="0" algn="l">
              <a:spcBef>
                <a:spcPts val="0"/>
              </a:spcBef>
              <a:spcAft>
                <a:spcPts val="0"/>
              </a:spcAft>
              <a:buNone/>
            </a:pPr>
            <a:r>
              <a:rPr lang="en-US" sz="1500">
                <a:solidFill>
                  <a:srgbClr val="545454"/>
                </a:solidFill>
                <a:highlight>
                  <a:srgbClr val="FFFFFF"/>
                </a:highlight>
              </a:rPr>
              <a:t>The program includes 20 fun‑filled levels where children learn key phonics skills including letter‑sound recognition, blending and spelling. Each level is a Mountain Peak covering one set of letters with more than 20 exciting activities.</a:t>
            </a:r>
            <a:endParaRPr>
              <a:latin typeface="Calibri"/>
              <a:ea typeface="Calibri"/>
              <a:cs typeface="Calibri"/>
              <a:sym typeface="Calibri"/>
            </a:endParaRPr>
          </a:p>
        </p:txBody>
      </p:sp>
      <p:sp>
        <p:nvSpPr>
          <p:cNvPr id="141" name="Google Shape;141;g9dc32b7c39_0_196"/>
          <p:cNvSpPr txBox="1"/>
          <p:nvPr/>
        </p:nvSpPr>
        <p:spPr>
          <a:xfrm>
            <a:off x="6372375" y="1208150"/>
            <a:ext cx="34587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IMAGES OPTIONAL/USE OWN IMAGES</a:t>
            </a:r>
            <a:endParaRPr>
              <a:latin typeface="Calibri"/>
              <a:ea typeface="Calibri"/>
              <a:cs typeface="Calibri"/>
              <a:sym typeface="Calibri"/>
            </a:endParaRPr>
          </a:p>
        </p:txBody>
      </p:sp>
      <p:sp>
        <p:nvSpPr>
          <p:cNvPr id="142" name="Google Shape;142;g9dc32b7c39_0_196"/>
          <p:cNvSpPr txBox="1"/>
          <p:nvPr/>
        </p:nvSpPr>
        <p:spPr>
          <a:xfrm>
            <a:off x="5934125" y="1954350"/>
            <a:ext cx="4370700" cy="49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3"/>
              </a:rPr>
              <a:t>https://readingeggs.com.au/images/fastphonics/peak1-world.jpg</a:t>
            </a:r>
            <a:endParaRPr>
              <a:latin typeface="Calibri"/>
              <a:ea typeface="Calibri"/>
              <a:cs typeface="Calibri"/>
              <a:sym typeface="Calibri"/>
            </a:endParaRPr>
          </a:p>
          <a:p>
            <a:pPr indent="0" lvl="0" marL="0" rtl="0" algn="l">
              <a:spcBef>
                <a:spcPts val="0"/>
              </a:spcBef>
              <a:spcAft>
                <a:spcPts val="0"/>
              </a:spcAft>
              <a:buNone/>
            </a:pPr>
            <a:r>
              <a:rPr lang="en-US" u="sng">
                <a:solidFill>
                  <a:schemeClr val="hlink"/>
                </a:solidFill>
                <a:latin typeface="Calibri"/>
                <a:ea typeface="Calibri"/>
                <a:cs typeface="Calibri"/>
                <a:sym typeface="Calibri"/>
                <a:hlinkClick r:id="rId4"/>
              </a:rPr>
              <a:t>https://readingeggs.com.au/images/fastphonics/peak-progress.jpg</a:t>
            </a:r>
            <a:endParaRPr>
              <a:latin typeface="Calibri"/>
              <a:ea typeface="Calibri"/>
              <a:cs typeface="Calibri"/>
              <a:sym typeface="Calibri"/>
            </a:endParaRPr>
          </a:p>
          <a:p>
            <a:pPr indent="0" lvl="0" marL="0" rtl="0" algn="l">
              <a:spcBef>
                <a:spcPts val="0"/>
              </a:spcBef>
              <a:spcAft>
                <a:spcPts val="0"/>
              </a:spcAft>
              <a:buNone/>
            </a:pPr>
            <a:r>
              <a:rPr lang="en-US" u="sng">
                <a:solidFill>
                  <a:schemeClr val="hlink"/>
                </a:solidFill>
                <a:latin typeface="Calibri"/>
                <a:ea typeface="Calibri"/>
                <a:cs typeface="Calibri"/>
                <a:sym typeface="Calibri"/>
                <a:hlinkClick r:id="rId5"/>
              </a:rPr>
              <a:t>https://readingeggs.com.au/images/fastphonics/peak1-stones.jpg</a:t>
            </a:r>
            <a:endParaRPr>
              <a:latin typeface="Calibri"/>
              <a:ea typeface="Calibri"/>
              <a:cs typeface="Calibri"/>
              <a:sym typeface="Calibri"/>
            </a:endParaRPr>
          </a:p>
          <a:p>
            <a:pPr indent="0" lvl="0" marL="0" rtl="0" algn="l">
              <a:spcBef>
                <a:spcPts val="0"/>
              </a:spcBef>
              <a:spcAft>
                <a:spcPts val="0"/>
              </a:spcAft>
              <a:buNone/>
            </a:pPr>
            <a:r>
              <a:rPr lang="en-US" u="sng">
                <a:solidFill>
                  <a:schemeClr val="hlink"/>
                </a:solidFill>
                <a:latin typeface="Calibri"/>
                <a:ea typeface="Calibri"/>
                <a:cs typeface="Calibri"/>
                <a:sym typeface="Calibri"/>
                <a:hlinkClick r:id="rId6"/>
              </a:rPr>
              <a:t>httphttps://readingeggs.com.au/images/fastphonics/fast-phonics-animated-teaching-videos.pngs://readingeggs.com.au/images/fastphonics/students-of-all-ages.png</a:t>
            </a:r>
            <a:endParaRPr>
              <a:latin typeface="Calibri"/>
              <a:ea typeface="Calibri"/>
              <a:cs typeface="Calibri"/>
              <a:sym typeface="Calibri"/>
            </a:endParaRPr>
          </a:p>
          <a:p>
            <a:pPr indent="0" lvl="0" marL="0" rtl="0" algn="l">
              <a:spcBef>
                <a:spcPts val="0"/>
              </a:spcBef>
              <a:spcAft>
                <a:spcPts val="0"/>
              </a:spcAft>
              <a:buNone/>
            </a:pPr>
            <a:r>
              <a:rPr lang="en-US" u="sng">
                <a:solidFill>
                  <a:schemeClr val="hlink"/>
                </a:solidFill>
                <a:latin typeface="Calibri"/>
                <a:ea typeface="Calibri"/>
                <a:cs typeface="Calibri"/>
                <a:sym typeface="Calibri"/>
                <a:hlinkClick r:id="rId7"/>
              </a:rPr>
              <a:t>https://readingeggs.com.au/images/fastphonics/fast-phonics-interactive-games.png</a:t>
            </a:r>
            <a:endParaRPr>
              <a:latin typeface="Calibri"/>
              <a:ea typeface="Calibri"/>
              <a:cs typeface="Calibri"/>
              <a:sym typeface="Calibri"/>
            </a:endParaRPr>
          </a:p>
          <a:p>
            <a:pPr indent="0" lvl="0" marL="0" rtl="0" algn="l">
              <a:spcBef>
                <a:spcPts val="0"/>
              </a:spcBef>
              <a:spcAft>
                <a:spcPts val="0"/>
              </a:spcAft>
              <a:buNone/>
            </a:pPr>
            <a:r>
              <a:rPr lang="en-US" u="sng">
                <a:solidFill>
                  <a:schemeClr val="hlink"/>
                </a:solidFill>
                <a:latin typeface="Calibri"/>
                <a:ea typeface="Calibri"/>
                <a:cs typeface="Calibri"/>
                <a:sym typeface="Calibri"/>
                <a:hlinkClick r:id="rId8"/>
              </a:rPr>
              <a:t>https://readingeggs.com.au/images/fastphonics/fast-phonics-decodable-books.png</a:t>
            </a:r>
            <a:endParaRPr>
              <a:latin typeface="Calibri"/>
              <a:ea typeface="Calibri"/>
              <a:cs typeface="Calibri"/>
              <a:sym typeface="Calibri"/>
            </a:endParaRPr>
          </a:p>
          <a:p>
            <a:pPr indent="0" lvl="0" marL="0" rtl="0" algn="l">
              <a:spcBef>
                <a:spcPts val="0"/>
              </a:spcBef>
              <a:spcAft>
                <a:spcPts val="0"/>
              </a:spcAft>
              <a:buNone/>
            </a:pPr>
            <a:r>
              <a:rPr lang="en-US" u="sng">
                <a:solidFill>
                  <a:schemeClr val="hlink"/>
                </a:solidFill>
                <a:latin typeface="Calibri"/>
                <a:ea typeface="Calibri"/>
                <a:cs typeface="Calibri"/>
                <a:sym typeface="Calibri"/>
                <a:hlinkClick r:id="rId9"/>
              </a:rPr>
              <a:t>https://readingeggs.com.au/images/fastphonics/fast-phonics-assessment-reporting.png</a:t>
            </a:r>
            <a:endParaRPr>
              <a:latin typeface="Calibri"/>
              <a:ea typeface="Calibri"/>
              <a:cs typeface="Calibri"/>
              <a:sym typeface="Calibri"/>
            </a:endParaRPr>
          </a:p>
          <a:p>
            <a:pPr indent="0" lvl="0" marL="0" rtl="0" algn="l">
              <a:spcBef>
                <a:spcPts val="0"/>
              </a:spcBef>
              <a:spcAft>
                <a:spcPts val="0"/>
              </a:spcAft>
              <a:buNone/>
            </a:pPr>
            <a:r>
              <a:rPr lang="en-US" u="sng">
                <a:solidFill>
                  <a:schemeClr val="hlink"/>
                </a:solidFill>
                <a:latin typeface="Calibri"/>
                <a:ea typeface="Calibri"/>
                <a:cs typeface="Calibri"/>
                <a:sym typeface="Calibri"/>
                <a:hlinkClick r:id="rId10"/>
              </a:rPr>
              <a:t>https://readingeggs.com.au/images/fastphonics/peak5-book-quiz.png</a:t>
            </a:r>
            <a:endParaRPr>
              <a:latin typeface="Calibri"/>
              <a:ea typeface="Calibri"/>
              <a:cs typeface="Calibri"/>
              <a:sym typeface="Calibri"/>
            </a:endParaRPr>
          </a:p>
          <a:p>
            <a:pPr indent="0" lvl="0" marL="0" rtl="0" algn="l">
              <a:spcBef>
                <a:spcPts val="0"/>
              </a:spcBef>
              <a:spcAft>
                <a:spcPts val="0"/>
              </a:spcAft>
              <a:buNone/>
            </a:pPr>
            <a:r>
              <a:rPr lang="en-US" u="sng">
                <a:solidFill>
                  <a:schemeClr val="hlink"/>
                </a:solidFill>
                <a:latin typeface="Calibri"/>
                <a:ea typeface="Calibri"/>
                <a:cs typeface="Calibri"/>
                <a:sym typeface="Calibri"/>
                <a:hlinkClick r:id="rId11"/>
              </a:rPr>
              <a:t>https://readingeggs.com.au/images/fastphonics/fast-phonics-printable-resources.png</a:t>
            </a:r>
            <a:endParaRPr>
              <a:latin typeface="Calibri"/>
              <a:ea typeface="Calibri"/>
              <a:cs typeface="Calibri"/>
              <a:sym typeface="Calibri"/>
            </a:endParaRPr>
          </a:p>
          <a:p>
            <a:pPr indent="0" lvl="0" marL="0" rtl="0" algn="l">
              <a:spcBef>
                <a:spcPts val="0"/>
              </a:spcBef>
              <a:spcAft>
                <a:spcPts val="0"/>
              </a:spcAft>
              <a:buNone/>
            </a:pPr>
            <a:r>
              <a:rPr lang="en-US" u="sng">
                <a:solidFill>
                  <a:schemeClr val="hlink"/>
                </a:solidFill>
                <a:latin typeface="Calibri"/>
                <a:ea typeface="Calibri"/>
                <a:cs typeface="Calibri"/>
                <a:sym typeface="Calibri"/>
                <a:hlinkClick r:id="rId12"/>
              </a:rPr>
              <a:t>https://readingeggs.com.au/images/fastphonics/fast-phonics-rewards.png</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43" name="Google Shape;143;g9dc32b7c39_0_196"/>
          <p:cNvSpPr txBox="1"/>
          <p:nvPr/>
        </p:nvSpPr>
        <p:spPr>
          <a:xfrm>
            <a:off x="450100" y="4477250"/>
            <a:ext cx="5353800" cy="20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44" name="Google Shape;144;g9dc32b7c39_0_196"/>
          <p:cNvSpPr txBox="1"/>
          <p:nvPr>
            <p:ph idx="1" type="subTitle"/>
          </p:nvPr>
        </p:nvSpPr>
        <p:spPr>
          <a:xfrm>
            <a:off x="327725" y="3921850"/>
            <a:ext cx="5535300" cy="1655700"/>
          </a:xfrm>
          <a:prstGeom prst="rect">
            <a:avLst/>
          </a:prstGeom>
          <a:solidFill>
            <a:srgbClr val="FFFFFF"/>
          </a:solidFill>
        </p:spPr>
        <p:txBody>
          <a:bodyPr anchorCtr="0" anchor="t" bIns="45700" lIns="91425" spcFirstLastPara="1" rIns="91425" wrap="square" tIns="45700">
            <a:noAutofit/>
          </a:bodyPr>
          <a:lstStyle/>
          <a:p>
            <a:pPr indent="0" lvl="0" marL="0" rtl="0" algn="ctr">
              <a:lnSpc>
                <a:spcPct val="127780"/>
              </a:lnSpc>
              <a:spcBef>
                <a:spcPts val="1500"/>
              </a:spcBef>
              <a:spcAft>
                <a:spcPts val="0"/>
              </a:spcAft>
              <a:buClr>
                <a:schemeClr val="dk1"/>
              </a:buClr>
              <a:buSzPts val="1100"/>
              <a:buFont typeface="Arial"/>
              <a:buNone/>
            </a:pPr>
            <a:r>
              <a:rPr b="1" lang="en-US" sz="1700">
                <a:solidFill>
                  <a:srgbClr val="20AFE5"/>
                </a:solidFill>
                <a:highlight>
                  <a:srgbClr val="C3F6FA"/>
                </a:highlight>
                <a:latin typeface="Arial"/>
                <a:ea typeface="Arial"/>
                <a:cs typeface="Arial"/>
                <a:sym typeface="Arial"/>
              </a:rPr>
              <a:t>Why children love Fast Phonics games</a:t>
            </a:r>
            <a:endParaRPr b="1" sz="1700">
              <a:solidFill>
                <a:srgbClr val="20AFE5"/>
              </a:solidFill>
              <a:highlight>
                <a:srgbClr val="C3F6FA"/>
              </a:highlight>
              <a:latin typeface="Arial"/>
              <a:ea typeface="Arial"/>
              <a:cs typeface="Arial"/>
              <a:sym typeface="Arial"/>
            </a:endParaRPr>
          </a:p>
          <a:p>
            <a:pPr indent="0" lvl="0" marL="0" rtl="0" algn="ctr">
              <a:spcBef>
                <a:spcPts val="2300"/>
              </a:spcBef>
              <a:spcAft>
                <a:spcPts val="0"/>
              </a:spcAft>
              <a:buNone/>
            </a:pPr>
            <a:r>
              <a:rPr lang="en-US" sz="1500">
                <a:solidFill>
                  <a:srgbClr val="545454"/>
                </a:solidFill>
                <a:highlight>
                  <a:srgbClr val="C3F6FA"/>
                </a:highlight>
                <a:latin typeface="Arial"/>
                <a:ea typeface="Arial"/>
                <a:cs typeface="Arial"/>
                <a:sym typeface="Arial"/>
              </a:rPr>
              <a:t>Fast Phonics is perfect for children aged 5–10 who are just learning to read, as well as older children who are struggling at school. The </a:t>
            </a:r>
            <a:r>
              <a:rPr b="1" lang="en-US" sz="1500">
                <a:solidFill>
                  <a:srgbClr val="545454"/>
                </a:solidFill>
                <a:highlight>
                  <a:srgbClr val="C3F6FA"/>
                </a:highlight>
                <a:latin typeface="Arial"/>
                <a:ea typeface="Arial"/>
                <a:cs typeface="Arial"/>
                <a:sym typeface="Arial"/>
              </a:rPr>
              <a:t>highly engaging phonics games combined with motivating rewards</a:t>
            </a:r>
            <a:r>
              <a:rPr lang="en-US" sz="1500">
                <a:solidFill>
                  <a:srgbClr val="545454"/>
                </a:solidFill>
                <a:highlight>
                  <a:srgbClr val="C3F6FA"/>
                </a:highlight>
                <a:latin typeface="Arial"/>
                <a:ea typeface="Arial"/>
                <a:cs typeface="Arial"/>
                <a:sym typeface="Arial"/>
              </a:rPr>
              <a:t> keep kids on track and eager to improve their skills.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9dc32b7c39_0_214"/>
          <p:cNvSpPr txBox="1"/>
          <p:nvPr>
            <p:ph type="ctrTitle"/>
          </p:nvPr>
        </p:nvSpPr>
        <p:spPr>
          <a:xfrm>
            <a:off x="801475" y="293247"/>
            <a:ext cx="9144000" cy="1862400"/>
          </a:xfrm>
          <a:prstGeom prst="rect">
            <a:avLst/>
          </a:prstGeom>
        </p:spPr>
        <p:txBody>
          <a:bodyPr anchorCtr="0" anchor="b" bIns="45700" lIns="91425" spcFirstLastPara="1" rIns="91425" wrap="square" tIns="45700">
            <a:noAutofit/>
          </a:bodyPr>
          <a:lstStyle/>
          <a:p>
            <a:pPr indent="-320675" lvl="0" marL="457200" rtl="0" algn="l">
              <a:lnSpc>
                <a:spcPct val="140000"/>
              </a:lnSpc>
              <a:spcBef>
                <a:spcPts val="1500"/>
              </a:spcBef>
              <a:spcAft>
                <a:spcPts val="0"/>
              </a:spcAft>
              <a:buClr>
                <a:srgbClr val="545454"/>
              </a:buClr>
              <a:buSzPts val="1450"/>
              <a:buFont typeface="Arial"/>
              <a:buChar char="●"/>
            </a:pPr>
            <a:r>
              <a:rPr b="1" lang="en-US" sz="1450">
                <a:solidFill>
                  <a:srgbClr val="545454"/>
                </a:solidFill>
                <a:latin typeface="Arial"/>
                <a:ea typeface="Arial"/>
                <a:cs typeface="Arial"/>
                <a:sym typeface="Arial"/>
              </a:rPr>
              <a:t>Fast Phonics includes dozens of animated videos.</a:t>
            </a:r>
            <a:endParaRPr b="1" sz="1450">
              <a:solidFill>
                <a:srgbClr val="545454"/>
              </a:solidFill>
              <a:latin typeface="Arial"/>
              <a:ea typeface="Arial"/>
              <a:cs typeface="Arial"/>
              <a:sym typeface="Arial"/>
            </a:endParaRPr>
          </a:p>
          <a:p>
            <a:pPr indent="0" lvl="0" marL="0" rtl="0" algn="l">
              <a:lnSpc>
                <a:spcPct val="140000"/>
              </a:lnSpc>
              <a:spcBef>
                <a:spcPts val="800"/>
              </a:spcBef>
              <a:spcAft>
                <a:spcPts val="0"/>
              </a:spcAft>
              <a:buClr>
                <a:schemeClr val="dk1"/>
              </a:buClr>
              <a:buSzPts val="1100"/>
              <a:buFont typeface="Arial"/>
              <a:buNone/>
            </a:pPr>
            <a:r>
              <a:rPr lang="en-US" sz="1400">
                <a:solidFill>
                  <a:srgbClr val="545454"/>
                </a:solidFill>
                <a:latin typeface="Arial"/>
                <a:ea typeface="Arial"/>
                <a:cs typeface="Arial"/>
                <a:sym typeface="Arial"/>
              </a:rPr>
              <a:t>Entertaining learning videos reinforce systematic synthetic phonics instruction. Letter-sound videos incorporate powerful visual mnemonics (visual memory aids) – proven to boost letter‑sound recognition.</a:t>
            </a:r>
            <a:endParaRPr sz="1400">
              <a:solidFill>
                <a:srgbClr val="545454"/>
              </a:solidFill>
              <a:latin typeface="Arial"/>
              <a:ea typeface="Arial"/>
              <a:cs typeface="Arial"/>
              <a:sym typeface="Arial"/>
            </a:endParaRPr>
          </a:p>
          <a:p>
            <a:pPr indent="0" lvl="0" marL="0" rtl="0" algn="ctr">
              <a:spcBef>
                <a:spcPts val="1100"/>
              </a:spcBef>
              <a:spcAft>
                <a:spcPts val="0"/>
              </a:spcAft>
              <a:buNone/>
            </a:pPr>
            <a:r>
              <a:t/>
            </a:r>
            <a:endParaRPr sz="5700"/>
          </a:p>
        </p:txBody>
      </p:sp>
      <p:sp>
        <p:nvSpPr>
          <p:cNvPr id="151" name="Google Shape;151;g9dc32b7c39_0_214"/>
          <p:cNvSpPr txBox="1"/>
          <p:nvPr/>
        </p:nvSpPr>
        <p:spPr>
          <a:xfrm>
            <a:off x="1054175" y="4643075"/>
            <a:ext cx="7379100" cy="8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2" name="Google Shape;152;g9dc32b7c39_0_214"/>
          <p:cNvSpPr txBox="1"/>
          <p:nvPr/>
        </p:nvSpPr>
        <p:spPr>
          <a:xfrm>
            <a:off x="710675" y="1024500"/>
            <a:ext cx="11098500" cy="4809000"/>
          </a:xfrm>
          <a:prstGeom prst="rect">
            <a:avLst/>
          </a:prstGeom>
          <a:noFill/>
          <a:ln>
            <a:noFill/>
          </a:ln>
        </p:spPr>
        <p:txBody>
          <a:bodyPr anchorCtr="0" anchor="t" bIns="91425" lIns="91425" spcFirstLastPara="1" rIns="91425" wrap="square" tIns="91425">
            <a:noAutofit/>
          </a:bodyPr>
          <a:lstStyle/>
          <a:p>
            <a:pPr indent="-311150" lvl="0" marL="457200" rtl="0" algn="l">
              <a:lnSpc>
                <a:spcPct val="140000"/>
              </a:lnSpc>
              <a:spcBef>
                <a:spcPts val="1500"/>
              </a:spcBef>
              <a:spcAft>
                <a:spcPts val="0"/>
              </a:spcAft>
              <a:buSzPts val="1300"/>
              <a:buFont typeface="Calibri"/>
              <a:buChar char="●"/>
            </a:pPr>
            <a:r>
              <a:rPr b="1" lang="en-US" sz="1450">
                <a:solidFill>
                  <a:srgbClr val="545454"/>
                </a:solidFill>
              </a:rPr>
              <a:t>Fast Phonics includes hundreds of highly engaging interactive activities.</a:t>
            </a:r>
            <a:endParaRPr b="1" sz="1450">
              <a:solidFill>
                <a:srgbClr val="545454"/>
              </a:solidFill>
            </a:endParaRPr>
          </a:p>
          <a:p>
            <a:pPr indent="0" lvl="0" marL="0" rtl="0" algn="l">
              <a:lnSpc>
                <a:spcPct val="140000"/>
              </a:lnSpc>
              <a:spcBef>
                <a:spcPts val="800"/>
              </a:spcBef>
              <a:spcAft>
                <a:spcPts val="0"/>
              </a:spcAft>
              <a:buNone/>
            </a:pPr>
            <a:r>
              <a:rPr lang="en-US">
                <a:solidFill>
                  <a:srgbClr val="545454"/>
                </a:solidFill>
              </a:rPr>
              <a:t> Children practise key phonics skills including letter‑sound recognition, blending all through the word, spelling skills, nonwords, syllables, reading captions and extended text.</a:t>
            </a:r>
            <a:endParaRPr>
              <a:solidFill>
                <a:srgbClr val="545454"/>
              </a:solidFill>
            </a:endParaRPr>
          </a:p>
          <a:p>
            <a:pPr indent="-311150" lvl="0" marL="457200" rtl="0" algn="l">
              <a:lnSpc>
                <a:spcPct val="140000"/>
              </a:lnSpc>
              <a:spcBef>
                <a:spcPts val="1500"/>
              </a:spcBef>
              <a:spcAft>
                <a:spcPts val="0"/>
              </a:spcAft>
              <a:buSzPts val="1300"/>
              <a:buFont typeface="Calibri"/>
              <a:buChar char="●"/>
            </a:pPr>
            <a:r>
              <a:rPr b="1" lang="en-US" sz="1450">
                <a:solidFill>
                  <a:srgbClr val="545454"/>
                </a:solidFill>
              </a:rPr>
              <a:t>Fast Phonics includes dozens of decodable books.</a:t>
            </a:r>
            <a:endParaRPr b="1" sz="1450">
              <a:solidFill>
                <a:srgbClr val="545454"/>
              </a:solidFill>
            </a:endParaRPr>
          </a:p>
          <a:p>
            <a:pPr indent="0" lvl="0" marL="0" rtl="0" algn="l">
              <a:lnSpc>
                <a:spcPct val="140000"/>
              </a:lnSpc>
              <a:spcBef>
                <a:spcPts val="800"/>
              </a:spcBef>
              <a:spcAft>
                <a:spcPts val="0"/>
              </a:spcAft>
              <a:buNone/>
            </a:pPr>
            <a:r>
              <a:rPr lang="en-US">
                <a:solidFill>
                  <a:srgbClr val="545454"/>
                </a:solidFill>
              </a:rPr>
              <a:t>Beautifully illustrated decodable books are embedded within each peak. Your child will complete a comprehension quiz after reading each book.</a:t>
            </a:r>
            <a:endParaRPr>
              <a:solidFill>
                <a:srgbClr val="545454"/>
              </a:solidFill>
            </a:endParaRPr>
          </a:p>
          <a:p>
            <a:pPr indent="-311150" lvl="0" marL="457200" rtl="0" algn="l">
              <a:lnSpc>
                <a:spcPct val="140000"/>
              </a:lnSpc>
              <a:spcBef>
                <a:spcPts val="1500"/>
              </a:spcBef>
              <a:spcAft>
                <a:spcPts val="0"/>
              </a:spcAft>
              <a:buSzPts val="1300"/>
              <a:buFont typeface="Calibri"/>
              <a:buChar char="●"/>
            </a:pPr>
            <a:r>
              <a:rPr b="1" lang="en-US" sz="1450">
                <a:solidFill>
                  <a:srgbClr val="545454"/>
                </a:solidFill>
              </a:rPr>
              <a:t>Fast Phonics includes assessment and reporting.</a:t>
            </a:r>
            <a:endParaRPr b="1" sz="1450">
              <a:solidFill>
                <a:srgbClr val="545454"/>
              </a:solidFill>
            </a:endParaRPr>
          </a:p>
          <a:p>
            <a:pPr indent="0" lvl="0" marL="0" rtl="0" algn="l">
              <a:lnSpc>
                <a:spcPct val="140000"/>
              </a:lnSpc>
              <a:spcBef>
                <a:spcPts val="800"/>
              </a:spcBef>
              <a:spcAft>
                <a:spcPts val="0"/>
              </a:spcAft>
              <a:buNone/>
            </a:pPr>
            <a:r>
              <a:rPr lang="en-US">
                <a:solidFill>
                  <a:srgbClr val="545454"/>
                </a:solidFill>
              </a:rPr>
              <a:t>Regular quizzes assess phonics skills and track your child's progress.</a:t>
            </a:r>
            <a:endParaRPr>
              <a:solidFill>
                <a:srgbClr val="545454"/>
              </a:solidFill>
            </a:endParaRPr>
          </a:p>
          <a:p>
            <a:pPr indent="-311150" lvl="0" marL="457200" rtl="0" algn="l">
              <a:lnSpc>
                <a:spcPct val="140000"/>
              </a:lnSpc>
              <a:spcBef>
                <a:spcPts val="1500"/>
              </a:spcBef>
              <a:spcAft>
                <a:spcPts val="0"/>
              </a:spcAft>
              <a:buSzPts val="1300"/>
              <a:buFont typeface="Calibri"/>
              <a:buChar char="●"/>
            </a:pPr>
            <a:r>
              <a:rPr b="1" lang="en-US" sz="1450">
                <a:solidFill>
                  <a:srgbClr val="545454"/>
                </a:solidFill>
              </a:rPr>
              <a:t>Fast Phonics includes hundreds of printable worksheets.</a:t>
            </a:r>
            <a:endParaRPr b="1" sz="1450">
              <a:solidFill>
                <a:srgbClr val="545454"/>
              </a:solidFill>
            </a:endParaRPr>
          </a:p>
          <a:p>
            <a:pPr indent="0" lvl="0" marL="0" rtl="0" algn="l">
              <a:lnSpc>
                <a:spcPct val="140000"/>
              </a:lnSpc>
              <a:spcBef>
                <a:spcPts val="800"/>
              </a:spcBef>
              <a:spcAft>
                <a:spcPts val="0"/>
              </a:spcAft>
              <a:buNone/>
            </a:pPr>
            <a:r>
              <a:rPr lang="en-US">
                <a:solidFill>
                  <a:srgbClr val="545454"/>
                </a:solidFill>
              </a:rPr>
              <a:t>The bank of printable resources includes easy‑to‑follow worksheets and handwriting pages for each peak, so your child can practise key phonics skills offline.</a:t>
            </a:r>
            <a:endParaRPr>
              <a:solidFill>
                <a:srgbClr val="545454"/>
              </a:solidFill>
            </a:endParaRPr>
          </a:p>
          <a:p>
            <a:pPr indent="-311150" lvl="0" marL="457200" rtl="0" algn="l">
              <a:lnSpc>
                <a:spcPct val="140000"/>
              </a:lnSpc>
              <a:spcBef>
                <a:spcPts val="1500"/>
              </a:spcBef>
              <a:spcAft>
                <a:spcPts val="0"/>
              </a:spcAft>
              <a:buSzPts val="1300"/>
              <a:buFont typeface="Calibri"/>
              <a:buChar char="●"/>
            </a:pPr>
            <a:r>
              <a:rPr b="1" lang="en-US" sz="1450">
                <a:solidFill>
                  <a:srgbClr val="545454"/>
                </a:solidFill>
              </a:rPr>
              <a:t>Fast Phonics is fun and motivating. Children love it!</a:t>
            </a:r>
            <a:endParaRPr b="1" sz="1450">
              <a:solidFill>
                <a:srgbClr val="545454"/>
              </a:solidFill>
            </a:endParaRPr>
          </a:p>
          <a:p>
            <a:pPr indent="0" lvl="0" marL="0" rtl="0" algn="l">
              <a:lnSpc>
                <a:spcPct val="140000"/>
              </a:lnSpc>
              <a:spcBef>
                <a:spcPts val="800"/>
              </a:spcBef>
              <a:spcAft>
                <a:spcPts val="0"/>
              </a:spcAft>
              <a:buNone/>
            </a:pPr>
            <a:r>
              <a:rPr lang="en-US">
                <a:solidFill>
                  <a:srgbClr val="545454"/>
                </a:solidFill>
              </a:rPr>
              <a:t>Exciting rewards ensure children are engaged and motivated to keep learning. Playful characters, including a fun Yeti avatar, and exciting upgrades, collectable gems and Yeti coins, make Fast Phonics fast fun each step of the way.</a:t>
            </a:r>
            <a:endParaRPr>
              <a:solidFill>
                <a:srgbClr val="545454"/>
              </a:solidFill>
            </a:endParaRPr>
          </a:p>
          <a:p>
            <a:pPr indent="0" lvl="0" marL="0" rtl="0" algn="l">
              <a:spcBef>
                <a:spcPts val="1100"/>
              </a:spcBef>
              <a:spcAft>
                <a:spcPts val="0"/>
              </a:spcAft>
              <a:buNone/>
            </a:pPr>
            <a:r>
              <a:t/>
            </a:r>
            <a:endParaRPr sz="13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2"/>
          <p:cNvSpPr/>
          <p:nvPr/>
        </p:nvSpPr>
        <p:spPr>
          <a:xfrm>
            <a:off x="1" y="0"/>
            <a:ext cx="5614875" cy="6858000"/>
          </a:xfrm>
          <a:prstGeom prst="rect">
            <a:avLst/>
          </a:prstGeom>
          <a:gradFill>
            <a:gsLst>
              <a:gs pos="0">
                <a:srgbClr val="4472C3">
                  <a:alpha val="81960"/>
                </a:srgbClr>
              </a:gs>
              <a:gs pos="25000">
                <a:srgbClr val="4472C4">
                  <a:alpha val="60000"/>
                </a:srgbClr>
              </a:gs>
              <a:gs pos="94000">
                <a:srgbClr val="323F4F"/>
              </a:gs>
              <a:gs pos="100000">
                <a:srgbClr val="323F4F"/>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58" name="Google Shape;158;p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9" name="Google Shape;159;p2"/>
          <p:cNvSpPr txBox="1"/>
          <p:nvPr>
            <p:ph type="title"/>
          </p:nvPr>
        </p:nvSpPr>
        <p:spPr>
          <a:xfrm>
            <a:off x="6094105" y="802955"/>
            <a:ext cx="4977976" cy="145405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solidFill>
                  <a:srgbClr val="000000"/>
                </a:solidFill>
                <a:latin typeface="Arial"/>
                <a:ea typeface="Arial"/>
                <a:cs typeface="Arial"/>
                <a:sym typeface="Arial"/>
              </a:rPr>
              <a:t>Bookbot</a:t>
            </a:r>
            <a:br>
              <a:rPr lang="en-US">
                <a:solidFill>
                  <a:srgbClr val="000000"/>
                </a:solidFill>
              </a:rPr>
            </a:br>
            <a:endParaRPr>
              <a:solidFill>
                <a:srgbClr val="000000"/>
              </a:solidFill>
            </a:endParaRPr>
          </a:p>
        </p:txBody>
      </p:sp>
      <p:sp>
        <p:nvSpPr>
          <p:cNvPr id="160" name="Google Shape;160;p2"/>
          <p:cNvSpPr/>
          <p:nvPr/>
        </p:nvSpPr>
        <p:spPr>
          <a:xfrm>
            <a:off x="0" y="738619"/>
            <a:ext cx="5000438" cy="5400962"/>
          </a:xfrm>
          <a:custGeom>
            <a:rect b="b" l="l" r="r" t="t"/>
            <a:pathLst>
              <a:path extrusionOk="0" h="5400962" w="5000438">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Chart&#10;&#10;Description automatically generated" id="161" name="Google Shape;161;p2"/>
          <p:cNvPicPr preferRelativeResize="0"/>
          <p:nvPr/>
        </p:nvPicPr>
        <p:blipFill rotWithShape="1">
          <a:blip r:embed="rId4">
            <a:alphaModFix/>
          </a:blip>
          <a:srcRect b="-3" l="992" r="3463" t="0"/>
          <a:stretch/>
        </p:blipFill>
        <p:spPr>
          <a:xfrm>
            <a:off x="0" y="997233"/>
            <a:ext cx="4838021" cy="5063738"/>
          </a:xfrm>
          <a:custGeom>
            <a:rect b="b" l="l" r="r" t="t"/>
            <a:pathLst>
              <a:path extrusionOk="0" h="5063738" w="4838041">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ln>
            <a:noFill/>
          </a:ln>
        </p:spPr>
      </p:pic>
      <p:sp>
        <p:nvSpPr>
          <p:cNvPr id="162" name="Google Shape;162;p2"/>
          <p:cNvSpPr txBox="1"/>
          <p:nvPr>
            <p:ph idx="1" type="body"/>
          </p:nvPr>
        </p:nvSpPr>
        <p:spPr>
          <a:xfrm>
            <a:off x="6090574" y="2421682"/>
            <a:ext cx="4977578" cy="3639289"/>
          </a:xfrm>
          <a:prstGeom prst="rect">
            <a:avLst/>
          </a:prstGeom>
          <a:noFill/>
          <a:ln>
            <a:noFill/>
          </a:ln>
        </p:spPr>
        <p:txBody>
          <a:bodyPr anchorCtr="0" anchor="ctr"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sz="2000">
                <a:solidFill>
                  <a:srgbClr val="000000"/>
                </a:solidFill>
                <a:latin typeface="Arial"/>
                <a:ea typeface="Arial"/>
                <a:cs typeface="Arial"/>
                <a:sym typeface="Arial"/>
              </a:rPr>
              <a:t>Hello, my name is Oliver!</a:t>
            </a:r>
            <a:endParaRPr/>
          </a:p>
          <a:p>
            <a:pPr indent="-50800" lvl="0" marL="228600" rtl="0" algn="l">
              <a:lnSpc>
                <a:spcPct val="90000"/>
              </a:lnSpc>
              <a:spcBef>
                <a:spcPts val="600"/>
              </a:spcBef>
              <a:spcAft>
                <a:spcPts val="600"/>
              </a:spcAft>
              <a:buClr>
                <a:schemeClr val="dk1"/>
              </a:buClr>
              <a:buSzPts val="2800"/>
              <a:buNone/>
            </a:pPr>
            <a:r>
              <a:rPr lang="en-US" sz="2000">
                <a:solidFill>
                  <a:srgbClr val="000000"/>
                </a:solidFill>
                <a:latin typeface="Arial"/>
                <a:ea typeface="Arial"/>
                <a:cs typeface="Arial"/>
                <a:sym typeface="Arial"/>
              </a:rPr>
              <a:t>Join me in my learning adventure!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Footer Conent</a:t>
            </a:r>
            <a:endParaRPr/>
          </a:p>
        </p:txBody>
      </p:sp>
      <p:sp>
        <p:nvSpPr>
          <p:cNvPr id="168" name="Google Shape;16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300"/>
              </a:spcBef>
              <a:spcAft>
                <a:spcPts val="0"/>
              </a:spcAft>
              <a:buClr>
                <a:schemeClr val="dk1"/>
              </a:buClr>
              <a:buSzPts val="1100"/>
              <a:buFont typeface="Arial"/>
              <a:buNone/>
            </a:pPr>
            <a:r>
              <a:rPr lang="en-US" sz="1600">
                <a:solidFill>
                  <a:schemeClr val="lt1"/>
                </a:solidFill>
                <a:highlight>
                  <a:srgbClr val="003952"/>
                </a:highlight>
                <a:latin typeface="Nunito Sans"/>
                <a:ea typeface="Nunito Sans"/>
                <a:cs typeface="Nunito Sans"/>
                <a:sym typeface="Nunito Sans"/>
              </a:rPr>
              <a:t>© Bookbot Pty Ltd 2019</a:t>
            </a:r>
            <a:endParaRPr sz="1600">
              <a:solidFill>
                <a:schemeClr val="lt1"/>
              </a:solidFill>
              <a:highlight>
                <a:srgbClr val="003952"/>
              </a:highlight>
              <a:latin typeface="Nunito Sans"/>
              <a:ea typeface="Nunito Sans"/>
              <a:cs typeface="Nunito Sans"/>
              <a:sym typeface="Nunito Sans"/>
            </a:endParaRPr>
          </a:p>
          <a:p>
            <a:pPr indent="0" lvl="0" marL="0" rtl="0" algn="l">
              <a:lnSpc>
                <a:spcPct val="150000"/>
              </a:lnSpc>
              <a:spcBef>
                <a:spcPts val="800"/>
              </a:spcBef>
              <a:spcAft>
                <a:spcPts val="0"/>
              </a:spcAft>
              <a:buSzPts val="1800"/>
              <a:buNone/>
            </a:pPr>
            <a:r>
              <a:rPr lang="en-US" sz="1600">
                <a:solidFill>
                  <a:schemeClr val="lt1"/>
                </a:solidFill>
                <a:highlight>
                  <a:srgbClr val="003952"/>
                </a:highlight>
                <a:latin typeface="Nunito Sans"/>
                <a:ea typeface="Nunito Sans"/>
                <a:cs typeface="Nunito Sans"/>
                <a:sym typeface="Nunito Sans"/>
              </a:rPr>
              <a:t>All Rights Reserved</a:t>
            </a:r>
            <a:endParaRPr sz="1600">
              <a:solidFill>
                <a:schemeClr val="lt1"/>
              </a:solidFill>
              <a:highlight>
                <a:srgbClr val="003952"/>
              </a:highlight>
              <a:latin typeface="Nunito Sans"/>
              <a:ea typeface="Nunito Sans"/>
              <a:cs typeface="Nunito Sans"/>
              <a:sym typeface="Nunito Sans"/>
            </a:endParaRPr>
          </a:p>
          <a:p>
            <a:pPr indent="0" lvl="0" marL="0" rtl="0" algn="l">
              <a:lnSpc>
                <a:spcPct val="150000"/>
              </a:lnSpc>
              <a:spcBef>
                <a:spcPts val="800"/>
              </a:spcBef>
              <a:spcAft>
                <a:spcPts val="0"/>
              </a:spcAft>
              <a:buSzPts val="1800"/>
              <a:buNone/>
            </a:pPr>
            <a:r>
              <a:t/>
            </a:r>
            <a:endParaRPr sz="1600">
              <a:solidFill>
                <a:schemeClr val="lt1"/>
              </a:solidFill>
              <a:highlight>
                <a:srgbClr val="003952"/>
              </a:highlight>
              <a:latin typeface="Nunito Sans"/>
              <a:ea typeface="Nunito Sans"/>
              <a:cs typeface="Nunito Sans"/>
              <a:sym typeface="Nunito Sans"/>
            </a:endParaRPr>
          </a:p>
          <a:p>
            <a:pPr indent="0" lvl="0" marL="0" rtl="0" algn="l">
              <a:lnSpc>
                <a:spcPct val="150000"/>
              </a:lnSpc>
              <a:spcBef>
                <a:spcPts val="800"/>
              </a:spcBef>
              <a:spcAft>
                <a:spcPts val="0"/>
              </a:spcAft>
              <a:buSzPts val="1800"/>
              <a:buNone/>
            </a:pPr>
            <a:r>
              <a:rPr lang="en-US" sz="1600">
                <a:solidFill>
                  <a:schemeClr val="lt1"/>
                </a:solidFill>
                <a:highlight>
                  <a:srgbClr val="003952"/>
                </a:highlight>
                <a:latin typeface="Nunito Sans"/>
                <a:ea typeface="Nunito Sans"/>
                <a:cs typeface="Nunito Sans"/>
                <a:sym typeface="Nunito Sans"/>
              </a:rPr>
              <a:t>Social media icons - only tabs no need to link it to anywhere</a:t>
            </a:r>
            <a:endParaRPr sz="1600">
              <a:solidFill>
                <a:schemeClr val="lt1"/>
              </a:solidFill>
              <a:highlight>
                <a:srgbClr val="003952"/>
              </a:highlight>
              <a:latin typeface="Nunito Sans"/>
              <a:ea typeface="Nunito Sans"/>
              <a:cs typeface="Nunito Sans"/>
              <a:sym typeface="Nunito Sans"/>
            </a:endParaRPr>
          </a:p>
          <a:p>
            <a:pPr indent="0" lvl="0" marL="0" rtl="0" algn="l">
              <a:lnSpc>
                <a:spcPct val="150000"/>
              </a:lnSpc>
              <a:spcBef>
                <a:spcPts val="800"/>
              </a:spcBef>
              <a:spcAft>
                <a:spcPts val="0"/>
              </a:spcAft>
              <a:buSzPts val="1800"/>
              <a:buNone/>
            </a:pPr>
            <a:r>
              <a:t/>
            </a:r>
            <a:endParaRPr sz="1600">
              <a:solidFill>
                <a:schemeClr val="lt1"/>
              </a:solidFill>
              <a:highlight>
                <a:srgbClr val="003952"/>
              </a:highlight>
              <a:latin typeface="Nunito Sans"/>
              <a:ea typeface="Nunito Sans"/>
              <a:cs typeface="Nunito Sans"/>
              <a:sym typeface="Nunito Sans"/>
            </a:endParaRPr>
          </a:p>
          <a:p>
            <a:pPr indent="0" lvl="0" marL="0" rtl="0" algn="l">
              <a:lnSpc>
                <a:spcPct val="150000"/>
              </a:lnSpc>
              <a:spcBef>
                <a:spcPts val="800"/>
              </a:spcBef>
              <a:spcAft>
                <a:spcPts val="0"/>
              </a:spcAft>
              <a:buSzPts val="1800"/>
              <a:buNone/>
            </a:pPr>
            <a:r>
              <a:t/>
            </a:r>
            <a:endParaRPr sz="1600">
              <a:solidFill>
                <a:schemeClr val="lt1"/>
              </a:solidFill>
              <a:highlight>
                <a:srgbClr val="003952"/>
              </a:highlight>
              <a:latin typeface="Nunito Sans"/>
              <a:ea typeface="Nunito Sans"/>
              <a:cs typeface="Nunito Sans"/>
              <a:sym typeface="Nunito Sans"/>
            </a:endParaRPr>
          </a:p>
          <a:p>
            <a:pPr indent="0" lvl="0" marL="0" rtl="0" algn="l">
              <a:lnSpc>
                <a:spcPct val="150000"/>
              </a:lnSpc>
              <a:spcBef>
                <a:spcPts val="800"/>
              </a:spcBef>
              <a:spcAft>
                <a:spcPts val="0"/>
              </a:spcAft>
              <a:buSzPts val="1800"/>
              <a:buNone/>
            </a:pPr>
            <a:r>
              <a:t/>
            </a:r>
            <a:endParaRPr sz="1600">
              <a:solidFill>
                <a:schemeClr val="lt1"/>
              </a:solidFill>
              <a:highlight>
                <a:srgbClr val="003952"/>
              </a:highlight>
              <a:latin typeface="Nunito Sans"/>
              <a:ea typeface="Nunito Sans"/>
              <a:cs typeface="Nunito Sans"/>
              <a:sym typeface="Nunito Sans"/>
            </a:endParaRPr>
          </a:p>
          <a:p>
            <a:pPr indent="0" lvl="0" marL="0" rtl="0" algn="l">
              <a:lnSpc>
                <a:spcPct val="150000"/>
              </a:lnSpc>
              <a:spcBef>
                <a:spcPts val="800"/>
              </a:spcBef>
              <a:spcAft>
                <a:spcPts val="0"/>
              </a:spcAft>
              <a:buSzPts val="1800"/>
              <a:buNone/>
            </a:pPr>
            <a:r>
              <a:t/>
            </a:r>
            <a:endParaRPr sz="1600">
              <a:solidFill>
                <a:schemeClr val="lt1"/>
              </a:solidFill>
              <a:highlight>
                <a:srgbClr val="003952"/>
              </a:highlight>
              <a:latin typeface="Nunito Sans"/>
              <a:ea typeface="Nunito Sans"/>
              <a:cs typeface="Nunito Sans"/>
              <a:sym typeface="Nunito Sans"/>
            </a:endParaRPr>
          </a:p>
          <a:p>
            <a:pPr indent="0" lvl="0" marL="0" rtl="0" algn="l">
              <a:lnSpc>
                <a:spcPct val="150000"/>
              </a:lnSpc>
              <a:spcBef>
                <a:spcPts val="800"/>
              </a:spcBef>
              <a:spcAft>
                <a:spcPts val="0"/>
              </a:spcAft>
              <a:buSzPts val="1800"/>
              <a:buNone/>
            </a:pPr>
            <a:r>
              <a:t/>
            </a:r>
            <a:endParaRPr sz="1600">
              <a:solidFill>
                <a:schemeClr val="lt1"/>
              </a:solidFill>
              <a:highlight>
                <a:srgbClr val="003952"/>
              </a:highlight>
              <a:latin typeface="Nunito Sans"/>
              <a:ea typeface="Nunito Sans"/>
              <a:cs typeface="Nunito Sans"/>
              <a:sym typeface="Nunito Sans"/>
            </a:endParaRPr>
          </a:p>
          <a:p>
            <a:pPr indent="0" lvl="0" marL="0" rtl="0" algn="l">
              <a:lnSpc>
                <a:spcPct val="150000"/>
              </a:lnSpc>
              <a:spcBef>
                <a:spcPts val="800"/>
              </a:spcBef>
              <a:spcAft>
                <a:spcPts val="0"/>
              </a:spcAft>
              <a:buClr>
                <a:schemeClr val="dk1"/>
              </a:buClr>
              <a:buSzPts val="1100"/>
              <a:buFont typeface="Arial"/>
              <a:buNone/>
            </a:pPr>
            <a:r>
              <a:t/>
            </a:r>
            <a:endParaRPr sz="1600">
              <a:solidFill>
                <a:schemeClr val="lt1"/>
              </a:solidFill>
              <a:highlight>
                <a:srgbClr val="003952"/>
              </a:highlight>
              <a:latin typeface="Nunito Sans"/>
              <a:ea typeface="Nunito Sans"/>
              <a:cs typeface="Nunito Sans"/>
              <a:sym typeface="Nunito Sans"/>
            </a:endParaRPr>
          </a:p>
          <a:p>
            <a:pPr indent="0" lvl="0" marL="0" rtl="0" algn="l">
              <a:lnSpc>
                <a:spcPct val="150000"/>
              </a:lnSpc>
              <a:spcBef>
                <a:spcPts val="800"/>
              </a:spcBef>
              <a:spcAft>
                <a:spcPts val="0"/>
              </a:spcAft>
              <a:buSzPts val="1800"/>
              <a:buNone/>
            </a:pPr>
            <a:r>
              <a:t/>
            </a:r>
            <a:endParaRPr sz="1400">
              <a:solidFill>
                <a:srgbClr val="E4F5FE"/>
              </a:solidFill>
              <a:highlight>
                <a:srgbClr val="003952"/>
              </a:highlight>
              <a:latin typeface="Nunito Sans"/>
              <a:ea typeface="Nunito Sans"/>
              <a:cs typeface="Nunito Sans"/>
              <a:sym typeface="Nunito Sans"/>
            </a:endParaRPr>
          </a:p>
          <a:p>
            <a:pPr indent="-50800" lvl="0" marL="228600" rtl="0" algn="l">
              <a:lnSpc>
                <a:spcPct val="90000"/>
              </a:lnSpc>
              <a:spcBef>
                <a:spcPts val="8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Features</a:t>
            </a:r>
            <a:endParaRPr/>
          </a:p>
        </p:txBody>
      </p:sp>
      <p:sp>
        <p:nvSpPr>
          <p:cNvPr id="174" name="Google Shape;17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This is additional page – to be added in Menu bar .</a:t>
            </a:r>
            <a:endParaRPr/>
          </a:p>
          <a:p>
            <a:pPr indent="-228600" lvl="0" marL="228600" rtl="0" algn="l">
              <a:lnSpc>
                <a:spcPct val="90000"/>
              </a:lnSpc>
              <a:spcBef>
                <a:spcPts val="1000"/>
              </a:spcBef>
              <a:spcAft>
                <a:spcPts val="0"/>
              </a:spcAft>
              <a:buClr>
                <a:schemeClr val="dk1"/>
              </a:buClr>
              <a:buSzPts val="2000"/>
              <a:buChar char="•"/>
            </a:pPr>
            <a:r>
              <a:rPr lang="en-US" sz="2000"/>
              <a:t>Content, videos, can be edited in blocks later </a:t>
            </a:r>
            <a:endParaRPr/>
          </a:p>
          <a:p>
            <a:pPr indent="-228600" lvl="0" marL="228600" rtl="0" algn="l">
              <a:lnSpc>
                <a:spcPct val="90000"/>
              </a:lnSpc>
              <a:spcBef>
                <a:spcPts val="1000"/>
              </a:spcBef>
              <a:spcAft>
                <a:spcPts val="0"/>
              </a:spcAft>
              <a:buClr>
                <a:schemeClr val="dk1"/>
              </a:buClr>
              <a:buSzPts val="2000"/>
              <a:buChar char="•"/>
            </a:pPr>
            <a:r>
              <a:rPr lang="en-US" sz="2000"/>
              <a:t>Please suggest any ideas any of below features can be added</a:t>
            </a:r>
            <a:endParaRPr sz="2000"/>
          </a:p>
          <a:p>
            <a:pPr indent="0" lvl="0" marL="228600" rtl="0" algn="l">
              <a:lnSpc>
                <a:spcPct val="90000"/>
              </a:lnSpc>
              <a:spcBef>
                <a:spcPts val="1000"/>
              </a:spcBef>
              <a:spcAft>
                <a:spcPts val="0"/>
              </a:spcAft>
              <a:buSzPts val="1800"/>
              <a:buNone/>
            </a:pPr>
            <a:r>
              <a:t/>
            </a:r>
            <a:endParaRPr sz="2000"/>
          </a:p>
          <a:p>
            <a:pPr indent="-228600" lvl="0" marL="228600" rtl="0" algn="l">
              <a:lnSpc>
                <a:spcPct val="90000"/>
              </a:lnSpc>
              <a:spcBef>
                <a:spcPts val="0"/>
              </a:spcBef>
              <a:spcAft>
                <a:spcPts val="0"/>
              </a:spcAft>
              <a:buClr>
                <a:srgbClr val="000000"/>
              </a:buClr>
              <a:buSzPts val="1800"/>
              <a:buChar char="•"/>
            </a:pPr>
            <a:r>
              <a:rPr b="1" i="0" lang="en-US" sz="1800" u="none" strike="noStrike">
                <a:solidFill>
                  <a:srgbClr val="000000"/>
                </a:solidFill>
                <a:latin typeface="Arial"/>
                <a:ea typeface="Arial"/>
                <a:cs typeface="Arial"/>
                <a:sym typeface="Arial"/>
              </a:rPr>
              <a:t>1. Chat Bot (24/7) (Can go on bottom section of home page/last page ?)</a:t>
            </a:r>
            <a:endParaRPr/>
          </a:p>
          <a:p>
            <a:pPr indent="-139700" lvl="0" marL="228600" rtl="0" algn="l">
              <a:lnSpc>
                <a:spcPct val="90000"/>
              </a:lnSpc>
              <a:spcBef>
                <a:spcPts val="0"/>
              </a:spcBef>
              <a:spcAft>
                <a:spcPts val="0"/>
              </a:spcAft>
              <a:buClr>
                <a:schemeClr val="dk1"/>
              </a:buClr>
              <a:buSzPts val="1400"/>
              <a:buNone/>
            </a:pPr>
            <a:r>
              <a:t/>
            </a:r>
            <a:endParaRPr b="0" sz="1400"/>
          </a:p>
          <a:p>
            <a:pPr indent="-228600" lvl="0" marL="228600" rtl="0" algn="l">
              <a:lnSpc>
                <a:spcPct val="90000"/>
              </a:lnSpc>
              <a:spcBef>
                <a:spcPts val="0"/>
              </a:spcBef>
              <a:spcAft>
                <a:spcPts val="0"/>
              </a:spcAft>
              <a:buClr>
                <a:srgbClr val="000000"/>
              </a:buClr>
              <a:buSzPts val="1800"/>
              <a:buChar char="•"/>
            </a:pPr>
            <a:r>
              <a:rPr b="1" i="0" lang="en-US" sz="1800" u="none" strike="noStrike">
                <a:solidFill>
                  <a:srgbClr val="000000"/>
                </a:solidFill>
                <a:latin typeface="Arial"/>
                <a:ea typeface="Arial"/>
                <a:cs typeface="Arial"/>
                <a:sym typeface="Arial"/>
              </a:rPr>
              <a:t>2. Directory - quick search option for finding book of their choice</a:t>
            </a:r>
            <a:endParaRPr b="0" sz="1400"/>
          </a:p>
          <a:p>
            <a:pPr indent="-228600" lvl="0" marL="228600" rtl="0" algn="l">
              <a:lnSpc>
                <a:spcPct val="90000"/>
              </a:lnSpc>
              <a:spcBef>
                <a:spcPts val="0"/>
              </a:spcBef>
              <a:spcAft>
                <a:spcPts val="0"/>
              </a:spcAft>
              <a:buClr>
                <a:srgbClr val="000000"/>
              </a:buClr>
              <a:buSzPts val="1800"/>
              <a:buChar char="•"/>
            </a:pPr>
            <a:r>
              <a:rPr b="1" i="0" lang="en-US" sz="1800" u="none" strike="noStrike">
                <a:solidFill>
                  <a:srgbClr val="000000"/>
                </a:solidFill>
                <a:latin typeface="Arial"/>
                <a:ea typeface="Arial"/>
                <a:cs typeface="Arial"/>
                <a:sym typeface="Arial"/>
              </a:rPr>
              <a:t>3. Images to attract kids to browse easily in app</a:t>
            </a:r>
            <a:endParaRPr b="0" sz="1400"/>
          </a:p>
          <a:p>
            <a:pPr indent="-228600" lvl="0" marL="228600" rtl="0" algn="l">
              <a:lnSpc>
                <a:spcPct val="90000"/>
              </a:lnSpc>
              <a:spcBef>
                <a:spcPts val="0"/>
              </a:spcBef>
              <a:spcAft>
                <a:spcPts val="0"/>
              </a:spcAft>
              <a:buClr>
                <a:srgbClr val="000000"/>
              </a:buClr>
              <a:buSzPts val="1800"/>
              <a:buChar char="•"/>
            </a:pPr>
            <a:r>
              <a:rPr b="1" i="0" lang="en-US" sz="1800" u="none" strike="noStrike">
                <a:solidFill>
                  <a:srgbClr val="000000"/>
                </a:solidFill>
                <a:latin typeface="Arial"/>
                <a:ea typeface="Arial"/>
                <a:cs typeface="Arial"/>
                <a:sym typeface="Arial"/>
              </a:rPr>
              <a:t>4. Short story videos clip for those who don’t wish to read books</a:t>
            </a:r>
            <a:endParaRPr b="0" sz="1400"/>
          </a:p>
          <a:p>
            <a:pPr indent="-228600" lvl="0" marL="228600" rtl="0" algn="l">
              <a:lnSpc>
                <a:spcPct val="90000"/>
              </a:lnSpc>
              <a:spcBef>
                <a:spcPts val="0"/>
              </a:spcBef>
              <a:spcAft>
                <a:spcPts val="0"/>
              </a:spcAft>
              <a:buClr>
                <a:srgbClr val="000000"/>
              </a:buClr>
              <a:buSzPts val="1800"/>
              <a:buChar char="•"/>
            </a:pPr>
            <a:r>
              <a:rPr b="1" i="0" lang="en-US" sz="1800" u="none" strike="noStrike">
                <a:solidFill>
                  <a:srgbClr val="000000"/>
                </a:solidFill>
                <a:latin typeface="Arial"/>
                <a:ea typeface="Arial"/>
                <a:cs typeface="Arial"/>
                <a:sym typeface="Arial"/>
              </a:rPr>
              <a:t>5. Parent’s voice recording - short story for kids to listen to</a:t>
            </a:r>
            <a:endParaRPr b="0" sz="1400"/>
          </a:p>
          <a:p>
            <a:pPr indent="-228600" lvl="0" marL="228600" rtl="0" algn="l">
              <a:lnSpc>
                <a:spcPct val="90000"/>
              </a:lnSpc>
              <a:spcBef>
                <a:spcPts val="0"/>
              </a:spcBef>
              <a:spcAft>
                <a:spcPts val="0"/>
              </a:spcAft>
              <a:buClr>
                <a:srgbClr val="000000"/>
              </a:buClr>
              <a:buSzPts val="1800"/>
              <a:buChar char="•"/>
            </a:pPr>
            <a:r>
              <a:rPr b="1" i="0" lang="en-US" sz="1800" u="none" strike="noStrike">
                <a:solidFill>
                  <a:srgbClr val="000000"/>
                </a:solidFill>
                <a:latin typeface="Arial"/>
                <a:ea typeface="Arial"/>
                <a:cs typeface="Arial"/>
                <a:sym typeface="Arial"/>
              </a:rPr>
              <a:t>6. Interactive learning game feature (reading egg)</a:t>
            </a:r>
            <a:endParaRPr b="0" sz="1400"/>
          </a:p>
          <a:p>
            <a:pPr indent="-228600" lvl="0" marL="228600" rtl="0" algn="l">
              <a:lnSpc>
                <a:spcPct val="90000"/>
              </a:lnSpc>
              <a:spcBef>
                <a:spcPts val="0"/>
              </a:spcBef>
              <a:spcAft>
                <a:spcPts val="0"/>
              </a:spcAft>
              <a:buClr>
                <a:srgbClr val="000000"/>
              </a:buClr>
              <a:buSzPts val="1800"/>
              <a:buChar char="•"/>
            </a:pPr>
            <a:r>
              <a:rPr b="1" i="0" lang="en-US" sz="1800" u="none" strike="noStrike">
                <a:solidFill>
                  <a:srgbClr val="000000"/>
                </a:solidFill>
                <a:latin typeface="Arial"/>
                <a:ea typeface="Arial"/>
                <a:cs typeface="Arial"/>
                <a:sym typeface="Arial"/>
              </a:rPr>
              <a:t>7. Star rating for app and/or book - user feedback can be given</a:t>
            </a:r>
            <a:endParaRPr b="0" sz="1400"/>
          </a:p>
          <a:p>
            <a:pPr indent="-228600" lvl="0" marL="228600" rtl="0" algn="l">
              <a:lnSpc>
                <a:spcPct val="90000"/>
              </a:lnSpc>
              <a:spcBef>
                <a:spcPts val="0"/>
              </a:spcBef>
              <a:spcAft>
                <a:spcPts val="0"/>
              </a:spcAft>
              <a:buClr>
                <a:srgbClr val="000000"/>
              </a:buClr>
              <a:buSzPts val="1800"/>
              <a:buChar char="•"/>
            </a:pPr>
            <a:r>
              <a:rPr b="1" i="0" lang="en-US" sz="1800" u="none" strike="noStrike">
                <a:solidFill>
                  <a:srgbClr val="000000"/>
                </a:solidFill>
                <a:latin typeface="Arial"/>
                <a:ea typeface="Arial"/>
                <a:cs typeface="Arial"/>
                <a:sym typeface="Arial"/>
              </a:rPr>
              <a:t>8. Compatible on desktop, android phone</a:t>
            </a:r>
            <a:br>
              <a:rPr lang="en-US" sz="1400"/>
            </a:b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2020-10-04T12:43:18Z</dcterms:created>
  <dc:creator>Anastasia Shcheglova</dc:creator>
</cp:coreProperties>
</file>