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0B96-4FEA-405C-A931-A3B6A4BA11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EE04FA-AFB9-7467-DBBC-7C7FA0FA7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5CF585-EE84-0B71-AC78-D44C4D70E66D}"/>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5" name="Footer Placeholder 4">
            <a:extLst>
              <a:ext uri="{FF2B5EF4-FFF2-40B4-BE49-F238E27FC236}">
                <a16:creationId xmlns:a16="http://schemas.microsoft.com/office/drawing/2014/main" id="{DE044B31-C3C8-484B-C6AD-387118322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06FBCF-84A6-FCBF-6373-E0112826FE80}"/>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416535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8510-5AC8-43AC-A633-4ABC3EAC0D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83E1EF-5CD8-B260-1AFC-3E2CA1D0CA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85535-2096-D943-4774-D93D8674A9C7}"/>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5" name="Footer Placeholder 4">
            <a:extLst>
              <a:ext uri="{FF2B5EF4-FFF2-40B4-BE49-F238E27FC236}">
                <a16:creationId xmlns:a16="http://schemas.microsoft.com/office/drawing/2014/main" id="{36C2F8DC-5390-2C12-C648-4F4C4743C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02630-A9AC-1457-6DFE-3834D2D36DE8}"/>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251652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02C38-114D-B499-A6A4-E86C511D3A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529B59-8891-166B-EDB9-EAE7A5B616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8450C1-D75E-18AB-FAD5-E85B4FC31A23}"/>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5" name="Footer Placeholder 4">
            <a:extLst>
              <a:ext uri="{FF2B5EF4-FFF2-40B4-BE49-F238E27FC236}">
                <a16:creationId xmlns:a16="http://schemas.microsoft.com/office/drawing/2014/main" id="{7271E1E4-A42E-085E-CF5B-6832BD27C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0CA051-F532-0185-8CC4-2705AB6ADBAC}"/>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117979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A0BE-3BE2-D529-415D-74977F4F60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68E8CC-72FD-1F43-21A6-7780C2ADA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AA41FD-89A3-4B39-2584-76A9B6A5AEA7}"/>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5" name="Footer Placeholder 4">
            <a:extLst>
              <a:ext uri="{FF2B5EF4-FFF2-40B4-BE49-F238E27FC236}">
                <a16:creationId xmlns:a16="http://schemas.microsoft.com/office/drawing/2014/main" id="{33D7CF27-96E9-7E93-D22D-8B0BE6C91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BBF47-E244-CFF6-10E5-6B115A82380B}"/>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382918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85A9-967E-BC87-EC33-1700EA52F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5EA586-0C5D-C579-2C9F-F3B3F031D2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F4DB75-CA6D-7ABD-62AF-778888D4BA3C}"/>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5" name="Footer Placeholder 4">
            <a:extLst>
              <a:ext uri="{FF2B5EF4-FFF2-40B4-BE49-F238E27FC236}">
                <a16:creationId xmlns:a16="http://schemas.microsoft.com/office/drawing/2014/main" id="{91A41100-4B8B-C7E7-CC89-FA25B51AF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C5CF22-5337-9DB5-EBE0-9581ADA90F91}"/>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161334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A6EB8-7FBF-2B41-B232-9B441A58E6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5217F5-C2C4-B22A-C67D-B07DD8645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33F5B7-C1C8-2E6A-79E2-25CCB5B92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59513-D552-876B-A641-10225238119F}"/>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6" name="Footer Placeholder 5">
            <a:extLst>
              <a:ext uri="{FF2B5EF4-FFF2-40B4-BE49-F238E27FC236}">
                <a16:creationId xmlns:a16="http://schemas.microsoft.com/office/drawing/2014/main" id="{59FCB38B-094B-6A82-03E4-4C1C9B55D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5D5B6E-EE1E-0A51-6089-2576C233C0D1}"/>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94102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3C6F-4D2C-324D-280D-B5CF251955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5D546-F754-C87A-5AAB-7CF0DFF68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58609-8400-AB1D-2F56-996606524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2E8EA8-1345-6DE1-2FF9-85E109F5D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527B8-F359-4B04-24DE-FAD86D8D3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3CA7D2-0ACB-3CA8-355F-2322DC10A2DE}"/>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8" name="Footer Placeholder 7">
            <a:extLst>
              <a:ext uri="{FF2B5EF4-FFF2-40B4-BE49-F238E27FC236}">
                <a16:creationId xmlns:a16="http://schemas.microsoft.com/office/drawing/2014/main" id="{95B0E98F-DA68-0F70-EFB8-0B5337D2EF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6560D0-995C-5FA0-E365-3516CCE74504}"/>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385256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947E-D564-1C12-3866-831AE91E4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01A8B6-BEC8-0833-ED20-451E906F4F24}"/>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4" name="Footer Placeholder 3">
            <a:extLst>
              <a:ext uri="{FF2B5EF4-FFF2-40B4-BE49-F238E27FC236}">
                <a16:creationId xmlns:a16="http://schemas.microsoft.com/office/drawing/2014/main" id="{A2F08A33-3628-6D0C-7BF8-56A9E35642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CB3D53-CA34-D6A5-55CA-DC947DF5CB16}"/>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213561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EA417-AE1E-6AD3-3203-2D1FE2FFB2BE}"/>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3" name="Footer Placeholder 2">
            <a:extLst>
              <a:ext uri="{FF2B5EF4-FFF2-40B4-BE49-F238E27FC236}">
                <a16:creationId xmlns:a16="http://schemas.microsoft.com/office/drawing/2014/main" id="{64765908-CE1F-C016-7702-75D5A0C1BE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2328D4-59D2-6611-4C0E-6D4DFAD7F1B0}"/>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225273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7578-2D0C-779E-AFDC-79934F19A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10BC40-C155-DFF9-5336-8B32403F4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BB75C8-A891-77A8-55AC-101494683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EB635-F259-16A7-D14D-ED6C77E8808B}"/>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6" name="Footer Placeholder 5">
            <a:extLst>
              <a:ext uri="{FF2B5EF4-FFF2-40B4-BE49-F238E27FC236}">
                <a16:creationId xmlns:a16="http://schemas.microsoft.com/office/drawing/2014/main" id="{D1A1E655-40A3-F246-39CB-75252B290B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8B2E1-0BCD-9256-9CDB-DBCDE4D0EF29}"/>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82461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5F39-2930-B61E-742A-277738FB5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49F416-A066-F91A-D302-95349E651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697582-8721-4FF5-6D01-08CE4C82F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66F96-F827-0302-4BE7-FE1BB0725117}"/>
              </a:ext>
            </a:extLst>
          </p:cNvPr>
          <p:cNvSpPr>
            <a:spLocks noGrp="1"/>
          </p:cNvSpPr>
          <p:nvPr>
            <p:ph type="dt" sz="half" idx="10"/>
          </p:nvPr>
        </p:nvSpPr>
        <p:spPr/>
        <p:txBody>
          <a:bodyPr/>
          <a:lstStyle/>
          <a:p>
            <a:fld id="{A9C452B9-911A-4B74-9237-C3D13B8C7F20}" type="datetimeFigureOut">
              <a:rPr lang="en-IN" smtClean="0"/>
              <a:t>14-04-2023</a:t>
            </a:fld>
            <a:endParaRPr lang="en-IN"/>
          </a:p>
        </p:txBody>
      </p:sp>
      <p:sp>
        <p:nvSpPr>
          <p:cNvPr id="6" name="Footer Placeholder 5">
            <a:extLst>
              <a:ext uri="{FF2B5EF4-FFF2-40B4-BE49-F238E27FC236}">
                <a16:creationId xmlns:a16="http://schemas.microsoft.com/office/drawing/2014/main" id="{4A422B2A-11D2-9366-2F2B-44153A99E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7F0F4E-C1F6-2A8C-7768-E78FE37780F6}"/>
              </a:ext>
            </a:extLst>
          </p:cNvPr>
          <p:cNvSpPr>
            <a:spLocks noGrp="1"/>
          </p:cNvSpPr>
          <p:nvPr>
            <p:ph type="sldNum" sz="quarter" idx="12"/>
          </p:nvPr>
        </p:nvSpPr>
        <p:spPr/>
        <p:txBody>
          <a:bodyPr/>
          <a:lstStyle/>
          <a:p>
            <a:fld id="{6B8B9170-20B2-47EF-9228-C1F29A6DA03C}" type="slidenum">
              <a:rPr lang="en-IN" smtClean="0"/>
              <a:t>‹#›</a:t>
            </a:fld>
            <a:endParaRPr lang="en-IN"/>
          </a:p>
        </p:txBody>
      </p:sp>
    </p:spTree>
    <p:extLst>
      <p:ext uri="{BB962C8B-B14F-4D97-AF65-F5344CB8AC3E}">
        <p14:creationId xmlns:p14="http://schemas.microsoft.com/office/powerpoint/2010/main" val="238936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499A2-5AF6-A2ED-67E0-580D6F952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2FE4C7-6585-463D-A1E8-8D1902E9D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E9529D-9FE6-6ABB-3584-C565A8618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452B9-911A-4B74-9237-C3D13B8C7F20}" type="datetimeFigureOut">
              <a:rPr lang="en-IN" smtClean="0"/>
              <a:t>14-04-2023</a:t>
            </a:fld>
            <a:endParaRPr lang="en-IN"/>
          </a:p>
        </p:txBody>
      </p:sp>
      <p:sp>
        <p:nvSpPr>
          <p:cNvPr id="5" name="Footer Placeholder 4">
            <a:extLst>
              <a:ext uri="{FF2B5EF4-FFF2-40B4-BE49-F238E27FC236}">
                <a16:creationId xmlns:a16="http://schemas.microsoft.com/office/drawing/2014/main" id="{38F9D6B8-5B28-FD66-1D93-7C20DD4E6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EBB710-1AC3-34F5-DFEA-F150E0C2C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B9170-20B2-47EF-9228-C1F29A6DA03C}" type="slidenum">
              <a:rPr lang="en-IN" smtClean="0"/>
              <a:t>‹#›</a:t>
            </a:fld>
            <a:endParaRPr lang="en-IN"/>
          </a:p>
        </p:txBody>
      </p:sp>
    </p:spTree>
    <p:extLst>
      <p:ext uri="{BB962C8B-B14F-4D97-AF65-F5344CB8AC3E}">
        <p14:creationId xmlns:p14="http://schemas.microsoft.com/office/powerpoint/2010/main" val="20354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Sentimental Analysis.ppt | suresh ch - Academia.edu">
            <a:extLst>
              <a:ext uri="{FF2B5EF4-FFF2-40B4-BE49-F238E27FC236}">
                <a16:creationId xmlns:a16="http://schemas.microsoft.com/office/drawing/2014/main" id="{D5AB6A36-59B2-2E9C-E0A2-699F308FD6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984" b="7215"/>
          <a:stretch/>
        </p:blipFill>
        <p:spPr bwMode="auto">
          <a:xfrm>
            <a:off x="2966720" y="2831586"/>
            <a:ext cx="5715000" cy="19202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81CD3E6-0A8C-49D4-1822-917DC1384624}"/>
              </a:ext>
            </a:extLst>
          </p:cNvPr>
          <p:cNvSpPr txBox="1"/>
          <p:nvPr/>
        </p:nvSpPr>
        <p:spPr>
          <a:xfrm>
            <a:off x="589280" y="690880"/>
            <a:ext cx="9001760" cy="1077218"/>
          </a:xfrm>
          <a:prstGeom prst="rect">
            <a:avLst/>
          </a:prstGeom>
          <a:noFill/>
        </p:spPr>
        <p:txBody>
          <a:bodyPr wrap="square" rtlCol="0">
            <a:spAutoFit/>
          </a:bodyPr>
          <a:lstStyle/>
          <a:p>
            <a:r>
              <a:rPr lang="en-IN" sz="3200" dirty="0">
                <a:latin typeface="Algerian" panose="04020705040A02060702" pitchFamily="82" charset="0"/>
              </a:rPr>
              <a:t>NLP Sentiment Analysis for Customer  Feedback on headphones</a:t>
            </a:r>
          </a:p>
        </p:txBody>
      </p:sp>
      <p:sp>
        <p:nvSpPr>
          <p:cNvPr id="5" name="TextBox 4">
            <a:extLst>
              <a:ext uri="{FF2B5EF4-FFF2-40B4-BE49-F238E27FC236}">
                <a16:creationId xmlns:a16="http://schemas.microsoft.com/office/drawing/2014/main" id="{0B4CBD3D-DB5B-1B53-4F74-83D24B59B60A}"/>
              </a:ext>
            </a:extLst>
          </p:cNvPr>
          <p:cNvSpPr txBox="1"/>
          <p:nvPr/>
        </p:nvSpPr>
        <p:spPr>
          <a:xfrm>
            <a:off x="9400540" y="5598160"/>
            <a:ext cx="2639060" cy="1015663"/>
          </a:xfrm>
          <a:prstGeom prst="rect">
            <a:avLst/>
          </a:prstGeom>
          <a:noFill/>
        </p:spPr>
        <p:txBody>
          <a:bodyPr wrap="square" rtlCol="0">
            <a:spAutoFit/>
          </a:bodyPr>
          <a:lstStyle/>
          <a:p>
            <a:r>
              <a:rPr lang="en-IN" sz="2000" b="1" dirty="0">
                <a:latin typeface="Times New Roman" panose="02020603050405020304" pitchFamily="18" charset="0"/>
                <a:ea typeface="Tahoma" panose="020B0604030504040204" pitchFamily="34" charset="0"/>
                <a:cs typeface="Times New Roman" panose="02020603050405020304" pitchFamily="18" charset="0"/>
              </a:rPr>
              <a:t>Presented by~</a:t>
            </a:r>
          </a:p>
          <a:p>
            <a:r>
              <a:rPr lang="en-IN" sz="2000" dirty="0">
                <a:latin typeface="Times New Roman" panose="02020603050405020304" pitchFamily="18" charset="0"/>
                <a:ea typeface="Tahoma" panose="020B0604030504040204" pitchFamily="34" charset="0"/>
                <a:cs typeface="Times New Roman" panose="02020603050405020304" pitchFamily="18" charset="0"/>
              </a:rPr>
              <a:t>Ankita Shinde</a:t>
            </a:r>
          </a:p>
          <a:p>
            <a:r>
              <a:rPr lang="en-IN" sz="2000" dirty="0">
                <a:latin typeface="Times New Roman" panose="02020603050405020304" pitchFamily="18" charset="0"/>
                <a:ea typeface="Tahoma" panose="020B0604030504040204" pitchFamily="34" charset="0"/>
                <a:cs typeface="Times New Roman" panose="02020603050405020304" pitchFamily="18" charset="0"/>
              </a:rPr>
              <a:t>31031421029</a:t>
            </a:r>
          </a:p>
        </p:txBody>
      </p:sp>
      <p:sp>
        <p:nvSpPr>
          <p:cNvPr id="6" name="TextBox 5">
            <a:extLst>
              <a:ext uri="{FF2B5EF4-FFF2-40B4-BE49-F238E27FC236}">
                <a16:creationId xmlns:a16="http://schemas.microsoft.com/office/drawing/2014/main" id="{26E3C7BF-5EA7-F515-036B-D2FB161EFEA5}"/>
              </a:ext>
            </a:extLst>
          </p:cNvPr>
          <p:cNvSpPr txBox="1"/>
          <p:nvPr/>
        </p:nvSpPr>
        <p:spPr>
          <a:xfrm>
            <a:off x="589280" y="1754368"/>
            <a:ext cx="4369869" cy="646331"/>
          </a:xfrm>
          <a:prstGeom prst="rect">
            <a:avLst/>
          </a:prstGeom>
          <a:noFill/>
        </p:spPr>
        <p:txBody>
          <a:bodyPr wrap="square" rtlCol="0">
            <a:spAutoFit/>
          </a:bodyPr>
          <a:lstStyle/>
          <a:p>
            <a:r>
              <a:rPr lang="en-IN" b="1" dirty="0">
                <a:latin typeface="Abadi Extra Light" panose="020B0604020202020204" pitchFamily="34" charset="0"/>
                <a:cs typeface="Times New Roman" panose="02020603050405020304" pitchFamily="18" charset="0"/>
              </a:rPr>
              <a:t>Dataset: </a:t>
            </a:r>
            <a:r>
              <a:rPr lang="en-IN" b="1" dirty="0">
                <a:effectLst/>
                <a:latin typeface="Abadi Extra Light" panose="020B0604020202020204" pitchFamily="34" charset="0"/>
                <a:cs typeface="Times New Roman" panose="02020603050405020304" pitchFamily="18" charset="0"/>
              </a:rPr>
              <a:t>data_sentiment_headphone.csv</a:t>
            </a:r>
          </a:p>
          <a:p>
            <a:endParaRPr lang="en-IN" b="1" dirty="0">
              <a:latin typeface="Abadi Extra Light"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6308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2198F6-4FCF-04CB-DB78-7FDF5F3B0488}"/>
              </a:ext>
            </a:extLst>
          </p:cNvPr>
          <p:cNvSpPr txBox="1"/>
          <p:nvPr/>
        </p:nvSpPr>
        <p:spPr>
          <a:xfrm>
            <a:off x="612648" y="1078992"/>
            <a:ext cx="6268770" cy="153619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Problem Statement</a:t>
            </a:r>
          </a:p>
        </p:txBody>
      </p:sp>
      <p:sp>
        <p:nvSpPr>
          <p:cNvPr id="54" name="Rectangle 53">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20EAA50-D357-0E3D-1883-A2664C1A018C}"/>
              </a:ext>
            </a:extLst>
          </p:cNvPr>
          <p:cNvSpPr txBox="1"/>
          <p:nvPr/>
        </p:nvSpPr>
        <p:spPr>
          <a:xfrm>
            <a:off x="612648" y="3355848"/>
            <a:ext cx="7480858" cy="2825496"/>
          </a:xfrm>
          <a:prstGeom prst="rect">
            <a:avLst/>
          </a:prstGeom>
        </p:spPr>
        <p:txBody>
          <a:bodyPr vert="horz" lIns="91440" tIns="45720" rIns="91440" bIns="45720" rtlCol="0">
            <a:normAutofit/>
          </a:bodyPr>
          <a:lstStyle/>
          <a:p>
            <a:pPr algn="just">
              <a:lnSpc>
                <a:spcPct val="90000"/>
              </a:lnSpc>
              <a:spcAft>
                <a:spcPts val="600"/>
              </a:spcAft>
            </a:pPr>
            <a:r>
              <a:rPr lang="en-US" sz="2400" b="0" i="0" dirty="0">
                <a:effectLst/>
                <a:latin typeface="Times New Roman" panose="02020603050405020304" pitchFamily="18" charset="0"/>
                <a:cs typeface="Times New Roman" panose="02020603050405020304" pitchFamily="18" charset="0"/>
              </a:rPr>
              <a:t>This is an add-on project for a client that wants to learn about their customers' sentiments through feedback and ratings in order to retain them and enhance their services to fulfil their needs.</a:t>
            </a:r>
            <a:endParaRPr lang="en-US" sz="2400" dirty="0">
              <a:latin typeface="Times New Roman" panose="02020603050405020304" pitchFamily="18" charset="0"/>
              <a:cs typeface="Times New Roman" panose="02020603050405020304" pitchFamily="18" charset="0"/>
            </a:endParaRPr>
          </a:p>
        </p:txBody>
      </p:sp>
      <p:pic>
        <p:nvPicPr>
          <p:cNvPr id="4" name="Graphic 6" descr="Questions">
            <a:extLst>
              <a:ext uri="{FF2B5EF4-FFF2-40B4-BE49-F238E27FC236}">
                <a16:creationId xmlns:a16="http://schemas.microsoft.com/office/drawing/2014/main" id="{C5A1AD9D-AEA5-21AC-4FA0-A401D01522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3388" y="1944670"/>
            <a:ext cx="3401518" cy="3401518"/>
          </a:xfrm>
          <a:prstGeom prst="rect">
            <a:avLst/>
          </a:prstGeom>
        </p:spPr>
      </p:pic>
    </p:spTree>
    <p:extLst>
      <p:ext uri="{BB962C8B-B14F-4D97-AF65-F5344CB8AC3E}">
        <p14:creationId xmlns:p14="http://schemas.microsoft.com/office/powerpoint/2010/main" val="328332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EE10C7-72F3-10D0-9AED-F02A967030A0}"/>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Techniques Used to Resolve Problem</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EC0000-B55C-E6EE-794A-9D04B93C192E}"/>
              </a:ext>
            </a:extLst>
          </p:cNvPr>
          <p:cNvSpPr txBox="1"/>
          <p:nvPr/>
        </p:nvSpPr>
        <p:spPr>
          <a:xfrm>
            <a:off x="838200" y="1929384"/>
            <a:ext cx="10515600" cy="4251960"/>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800" b="0" i="0" dirty="0">
                <a:effectLst/>
              </a:rPr>
              <a:t>Tokenization</a:t>
            </a:r>
          </a:p>
          <a:p>
            <a:pPr marL="457200" indent="-228600">
              <a:lnSpc>
                <a:spcPct val="90000"/>
              </a:lnSpc>
              <a:spcAft>
                <a:spcPts val="600"/>
              </a:spcAft>
              <a:buFont typeface="Arial" panose="020B0604020202020204" pitchFamily="34" charset="0"/>
              <a:buChar char="•"/>
            </a:pPr>
            <a:r>
              <a:rPr lang="en-US" sz="2800" dirty="0"/>
              <a:t>Punctuation Elimination</a:t>
            </a:r>
          </a:p>
          <a:p>
            <a:pPr marL="457200" indent="-228600">
              <a:lnSpc>
                <a:spcPct val="90000"/>
              </a:lnSpc>
              <a:spcAft>
                <a:spcPts val="600"/>
              </a:spcAft>
              <a:buFont typeface="Arial" panose="020B0604020202020204" pitchFamily="34" charset="0"/>
              <a:buChar char="•"/>
            </a:pPr>
            <a:r>
              <a:rPr lang="en-US" sz="2800" b="0" i="0" dirty="0">
                <a:effectLst/>
              </a:rPr>
              <a:t>Normalization</a:t>
            </a:r>
          </a:p>
          <a:p>
            <a:pPr marL="457200" indent="-228600">
              <a:lnSpc>
                <a:spcPct val="90000"/>
              </a:lnSpc>
              <a:spcAft>
                <a:spcPts val="600"/>
              </a:spcAft>
              <a:buFont typeface="Arial" panose="020B0604020202020204" pitchFamily="34" charset="0"/>
              <a:buChar char="•"/>
            </a:pPr>
            <a:r>
              <a:rPr lang="en-US" sz="2800" b="0" i="0" dirty="0" err="1">
                <a:effectLst/>
              </a:rPr>
              <a:t>Stopwords</a:t>
            </a:r>
            <a:r>
              <a:rPr lang="en-US" sz="2800" b="0" i="0" dirty="0">
                <a:effectLst/>
              </a:rPr>
              <a:t> Removal</a:t>
            </a:r>
          </a:p>
          <a:p>
            <a:pPr marL="457200" indent="-228600">
              <a:lnSpc>
                <a:spcPct val="90000"/>
              </a:lnSpc>
              <a:spcAft>
                <a:spcPts val="600"/>
              </a:spcAft>
              <a:buFont typeface="Arial" panose="020B0604020202020204" pitchFamily="34" charset="0"/>
              <a:buChar char="•"/>
            </a:pPr>
            <a:r>
              <a:rPr lang="en-US" sz="2800" b="0" i="0" dirty="0" err="1">
                <a:effectLst/>
              </a:rPr>
              <a:t>Lemmatiazation</a:t>
            </a:r>
            <a:endParaRPr lang="en-US" sz="2800" b="0" i="0" dirty="0">
              <a:effectLst/>
            </a:endParaRPr>
          </a:p>
          <a:p>
            <a:pPr marL="457200" indent="-228600">
              <a:lnSpc>
                <a:spcPct val="90000"/>
              </a:lnSpc>
              <a:spcAft>
                <a:spcPts val="600"/>
              </a:spcAft>
              <a:buFont typeface="Arial" panose="020B0604020202020204" pitchFamily="34" charset="0"/>
              <a:buChar char="•"/>
            </a:pPr>
            <a:r>
              <a:rPr lang="en-US" sz="2800" b="0" i="0" dirty="0">
                <a:effectLst/>
              </a:rPr>
              <a:t>World Cloud</a:t>
            </a:r>
          </a:p>
          <a:p>
            <a:pPr marL="457200" indent="-228600">
              <a:lnSpc>
                <a:spcPct val="90000"/>
              </a:lnSpc>
              <a:spcAft>
                <a:spcPts val="600"/>
              </a:spcAft>
              <a:buFont typeface="Arial" panose="020B0604020202020204" pitchFamily="34" charset="0"/>
              <a:buChar char="•"/>
            </a:pPr>
            <a:r>
              <a:rPr lang="en-US" sz="2800" dirty="0"/>
              <a:t>Classifier: </a:t>
            </a:r>
            <a:r>
              <a:rPr lang="en-US" sz="2800" b="0" i="0" dirty="0">
                <a:effectLst/>
              </a:rPr>
              <a:t>Naive Bayes</a:t>
            </a:r>
          </a:p>
          <a:p>
            <a:pPr indent="-228600">
              <a:lnSpc>
                <a:spcPct val="90000"/>
              </a:lnSpc>
              <a:spcAft>
                <a:spcPts val="600"/>
              </a:spcAft>
              <a:buFont typeface="Arial" panose="020B0604020202020204" pitchFamily="34" charset="0"/>
              <a:buChar char="•"/>
            </a:pPr>
            <a:endParaRPr lang="en-US" sz="2800" b="0" i="0" dirty="0">
              <a:effectLst/>
            </a:endParaRPr>
          </a:p>
          <a:p>
            <a:pPr indent="-228600">
              <a:lnSpc>
                <a:spcPct val="90000"/>
              </a:lnSpc>
              <a:spcAft>
                <a:spcPts val="600"/>
              </a:spcAft>
              <a:buFont typeface="Arial" panose="020B0604020202020204" pitchFamily="34" charset="0"/>
              <a:buChar char="•"/>
            </a:pPr>
            <a:endParaRPr lang="en-US" sz="2800" dirty="0"/>
          </a:p>
        </p:txBody>
      </p:sp>
    </p:spTree>
    <p:extLst>
      <p:ext uri="{BB962C8B-B14F-4D97-AF65-F5344CB8AC3E}">
        <p14:creationId xmlns:p14="http://schemas.microsoft.com/office/powerpoint/2010/main" val="49629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347F2-F60D-909C-0965-E023CBC8F54F}"/>
              </a:ext>
            </a:extLst>
          </p:cNvPr>
          <p:cNvSpPr txBox="1"/>
          <p:nvPr/>
        </p:nvSpPr>
        <p:spPr>
          <a:xfrm>
            <a:off x="4450080" y="538480"/>
            <a:ext cx="5669280"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Accuracy</a:t>
            </a:r>
          </a:p>
        </p:txBody>
      </p:sp>
      <p:pic>
        <p:nvPicPr>
          <p:cNvPr id="4" name="Picture 3">
            <a:extLst>
              <a:ext uri="{FF2B5EF4-FFF2-40B4-BE49-F238E27FC236}">
                <a16:creationId xmlns:a16="http://schemas.microsoft.com/office/drawing/2014/main" id="{FDAD15CD-F79C-3C12-F538-24DFC72CB2F5}"/>
              </a:ext>
            </a:extLst>
          </p:cNvPr>
          <p:cNvPicPr>
            <a:picLocks noChangeAspect="1"/>
          </p:cNvPicPr>
          <p:nvPr/>
        </p:nvPicPr>
        <p:blipFill rotWithShape="1">
          <a:blip r:embed="rId2"/>
          <a:srcRect l="5250" t="46667" r="55834" b="21777"/>
          <a:stretch/>
        </p:blipFill>
        <p:spPr>
          <a:xfrm>
            <a:off x="2479040" y="2326639"/>
            <a:ext cx="6715760" cy="3063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2273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9F694B-F1B0-DF20-5377-18C450934926}"/>
              </a:ext>
            </a:extLst>
          </p:cNvPr>
          <p:cNvSpPr txBox="1"/>
          <p:nvPr/>
        </p:nvSpPr>
        <p:spPr>
          <a:xfrm>
            <a:off x="2019300" y="538956"/>
            <a:ext cx="8985250" cy="111839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b="1" kern="1200">
                <a:solidFill>
                  <a:schemeClr val="tx1"/>
                </a:solidFill>
                <a:latin typeface="+mj-lt"/>
                <a:ea typeface="+mj-ea"/>
                <a:cs typeface="+mj-cs"/>
              </a:rPr>
              <a:t>Conclusion and Further Scope</a:t>
            </a:r>
            <a:endParaRPr lang="en-US" sz="4400" b="1" kern="1200" dirty="0">
              <a:solidFill>
                <a:schemeClr val="tx1"/>
              </a:solidFill>
              <a:latin typeface="+mj-lt"/>
              <a:ea typeface="+mj-ea"/>
              <a:cs typeface="+mj-cs"/>
            </a:endParaRPr>
          </a:p>
        </p:txBody>
      </p:sp>
      <p:pic>
        <p:nvPicPr>
          <p:cNvPr id="9" name="Graphic 8" descr="Upward trend">
            <a:extLst>
              <a:ext uri="{FF2B5EF4-FFF2-40B4-BE49-F238E27FC236}">
                <a16:creationId xmlns:a16="http://schemas.microsoft.com/office/drawing/2014/main" id="{A90D2E9E-5879-F709-6859-D9F4887F08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6" name="TextBox 5">
            <a:extLst>
              <a:ext uri="{FF2B5EF4-FFF2-40B4-BE49-F238E27FC236}">
                <a16:creationId xmlns:a16="http://schemas.microsoft.com/office/drawing/2014/main" id="{A36C42E5-6DFD-7984-696B-3557DDF41C00}"/>
              </a:ext>
            </a:extLst>
          </p:cNvPr>
          <p:cNvSpPr txBox="1"/>
          <p:nvPr/>
        </p:nvSpPr>
        <p:spPr>
          <a:xfrm>
            <a:off x="1009650" y="1847849"/>
            <a:ext cx="9994900" cy="4254501"/>
          </a:xfrm>
          <a:prstGeom prst="rect">
            <a:avLst/>
          </a:prstGeom>
        </p:spPr>
        <p:txBody>
          <a:bodyPr vert="horz" lIns="91440" tIns="45720" rIns="91440" bIns="45720" rtlCol="0">
            <a:normAutofit/>
          </a:bodyPr>
          <a:lstStyle/>
          <a:p>
            <a:pPr indent="-228600" algn="just">
              <a:spcAft>
                <a:spcPts val="600"/>
              </a:spcAft>
              <a:buFont typeface="Arial" panose="020B0604020202020204" pitchFamily="34" charset="0"/>
              <a:buChar char="•"/>
            </a:pPr>
            <a:r>
              <a:rPr lang="en-US" sz="1700" b="0" i="0">
                <a:effectLst/>
                <a:latin typeface="Times New Roman" panose="02020603050405020304" pitchFamily="18" charset="0"/>
                <a:cs typeface="Times New Roman" panose="02020603050405020304" pitchFamily="18" charset="0"/>
              </a:rPr>
              <a:t>Online reviews have  become a platform for building trust and influencing  consumer buying patterns. With such dependency there is a  need to handle such large volume of reviews and present  credible reviews before the consumer. Our research is  aiming to achieve this by conducting sentiment analysis headphone reviews.</a:t>
            </a:r>
          </a:p>
          <a:p>
            <a:pPr algn="just">
              <a:spcAft>
                <a:spcPts val="600"/>
              </a:spcAft>
            </a:pPr>
            <a:r>
              <a:rPr lang="en-US" sz="1700" b="0" i="0">
                <a:effectLst/>
                <a:latin typeface="Times New Roman" panose="02020603050405020304" pitchFamily="18" charset="0"/>
                <a:cs typeface="Times New Roman" panose="02020603050405020304" pitchFamily="18" charset="0"/>
              </a:rPr>
              <a:t>Data from customer feedback can be used to identify areas for improvement. Sentiment analysis can help you extract value and insights from customer feedback data, as well as develop effective customer satisfaction strategies.</a:t>
            </a:r>
            <a:endParaRPr lang="en-US" sz="1700">
              <a:latin typeface="Times New Roman" panose="02020603050405020304" pitchFamily="18" charset="0"/>
              <a:cs typeface="Times New Roman" panose="02020603050405020304" pitchFamily="18" charset="0"/>
            </a:endParaRPr>
          </a:p>
          <a:p>
            <a:pPr algn="just">
              <a:spcAft>
                <a:spcPts val="600"/>
              </a:spcAft>
            </a:pPr>
            <a:r>
              <a:rPr lang="en-US" sz="1700">
                <a:latin typeface="Times New Roman" panose="02020603050405020304" pitchFamily="18" charset="0"/>
                <a:cs typeface="Times New Roman" panose="02020603050405020304" pitchFamily="18" charset="0"/>
              </a:rPr>
              <a:t>The reviews of headphones highlighted different features under word cloud. The key feature identification from reviews using word cloud helps marketers understand the most preferred features by customers.</a:t>
            </a:r>
            <a:endParaRPr lang="en-US" sz="1700" b="0" i="0">
              <a:effectLst/>
              <a:latin typeface="Times New Roman" panose="02020603050405020304" pitchFamily="18" charset="0"/>
              <a:cs typeface="Times New Roman" panose="02020603050405020304" pitchFamily="18" charset="0"/>
            </a:endParaRPr>
          </a:p>
          <a:p>
            <a:pPr indent="-228600" algn="just">
              <a:spcAft>
                <a:spcPts val="600"/>
              </a:spcAft>
              <a:buFont typeface="Arial" panose="020B0604020202020204" pitchFamily="34" charset="0"/>
              <a:buChar char="•"/>
            </a:pPr>
            <a:endParaRPr lang="en-US" sz="1700">
              <a:latin typeface="Times New Roman" panose="02020603050405020304" pitchFamily="18" charset="0"/>
              <a:cs typeface="Times New Roman" panose="02020603050405020304" pitchFamily="18" charset="0"/>
            </a:endParaRPr>
          </a:p>
          <a:p>
            <a:pPr indent="-228600" algn="just">
              <a:spcAft>
                <a:spcPts val="600"/>
              </a:spcAft>
              <a:buFont typeface="Arial" panose="020B0604020202020204" pitchFamily="34" charset="0"/>
              <a:buChar char="•"/>
            </a:pPr>
            <a:r>
              <a:rPr lang="en-US" sz="1700" b="0" i="0">
                <a:effectLst/>
                <a:latin typeface="Times New Roman" panose="02020603050405020304" pitchFamily="18" charset="0"/>
                <a:cs typeface="Times New Roman" panose="02020603050405020304" pitchFamily="18" charset="0"/>
              </a:rPr>
              <a:t>In future, the work can be extended to perform multi- class classification of reviews for the better judgement  of the product. It can also be used to predict rating of a  product from the review. Further we can add more domain specific keywords to improve accuracy as well we can use TFID. </a:t>
            </a:r>
            <a:r>
              <a:rPr lang="en-US" sz="1700">
                <a:latin typeface="Times New Roman" panose="02020603050405020304" pitchFamily="18" charset="0"/>
                <a:cs typeface="Times New Roman" panose="02020603050405020304" pitchFamily="18" charset="0"/>
              </a:rPr>
              <a:t>E</a:t>
            </a:r>
            <a:r>
              <a:rPr lang="en-US" sz="1700" b="0" i="0">
                <a:effectLst/>
                <a:latin typeface="Times New Roman" panose="02020603050405020304" pitchFamily="18" charset="0"/>
                <a:cs typeface="Times New Roman" panose="02020603050405020304" pitchFamily="18" charset="0"/>
              </a:rPr>
              <a:t>xtension of work will  be very beneficial for the e-commerce industry for customer satisfaction and trust.</a:t>
            </a:r>
          </a:p>
          <a:p>
            <a:pPr indent="-228600" algn="just">
              <a:spcAft>
                <a:spcPts val="600"/>
              </a:spcAft>
              <a:buFont typeface="Arial" panose="020B0604020202020204" pitchFamily="34" charset="0"/>
              <a:buChar char="•"/>
            </a:pPr>
            <a:endParaRPr lang="en-US" sz="1700">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endParaRPr lang="en-US" sz="1700" b="0" i="0">
              <a:effectLst/>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184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273</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Abadi Extra Light</vt: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Shinde, Ankita (Cognizant)</dc:creator>
  <cp:lastModifiedBy>Shinde, Ankita (Cognizant)</cp:lastModifiedBy>
  <cp:revision>4</cp:revision>
  <dcterms:created xsi:type="dcterms:W3CDTF">2023-04-14T02:30:51Z</dcterms:created>
  <dcterms:modified xsi:type="dcterms:W3CDTF">2023-04-14T11:01:09Z</dcterms:modified>
</cp:coreProperties>
</file>