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198" autoAdjust="0"/>
  </p:normalViewPr>
  <p:slideViewPr>
    <p:cSldViewPr snapToGrid="0">
      <p:cViewPr>
        <p:scale>
          <a:sx n="73" d="100"/>
          <a:sy n="73" d="100"/>
        </p:scale>
        <p:origin x="-624"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27086680-6C54-4CE6-9CB0-10026D80F4A4}" type="datetimeFigureOut">
              <a:rPr lang="en-IN" smtClean="0"/>
              <a:t>29-10-2021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0F5F9F9-01A8-4BF7-BD37-645BAFFCC9D0}" type="slidenum">
              <a:rPr lang="en-IN" smtClean="0"/>
              <a:t>‹#›</a:t>
            </a:fld>
            <a:endParaRPr lang="en-IN"/>
          </a:p>
        </p:txBody>
      </p:sp>
    </p:spTree>
    <p:extLst>
      <p:ext uri="{BB962C8B-B14F-4D97-AF65-F5344CB8AC3E}">
        <p14:creationId xmlns:p14="http://schemas.microsoft.com/office/powerpoint/2010/main" val="4134570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086680-6C54-4CE6-9CB0-10026D80F4A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230364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086680-6C54-4CE6-9CB0-10026D80F4A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1037871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086680-6C54-4CE6-9CB0-10026D80F4A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327836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086680-6C54-4CE6-9CB0-10026D80F4A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1589324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086680-6C54-4CE6-9CB0-10026D80F4A4}"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427220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086680-6C54-4CE6-9CB0-10026D80F4A4}"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3760465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86680-6C54-4CE6-9CB0-10026D80F4A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2181200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86680-6C54-4CE6-9CB0-10026D80F4A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66991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86680-6C54-4CE6-9CB0-10026D80F4A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146060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086680-6C54-4CE6-9CB0-10026D80F4A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24090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86680-6C54-4CE6-9CB0-10026D80F4A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360088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86680-6C54-4CE6-9CB0-10026D80F4A4}"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18115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86680-6C54-4CE6-9CB0-10026D80F4A4}"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88373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86680-6C54-4CE6-9CB0-10026D80F4A4}" type="datetimeFigureOut">
              <a:rPr lang="en-IN" smtClean="0"/>
              <a:t>29-10-2021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274725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086680-6C54-4CE6-9CB0-10026D80F4A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280734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086680-6C54-4CE6-9CB0-10026D80F4A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F5F9F9-01A8-4BF7-BD37-645BAFFCC9D0}" type="slidenum">
              <a:rPr lang="en-IN" smtClean="0"/>
              <a:t>‹#›</a:t>
            </a:fld>
            <a:endParaRPr lang="en-IN"/>
          </a:p>
        </p:txBody>
      </p:sp>
    </p:spTree>
    <p:extLst>
      <p:ext uri="{BB962C8B-B14F-4D97-AF65-F5344CB8AC3E}">
        <p14:creationId xmlns:p14="http://schemas.microsoft.com/office/powerpoint/2010/main" val="181715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7086680-6C54-4CE6-9CB0-10026D80F4A4}" type="datetimeFigureOut">
              <a:rPr lang="en-IN" smtClean="0"/>
              <a:t>29-10-2021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0F5F9F9-01A8-4BF7-BD37-645BAFFCC9D0}" type="slidenum">
              <a:rPr lang="en-IN" smtClean="0"/>
              <a:t>‹#›</a:t>
            </a:fld>
            <a:endParaRPr lang="en-IN"/>
          </a:p>
        </p:txBody>
      </p:sp>
    </p:spTree>
    <p:extLst>
      <p:ext uri="{BB962C8B-B14F-4D97-AF65-F5344CB8AC3E}">
        <p14:creationId xmlns:p14="http://schemas.microsoft.com/office/powerpoint/2010/main" val="17913638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dubridgeindia.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1D059-B83F-4732-A9ED-7E761ECDB422}"/>
              </a:ext>
            </a:extLst>
          </p:cNvPr>
          <p:cNvSpPr>
            <a:spLocks noGrp="1"/>
          </p:cNvSpPr>
          <p:nvPr>
            <p:ph type="ctrTitle"/>
          </p:nvPr>
        </p:nvSpPr>
        <p:spPr>
          <a:xfrm>
            <a:off x="817419" y="526472"/>
            <a:ext cx="10418617" cy="4250907"/>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Diamonds Collection Online shop</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(ONLINE SHOPPING)</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Java Full Stack Developer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By</a:t>
            </a:r>
            <a:br>
              <a:rPr lang="en-US" sz="2800" dirty="0">
                <a:latin typeface="Times New Roman" panose="02020603050405020304" pitchFamily="18" charset="0"/>
                <a:cs typeface="Times New Roman" panose="02020603050405020304" pitchFamily="18" charset="0"/>
              </a:rPr>
            </a:br>
            <a:r>
              <a:rPr lang="en-US" sz="2800" dirty="0" err="1" smtClean="0">
                <a:latin typeface="Times New Roman" panose="02020603050405020304" pitchFamily="18" charset="0"/>
                <a:cs typeface="Times New Roman" panose="02020603050405020304" pitchFamily="18" charset="0"/>
              </a:rPr>
              <a:t>Sutar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Ankita</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(EBEONO62139204) </a:t>
            </a:r>
            <a:r>
              <a:rPr lang="en-US" sz="2800" dirty="0"/>
              <a:t/>
            </a:r>
            <a:br>
              <a:rPr lang="en-US" sz="2800" dirty="0"/>
            </a:br>
            <a:r>
              <a:rPr lang="en-US" sz="2800" b="1" i="0" u="sng" strike="noStrike" kern="1200" cap="none" spc="0" baseline="0" dirty="0">
                <a:ln>
                  <a:noFill/>
                </a:ln>
                <a:solidFill>
                  <a:schemeClr val="bg1"/>
                </a:solidFill>
                <a:latin typeface="Times New Roman" panose="02020603050405020304" pitchFamily="18" charset="0"/>
                <a:ea typeface="DejaVu Sans" pitchFamily="2"/>
                <a:cs typeface="Times New Roman" panose="02020603050405020304" pitchFamily="18" charset="0"/>
              </a:rPr>
              <a:t> </a:t>
            </a:r>
            <a:r>
              <a:rPr lang="en-IN" sz="2800" i="0" u="sng" strike="noStrike" kern="1200" cap="none" spc="0" baseline="0" dirty="0">
                <a:ln>
                  <a:noFill/>
                </a:ln>
                <a:solidFill>
                  <a:schemeClr val="bg1"/>
                </a:solidFill>
                <a:latin typeface="Times New Roman" panose="02020603050405020304" pitchFamily="18" charset="0"/>
                <a:ea typeface="DejaVu Sans" pitchFamily="2"/>
                <a:cs typeface="Times New Roman" panose="02020603050405020304" pitchFamily="18" charset="0"/>
              </a:rPr>
              <a:t>Under the guidance of</a:t>
            </a:r>
            <a:br>
              <a:rPr lang="en-IN" sz="2800" i="0" u="sng" strike="noStrike" kern="1200" cap="none" spc="0" baseline="0" dirty="0">
                <a:ln>
                  <a:noFill/>
                </a:ln>
                <a:solidFill>
                  <a:schemeClr val="bg1"/>
                </a:solidFill>
                <a:latin typeface="Times New Roman" panose="02020603050405020304" pitchFamily="18" charset="0"/>
                <a:ea typeface="DejaVu Sans" pitchFamily="2"/>
                <a:cs typeface="Times New Roman" panose="02020603050405020304" pitchFamily="18" charset="0"/>
              </a:rPr>
            </a:br>
            <a:r>
              <a:rPr lang="en-IN" sz="2800" i="0" strike="noStrike" kern="1200" cap="none" spc="0" baseline="0" dirty="0">
                <a:ln>
                  <a:noFill/>
                </a:ln>
                <a:solidFill>
                  <a:schemeClr val="bg1"/>
                </a:solidFill>
                <a:latin typeface="Times New Roman" panose="02020603050405020304" pitchFamily="18" charset="0"/>
                <a:ea typeface="DejaVu Sans" pitchFamily="2"/>
                <a:cs typeface="Times New Roman" panose="02020603050405020304" pitchFamily="18" charset="0"/>
              </a:rPr>
              <a:t>Shalini</a:t>
            </a:r>
            <a:r>
              <a:rPr lang="en-IN" sz="2800" dirty="0">
                <a:solidFill>
                  <a:schemeClr val="bg1"/>
                </a:solidFill>
                <a:latin typeface="Times New Roman" panose="02020603050405020304" pitchFamily="18" charset="0"/>
                <a:ea typeface="DejaVu Sans" pitchFamily="2"/>
                <a:cs typeface="Times New Roman" panose="02020603050405020304" pitchFamily="18" charset="0"/>
              </a:rPr>
              <a:t> Kumari</a:t>
            </a:r>
            <a:br>
              <a:rPr lang="en-IN" sz="2800" dirty="0">
                <a:solidFill>
                  <a:schemeClr val="bg1"/>
                </a:solidFill>
                <a:latin typeface="Times New Roman" panose="02020603050405020304" pitchFamily="18" charset="0"/>
                <a:ea typeface="DejaVu Sans" pitchFamily="2"/>
                <a:cs typeface="Times New Roman" panose="02020603050405020304" pitchFamily="18" charset="0"/>
              </a:rPr>
            </a:br>
            <a:r>
              <a:rPr lang="en-IN" sz="2800" dirty="0">
                <a:solidFill>
                  <a:schemeClr val="bg1"/>
                </a:solidFill>
                <a:latin typeface="Times New Roman" panose="02020603050405020304" pitchFamily="18" charset="0"/>
                <a:ea typeface="DejaVu Sans" pitchFamily="2"/>
                <a:cs typeface="Times New Roman" panose="02020603050405020304" pitchFamily="18" charset="0"/>
              </a:rPr>
              <a:t>(Technical Trainer)</a:t>
            </a:r>
            <a:endParaRPr lang="en-IN" sz="2800" dirty="0"/>
          </a:p>
        </p:txBody>
      </p:sp>
      <p:sp>
        <p:nvSpPr>
          <p:cNvPr id="3" name="Subtitle 2">
            <a:extLst>
              <a:ext uri="{FF2B5EF4-FFF2-40B4-BE49-F238E27FC236}">
                <a16:creationId xmlns:a16="http://schemas.microsoft.com/office/drawing/2014/main" xmlns="" id="{6A0EE7B8-8511-4977-8B41-5D396604F0D2}"/>
              </a:ext>
            </a:extLst>
          </p:cNvPr>
          <p:cNvSpPr>
            <a:spLocks noGrp="1"/>
          </p:cNvSpPr>
          <p:nvPr>
            <p:ph type="subTitle" idx="1"/>
          </p:nvPr>
        </p:nvSpPr>
        <p:spPr>
          <a:xfrm>
            <a:off x="1362773" y="4788794"/>
            <a:ext cx="8825658" cy="861420"/>
          </a:xfrm>
        </p:spPr>
        <p:txBody>
          <a:bodyPr/>
          <a:lstStyle/>
          <a:p>
            <a:pPr algn="ctr"/>
            <a:r>
              <a:rPr lang="en-IN" sz="4000" i="0" strike="noStrike" dirty="0">
                <a:solidFill>
                  <a:schemeClr val="bg1"/>
                </a:solidFill>
                <a:effectLst/>
                <a:latin typeface="Times New Roman" panose="02020603050405020304" pitchFamily="18" charset="0"/>
                <a:cs typeface="Times New Roman" panose="02020603050405020304" pitchFamily="18" charset="0"/>
              </a:rPr>
              <a:t>          Edu Bridge Learning</a:t>
            </a:r>
          </a:p>
          <a:p>
            <a:endParaRPr lang="en-IN" dirty="0"/>
          </a:p>
        </p:txBody>
      </p:sp>
      <p:pic>
        <p:nvPicPr>
          <p:cNvPr id="4" name="Picture 2">
            <a:hlinkClick r:id="rId2"/>
            <a:extLst>
              <a:ext uri="{FF2B5EF4-FFF2-40B4-BE49-F238E27FC236}">
                <a16:creationId xmlns:a16="http://schemas.microsoft.com/office/drawing/2014/main" xmlns="" id="{160C2836-CCA9-484C-BACC-86C6A798C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855" y="4629479"/>
            <a:ext cx="1788487" cy="861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74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0FA43-80EB-468C-952D-647A046F985B}"/>
              </a:ext>
            </a:extLst>
          </p:cNvPr>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93" t="8940" r="1418" b="13907"/>
          <a:stretch/>
        </p:blipFill>
        <p:spPr bwMode="auto">
          <a:xfrm>
            <a:off x="862149" y="1854926"/>
            <a:ext cx="9170126" cy="424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2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3C3A-8929-4882-9191-80660F31C475}"/>
              </a:ext>
            </a:extLst>
          </p:cNvPr>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721" b="13610"/>
          <a:stretch/>
        </p:blipFill>
        <p:spPr bwMode="auto">
          <a:xfrm>
            <a:off x="705394" y="1894113"/>
            <a:ext cx="9666515" cy="424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07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E34A80-0A33-4FBE-89B6-305F4A831156}"/>
              </a:ext>
            </a:extLst>
          </p:cNvPr>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5" t="13319" r="-62" b="15539"/>
          <a:stretch/>
        </p:blipFill>
        <p:spPr bwMode="auto">
          <a:xfrm>
            <a:off x="796834" y="1867989"/>
            <a:ext cx="9993085" cy="352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03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308FF-6F94-41A5-94D6-5E595273FE6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7DADF356-AE30-41D6-833D-DCF056F816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478" y="2453833"/>
            <a:ext cx="8214888" cy="3877519"/>
          </a:xfrm>
        </p:spPr>
      </p:pic>
    </p:spTree>
    <p:extLst>
      <p:ext uri="{BB962C8B-B14F-4D97-AF65-F5344CB8AC3E}">
        <p14:creationId xmlns:p14="http://schemas.microsoft.com/office/powerpoint/2010/main" val="146687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99E127-75DF-4525-9BAD-6C2A9EC5C64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1C7A76AC-CF4E-43F1-83CC-F47C30D39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962" y="2268638"/>
            <a:ext cx="8981954" cy="4182330"/>
          </a:xfrm>
        </p:spPr>
      </p:pic>
    </p:spTree>
    <p:extLst>
      <p:ext uri="{BB962C8B-B14F-4D97-AF65-F5344CB8AC3E}">
        <p14:creationId xmlns:p14="http://schemas.microsoft.com/office/powerpoint/2010/main" val="682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29A5B-1461-433B-B874-8157C9F8BA3D}"/>
              </a:ext>
            </a:extLst>
          </p:cNvPr>
          <p:cNvSpPr>
            <a:spLocks noGrp="1"/>
          </p:cNvSpPr>
          <p:nvPr>
            <p:ph type="title"/>
          </p:nvPr>
        </p:nvSpPr>
        <p:spPr/>
        <p:txBody>
          <a:bodyPr/>
          <a:lstStyle/>
          <a:p>
            <a:pPr algn="ctr"/>
            <a:r>
              <a:rPr lang="en-US" sz="3600" b="0" i="0" dirty="0">
                <a:solidFill>
                  <a:schemeClr val="bg1"/>
                </a:solidFill>
                <a:effectLst/>
                <a:latin typeface="Times New Roman" panose="02020603050405020304" pitchFamily="18" charset="0"/>
                <a:cs typeface="Times New Roman" panose="02020603050405020304" pitchFamily="18" charset="0"/>
              </a:rPr>
              <a:t>Advantages</a:t>
            </a:r>
            <a:r>
              <a:rPr lang="en-US" sz="3600" b="0" i="0" dirty="0">
                <a:solidFill>
                  <a:srgbClr val="404040"/>
                </a:solidFill>
                <a:effectLst/>
                <a:latin typeface="Times New Roman" panose="02020603050405020304" pitchFamily="18" charset="0"/>
                <a:cs typeface="Times New Roman" panose="02020603050405020304" pitchFamily="18" charset="0"/>
              </a:rPr>
              <a:t/>
            </a:r>
            <a:br>
              <a:rPr lang="en-US" sz="3600" b="0" i="0" dirty="0">
                <a:solidFill>
                  <a:srgbClr val="404040"/>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7E046409-FC6E-4D69-8EE6-DA89BC19E692}"/>
              </a:ext>
            </a:extLst>
          </p:cNvPr>
          <p:cNvSpPr>
            <a:spLocks noGrp="1"/>
          </p:cNvSpPr>
          <p:nvPr>
            <p:ph idx="1"/>
          </p:nvPr>
        </p:nvSpPr>
        <p:spPr/>
        <p:txBody>
          <a:bodyPr/>
          <a:lstStyle/>
          <a:p>
            <a:pPr algn="just">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Utterly convenient. This is one big reason why more and more people are into online shopping. </a:t>
            </a:r>
          </a:p>
          <a:p>
            <a:pPr algn="just">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A wider selection. Compared to physical stores, online jewelry shops offer a wider range of designs.</a:t>
            </a:r>
          </a:p>
          <a:p>
            <a:pPr algn="just">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Lower prices.</a:t>
            </a:r>
          </a:p>
          <a:p>
            <a:pPr algn="just">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Informative. </a:t>
            </a:r>
          </a:p>
          <a:p>
            <a:pPr algn="just">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Fast.</a:t>
            </a:r>
          </a:p>
          <a:p>
            <a:endParaRPr lang="en-IN" dirty="0"/>
          </a:p>
        </p:txBody>
      </p:sp>
    </p:spTree>
    <p:extLst>
      <p:ext uri="{BB962C8B-B14F-4D97-AF65-F5344CB8AC3E}">
        <p14:creationId xmlns:p14="http://schemas.microsoft.com/office/powerpoint/2010/main" val="1426145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8446A-9330-40C3-9E95-F981217A8379}"/>
              </a:ext>
            </a:extLst>
          </p:cNvPr>
          <p:cNvSpPr>
            <a:spLocks noGrp="1"/>
          </p:cNvSpPr>
          <p:nvPr>
            <p:ph type="title"/>
          </p:nvPr>
        </p:nvSpPr>
        <p:spPr/>
        <p:txBody>
          <a:bodyPr/>
          <a:lstStyle/>
          <a:p>
            <a:pPr algn="ctr"/>
            <a:r>
              <a:rPr lang="en-US" b="1" i="0" dirty="0">
                <a:solidFill>
                  <a:schemeClr val="bg1"/>
                </a:solidFill>
                <a:effectLst/>
                <a:latin typeface="Times New Roman" panose="02020603050405020304" pitchFamily="18" charset="0"/>
                <a:cs typeface="Times New Roman" panose="02020603050405020304" pitchFamily="18" charset="0"/>
              </a:rPr>
              <a:t>Future Scope</a:t>
            </a:r>
            <a:r>
              <a:rPr lang="en-US" b="0" i="0" dirty="0">
                <a:solidFill>
                  <a:srgbClr val="000000"/>
                </a:solidFill>
                <a:effectLst/>
                <a:latin typeface="Roboto" panose="020B0604020202020204" pitchFamily="2" charset="0"/>
              </a:rPr>
              <a:t/>
            </a:r>
            <a:br>
              <a:rPr lang="en-US" b="0" i="0" dirty="0">
                <a:solidFill>
                  <a:srgbClr val="000000"/>
                </a:solidFill>
                <a:effectLst/>
                <a:latin typeface="Roboto" panose="020B0604020202020204" pitchFamily="2" charset="0"/>
              </a:rPr>
            </a:br>
            <a:endParaRPr lang="en-IN" dirty="0"/>
          </a:p>
        </p:txBody>
      </p:sp>
      <p:sp>
        <p:nvSpPr>
          <p:cNvPr id="3" name="Content Placeholder 2">
            <a:extLst>
              <a:ext uri="{FF2B5EF4-FFF2-40B4-BE49-F238E27FC236}">
                <a16:creationId xmlns:a16="http://schemas.microsoft.com/office/drawing/2014/main" xmlns="" id="{FD5247FE-72C8-48FD-9410-16FE5DBA9B2C}"/>
              </a:ext>
            </a:extLst>
          </p:cNvPr>
          <p:cNvSpPr>
            <a:spLocks noGrp="1"/>
          </p:cNvSpPr>
          <p:nvPr>
            <p:ph idx="1"/>
          </p:nvPr>
        </p:nvSpPr>
        <p:spPr>
          <a:xfrm>
            <a:off x="1154954" y="2603500"/>
            <a:ext cx="9979891" cy="3280832"/>
          </a:xfrm>
        </p:spPr>
        <p:txBody>
          <a:bodyPr>
            <a:normAutofit/>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 scope of the project includes that what all future enhancements can be done in this system to make it more feasible to us:-</a:t>
            </a:r>
          </a:p>
          <a:p>
            <a:pPr algn="just"/>
            <a:r>
              <a:rPr lang="en-US" b="0" i="0" dirty="0">
                <a:solidFill>
                  <a:srgbClr val="000000"/>
                </a:solidFill>
                <a:effectLst/>
                <a:latin typeface="Times New Roman" panose="02020603050405020304" pitchFamily="18" charset="0"/>
                <a:cs typeface="Times New Roman" panose="02020603050405020304" pitchFamily="18" charset="0"/>
              </a:rPr>
              <a:t>Databases for different products range and storage can be provided.</a:t>
            </a:r>
          </a:p>
          <a:p>
            <a:pPr algn="just"/>
            <a:r>
              <a:rPr lang="en-US" b="0" i="0" dirty="0">
                <a:solidFill>
                  <a:srgbClr val="000000"/>
                </a:solidFill>
                <a:effectLst/>
                <a:latin typeface="Times New Roman" panose="02020603050405020304" pitchFamily="18" charset="0"/>
                <a:cs typeface="Times New Roman" panose="02020603050405020304" pitchFamily="18" charset="0"/>
              </a:rPr>
              <a:t>Multilingual support can be provided so that it can be understandable by the person of any language.</a:t>
            </a:r>
          </a:p>
          <a:p>
            <a:pPr algn="just"/>
            <a:r>
              <a:rPr lang="en-US" b="0" i="0" dirty="0">
                <a:solidFill>
                  <a:srgbClr val="000000"/>
                </a:solidFill>
                <a:effectLst/>
                <a:latin typeface="Times New Roman" panose="02020603050405020304" pitchFamily="18" charset="0"/>
                <a:cs typeface="Times New Roman" panose="02020603050405020304" pitchFamily="18" charset="0"/>
              </a:rPr>
              <a:t>More graphics can be added to make it more user-friendly and understandable.</a:t>
            </a:r>
          </a:p>
          <a:p>
            <a:pPr algn="just"/>
            <a:r>
              <a:rPr lang="en-US" b="0" i="0" dirty="0">
                <a:solidFill>
                  <a:srgbClr val="000000"/>
                </a:solidFill>
                <a:effectLst/>
                <a:latin typeface="Times New Roman" panose="02020603050405020304" pitchFamily="18" charset="0"/>
                <a:cs typeface="Times New Roman" panose="02020603050405020304" pitchFamily="18" charset="0"/>
              </a:rPr>
              <a:t>Manage &amp; backup versions of documents online</a:t>
            </a:r>
          </a:p>
          <a:p>
            <a:pPr marL="0" indent="0">
              <a:buNone/>
            </a:pPr>
            <a:endParaRPr lang="en-IN" dirty="0"/>
          </a:p>
        </p:txBody>
      </p:sp>
    </p:spTree>
    <p:extLst>
      <p:ext uri="{BB962C8B-B14F-4D97-AF65-F5344CB8AC3E}">
        <p14:creationId xmlns:p14="http://schemas.microsoft.com/office/powerpoint/2010/main" val="28530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71A1AF-A9A6-4862-82CA-5AF63ECFD163}"/>
              </a:ext>
            </a:extLst>
          </p:cNvPr>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Conculsion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B2E85E2-7FBD-4463-958E-CBA1F03C9774}"/>
              </a:ext>
            </a:extLst>
          </p:cNvPr>
          <p:cNvSpPr>
            <a:spLocks noGrp="1"/>
          </p:cNvSpPr>
          <p:nvPr>
            <p:ph idx="1"/>
          </p:nvPr>
        </p:nvSpPr>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 It is an user friendly application and promotes user to purchase and shop faster.</a:t>
            </a:r>
          </a:p>
          <a:p>
            <a:r>
              <a:rPr lang="en-US" b="0" i="0" dirty="0">
                <a:solidFill>
                  <a:srgbClr val="3B3835"/>
                </a:solidFill>
                <a:effectLst/>
                <a:latin typeface="Times New Roman" panose="02020603050405020304" pitchFamily="18" charset="0"/>
                <a:cs typeface="Times New Roman" panose="02020603050405020304" pitchFamily="18" charset="0"/>
              </a:rPr>
              <a:t> With new technology comes better way of doing things.</a:t>
            </a:r>
          </a:p>
          <a:p>
            <a:r>
              <a:rPr lang="en-US" b="0" i="0" dirty="0">
                <a:solidFill>
                  <a:srgbClr val="3B3835"/>
                </a:solidFill>
                <a:effectLst/>
                <a:latin typeface="Times New Roman" panose="02020603050405020304" pitchFamily="18" charset="0"/>
                <a:cs typeface="Times New Roman" panose="02020603050405020304" pitchFamily="18" charset="0"/>
              </a:rPr>
              <a:t> Being able to buy anytime anywhere. </a:t>
            </a:r>
            <a:endParaRPr lang="en-US" dirty="0">
              <a:solidFill>
                <a:srgbClr val="3B3835"/>
              </a:solidFill>
              <a:latin typeface="Times New Roman" panose="02020603050405020304" pitchFamily="18" charset="0"/>
              <a:cs typeface="Times New Roman" panose="02020603050405020304" pitchFamily="18" charset="0"/>
            </a:endParaRPr>
          </a:p>
          <a:p>
            <a:r>
              <a:rPr lang="en-US" b="0" i="0" dirty="0">
                <a:solidFill>
                  <a:srgbClr val="3B3835"/>
                </a:solidFill>
                <a:effectLst/>
                <a:latin typeface="Times New Roman" panose="02020603050405020304" pitchFamily="18" charset="0"/>
                <a:cs typeface="Times New Roman" panose="02020603050405020304" pitchFamily="18" charset="0"/>
              </a:rPr>
              <a:t>Allows to place order before purchasing.</a:t>
            </a:r>
          </a:p>
          <a:p>
            <a:r>
              <a:rPr lang="en-US" b="0" i="0" dirty="0">
                <a:solidFill>
                  <a:srgbClr val="3B3835"/>
                </a:solidFill>
                <a:effectLst/>
                <a:latin typeface="Times New Roman" panose="02020603050405020304" pitchFamily="18" charset="0"/>
                <a:cs typeface="Times New Roman" panose="02020603050405020304" pitchFamily="18" charset="0"/>
              </a:rPr>
              <a:t>Home delivery you don’t have to travel to shop. </a:t>
            </a:r>
            <a:endParaRPr lang="en-US" dirty="0">
              <a:solidFill>
                <a:srgbClr val="3B3835"/>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816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EDC7C-0151-4BD6-A01C-58D66B93A84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F0527254-B158-46D8-86EE-3FE85FC1A1A8}"/>
              </a:ext>
            </a:extLst>
          </p:cNvPr>
          <p:cNvPicPr>
            <a:picLocks noGrp="1" noChangeAspect="1"/>
          </p:cNvPicPr>
          <p:nvPr>
            <p:ph idx="1"/>
          </p:nvPr>
        </p:nvPicPr>
        <p:blipFill>
          <a:blip r:embed="rId2">
            <a:lum/>
            <a:alphaModFix/>
          </a:blip>
          <a:srcRect/>
          <a:stretch>
            <a:fillRect/>
          </a:stretch>
        </p:blipFill>
        <p:spPr>
          <a:xfrm>
            <a:off x="1456233" y="2395958"/>
            <a:ext cx="8058157" cy="3783403"/>
          </a:xfrm>
          <a:prstGeom prst="rect">
            <a:avLst/>
          </a:prstGeom>
          <a:noFill/>
          <a:ln>
            <a:noFill/>
          </a:ln>
        </p:spPr>
      </p:pic>
    </p:spTree>
    <p:extLst>
      <p:ext uri="{BB962C8B-B14F-4D97-AF65-F5344CB8AC3E}">
        <p14:creationId xmlns:p14="http://schemas.microsoft.com/office/powerpoint/2010/main" val="404267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BFE91-879F-4816-9207-417425F28BD8}"/>
              </a:ext>
            </a:extLst>
          </p:cNvPr>
          <p:cNvSpPr>
            <a:spLocks noGrp="1"/>
          </p:cNvSpPr>
          <p:nvPr>
            <p:ph type="title"/>
          </p:nvPr>
        </p:nvSpPr>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8269B66-782C-415F-8EFD-DDBB77E441EE}"/>
              </a:ext>
            </a:extLst>
          </p:cNvPr>
          <p:cNvSpPr>
            <a:spLocks noGrp="1"/>
          </p:cNvSpPr>
          <p:nvPr>
            <p:ph idx="1"/>
          </p:nvPr>
        </p:nvSpPr>
        <p:spPr>
          <a:xfrm>
            <a:off x="1154955" y="2416629"/>
            <a:ext cx="9992016" cy="3929742"/>
          </a:xfrm>
        </p:spPr>
        <p:txBody>
          <a:bodyPr/>
          <a:lstStyle/>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Software &amp; Hardware details</a:t>
            </a:r>
          </a:p>
          <a:p>
            <a:r>
              <a:rPr lang="en-US" sz="2000" dirty="0">
                <a:latin typeface="Times New Roman" panose="02020603050405020304" pitchFamily="18" charset="0"/>
                <a:cs typeface="Times New Roman" panose="02020603050405020304" pitchFamily="18" charset="0"/>
              </a:rPr>
              <a:t>View of Web Page</a:t>
            </a:r>
          </a:p>
          <a:p>
            <a:r>
              <a:rPr lang="en-US" sz="2000" b="0" i="0" dirty="0">
                <a:solidFill>
                  <a:srgbClr val="404040"/>
                </a:solidFill>
                <a:effectLst/>
                <a:latin typeface="Times New Roman" panose="02020603050405020304" pitchFamily="18" charset="0"/>
                <a:cs typeface="Times New Roman" panose="02020603050405020304" pitchFamily="18" charset="0"/>
              </a:rPr>
              <a:t>Advantages</a:t>
            </a:r>
          </a:p>
          <a:p>
            <a:r>
              <a:rPr lang="en-US" sz="2000" b="0" i="0" dirty="0">
                <a:solidFill>
                  <a:srgbClr val="404040"/>
                </a:solidFill>
                <a:effectLst/>
                <a:latin typeface="Times New Roman" panose="02020603050405020304" pitchFamily="18" charset="0"/>
                <a:cs typeface="Times New Roman" panose="02020603050405020304" pitchFamily="18" charset="0"/>
              </a:rPr>
              <a:t>Future Scope</a:t>
            </a:r>
          </a:p>
          <a:p>
            <a:r>
              <a:rPr lang="en-US" sz="2000" dirty="0">
                <a:solidFill>
                  <a:srgbClr val="404040"/>
                </a:solidFill>
                <a:latin typeface="Times New Roman" panose="02020603050405020304" pitchFamily="18" charset="0"/>
                <a:cs typeface="Times New Roman" panose="02020603050405020304" pitchFamily="18" charset="0"/>
              </a:rPr>
              <a:t>Conclusion</a:t>
            </a:r>
            <a:endParaRPr lang="en-US" sz="2000" b="0" i="0" dirty="0">
              <a:solidFill>
                <a:srgbClr val="404040"/>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8666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053713-8C06-40FC-9708-7CFF40FB5FFC}"/>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4B6F5A-A5CC-4795-ABD9-110E17A56741}"/>
              </a:ext>
            </a:extLst>
          </p:cNvPr>
          <p:cNvSpPr>
            <a:spLocks noGrp="1"/>
          </p:cNvSpPr>
          <p:nvPr>
            <p:ph idx="1"/>
          </p:nvPr>
        </p:nvSpPr>
        <p:spPr/>
        <p:txBody>
          <a:bodyPr>
            <a:normAutofit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Diamonds Collection Online shop Project has been developed on Java Spring Boot and MySql. Diamonds Collection Online shop is an application which is based on managing the </a:t>
            </a:r>
            <a:r>
              <a:rPr lang="en-US" dirty="0">
                <a:latin typeface="Times New Roman" panose="02020603050405020304" pitchFamily="18" charset="0"/>
                <a:cs typeface="Times New Roman" panose="02020603050405020304" pitchFamily="18" charset="0"/>
              </a:rPr>
              <a:t>J</a:t>
            </a:r>
            <a:r>
              <a:rPr lang="en-US" sz="1800" dirty="0">
                <a:latin typeface="Times New Roman" panose="02020603050405020304" pitchFamily="18" charset="0"/>
                <a:cs typeface="Times New Roman" panose="02020603050405020304" pitchFamily="18" charset="0"/>
              </a:rPr>
              <a:t>ewellery items and sell the Jewellery items Online. This application is very simple and impressive.</a:t>
            </a:r>
          </a:p>
          <a:p>
            <a:pPr algn="just">
              <a:lnSpc>
                <a:spcPct val="150000"/>
              </a:lnSpc>
            </a:pPr>
            <a:r>
              <a:rPr lang="en-US" dirty="0">
                <a:latin typeface="Times New Roman" panose="02020603050405020304" pitchFamily="18" charset="0"/>
                <a:cs typeface="Times New Roman" panose="02020603050405020304" pitchFamily="18" charset="0"/>
              </a:rPr>
              <a:t>The main objective behind this application </a:t>
            </a:r>
            <a:r>
              <a:rPr lang="en-US" sz="1800" dirty="0">
                <a:latin typeface="Times New Roman" panose="02020603050405020304" pitchFamily="18" charset="0"/>
                <a:cs typeface="Times New Roman" panose="02020603050405020304" pitchFamily="18" charset="0"/>
              </a:rPr>
              <a:t>Diamonds Collection Online shop is to provide all the details about Jewellery items. There is a single role user i.e., admin in this project who can manage all the activity. Admin can manage Jewellery items, he can add products, delete the Products, Edit th</a:t>
            </a:r>
            <a:r>
              <a:rPr lang="en-US" dirty="0">
                <a:latin typeface="Times New Roman" panose="02020603050405020304" pitchFamily="18" charset="0"/>
                <a:cs typeface="Times New Roman" panose="02020603050405020304" pitchFamily="18" charset="0"/>
              </a:rPr>
              <a:t>e </a:t>
            </a:r>
            <a:r>
              <a:rPr lang="en-US" sz="1800" dirty="0">
                <a:latin typeface="Times New Roman" panose="02020603050405020304" pitchFamily="18" charset="0"/>
                <a:cs typeface="Times New Roman" panose="02020603050405020304" pitchFamily="18" charset="0"/>
              </a:rPr>
              <a:t>products.</a:t>
            </a:r>
            <a:endParaRPr lang="en-IN" dirty="0"/>
          </a:p>
        </p:txBody>
      </p:sp>
    </p:spTree>
    <p:extLst>
      <p:ext uri="{BB962C8B-B14F-4D97-AF65-F5344CB8AC3E}">
        <p14:creationId xmlns:p14="http://schemas.microsoft.com/office/powerpoint/2010/main" val="193295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84E6C-74E5-4A67-B85F-D15A275A6F95}"/>
              </a:ext>
            </a:extLst>
          </p:cNvPr>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Software &amp; Hardware details</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E33DCC3-0EC1-427C-BE2D-66C98F5193C0}"/>
              </a:ext>
            </a:extLst>
          </p:cNvPr>
          <p:cNvSpPr>
            <a:spLocks noGrp="1"/>
          </p:cNvSpPr>
          <p:nvPr>
            <p:ph idx="1"/>
          </p:nvPr>
        </p:nvSpPr>
        <p:spPr>
          <a:xfrm>
            <a:off x="1154955" y="2318657"/>
            <a:ext cx="8761412" cy="4082143"/>
          </a:xfrm>
        </p:spPr>
        <p:txBody>
          <a:bodyPr>
            <a:normAutofit fontScale="92500" lnSpcReduction="20000"/>
          </a:bodyPr>
          <a:lstStyle/>
          <a:p>
            <a:pPr marL="114300" indent="0">
              <a:lnSpc>
                <a:spcPct val="200000"/>
              </a:lnSpc>
              <a:buNone/>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2000" b="1" u="sng" dirty="0">
              <a:latin typeface="Times New Roman" panose="02020603050405020304" pitchFamily="18" charset="0"/>
              <a:ea typeface="Calibri" panose="020F0502020204030204" pitchFamily="34" charset="0"/>
              <a:cs typeface="Times New Roman" panose="02020603050405020304" pitchFamily="18" charset="0"/>
            </a:endParaRPr>
          </a:p>
          <a:p>
            <a:pPr marL="45720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Platform                          :   Spring Boot,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Thymeleaf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html,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,MySql.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r>
              <a:rPr lang="en-US" sz="1800" dirty="0">
                <a:latin typeface="Times New Roman" panose="02020603050405020304" pitchFamily="18" charset="0"/>
                <a:ea typeface="Calibri" panose="020F0502020204030204" pitchFamily="34" charset="0"/>
                <a:cs typeface="Times New Roman" panose="02020603050405020304" pitchFamily="18" charset="0"/>
              </a:rPr>
              <a:t>IDE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Eclipse, MySql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WorkBench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Editor                              :   Windows 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sz="1200" b="1" i="0" dirty="0">
                <a:solidFill>
                  <a:srgbClr val="FFFFFF"/>
                </a:solidFill>
                <a:effectLst/>
                <a:latin typeface="Times New Roman" panose="02020603050405020304" pitchFamily="18" charset="0"/>
                <a:cs typeface="Times New Roman" panose="02020603050405020304" pitchFamily="18" charset="0"/>
              </a:rPr>
              <a:t>  </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marL="457200">
              <a:lnSpc>
                <a:spcPct val="12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Intel Core</a:t>
            </a:r>
          </a:p>
          <a:p>
            <a:pPr marL="457200">
              <a:lnSpc>
                <a:spcPct val="12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 GB Ram</a:t>
            </a:r>
          </a:p>
          <a:p>
            <a:pPr marL="114300" indent="0">
              <a:lnSpc>
                <a:spcPct val="12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Minimum Requirements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2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Intel Core/AMD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2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256MB RAM</a:t>
            </a:r>
          </a:p>
          <a:p>
            <a:endParaRPr lang="en-IN" dirty="0"/>
          </a:p>
        </p:txBody>
      </p:sp>
    </p:spTree>
    <p:extLst>
      <p:ext uri="{BB962C8B-B14F-4D97-AF65-F5344CB8AC3E}">
        <p14:creationId xmlns:p14="http://schemas.microsoft.com/office/powerpoint/2010/main" val="424233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F6FD9-A23C-406F-9DEC-04313B8E76C3}"/>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Spring Boot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3BF9F7A-C0AC-4662-9CBB-8D170600E0E1}"/>
              </a:ext>
            </a:extLst>
          </p:cNvPr>
          <p:cNvSpPr>
            <a:spLocks noGrp="1"/>
          </p:cNvSpPr>
          <p:nvPr>
            <p:ph idx="1"/>
          </p:nvPr>
        </p:nvSpPr>
        <p:spPr>
          <a:xfrm>
            <a:off x="1154953" y="2231571"/>
            <a:ext cx="9796076" cy="3940629"/>
          </a:xfrm>
        </p:spPr>
        <p:txBody>
          <a:bodyPr>
            <a:normAutofit/>
          </a:bodyPr>
          <a:lstStyle/>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Spring Boot provides a good platform for Java developers to develop a stand-alone and production-grade spring application that you can </a:t>
            </a:r>
            <a:r>
              <a:rPr lang="en-US" sz="2000" b="1" i="0" dirty="0">
                <a:solidFill>
                  <a:srgbClr val="000000"/>
                </a:solidFill>
                <a:effectLst/>
                <a:latin typeface="Times New Roman" panose="02020603050405020304" pitchFamily="18" charset="0"/>
                <a:cs typeface="Times New Roman" panose="02020603050405020304" pitchFamily="18" charset="0"/>
              </a:rPr>
              <a:t>just run</a:t>
            </a:r>
            <a:r>
              <a:rPr lang="en-US" sz="2000" b="0" i="0" dirty="0">
                <a:solidFill>
                  <a:srgbClr val="000000"/>
                </a:solidFill>
                <a:effectLst/>
                <a:latin typeface="Times New Roman" panose="02020603050405020304" pitchFamily="18" charset="0"/>
                <a:cs typeface="Times New Roman" panose="02020603050405020304" pitchFamily="18" charset="0"/>
              </a:rPr>
              <a:t>. You can get started with minimum configurations without the need for an entire Spring configuration setup.</a:t>
            </a:r>
          </a:p>
          <a:p>
            <a:pPr algn="l"/>
            <a:r>
              <a:rPr lang="en-US" sz="2000" b="0" i="0" u="sng" dirty="0">
                <a:effectLst/>
                <a:latin typeface="Times New Roman" panose="02020603050405020304" pitchFamily="18" charset="0"/>
                <a:cs typeface="Times New Roman" panose="02020603050405020304" pitchFamily="18" charset="0"/>
              </a:rPr>
              <a:t>Advantages:</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Spring Boot offers the following advantages to its developers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Easy to understand and develop spring applications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Increases productivity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Reduces the development time</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78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8256B-C6D0-44E9-A8E3-A5EB5C080978}"/>
              </a:ext>
            </a:extLst>
          </p:cNvPr>
          <p:cNvSpPr>
            <a:spLocks noGrp="1"/>
          </p:cNvSpPr>
          <p:nvPr>
            <p:ph type="title"/>
          </p:nvPr>
        </p:nvSpPr>
        <p:spPr/>
        <p:txBody>
          <a:bodyPr/>
          <a:lstStyle/>
          <a:p>
            <a:r>
              <a:rPr lang="en-IN" dirty="0" smtClean="0"/>
              <a:t>Technologies:</a:t>
            </a:r>
            <a:endParaRPr lang="en-IN" dirty="0"/>
          </a:p>
        </p:txBody>
      </p:sp>
      <p:sp>
        <p:nvSpPr>
          <p:cNvPr id="3" name="Content Placeholder 2">
            <a:extLst>
              <a:ext uri="{FF2B5EF4-FFF2-40B4-BE49-F238E27FC236}">
                <a16:creationId xmlns:a16="http://schemas.microsoft.com/office/drawing/2014/main" xmlns="" id="{9FFB3C95-DC0F-4C53-A015-10EB68FB50CC}"/>
              </a:ext>
            </a:extLst>
          </p:cNvPr>
          <p:cNvSpPr>
            <a:spLocks noGrp="1"/>
          </p:cNvSpPr>
          <p:nvPr>
            <p:ph idx="1"/>
          </p:nvPr>
        </p:nvSpPr>
        <p:spPr>
          <a:xfrm>
            <a:off x="1154953" y="1981199"/>
            <a:ext cx="9806962" cy="4441372"/>
          </a:xfrm>
        </p:spPr>
        <p:txBody>
          <a:bodyPr>
            <a:normAutofit fontScale="47500" lnSpcReduction="20000"/>
          </a:bodyPr>
          <a:lstStyle/>
          <a:p>
            <a:pPr marL="0" indent="0" algn="l">
              <a:buNone/>
            </a:pPr>
            <a:r>
              <a:rPr lang="en-US" sz="5000" b="1" i="0" u="sng" dirty="0">
                <a:effectLst/>
                <a:latin typeface="Times New Roman" panose="02020603050405020304" pitchFamily="18" charset="0"/>
                <a:cs typeface="Times New Roman" panose="02020603050405020304" pitchFamily="18" charset="0"/>
              </a:rPr>
              <a:t>Goals</a:t>
            </a:r>
          </a:p>
          <a:p>
            <a:pPr algn="l">
              <a:buFont typeface="Arial" panose="020B0604020202020204" pitchFamily="34" charset="0"/>
              <a:buChar char="•"/>
            </a:pPr>
            <a:r>
              <a:rPr lang="en-US" sz="4500" b="0" i="0" dirty="0">
                <a:effectLst/>
                <a:latin typeface="Times New Roman" panose="02020603050405020304" pitchFamily="18" charset="0"/>
                <a:cs typeface="Times New Roman" panose="02020603050405020304" pitchFamily="18" charset="0"/>
              </a:rPr>
              <a:t>To avoid complex XML configuration in Spring</a:t>
            </a:r>
          </a:p>
          <a:p>
            <a:pPr algn="l">
              <a:buFont typeface="Arial" panose="020B0604020202020204" pitchFamily="34" charset="0"/>
              <a:buChar char="•"/>
            </a:pPr>
            <a:r>
              <a:rPr lang="en-US" sz="4500" b="0" i="0" dirty="0">
                <a:effectLst/>
                <a:latin typeface="Times New Roman" panose="02020603050405020304" pitchFamily="18" charset="0"/>
                <a:cs typeface="Times New Roman" panose="02020603050405020304" pitchFamily="18" charset="0"/>
              </a:rPr>
              <a:t>To develop a production ready Spring applications in an easier way</a:t>
            </a:r>
          </a:p>
          <a:p>
            <a:pPr algn="l">
              <a:buFont typeface="Arial" panose="020B0604020202020204" pitchFamily="34" charset="0"/>
              <a:buChar char="•"/>
            </a:pPr>
            <a:r>
              <a:rPr lang="en-US" sz="4500" b="0" i="0" dirty="0">
                <a:effectLst/>
                <a:latin typeface="Times New Roman" panose="02020603050405020304" pitchFamily="18" charset="0"/>
                <a:cs typeface="Times New Roman" panose="02020603050405020304" pitchFamily="18" charset="0"/>
              </a:rPr>
              <a:t>To reduce the development time and run the application independently</a:t>
            </a:r>
          </a:p>
          <a:p>
            <a:pPr algn="l">
              <a:buFont typeface="Arial" panose="020B0604020202020204" pitchFamily="34" charset="0"/>
              <a:buChar char="•"/>
            </a:pPr>
            <a:r>
              <a:rPr lang="en-US" sz="4500" b="0" i="0" dirty="0">
                <a:effectLst/>
                <a:latin typeface="Times New Roman" panose="02020603050405020304" pitchFamily="18" charset="0"/>
                <a:cs typeface="Times New Roman" panose="02020603050405020304" pitchFamily="18" charset="0"/>
              </a:rPr>
              <a:t>Offer an easier way of getting started with the application</a:t>
            </a:r>
          </a:p>
          <a:p>
            <a:pPr algn="l"/>
            <a:r>
              <a:rPr lang="en-US" sz="5000" b="1" i="0" u="sng" dirty="0">
                <a:effectLst/>
                <a:latin typeface="Times New Roman" panose="02020603050405020304" pitchFamily="18" charset="0"/>
                <a:cs typeface="Times New Roman" panose="02020603050405020304" pitchFamily="18" charset="0"/>
              </a:rPr>
              <a:t>Why Spring Boot?</a:t>
            </a:r>
          </a:p>
          <a:p>
            <a:pPr algn="just">
              <a:buFont typeface="Arial" panose="020B0604020202020204" pitchFamily="34" charset="0"/>
              <a:buChar char="•"/>
            </a:pPr>
            <a:r>
              <a:rPr lang="en-US" sz="4500" b="0" i="0" dirty="0">
                <a:solidFill>
                  <a:srgbClr val="000000"/>
                </a:solidFill>
                <a:effectLst/>
                <a:latin typeface="Times New Roman" panose="02020603050405020304" pitchFamily="18" charset="0"/>
                <a:cs typeface="Times New Roman" panose="02020603050405020304" pitchFamily="18" charset="0"/>
              </a:rPr>
              <a:t>It provides a flexible way to configure Java Beans, XML configurations, and Database Transactions.</a:t>
            </a:r>
          </a:p>
          <a:p>
            <a:pPr algn="just">
              <a:buFont typeface="Arial" panose="020B0604020202020204" pitchFamily="34" charset="0"/>
              <a:buChar char="•"/>
            </a:pPr>
            <a:r>
              <a:rPr lang="en-US" sz="4500" b="0" i="0" dirty="0">
                <a:solidFill>
                  <a:srgbClr val="000000"/>
                </a:solidFill>
                <a:effectLst/>
                <a:latin typeface="Times New Roman" panose="02020603050405020304" pitchFamily="18" charset="0"/>
                <a:cs typeface="Times New Roman" panose="02020603050405020304" pitchFamily="18" charset="0"/>
              </a:rPr>
              <a:t>In Spring Boot, everything is auto configured; no manual configurations are needed.</a:t>
            </a:r>
          </a:p>
          <a:p>
            <a:pPr algn="just">
              <a:buFont typeface="Arial" panose="020B0604020202020204" pitchFamily="34" charset="0"/>
              <a:buChar char="•"/>
            </a:pPr>
            <a:r>
              <a:rPr lang="en-US" sz="4500" b="0" i="0" dirty="0">
                <a:solidFill>
                  <a:srgbClr val="000000"/>
                </a:solidFill>
                <a:effectLst/>
                <a:latin typeface="Times New Roman" panose="02020603050405020304" pitchFamily="18" charset="0"/>
                <a:cs typeface="Times New Roman" panose="02020603050405020304" pitchFamily="18" charset="0"/>
              </a:rPr>
              <a:t>It offers annotation-based spring application</a:t>
            </a:r>
          </a:p>
          <a:p>
            <a:pPr algn="just">
              <a:buFont typeface="Arial" panose="020B0604020202020204" pitchFamily="34" charset="0"/>
              <a:buChar char="•"/>
            </a:pPr>
            <a:r>
              <a:rPr lang="en-US" sz="4500" b="0" i="0" dirty="0">
                <a:solidFill>
                  <a:srgbClr val="000000"/>
                </a:solidFill>
                <a:effectLst/>
                <a:latin typeface="Times New Roman" panose="02020603050405020304" pitchFamily="18" charset="0"/>
                <a:cs typeface="Times New Roman" panose="02020603050405020304" pitchFamily="18" charset="0"/>
              </a:rPr>
              <a:t>Eases dependency management</a:t>
            </a:r>
          </a:p>
          <a:p>
            <a:pPr marL="0" indent="0">
              <a:buNone/>
            </a:pPr>
            <a:endParaRPr lang="en-IN" dirty="0"/>
          </a:p>
        </p:txBody>
      </p:sp>
    </p:spTree>
    <p:extLst>
      <p:ext uri="{BB962C8B-B14F-4D97-AF65-F5344CB8AC3E}">
        <p14:creationId xmlns:p14="http://schemas.microsoft.com/office/powerpoint/2010/main" val="6234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E740E-E76F-4F49-8DBF-17ACFC3CE06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F92FA068-30BA-48A6-88EE-DC1941991083}"/>
              </a:ext>
            </a:extLst>
          </p:cNvPr>
          <p:cNvSpPr>
            <a:spLocks noGrp="1"/>
          </p:cNvSpPr>
          <p:nvPr>
            <p:ph idx="1"/>
          </p:nvPr>
        </p:nvSpPr>
        <p:spPr>
          <a:xfrm>
            <a:off x="1154955" y="2603500"/>
            <a:ext cx="10329474" cy="3644900"/>
          </a:xfrm>
        </p:spPr>
        <p:txBody>
          <a:bodyPr>
            <a:normAutofit fontScale="77500" lnSpcReduction="20000"/>
          </a:bodyPr>
          <a:lstStyle/>
          <a:p>
            <a:r>
              <a:rPr lang="en-US" sz="2000" b="1" i="0" u="sng" dirty="0" err="1">
                <a:solidFill>
                  <a:srgbClr val="202124"/>
                </a:solidFill>
                <a:effectLst/>
                <a:latin typeface="Times New Roman" panose="02020603050405020304" pitchFamily="18" charset="0"/>
                <a:cs typeface="Times New Roman" panose="02020603050405020304" pitchFamily="18" charset="0"/>
              </a:rPr>
              <a:t>Thymeleaf</a:t>
            </a:r>
            <a:r>
              <a:rPr lang="en-US" sz="2000" b="1" i="0" u="sng" dirty="0">
                <a:solidFill>
                  <a:srgbClr val="202124"/>
                </a:solidFill>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b="0" i="0" dirty="0">
                <a:solidFill>
                  <a:srgbClr val="202124"/>
                </a:solidFill>
                <a:effectLst/>
                <a:latin typeface="Times New Roman" panose="02020603050405020304" pitchFamily="18" charset="0"/>
                <a:cs typeface="Times New Roman" panose="02020603050405020304" pitchFamily="18" charset="0"/>
              </a:rPr>
              <a:t>           </a:t>
            </a:r>
            <a:r>
              <a:rPr lang="en-US" sz="2300" b="0" i="0" dirty="0" err="1">
                <a:solidFill>
                  <a:srgbClr val="202124"/>
                </a:solidFill>
                <a:effectLst/>
                <a:latin typeface="Times New Roman" panose="02020603050405020304" pitchFamily="18" charset="0"/>
                <a:cs typeface="Times New Roman" panose="02020603050405020304" pitchFamily="18" charset="0"/>
              </a:rPr>
              <a:t>Thymeleaf</a:t>
            </a:r>
            <a:r>
              <a:rPr lang="en-US" sz="2300" b="0" i="0" dirty="0">
                <a:solidFill>
                  <a:srgbClr val="202124"/>
                </a:solidFill>
                <a:effectLst/>
                <a:latin typeface="Times New Roman" panose="02020603050405020304" pitchFamily="18" charset="0"/>
                <a:cs typeface="Times New Roman" panose="02020603050405020304" pitchFamily="18" charset="0"/>
              </a:rPr>
              <a:t> is </a:t>
            </a:r>
            <a:r>
              <a:rPr lang="en-US" sz="2300" b="1" i="0" dirty="0">
                <a:solidFill>
                  <a:srgbClr val="202124"/>
                </a:solidFill>
                <a:effectLst/>
                <a:latin typeface="Times New Roman" panose="02020603050405020304" pitchFamily="18" charset="0"/>
                <a:cs typeface="Times New Roman" panose="02020603050405020304" pitchFamily="18" charset="0"/>
              </a:rPr>
              <a:t>a Java library</a:t>
            </a:r>
            <a:r>
              <a:rPr lang="en-US" sz="2300" b="0" i="0" dirty="0">
                <a:solidFill>
                  <a:srgbClr val="202124"/>
                </a:solidFill>
                <a:effectLst/>
                <a:latin typeface="Times New Roman" panose="02020603050405020304" pitchFamily="18" charset="0"/>
                <a:cs typeface="Times New Roman" panose="02020603050405020304" pitchFamily="18" charset="0"/>
              </a:rPr>
              <a:t>. It is an XML/XHTML/HTML5 template engine able to apply a set of transformations to template files in order to display data and/or text produced by your applications. ... The main goal of </a:t>
            </a:r>
            <a:r>
              <a:rPr lang="en-US" sz="2300" b="0" i="0" dirty="0" err="1">
                <a:solidFill>
                  <a:srgbClr val="202124"/>
                </a:solidFill>
                <a:effectLst/>
                <a:latin typeface="Times New Roman" panose="02020603050405020304" pitchFamily="18" charset="0"/>
                <a:cs typeface="Times New Roman" panose="02020603050405020304" pitchFamily="18" charset="0"/>
              </a:rPr>
              <a:t>Thymeleaf</a:t>
            </a:r>
            <a:r>
              <a:rPr lang="en-US" sz="2300" b="0" i="0" dirty="0">
                <a:solidFill>
                  <a:srgbClr val="202124"/>
                </a:solidFill>
                <a:effectLst/>
                <a:latin typeface="Times New Roman" panose="02020603050405020304" pitchFamily="18" charset="0"/>
                <a:cs typeface="Times New Roman" panose="02020603050405020304" pitchFamily="18" charset="0"/>
              </a:rPr>
              <a:t> is to provide an elegant and well-formed way of creating templates.</a:t>
            </a:r>
          </a:p>
          <a:p>
            <a:pPr algn="l"/>
            <a:r>
              <a:rPr lang="en-US" sz="2400" b="1" i="0" u="sng" dirty="0">
                <a:solidFill>
                  <a:srgbClr val="202124"/>
                </a:solidFill>
                <a:effectLst/>
                <a:latin typeface="Times New Roman" panose="02020603050405020304" pitchFamily="18" charset="0"/>
                <a:cs typeface="Times New Roman" panose="02020603050405020304" pitchFamily="18" charset="0"/>
              </a:rPr>
              <a:t>HTML:</a:t>
            </a:r>
          </a:p>
          <a:p>
            <a:pPr marL="0" indent="0" algn="just">
              <a:lnSpc>
                <a:spcPct val="170000"/>
              </a:lnSpc>
              <a:buNone/>
            </a:pPr>
            <a:r>
              <a:rPr lang="en-US" sz="2100" b="0" i="0" dirty="0">
                <a:solidFill>
                  <a:srgbClr val="202124"/>
                </a:solidFill>
                <a:effectLst/>
                <a:latin typeface="Times New Roman" panose="02020603050405020304" pitchFamily="18" charset="0"/>
                <a:cs typeface="Times New Roman" panose="02020603050405020304" pitchFamily="18" charset="0"/>
              </a:rPr>
              <a:t>          HTML stands for </a:t>
            </a:r>
            <a:r>
              <a:rPr lang="en-US" sz="2100" b="1" i="0" dirty="0">
                <a:solidFill>
                  <a:srgbClr val="202124"/>
                </a:solidFill>
                <a:effectLst/>
                <a:latin typeface="Times New Roman" panose="02020603050405020304" pitchFamily="18" charset="0"/>
                <a:cs typeface="Times New Roman" panose="02020603050405020304" pitchFamily="18" charset="0"/>
              </a:rPr>
              <a:t>Hyper Text Markup Language</a:t>
            </a:r>
            <a:r>
              <a:rPr lang="en-US" sz="2100" b="0" i="0" dirty="0">
                <a:solidFill>
                  <a:srgbClr val="202124"/>
                </a:solidFill>
                <a:effectLst/>
                <a:latin typeface="Times New Roman" panose="02020603050405020304" pitchFamily="18" charset="0"/>
                <a:cs typeface="Times New Roman" panose="02020603050405020304" pitchFamily="18" charset="0"/>
              </a:rPr>
              <a:t>. HTML is the standard markup language for creating Web pages. HTML describes the structure of a Web page. HTML consists of a series of elements. HTML elements tell the browser how to display the content.</a:t>
            </a:r>
          </a:p>
          <a:p>
            <a:pPr marL="0" indent="0">
              <a:buNone/>
            </a:pPr>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endParaRPr lang="en-US" b="0" i="0" dirty="0">
              <a:solidFill>
                <a:srgbClr val="202124"/>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77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C8D96-A771-4CAD-BFCA-53D30C4814A3}"/>
              </a:ext>
            </a:extLst>
          </p:cNvPr>
          <p:cNvSpPr>
            <a:spLocks noGrp="1"/>
          </p:cNvSpPr>
          <p:nvPr>
            <p:ph type="title"/>
          </p:nvPr>
        </p:nvSpPr>
        <p:spPr/>
        <p:txBody>
          <a:bodyPr/>
          <a:lstStyle/>
          <a:p>
            <a:r>
              <a:rPr lang="en-IN" dirty="0"/>
              <a:t>Technologies:</a:t>
            </a:r>
            <a:endParaRPr lang="en-IN" dirty="0"/>
          </a:p>
        </p:txBody>
      </p:sp>
      <p:sp>
        <p:nvSpPr>
          <p:cNvPr id="3" name="Content Placeholder 2">
            <a:extLst>
              <a:ext uri="{FF2B5EF4-FFF2-40B4-BE49-F238E27FC236}">
                <a16:creationId xmlns:a16="http://schemas.microsoft.com/office/drawing/2014/main" xmlns="" id="{09850950-3E00-4BA2-8222-4A1390F4F947}"/>
              </a:ext>
            </a:extLst>
          </p:cNvPr>
          <p:cNvSpPr>
            <a:spLocks noGrp="1"/>
          </p:cNvSpPr>
          <p:nvPr>
            <p:ph idx="1"/>
          </p:nvPr>
        </p:nvSpPr>
        <p:spPr>
          <a:xfrm>
            <a:off x="856528" y="2129743"/>
            <a:ext cx="10810754" cy="4375230"/>
          </a:xfrm>
        </p:spPr>
        <p:txBody>
          <a:bodyPr/>
          <a:lstStyle/>
          <a:p>
            <a:r>
              <a:rPr lang="en-US" sz="2000" b="1" i="0" u="sng" dirty="0">
                <a:solidFill>
                  <a:srgbClr val="273239"/>
                </a:solidFill>
                <a:effectLst/>
                <a:latin typeface="Times New Roman" panose="02020603050405020304" pitchFamily="18" charset="0"/>
                <a:cs typeface="Times New Roman" panose="02020603050405020304" pitchFamily="18" charset="0"/>
              </a:rPr>
              <a:t>CSS:</a:t>
            </a:r>
          </a:p>
          <a:p>
            <a:pPr algn="just">
              <a:lnSpc>
                <a:spcPct val="150000"/>
              </a:lnSpc>
            </a:pPr>
            <a:r>
              <a:rPr lang="en-US" b="1" i="0" dirty="0">
                <a:solidFill>
                  <a:srgbClr val="273239"/>
                </a:solidFill>
                <a:effectLst/>
                <a:latin typeface="Times New Roman" panose="02020603050405020304" pitchFamily="18" charset="0"/>
                <a:cs typeface="Times New Roman" panose="02020603050405020304" pitchFamily="18" charset="0"/>
              </a:rPr>
              <a:t>C</a:t>
            </a:r>
            <a:r>
              <a:rPr lang="en-US" b="0" i="0" dirty="0">
                <a:solidFill>
                  <a:srgbClr val="273239"/>
                </a:solidFill>
                <a:effectLst/>
                <a:latin typeface="Times New Roman" panose="02020603050405020304" pitchFamily="18" charset="0"/>
                <a:cs typeface="Times New Roman" panose="02020603050405020304" pitchFamily="18" charset="0"/>
              </a:rPr>
              <a:t>ascading </a:t>
            </a:r>
            <a:r>
              <a:rPr lang="en-US" b="1" i="0" dirty="0">
                <a:solidFill>
                  <a:srgbClr val="273239"/>
                </a:solidFill>
                <a:effectLst/>
                <a:latin typeface="Times New Roman" panose="02020603050405020304" pitchFamily="18" charset="0"/>
                <a:cs typeface="Times New Roman" panose="02020603050405020304" pitchFamily="18" charset="0"/>
              </a:rPr>
              <a:t>S</a:t>
            </a:r>
            <a:r>
              <a:rPr lang="en-US" b="0" i="0" dirty="0">
                <a:solidFill>
                  <a:srgbClr val="273239"/>
                </a:solidFill>
                <a:effectLst/>
                <a:latin typeface="Times New Roman" panose="02020603050405020304" pitchFamily="18" charset="0"/>
                <a:cs typeface="Times New Roman" panose="02020603050405020304" pitchFamily="18" charset="0"/>
              </a:rPr>
              <a:t>tyle </a:t>
            </a:r>
            <a:r>
              <a:rPr lang="en-US" b="1" i="0" dirty="0">
                <a:solidFill>
                  <a:srgbClr val="273239"/>
                </a:solidFill>
                <a:effectLst/>
                <a:latin typeface="Times New Roman" panose="02020603050405020304" pitchFamily="18" charset="0"/>
                <a:cs typeface="Times New Roman" panose="02020603050405020304" pitchFamily="18" charset="0"/>
              </a:rPr>
              <a:t>S</a:t>
            </a:r>
            <a:r>
              <a:rPr lang="en-US" b="0" i="0" dirty="0">
                <a:solidFill>
                  <a:srgbClr val="273239"/>
                </a:solidFill>
                <a:effectLst/>
                <a:latin typeface="Times New Roman" panose="02020603050405020304" pitchFamily="18" charset="0"/>
                <a:cs typeface="Times New Roman" panose="02020603050405020304" pitchFamily="18" charset="0"/>
              </a:rPr>
              <a:t>heets, fondly referred to as </a:t>
            </a:r>
            <a:r>
              <a:rPr lang="en-US" b="1" i="0" dirty="0">
                <a:solidFill>
                  <a:srgbClr val="273239"/>
                </a:solidFill>
                <a:effectLst/>
                <a:latin typeface="Times New Roman" panose="02020603050405020304" pitchFamily="18" charset="0"/>
                <a:cs typeface="Times New Roman" panose="02020603050405020304" pitchFamily="18" charset="0"/>
              </a:rPr>
              <a:t>CSS</a:t>
            </a:r>
            <a:r>
              <a:rPr lang="en-US" b="0" i="0" dirty="0">
                <a:solidFill>
                  <a:srgbClr val="273239"/>
                </a:solidFill>
                <a:effectLst/>
                <a:latin typeface="Times New Roman" panose="02020603050405020304" pitchFamily="18" charset="0"/>
                <a:cs typeface="Times New Roman" panose="02020603050405020304" pitchFamily="18" charset="0"/>
              </a:rPr>
              <a:t>, is a simply designed language intended to simplify the process of making web pages presentable. CSS allows you to apply styles to web pages. More importantly, CSS enables you to do this independent of the HTML that makes up each web page.</a:t>
            </a:r>
          </a:p>
          <a:p>
            <a:pPr algn="just">
              <a:lnSpc>
                <a:spcPct val="150000"/>
              </a:lnSpc>
            </a:pPr>
            <a:r>
              <a:rPr lang="en-US" sz="2000" b="1" u="sng" dirty="0">
                <a:solidFill>
                  <a:srgbClr val="273239"/>
                </a:solidFill>
                <a:latin typeface="Times New Roman" panose="02020603050405020304" pitchFamily="18" charset="0"/>
                <a:cs typeface="Times New Roman" panose="02020603050405020304" pitchFamily="18" charset="0"/>
              </a:rPr>
              <a:t>MYSQL:</a:t>
            </a:r>
          </a:p>
          <a:p>
            <a:pPr algn="just">
              <a:lnSpc>
                <a:spcPct val="150000"/>
              </a:lnSpc>
            </a:pPr>
            <a:r>
              <a:rPr lang="en-US" b="0" i="0" dirty="0">
                <a:solidFill>
                  <a:srgbClr val="202124"/>
                </a:solidFill>
                <a:effectLst/>
                <a:latin typeface="Times New Roman" panose="02020603050405020304" pitchFamily="18" charset="0"/>
                <a:cs typeface="Times New Roman" panose="02020603050405020304" pitchFamily="18" charset="0"/>
              </a:rPr>
              <a:t>MySQL is a </a:t>
            </a:r>
            <a:r>
              <a:rPr lang="en-US" b="1" i="0" dirty="0">
                <a:solidFill>
                  <a:srgbClr val="202124"/>
                </a:solidFill>
                <a:effectLst/>
                <a:latin typeface="Times New Roman" panose="02020603050405020304" pitchFamily="18" charset="0"/>
                <a:cs typeface="Times New Roman" panose="02020603050405020304" pitchFamily="18" charset="0"/>
              </a:rPr>
              <a:t>relational database management system based on</a:t>
            </a:r>
            <a:r>
              <a:rPr lang="en-US" b="0" i="0" dirty="0">
                <a:solidFill>
                  <a:srgbClr val="202124"/>
                </a:solidFill>
                <a:effectLst/>
                <a:latin typeface="Times New Roman" panose="02020603050405020304" pitchFamily="18" charset="0"/>
                <a:cs typeface="Times New Roman" panose="02020603050405020304" pitchFamily="18" charset="0"/>
              </a:rPr>
              <a:t> SQL – Structured Query Language. The application is used for a wide range of purposes, including data warehousing, e-commerce, and logging applications.</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92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0E688-50BC-48BC-9DC5-91D1AB2E3339}"/>
              </a:ext>
            </a:extLst>
          </p:cNvPr>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View of Web Page</a:t>
            </a:r>
            <a:br>
              <a:rPr lang="en-US" sz="3600"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xmlns="" id="{34E0DCA1-B2DD-40BB-82A7-0A74A3ADBF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752" y="1891566"/>
            <a:ext cx="8368496" cy="4754972"/>
          </a:xfrm>
        </p:spPr>
      </p:pic>
    </p:spTree>
    <p:extLst>
      <p:ext uri="{BB962C8B-B14F-4D97-AF65-F5344CB8AC3E}">
        <p14:creationId xmlns:p14="http://schemas.microsoft.com/office/powerpoint/2010/main" val="2000970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386</TotalTime>
  <Words>361</Words>
  <Application>Microsoft Office PowerPoint</Application>
  <PresentationFormat>Custom</PresentationFormat>
  <Paragraphs>70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Diamonds Collection Online shop (ONLINE SHOPPING)  Java Full Stack Developer By Sutar Ankita (EBEONO62139204)   Under the guidance of Shalini Kumari (Technical Trainer)</vt:lpstr>
      <vt:lpstr>CONTENTS</vt:lpstr>
      <vt:lpstr>Introduction</vt:lpstr>
      <vt:lpstr>Software &amp; Hardware details </vt:lpstr>
      <vt:lpstr>Spring Boot</vt:lpstr>
      <vt:lpstr>Technologies:</vt:lpstr>
      <vt:lpstr>PowerPoint Presentation</vt:lpstr>
      <vt:lpstr>Technologies:</vt:lpstr>
      <vt:lpstr>View of Web Page </vt:lpstr>
      <vt:lpstr>PowerPoint Presentation</vt:lpstr>
      <vt:lpstr>PowerPoint Presentation</vt:lpstr>
      <vt:lpstr>PowerPoint Presentation</vt:lpstr>
      <vt:lpstr>PowerPoint Presentation</vt:lpstr>
      <vt:lpstr>PowerPoint Presentation</vt:lpstr>
      <vt:lpstr>Advantages </vt:lpstr>
      <vt:lpstr>Future Scope </vt:lpstr>
      <vt:lpstr>Conculsion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Diamonds Collection Online shop (ONLINE SHOPPING)  Java Full Stack Developer By K . Priyanka (EBEONO62139204)   Under the guidance of Shalini Kumari (Technical Trainer)</dc:title>
  <dc:creator>Priyanka</dc:creator>
  <cp:lastModifiedBy>Windows User</cp:lastModifiedBy>
  <cp:revision>6</cp:revision>
  <dcterms:created xsi:type="dcterms:W3CDTF">2021-10-28T22:58:11Z</dcterms:created>
  <dcterms:modified xsi:type="dcterms:W3CDTF">2021-10-29T06:40:57Z</dcterms:modified>
</cp:coreProperties>
</file>