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7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75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tel\Desktop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Aggregrate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4A8-4BC9-867D-4B631AE099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4A8-4BC9-867D-4B631AE099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4A8-4BC9-867D-4B631AE099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4A8-4BC9-867D-4B631AE099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4A8-4BC9-867D-4B631AE099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A8-4BC9-867D-4B631AE0995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F72A1-D4C5-6659-8FA9-64C2F5D9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6949FF-8687-4591-A1B5-BAD79FB26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D522D-6A78-95CA-6E2F-CA4FBC2572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8EA4B52-AA76-E967-C106-A48EBC46C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7DD101-A6E2-4B40-F0D2-77E15A15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769BB-4B81-DB4F-8C90-7AEA036EE9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B420-B817-38E9-49F2-D3E79AE4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420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77EF-8624-41EB-32B3-32CF5E5C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704D6C-69D1-04DC-18AC-90F70E2AFB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6D9EC-E308-4EC5-768E-D2B8F0EDC9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7D00FD-AA3A-DADF-806B-97E123159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CB87E7-FAFD-0877-C0C6-49F3EEDA0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6E37-761C-537F-AF2C-09A23A572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59D6D-26AE-85F4-2DD0-1CB534FF5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16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02004" y="2957873"/>
            <a:ext cx="7301967" cy="418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dirty="0">
                <a:solidFill>
                  <a:schemeClr val="bg1"/>
                </a:solidFill>
              </a:rPr>
              <a:t>Content Strategy: Top 5 Social Buzz Trends</a:t>
            </a:r>
            <a:endParaRPr lang="en-US" sz="72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22619" y="-915134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BBCB365-66AE-CFEB-1D25-A74F244F17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649" y="2445227"/>
            <a:ext cx="10101521" cy="68658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DA433C-6D7E-53A4-ED4B-B59D57C75020}"/>
              </a:ext>
            </a:extLst>
          </p:cNvPr>
          <p:cNvSpPr txBox="1"/>
          <p:nvPr/>
        </p:nvSpPr>
        <p:spPr>
          <a:xfrm>
            <a:off x="6965687" y="1530006"/>
            <a:ext cx="748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Aggregate Scores of Each Category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032A748-E528-3FC0-F857-CBB2F86E4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444522"/>
              </p:ext>
            </p:extLst>
          </p:nvPr>
        </p:nvGraphicFramePr>
        <p:xfrm>
          <a:off x="5067178" y="2306046"/>
          <a:ext cx="9980292" cy="6647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E2D094E-D30F-E46B-CD76-2B9224FA97F7}"/>
              </a:ext>
            </a:extLst>
          </p:cNvPr>
          <p:cNvSpPr txBox="1"/>
          <p:nvPr/>
        </p:nvSpPr>
        <p:spPr>
          <a:xfrm>
            <a:off x="8048152" y="999111"/>
            <a:ext cx="4018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59447"/>
            <a:ext cx="5677467" cy="888600"/>
            <a:chOff x="0" y="-75602"/>
            <a:chExt cx="7569956" cy="118480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75602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8C82AB6A-AA41-A0B1-B041-D70A8BAB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B45118-FBA1-8904-4E9D-08FCCD8275E7}"/>
              </a:ext>
            </a:extLst>
          </p:cNvPr>
          <p:cNvSpPr txBox="1"/>
          <p:nvPr/>
        </p:nvSpPr>
        <p:spPr>
          <a:xfrm>
            <a:off x="11308683" y="992148"/>
            <a:ext cx="6223766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this presentation, we analyzed over 36.5 million pieces of content generated annually across social media platforms to identify the top 5 most popular content categories. Through detailed data analysis, we found the following 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 5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most engaging content comes from: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Entertainment (memes, viral videos, celebrity news)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Technology (AI, gadgets, software)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 &amp; Wellness (fitness tips, healthy recipes)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Lifestyle (fashion, travel, home decor)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Current Events (global news, politics)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Engagement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Each category showed distinct engagement patterns, with videos and interactive posts being more successful in categories like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Entertainment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Health &amp; Wellness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Growth Opportunities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Categories like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Current Events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hold significant growth potential in specific subtopics (e.g., regional news and AI advancements).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Actionable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We recommend focusing content creation on the top categories, tailoring strategies to the preferences of key audience segments, and capitalizing on high-engagement content formats like video and interactive posts.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186111"/>
            <a:chOff x="0" y="0"/>
            <a:chExt cx="11564591" cy="691481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8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461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2400" dirty="0"/>
                <a:t>No. of Reactions Over Time</a:t>
              </a:r>
            </a:p>
            <a:p>
              <a:pPr>
                <a:lnSpc>
                  <a:spcPts val="2660"/>
                </a:lnSpc>
              </a:pPr>
              <a:r>
                <a:rPr lang="en-US" sz="2400" dirty="0"/>
                <a:t>Count of Each Reaction Type</a:t>
              </a:r>
            </a:p>
            <a:p>
              <a:pPr>
                <a:lnSpc>
                  <a:spcPts val="2660"/>
                </a:lnSpc>
              </a:pPr>
              <a:r>
                <a:rPr lang="en-US" sz="2400" dirty="0"/>
                <a:t>Aggregate Scores of Each Category</a:t>
              </a:r>
            </a:p>
            <a:p>
              <a:pPr>
                <a:lnSpc>
                  <a:spcPts val="2660"/>
                </a:lnSpc>
              </a:pPr>
              <a:r>
                <a:rPr lang="en-US" sz="2400" dirty="0"/>
                <a:t>Top 5 Categories</a:t>
              </a:r>
              <a:endParaRPr lang="en-US" sz="2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24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E2EB66-417E-AD7B-8095-0D9ABC923E9F}"/>
              </a:ext>
            </a:extLst>
          </p:cNvPr>
          <p:cNvSpPr txBox="1"/>
          <p:nvPr/>
        </p:nvSpPr>
        <p:spPr>
          <a:xfrm>
            <a:off x="9017796" y="3384202"/>
            <a:ext cx="6943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Buzz is a fast growing technology unicorn that need to adapt quickly to it’s global scale. Accenture has begin a 3 month POC focusing on these tasks: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audit of Social Buzz’s big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4D185-7BA1-A474-E8A8-DDEB4B08A5E1}"/>
              </a:ext>
            </a:extLst>
          </p:cNvPr>
          <p:cNvSpPr txBox="1"/>
          <p:nvPr/>
        </p:nvSpPr>
        <p:spPr>
          <a:xfrm>
            <a:off x="2438400" y="532526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 </a:t>
            </a:r>
            <a:r>
              <a:rPr lang="en-US" sz="2800" b="1" dirty="0">
                <a:solidFill>
                  <a:schemeClr val="bg1"/>
                </a:solidFill>
              </a:rPr>
              <a:t>100000</a:t>
            </a:r>
            <a:r>
              <a:rPr lang="en-US" sz="2800" dirty="0">
                <a:solidFill>
                  <a:schemeClr val="bg1"/>
                </a:solidFill>
              </a:rPr>
              <a:t> posts per day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36,500,000</a:t>
            </a:r>
            <a:r>
              <a:rPr lang="en-US" sz="28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these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Analysis to find social Buzz’s top 5 most popular categories of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7A6D22-6C9B-AD0A-6ECC-F72154F59410}"/>
              </a:ext>
            </a:extLst>
          </p:cNvPr>
          <p:cNvSpPr txBox="1"/>
          <p:nvPr/>
        </p:nvSpPr>
        <p:spPr>
          <a:xfrm>
            <a:off x="14293092" y="1693460"/>
            <a:ext cx="330058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Ankita Tanwar</a:t>
            </a:r>
          </a:p>
          <a:p>
            <a:r>
              <a:rPr lang="en-US" sz="2400" b="1" dirty="0"/>
              <a:t>Data Analyst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endParaRPr lang="en-US" sz="2400" b="1" dirty="0"/>
          </a:p>
          <a:p>
            <a:r>
              <a:rPr lang="en-US" sz="2400" b="1" dirty="0"/>
              <a:t>Senior Principle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E4776-8564-ABA6-4632-F890C85C012B}"/>
              </a:ext>
            </a:extLst>
          </p:cNvPr>
          <p:cNvSpPr txBox="1"/>
          <p:nvPr/>
        </p:nvSpPr>
        <p:spPr>
          <a:xfrm>
            <a:off x="4157190" y="1539348"/>
            <a:ext cx="267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F116A-2385-6082-A334-351FF3BD5ED2}"/>
              </a:ext>
            </a:extLst>
          </p:cNvPr>
          <p:cNvSpPr txBox="1"/>
          <p:nvPr/>
        </p:nvSpPr>
        <p:spPr>
          <a:xfrm>
            <a:off x="6018663" y="3197401"/>
            <a:ext cx="190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A891A6-7174-6907-1A22-62BACD4C7421}"/>
              </a:ext>
            </a:extLst>
          </p:cNvPr>
          <p:cNvSpPr txBox="1"/>
          <p:nvPr/>
        </p:nvSpPr>
        <p:spPr>
          <a:xfrm>
            <a:off x="8006538" y="4765134"/>
            <a:ext cx="2091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23BF3C-7417-7C97-0EF7-B55AE37446D3}"/>
              </a:ext>
            </a:extLst>
          </p:cNvPr>
          <p:cNvSpPr txBox="1"/>
          <p:nvPr/>
        </p:nvSpPr>
        <p:spPr>
          <a:xfrm>
            <a:off x="9929652" y="6408553"/>
            <a:ext cx="183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5C4BA-F953-DF67-52D0-AAB4CA069AF4}"/>
              </a:ext>
            </a:extLst>
          </p:cNvPr>
          <p:cNvSpPr txBox="1"/>
          <p:nvPr/>
        </p:nvSpPr>
        <p:spPr>
          <a:xfrm>
            <a:off x="11692038" y="8033665"/>
            <a:ext cx="225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637348C9-4DEA-FF3E-89FB-8572AEA0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11" y="2437521"/>
            <a:ext cx="72113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+mj-lt"/>
              </a:rPr>
              <a:t>No. of Reactions Over Time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+mj-lt"/>
              </a:rPr>
              <a:t>Count of Each Reaction Type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+mj-lt"/>
              </a:rPr>
              <a:t>Aggregate Score of Each Category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+mj-lt"/>
              </a:rPr>
              <a:t>Top 5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0C59E-B002-A8D3-6E3A-1F6EC509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9700350-1064-F5C2-F167-A1101EF2E60B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CFFB6769-9BF5-B7BC-A2E1-C780C32EE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8D83811-7668-3AE4-DAC2-DF7694D9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604D287-2B6D-370D-0EC3-B7D5D059F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0E046DD-14F9-DF2D-C418-9B3872BF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D26A17DD-B285-A5D6-C411-8FE143E8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B0F50D7-ACD8-C959-7A14-BD3A71621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9453706-76F7-9856-B7D7-8D8AFF347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BFE2E34-2BCA-9531-7D02-F53AD8B4FF9A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FD034482-263D-99B0-B97E-C10A193898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55F32D7A-9662-DDAB-ED63-4A30D9995B6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FB635BF-D039-7E63-0498-030D1DD54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6337984-7244-DA99-9DDC-681D0F73E6DB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DFECF3C-BE8D-98F1-8AAD-73970F795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17DB4AB7-9A62-A662-243A-185079390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30FAE60C-ED27-5DB1-F439-AEB5D3262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BBCF00F2-0DB7-21C3-06CC-7273BDED0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ADED2114-A8FC-4FB1-C442-53881BA48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9136E78-5588-9989-6F65-C4DE98BC8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F626BB8-67F4-2F6C-95DF-294CDF06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DFFBCD7E-3F09-A47F-6ED6-D8CB7B9B2963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233E5B2-D076-5F21-8CFE-FC61043FB258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FB0B1B74-84B2-B72F-1926-925E4861C2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26A91F82-3268-71EE-FD03-17E4DF398E0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4AC555C7-8350-E0B7-B576-5C92026E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65E3B30-0771-C1B4-C181-7F4FC6D20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7451" y="2410662"/>
            <a:ext cx="13124833" cy="67744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93D6639-C04B-724D-2525-69196ACCEB80}"/>
              </a:ext>
            </a:extLst>
          </p:cNvPr>
          <p:cNvSpPr txBox="1"/>
          <p:nvPr/>
        </p:nvSpPr>
        <p:spPr>
          <a:xfrm>
            <a:off x="7301166" y="1101906"/>
            <a:ext cx="5981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No. of Reactions Over Time</a:t>
            </a:r>
          </a:p>
        </p:txBody>
      </p:sp>
    </p:spTree>
    <p:extLst>
      <p:ext uri="{BB962C8B-B14F-4D97-AF65-F5344CB8AC3E}">
        <p14:creationId xmlns:p14="http://schemas.microsoft.com/office/powerpoint/2010/main" val="421018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E14C-DB28-2AA2-E2E3-D43DDAFB8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837EFD-D586-AB02-1234-97463ABD6F05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655F7D55-5720-1F17-366E-953D3AE99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D38967D-4E8E-D9F3-9CCF-1DCDA90D2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AF5AF1-0B3D-3340-3079-4686D8F5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64AE062-4BE9-EEB6-AFD3-E0F5DCD9E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90940DB-0640-F14A-F720-D6BA774EF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9CC58FE-F623-2770-D414-929145E5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0E50CBF-D72F-154D-0799-4E7786DB4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0989933-313A-E7F6-6105-07C05B3ED00E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CD460FB7-BED6-FB5A-9892-ADB47C10F5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EF13DDF-3918-8674-5B93-DCCE7190DC0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14337055-D5CD-BD66-97C6-EA8E87E27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1B02920-C4F6-B75D-4257-AFA169204C4C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B174A9FA-74A7-8AD7-30BC-B06B4FC82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094536E-A5CC-A37D-D5D2-8EF7D4FA2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DF337553-EBE3-638B-1079-5EC0EA8E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25030B1C-BE3B-5171-B7CA-97844A6EE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9CE51514-88C0-B541-125E-0B01EE0CC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83346FE9-42C7-ECC9-05A9-07313A74F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4A6C72A6-F263-4F49-4DC1-79D535F3C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54C1AB96-8A6B-51B2-362B-04825D2BE911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E6E1385-CFB1-4292-1EF4-BCB573C1299A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87D76EA4-4211-A1CD-49B5-B8C7334A8C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47A8B997-6D45-CA12-266A-F4BABEA2B1D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3BB394F3-F96D-8ADB-19CF-FBBCCD81B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A62C45B-51B1-2C32-B3C3-AD534B1BC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601" y="2438556"/>
            <a:ext cx="10562681" cy="67325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C13C38C-BACC-684D-469C-ECF3CA25E4F9}"/>
              </a:ext>
            </a:extLst>
          </p:cNvPr>
          <p:cNvSpPr txBox="1"/>
          <p:nvPr/>
        </p:nvSpPr>
        <p:spPr>
          <a:xfrm>
            <a:off x="6682716" y="1153983"/>
            <a:ext cx="6758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Count of Each Reaction Type</a:t>
            </a:r>
          </a:p>
        </p:txBody>
      </p:sp>
    </p:spTree>
    <p:extLst>
      <p:ext uri="{BB962C8B-B14F-4D97-AF65-F5344CB8AC3E}">
        <p14:creationId xmlns:p14="http://schemas.microsoft.com/office/powerpoint/2010/main" val="208956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424</Words>
  <Application>Microsoft Office PowerPoint</Application>
  <PresentationFormat>Custom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Ankita Tanwar</cp:lastModifiedBy>
  <cp:revision>11</cp:revision>
  <dcterms:created xsi:type="dcterms:W3CDTF">2006-08-16T00:00:00Z</dcterms:created>
  <dcterms:modified xsi:type="dcterms:W3CDTF">2025-01-20T08:50:04Z</dcterms:modified>
  <dc:identifier>DAEhDyfaYKE</dc:identifier>
</cp:coreProperties>
</file>