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0"/>
  </p:sldMasterIdLst>
  <p:notesMasterIdLst>
    <p:notesMasterId r:id="rId29"/>
  </p:notesMasterIdLst>
  <p:handoutMasterIdLst>
    <p:handoutMasterId r:id="rId30"/>
  </p:handoutMasterIdLst>
  <p:sldIdLst>
    <p:sldId id="270" r:id="rId11"/>
    <p:sldId id="341" r:id="rId12"/>
    <p:sldId id="354" r:id="rId13"/>
    <p:sldId id="355" r:id="rId14"/>
    <p:sldId id="357" r:id="rId15"/>
    <p:sldId id="356" r:id="rId16"/>
    <p:sldId id="352" r:id="rId17"/>
    <p:sldId id="358" r:id="rId18"/>
    <p:sldId id="351" r:id="rId19"/>
    <p:sldId id="322" r:id="rId20"/>
    <p:sldId id="348" r:id="rId21"/>
    <p:sldId id="366" r:id="rId22"/>
    <p:sldId id="359" r:id="rId23"/>
    <p:sldId id="360" r:id="rId24"/>
    <p:sldId id="365" r:id="rId25"/>
    <p:sldId id="362" r:id="rId26"/>
    <p:sldId id="363" r:id="rId27"/>
    <p:sldId id="3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9999"/>
    <a:srgbClr val="4B4773"/>
    <a:srgbClr val="796EA5"/>
    <a:srgbClr val="00B3F0"/>
    <a:srgbClr val="8C0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323AC-D157-72A5-BEFC-AD967307F48D}" v="79" dt="2021-02-08T07:28:54.850"/>
    <p1510:client id="{6DA9BE57-C319-4E7B-9D93-A81064CB0E03}" v="994" dt="2021-02-08T10:23:07.873"/>
    <p1510:client id="{92F182E9-3EAE-B3F2-E23D-6AE916195C3C}" v="653" dt="2021-02-08T09:01:19.353"/>
    <p1510:client id="{FF79D57D-00C6-4AAC-AE9B-D34BCDB27906}" v="524" dt="2021-02-08T10:34:53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3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AA654-0E00-8C47-8F31-BE7B18ACD81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AD33F-8ABE-4A49-A37D-B2AD9121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D5D1-5184-4CB5-A78D-9BB65DCF75A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3507-F894-484F-AE19-1016AF8B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6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3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Language models only use left context or right context, but language understanding is bidirectional.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D6066C-D4DD-46BF-8018-4A1C23350D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21" y="0"/>
            <a:ext cx="96899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83" y="3499428"/>
            <a:ext cx="5908140" cy="826794"/>
          </a:xfrm>
        </p:spPr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89" y="4369094"/>
            <a:ext cx="3384031" cy="53788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9999"/>
                </a:solidFill>
              </a:defRPr>
            </a:lvl1pPr>
          </a:lstStyle>
          <a:p>
            <a:pPr lvl="0"/>
            <a:r>
              <a:rPr lang="en-US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493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133ED-2F12-4ACF-9A90-CF1AABFA1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167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73A81-260A-470A-AAE8-F31E05473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8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5DB5-AE87-4B0D-A5D4-FFF9748C5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8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4533A-7556-4AEF-8FB9-6EDFAF903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83AA7-AA4E-48AA-B2D8-38BAAC86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D6066C-D4DD-46BF-8018-4A1C23350D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21" y="0"/>
            <a:ext cx="96899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83" y="3499428"/>
            <a:ext cx="5908140" cy="826794"/>
          </a:xfrm>
        </p:spPr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89" y="4369094"/>
            <a:ext cx="3384031" cy="53788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9999"/>
                </a:solidFill>
              </a:defRPr>
            </a:lvl1pPr>
          </a:lstStyle>
          <a:p>
            <a:pPr lvl="0"/>
            <a:r>
              <a:rPr lang="en-US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0032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62123" y="6249736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IT </a:t>
            </a:r>
            <a:r>
              <a:rPr lang="en-US" sz="180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Data &amp;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52823" y="62992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0374" y="6193700"/>
            <a:ext cx="1760415" cy="4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26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3" r:id="rId2"/>
    <p:sldLayoutId id="2147483694" r:id="rId3"/>
    <p:sldLayoutId id="2147483695" r:id="rId4"/>
    <p:sldLayoutId id="2147483696" r:id="rId5"/>
    <p:sldLayoutId id="2147483698" r:id="rId6"/>
    <p:sldLayoutId id="2147483756" r:id="rId7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Arial Narrow" charset="0"/>
          <a:ea typeface="Arial Narrow" charset="0"/>
          <a:cs typeface="Arial Narrow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143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nlp.org/elm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language-unsupervise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6BFD2-F7DB-48C6-BEDF-43732F0C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45" y="3429000"/>
            <a:ext cx="6382475" cy="152977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Yu Gothic UI" panose="020B0500000000000000" pitchFamily="34" charset="-128"/>
                <a:ea typeface="Yu Gothic UI" panose="020B0500000000000000" pitchFamily="34" charset="-128"/>
                <a:cs typeface="Calibri Light" panose="020F0302020204030204" pitchFamily="34" charset="0"/>
              </a:rPr>
              <a:t>BERT</a:t>
            </a:r>
            <a:br>
              <a:rPr lang="en-US" sz="4400" b="1" dirty="0">
                <a:latin typeface="Yu Gothic UI" panose="020B0500000000000000" pitchFamily="34" charset="-128"/>
                <a:ea typeface="Yu Gothic UI" panose="020B0500000000000000" pitchFamily="34" charset="-128"/>
                <a:cs typeface="Calibri Light" panose="020F0302020204030204" pitchFamily="34" charset="0"/>
              </a:rPr>
            </a:b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  <a:cs typeface="Calibri Light" panose="020F0302020204030204" pitchFamily="34" charset="0"/>
              </a:rPr>
              <a:t>NLU Pre-training</a:t>
            </a:r>
            <a:endParaRPr lang="en-US" sz="4400" dirty="0">
              <a:latin typeface="Yu Gothic UI" panose="020B0500000000000000" pitchFamily="34" charset="-128"/>
              <a:ea typeface="Yu Gothic UI" panose="020B05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9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9232E5F-781B-4731-AD46-EDDE59A1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49" y="450372"/>
            <a:ext cx="11488351" cy="7315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Bidirectional Approach -  MLM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4F9514-DABE-4C35-B85C-F541D8C9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2928937"/>
            <a:ext cx="7038975" cy="10001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DBCEA-0E8E-44C6-BD9C-F3E00242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Mask out k% of the input words, and then predict the masked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always use k = 15%</a:t>
            </a:r>
          </a:p>
          <a:p>
            <a:r>
              <a:rPr lang="en-US" dirty="0"/>
              <a:t>Too little masking: Too expensive to train</a:t>
            </a:r>
          </a:p>
          <a:p>
            <a:r>
              <a:rPr lang="en-US" dirty="0"/>
              <a:t>Too much masking: Not enough context</a:t>
            </a:r>
          </a:p>
          <a:p>
            <a:r>
              <a:rPr lang="en-US" sz="1600" dirty="0"/>
              <a:t>MLM – Masked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68442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695973-7185-41DB-9686-BC05A6793618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Architecture Difference in Bert, GPT, </a:t>
            </a:r>
            <a:r>
              <a:rPr lang="en-US" sz="4000" b="1" dirty="0" err="1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ELMo</a:t>
            </a:r>
            <a:endParaRPr lang="en-US" sz="4400" b="1" dirty="0">
              <a:latin typeface="Yu Gothic UI Light" panose="020B0300000000000000" pitchFamily="34" charset="-128"/>
              <a:ea typeface="Yu Gothic UI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05E83-0599-4040-8C17-EE0955D0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87" y="2471004"/>
            <a:ext cx="11372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42BC-EA0E-437A-9092-111B8ED3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325"/>
            <a:ext cx="5609624" cy="4351338"/>
          </a:xfrm>
        </p:spPr>
        <p:txBody>
          <a:bodyPr/>
          <a:lstStyle/>
          <a:p>
            <a:r>
              <a:rPr lang="en-US" b="1" dirty="0"/>
              <a:t>Pre-training</a:t>
            </a:r>
            <a:r>
              <a:rPr lang="en-US" dirty="0"/>
              <a:t>: Semi-supervised training on large amounts of text (books, Wikipedia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Fine-tuning</a:t>
            </a:r>
            <a:r>
              <a:rPr lang="en-US" dirty="0"/>
              <a:t>: Supervised training on a specific task with a labeled </a:t>
            </a:r>
            <a:r>
              <a:rPr lang="en-US" dirty="0" err="1"/>
              <a:t>datset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E670A-B863-4076-BA83-F89A8052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71" y="1262063"/>
            <a:ext cx="5162550" cy="49149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6837A11-9005-4A27-BA10-9874F9342652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BERT Model</a:t>
            </a:r>
            <a:endParaRPr lang="en-US" sz="4400" b="1" dirty="0">
              <a:latin typeface="Yu Gothic UI Light" panose="020B0300000000000000" pitchFamily="34" charset="-128"/>
              <a:ea typeface="Yu Gothic UI Light" panose="020B0300000000000000" pitchFamily="34" charset="-128"/>
              <a:cs typeface="Calibri Light" panose="020F0302020204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8CA962-FF9A-4C59-B8A0-C95026A9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55439"/>
              </p:ext>
            </p:extLst>
          </p:nvPr>
        </p:nvGraphicFramePr>
        <p:xfrm>
          <a:off x="945382" y="4140994"/>
          <a:ext cx="55024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382">
                  <a:extLst>
                    <a:ext uri="{9D8B030D-6E8A-4147-A177-3AD203B41FA5}">
                      <a16:colId xmlns:a16="http://schemas.microsoft.com/office/drawing/2014/main" val="2662098880"/>
                    </a:ext>
                  </a:extLst>
                </a:gridCol>
                <a:gridCol w="1395207">
                  <a:extLst>
                    <a:ext uri="{9D8B030D-6E8A-4147-A177-3AD203B41FA5}">
                      <a16:colId xmlns:a16="http://schemas.microsoft.com/office/drawing/2014/main" val="1081848859"/>
                    </a:ext>
                  </a:extLst>
                </a:gridCol>
                <a:gridCol w="1363853">
                  <a:extLst>
                    <a:ext uri="{9D8B030D-6E8A-4147-A177-3AD203B41FA5}">
                      <a16:colId xmlns:a16="http://schemas.microsoft.com/office/drawing/2014/main" val="6221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Bert (Base)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 (Large)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7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3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Self-Attention head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7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6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695973-7185-41DB-9686-BC05A6793618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Fine-Tuning Procedure</a:t>
            </a:r>
            <a:endParaRPr lang="en-US" sz="4400" b="1" dirty="0">
              <a:latin typeface="Yu Gothic UI Light" panose="020B0300000000000000" pitchFamily="34" charset="-128"/>
              <a:ea typeface="Yu Gothic UI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6908D-8E3B-416A-AD4E-B5BC12ED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755775"/>
            <a:ext cx="88296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5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695973-7185-41DB-9686-BC05A6793618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Input Representation</a:t>
            </a:r>
            <a:endParaRPr lang="en-US" sz="4400" b="1" dirty="0">
              <a:latin typeface="Yu Gothic UI Light" panose="020B0300000000000000" pitchFamily="34" charset="-128"/>
              <a:ea typeface="Yu Gothic UI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4BABF-B54F-4E56-83B3-9A740A40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292" y="1506148"/>
            <a:ext cx="7529064" cy="24688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0A7858-A859-4A48-BDB3-2C38637B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9285"/>
            <a:ext cx="10515600" cy="16776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30,000 </a:t>
            </a:r>
            <a:r>
              <a:rPr lang="en-US" dirty="0" err="1"/>
              <a:t>WordPiece</a:t>
            </a:r>
            <a:r>
              <a:rPr lang="en-US" dirty="0"/>
              <a:t> vocabulary on input.</a:t>
            </a:r>
          </a:p>
          <a:p>
            <a:r>
              <a:rPr lang="en-US" dirty="0"/>
              <a:t>Each token is sum of three embeddings</a:t>
            </a:r>
          </a:p>
          <a:p>
            <a:r>
              <a:rPr lang="en-US" dirty="0"/>
              <a:t>Single sequence is much more efficient.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3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02DE-720E-4E43-8BA7-95ECA32E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0F6F8-2B0B-492C-99D8-DCA9E873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7" y="1517650"/>
            <a:ext cx="3996311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3184F9-C2E2-4F5C-A526-7CF47D1D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994" y="1604961"/>
            <a:ext cx="4016043" cy="4114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5AC6C1B-4D5E-4A78-8F57-9148D40EB837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Fine-Tuning Procedure</a:t>
            </a:r>
            <a:endParaRPr lang="en-US" sz="4400" b="1" dirty="0">
              <a:latin typeface="Yu Gothic UI Light" panose="020B0300000000000000" pitchFamily="34" charset="-128"/>
              <a:ea typeface="Yu Gothic UI Light" panose="020B0300000000000000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1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695973-7185-41DB-9686-BC05A6793618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Effect of Pre-training Task</a:t>
            </a:r>
            <a:endParaRPr lang="en-US" sz="4400" b="1" dirty="0">
              <a:latin typeface="Yu Gothic UI Light" panose="020B0300000000000000" pitchFamily="34" charset="-128"/>
              <a:ea typeface="Yu Gothic UI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49DB9-0234-4BC6-99AC-A81259E4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9" y="1870509"/>
            <a:ext cx="6059146" cy="369209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4A60A-E391-4BA7-B900-A823D81C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900" y="2022909"/>
            <a:ext cx="5750426" cy="3164306"/>
          </a:xfrm>
        </p:spPr>
        <p:txBody>
          <a:bodyPr>
            <a:normAutofit/>
          </a:bodyPr>
          <a:lstStyle/>
          <a:p>
            <a:r>
              <a:rPr lang="en-US" dirty="0"/>
              <a:t>Masked LM (compared to left-to-right LM) is very important on some tasks, Next Sentence Prediction is important on other tasks. </a:t>
            </a:r>
          </a:p>
          <a:p>
            <a:r>
              <a:rPr lang="en-US" dirty="0"/>
              <a:t>Left-to-right model does very poorly on word-level task (</a:t>
            </a:r>
            <a:r>
              <a:rPr lang="en-US" dirty="0" err="1"/>
              <a:t>SQuAD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although this is mitigated by </a:t>
            </a:r>
            <a:r>
              <a:rPr lang="en-US" dirty="0" err="1"/>
              <a:t>BiLSTM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0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695973-7185-41DB-9686-BC05A6793618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Effect of Directionality and Training Time</a:t>
            </a:r>
            <a:endParaRPr lang="en-US" sz="4400" b="1" dirty="0">
              <a:latin typeface="Yu Gothic UI Light" panose="020B0300000000000000" pitchFamily="34" charset="-128"/>
              <a:ea typeface="Yu Gothic UI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4A60A-E391-4BA7-B900-A823D81C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324" y="1946709"/>
            <a:ext cx="5102726" cy="3164306"/>
          </a:xfrm>
        </p:spPr>
        <p:txBody>
          <a:bodyPr>
            <a:normAutofit/>
          </a:bodyPr>
          <a:lstStyle/>
          <a:p>
            <a:r>
              <a:rPr lang="en-US" dirty="0"/>
              <a:t>Masked LM takes slightly longer to converge because</a:t>
            </a:r>
            <a:br>
              <a:rPr lang="en-US" dirty="0"/>
            </a:br>
            <a:r>
              <a:rPr lang="en-US" dirty="0"/>
              <a:t>we only predict 15% instead of 100%</a:t>
            </a:r>
          </a:p>
          <a:p>
            <a:r>
              <a:rPr lang="en-US" dirty="0"/>
              <a:t>Absolute results are much better almost immediately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323A4-57AF-4826-B146-CD87E601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49" y="1576387"/>
            <a:ext cx="6238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4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E35B-3CE5-490E-8DDD-8E555568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F299-36CC-4AB3-BADD-D0553EC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encodings</a:t>
            </a:r>
          </a:p>
          <a:p>
            <a:r>
              <a:rPr lang="en-US" dirty="0"/>
              <a:t>Easy Fine-tuning (Common Architecture)</a:t>
            </a:r>
          </a:p>
          <a:p>
            <a:r>
              <a:rPr lang="en-US" dirty="0"/>
              <a:t>Utilizes strong transformer network as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695973-7185-41DB-9686-BC05A6793618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/>
                <a:ea typeface="Yu Gothic UI Light"/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42800-F8F3-4272-A3EB-F77AE3A689E3}"/>
              </a:ext>
            </a:extLst>
          </p:cNvPr>
          <p:cNvSpPr txBox="1"/>
          <p:nvPr/>
        </p:nvSpPr>
        <p:spPr>
          <a:xfrm>
            <a:off x="8247889" y="4702195"/>
            <a:ext cx="343814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pPr lvl="0"/>
            <a:endParaRPr lang="en-US" sz="2000">
              <a:latin typeface="Arial Nova" panose="020B05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A6D12-1B51-4672-A4E9-05C2D5E8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43375"/>
          </a:xfrm>
        </p:spPr>
        <p:txBody>
          <a:bodyPr>
            <a:normAutofit/>
          </a:bodyPr>
          <a:lstStyle/>
          <a:p>
            <a:r>
              <a:rPr lang="en-US" dirty="0"/>
              <a:t>Keywords (Prerequisites)</a:t>
            </a:r>
          </a:p>
          <a:p>
            <a:r>
              <a:rPr lang="en-US" dirty="0"/>
              <a:t>Pre-training &amp; transfer learning in NLP</a:t>
            </a:r>
          </a:p>
          <a:p>
            <a:r>
              <a:rPr lang="en-US" dirty="0"/>
              <a:t>Motivation for BERT</a:t>
            </a:r>
          </a:p>
          <a:p>
            <a:r>
              <a:rPr lang="en-US" dirty="0"/>
              <a:t>Pre-training &amp; Fine-tuning</a:t>
            </a:r>
          </a:p>
          <a:p>
            <a:r>
              <a:rPr lang="en-US" dirty="0"/>
              <a:t>Comparative Studies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656-D5D3-4EAD-B856-EF058460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49" y="394620"/>
            <a:ext cx="10515600" cy="7315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Keywords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4979C-7EE6-484E-A261-0D645D91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3057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+mj-lt"/>
              </a:rPr>
              <a:t>Embeddings</a:t>
            </a:r>
          </a:p>
          <a:p>
            <a:r>
              <a:rPr lang="en-US" sz="2600" b="1" dirty="0">
                <a:latin typeface="+mj-lt"/>
              </a:rPr>
              <a:t>Language Model (LM)</a:t>
            </a:r>
          </a:p>
          <a:p>
            <a:r>
              <a:rPr lang="en-US" sz="2600" b="1" dirty="0">
                <a:latin typeface="+mj-lt"/>
              </a:rPr>
              <a:t>Bidirectional Training</a:t>
            </a:r>
          </a:p>
          <a:p>
            <a:r>
              <a:rPr lang="en-US" sz="2600" b="1" dirty="0">
                <a:latin typeface="+mj-lt"/>
              </a:rPr>
              <a:t>Word vectors – </a:t>
            </a:r>
            <a:r>
              <a:rPr lang="en-US" sz="2600" b="1" dirty="0" err="1">
                <a:latin typeface="+mj-lt"/>
              </a:rPr>
              <a:t>TfIdf</a:t>
            </a:r>
            <a:r>
              <a:rPr lang="en-US" sz="2600" b="1" dirty="0">
                <a:latin typeface="+mj-lt"/>
              </a:rPr>
              <a:t>/count vector</a:t>
            </a:r>
          </a:p>
          <a:p>
            <a:r>
              <a:rPr lang="en-US" sz="2600" b="1" dirty="0">
                <a:latin typeface="+mj-lt"/>
              </a:rPr>
              <a:t>Fine - Tuning</a:t>
            </a:r>
          </a:p>
          <a:p>
            <a:r>
              <a:rPr lang="en-US" sz="2600" b="1" dirty="0">
                <a:latin typeface="+mj-lt"/>
              </a:rPr>
              <a:t>SOTA, a lot of SOTA!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Transformers</a:t>
            </a:r>
            <a:endParaRPr lang="en-US" sz="2600" b="1" dirty="0">
              <a:solidFill>
                <a:srgbClr val="FF0000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946D45-F45B-4CAD-B336-4737D88281A2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Pre-training in NLP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C40E900-4F99-4178-BDD7-14FC10B1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3057"/>
          </a:xfrm>
        </p:spPr>
        <p:txBody>
          <a:bodyPr>
            <a:normAutofit/>
          </a:bodyPr>
          <a:lstStyle/>
          <a:p>
            <a:r>
              <a:rPr lang="en-US" dirty="0"/>
              <a:t>Word embeddings are the basis of deep learning for NLP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Embeddings are often pre-trained on text corpus from co-occurrence statistics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F3819-DA3C-420C-BB1D-1A79FD65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579543"/>
            <a:ext cx="4857750" cy="942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8BC59B-EEAD-4EC9-ADFD-6B69B1DA3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591482"/>
            <a:ext cx="70866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946D45-F45B-4CAD-B336-4737D88281A2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Contextual Representations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C40E900-4F99-4178-BDD7-14FC10B1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623955"/>
          </a:xfrm>
        </p:spPr>
        <p:txBody>
          <a:bodyPr>
            <a:normAutofit/>
          </a:bodyPr>
          <a:lstStyle/>
          <a:p>
            <a:r>
              <a:rPr lang="en-US" dirty="0"/>
              <a:t>Word embeddings like (</a:t>
            </a:r>
            <a:r>
              <a:rPr lang="en-US" dirty="0" err="1"/>
              <a:t>GloVe</a:t>
            </a:r>
            <a:r>
              <a:rPr lang="en-US" dirty="0"/>
              <a:t>, word2vec) are context free</a:t>
            </a:r>
          </a:p>
          <a:p>
            <a:pPr lvl="1"/>
            <a:r>
              <a:rPr lang="en-US" dirty="0"/>
              <a:t>A fixed embeddings vector for each word </a:t>
            </a:r>
          </a:p>
          <a:p>
            <a:pPr lvl="1"/>
            <a:r>
              <a:rPr lang="en-US" dirty="0"/>
              <a:t>Does not take into account different possible usage of the 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Train contextual representations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E615C-D94C-4A53-80F9-B88CD338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910889"/>
            <a:ext cx="7962900" cy="12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8B880-DDC9-4781-A813-A320B1EA6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34"/>
          <a:stretch/>
        </p:blipFill>
        <p:spPr>
          <a:xfrm>
            <a:off x="1460989" y="4850825"/>
            <a:ext cx="8801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946D45-F45B-4CAD-B336-4737D88281A2}"/>
              </a:ext>
            </a:extLst>
          </p:cNvPr>
          <p:cNvSpPr txBox="1">
            <a:spLocks/>
          </p:cNvSpPr>
          <p:nvPr/>
        </p:nvSpPr>
        <p:spPr>
          <a:xfrm>
            <a:off x="703649" y="450372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Contextual Representations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B295D-97AD-4212-AEFC-E71704AB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373894"/>
            <a:ext cx="9305925" cy="31908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634506-B118-4F73-8EEF-E163E3084576}"/>
              </a:ext>
            </a:extLst>
          </p:cNvPr>
          <p:cNvSpPr txBox="1">
            <a:spLocks/>
          </p:cNvSpPr>
          <p:nvPr/>
        </p:nvSpPr>
        <p:spPr>
          <a:xfrm>
            <a:off x="703649" y="1681852"/>
            <a:ext cx="10518533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965" indent="-227965"/>
            <a:r>
              <a:rPr lang="en-US" sz="2400" dirty="0">
                <a:latin typeface="+mj-lt"/>
              </a:rPr>
              <a:t>Semi-Supervised Sequence Learning, Google, 2015 </a:t>
            </a:r>
            <a:r>
              <a:rPr lang="en-US" sz="1200" dirty="0">
                <a:latin typeface="+mj-lt"/>
              </a:rPr>
              <a:t>(</a:t>
            </a:r>
            <a:r>
              <a:rPr lang="en-US" sz="1200" dirty="0">
                <a:latin typeface="+mj-lt"/>
                <a:hlinkClick r:id="rId3"/>
              </a:rPr>
              <a:t>https://arxiv.org/abs/1511.01432</a:t>
            </a:r>
            <a:r>
              <a:rPr lang="en-US" sz="1200" dirty="0">
                <a:latin typeface="+mj-lt"/>
              </a:rPr>
              <a:t>)</a:t>
            </a:r>
          </a:p>
          <a:p>
            <a:pPr marL="227965" indent="-227965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49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B38778-0C91-4A74-B74A-6871753A6B8D}"/>
              </a:ext>
            </a:extLst>
          </p:cNvPr>
          <p:cNvSpPr txBox="1">
            <a:spLocks/>
          </p:cNvSpPr>
          <p:nvPr/>
        </p:nvSpPr>
        <p:spPr>
          <a:xfrm>
            <a:off x="703649" y="450076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Contextual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63AA-A890-4B1A-856C-75A1DD6C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58"/>
            <a:ext cx="10515600" cy="4351338"/>
          </a:xfrm>
        </p:spPr>
        <p:txBody>
          <a:bodyPr/>
          <a:lstStyle/>
          <a:p>
            <a:r>
              <a:rPr lang="en-US" dirty="0" err="1"/>
              <a:t>ELMo</a:t>
            </a:r>
            <a:r>
              <a:rPr lang="en-US" dirty="0"/>
              <a:t>: Deep Contextual Word Embeddings, AI2 &amp; University of Washington, 2017 </a:t>
            </a:r>
            <a:r>
              <a:rPr lang="en-US" sz="1200" dirty="0"/>
              <a:t>(</a:t>
            </a:r>
            <a:r>
              <a:rPr lang="en-US" sz="1200" dirty="0">
                <a:hlinkClick r:id="rId3"/>
              </a:rPr>
              <a:t>https://allennlp.org/elmo</a:t>
            </a:r>
            <a:r>
              <a:rPr lang="en-US" sz="1200" dirty="0"/>
              <a:t>)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E034D-74D3-487D-81E4-C7C5909D7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46"/>
          <a:stretch/>
        </p:blipFill>
        <p:spPr>
          <a:xfrm>
            <a:off x="742950" y="2546218"/>
            <a:ext cx="10610850" cy="35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0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B38778-0C91-4A74-B74A-6871753A6B8D}"/>
              </a:ext>
            </a:extLst>
          </p:cNvPr>
          <p:cNvSpPr txBox="1">
            <a:spLocks/>
          </p:cNvSpPr>
          <p:nvPr/>
        </p:nvSpPr>
        <p:spPr>
          <a:xfrm>
            <a:off x="703649" y="450076"/>
            <a:ext cx="11488351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Contextual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63AA-A890-4B1A-856C-75A1DD6C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58"/>
            <a:ext cx="10515600" cy="4351338"/>
          </a:xfrm>
        </p:spPr>
        <p:txBody>
          <a:bodyPr/>
          <a:lstStyle/>
          <a:p>
            <a:r>
              <a:rPr lang="en-US" dirty="0"/>
              <a:t>Improving Language Understanding by Generative Pre-Training, </a:t>
            </a:r>
            <a:r>
              <a:rPr lang="en-US" dirty="0" err="1"/>
              <a:t>OpenAI</a:t>
            </a:r>
            <a:r>
              <a:rPr lang="en-US" dirty="0"/>
              <a:t>, 2018 </a:t>
            </a:r>
            <a:r>
              <a:rPr lang="en-US" sz="1200" dirty="0"/>
              <a:t>(</a:t>
            </a:r>
            <a:r>
              <a:rPr lang="en-US" sz="1200" dirty="0">
                <a:hlinkClick r:id="rId3"/>
              </a:rPr>
              <a:t>https://openai.com/blog/language-unsupervised/</a:t>
            </a:r>
            <a:r>
              <a:rPr lang="en-US" sz="1200" dirty="0"/>
              <a:t>)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8 P600 GPU's * 30 days * 12 TFLOPS/GPU * 0.33 utilization = = .96 </a:t>
            </a:r>
            <a:r>
              <a:rPr lang="en-US" altLang="en-US" dirty="0" err="1">
                <a:solidFill>
                  <a:srgbClr val="000000"/>
                </a:solidFill>
                <a:latin typeface="SFMono-Regular"/>
              </a:rPr>
              <a:t>pfs</a:t>
            </a:r>
            <a:r>
              <a:rPr lang="en-US" altLang="en-US" dirty="0">
                <a:solidFill>
                  <a:srgbClr val="000000"/>
                </a:solidFill>
                <a:latin typeface="SFMono-Regular"/>
              </a:rPr>
              <a:t>-days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51E0C8-6604-463F-8116-265FDFA7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2987388"/>
            <a:ext cx="101631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183-8114-449B-AA19-EF7E5F87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4" y="450076"/>
            <a:ext cx="10515600" cy="731520"/>
          </a:xfrm>
        </p:spPr>
        <p:txBody>
          <a:bodyPr/>
          <a:lstStyle/>
          <a:p>
            <a:r>
              <a:rPr lang="en-US" sz="4000" b="1" dirty="0">
                <a:latin typeface="Yu Gothic UI Light" panose="020B0300000000000000" pitchFamily="34" charset="-128"/>
                <a:ea typeface="Yu Gothic UI Light" panose="020B0300000000000000" pitchFamily="34" charset="-128"/>
                <a:cs typeface="Calibri Light" panose="020F0302020204030204" pitchFamily="34" charset="0"/>
              </a:rPr>
              <a:t>Problem with previous architectures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73EA70-8E3E-4B6A-B5AD-44050D4E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421"/>
            <a:ext cx="10515600" cy="4128839"/>
          </a:xfrm>
        </p:spPr>
        <p:txBody>
          <a:bodyPr/>
          <a:lstStyle/>
          <a:p>
            <a:r>
              <a:rPr lang="en-US" dirty="0"/>
              <a:t>Words can “see themselves” in a bidirectional encoder.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E5BF6-D687-4E03-8CE7-659044D07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3"/>
          <a:stretch/>
        </p:blipFill>
        <p:spPr>
          <a:xfrm>
            <a:off x="1577541" y="2547052"/>
            <a:ext cx="9191625" cy="32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38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3A6B"/>
      </a:accent1>
      <a:accent2>
        <a:srgbClr val="0098DC"/>
      </a:accent2>
      <a:accent3>
        <a:srgbClr val="008170"/>
      </a:accent3>
      <a:accent4>
        <a:srgbClr val="F4BD34"/>
      </a:accent4>
      <a:accent5>
        <a:srgbClr val="86AF58"/>
      </a:accent5>
      <a:accent6>
        <a:srgbClr val="9D34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XMLData TextToDisplay="%DOCUMENTGUID%">{00000000-0000-0000-0000-000000000000}</XMLDat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XMLData TextToDisplay="%USERNAME%">marcolla</XMLData>
</file>

<file path=customXml/item4.xml><?xml version="1.0" encoding="utf-8"?>
<XMLData TextToDisplay="%HOSTNAME%">SLB-12628W1.DIR.slb.com</XMLData>
</file>

<file path=customXml/item5.xml><?xml version="1.0" encoding="utf-8"?>
<XMLData TextToDisplay="RightsWATCHMark">4|SCHLUMBERGER-Internal-PRIVATE|{00000000-0000-0000-0000-000000000000}</XMLDat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XMLData TextToDisplay="%CLASSIFICATIONDATETIME%">16:57 30/01/2017</XMLData>
</file>

<file path=customXml/item8.xml><?xml version="1.0" encoding="utf-8"?>
<XMLData TextToDisplay="%EMAILADDRESS%">marcolla@slb.com</XMLData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F7D3EA7F3774DBC7E404CAC97C300" ma:contentTypeVersion="7" ma:contentTypeDescription="Create a new document." ma:contentTypeScope="" ma:versionID="35be62f44bb449c386c7e6bdaa7bc96b">
  <xsd:schema xmlns:xsd="http://www.w3.org/2001/XMLSchema" xmlns:xs="http://www.w3.org/2001/XMLSchema" xmlns:p="http://schemas.microsoft.com/office/2006/metadata/properties" xmlns:ns3="d6030a2a-a313-41f4-aa71-7563d1637e22" xmlns:ns4="b5cd6848-ff53-49b7-9425-c4c355a6c74d" targetNamespace="http://schemas.microsoft.com/office/2006/metadata/properties" ma:root="true" ma:fieldsID="6d176bd6c6b96649886b05b3f378e898" ns3:_="" ns4:_="">
    <xsd:import namespace="d6030a2a-a313-41f4-aa71-7563d1637e22"/>
    <xsd:import namespace="b5cd6848-ff53-49b7-9425-c4c355a6c7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030a2a-a313-41f4-aa71-7563d1637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d6848-ff53-49b7-9425-c4c355a6c74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D5DDAB-9B71-4117-831E-FB6B2B8ECE24}">
  <ds:schemaRefs/>
</ds:datastoreItem>
</file>

<file path=customXml/itemProps2.xml><?xml version="1.0" encoding="utf-8"?>
<ds:datastoreItem xmlns:ds="http://schemas.openxmlformats.org/officeDocument/2006/customXml" ds:itemID="{1D77C81F-438E-4953-8A0D-EA5305F7D628}">
  <ds:schemaRefs>
    <ds:schemaRef ds:uri="b5cd6848-ff53-49b7-9425-c4c355a6c74d"/>
    <ds:schemaRef ds:uri="http://purl.org/dc/elements/1.1/"/>
    <ds:schemaRef ds:uri="d6030a2a-a313-41f4-aa71-7563d1637e22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1484E1-FAF2-4B2C-9F64-8F4D930F7429}">
  <ds:schemaRefs/>
</ds:datastoreItem>
</file>

<file path=customXml/itemProps4.xml><?xml version="1.0" encoding="utf-8"?>
<ds:datastoreItem xmlns:ds="http://schemas.openxmlformats.org/officeDocument/2006/customXml" ds:itemID="{F68AFE06-6C4B-49B7-93AB-ABE59862A1BF}">
  <ds:schemaRefs/>
</ds:datastoreItem>
</file>

<file path=customXml/itemProps5.xml><?xml version="1.0" encoding="utf-8"?>
<ds:datastoreItem xmlns:ds="http://schemas.openxmlformats.org/officeDocument/2006/customXml" ds:itemID="{877C04D5-5680-4F9E-9BD4-5E570DDA371A}">
  <ds:schemaRefs/>
</ds:datastoreItem>
</file>

<file path=customXml/itemProps6.xml><?xml version="1.0" encoding="utf-8"?>
<ds:datastoreItem xmlns:ds="http://schemas.openxmlformats.org/officeDocument/2006/customXml" ds:itemID="{76252877-9C16-40CE-8607-7A292C61DE11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52470E66-B69E-4701-AC60-873E55781B9D}">
  <ds:schemaRefs/>
</ds:datastoreItem>
</file>

<file path=customXml/itemProps8.xml><?xml version="1.0" encoding="utf-8"?>
<ds:datastoreItem xmlns:ds="http://schemas.openxmlformats.org/officeDocument/2006/customXml" ds:itemID="{D82215E3-3EBE-4120-8D1E-66CB6197B2E0}">
  <ds:schemaRefs/>
</ds:datastoreItem>
</file>

<file path=customXml/itemProps9.xml><?xml version="1.0" encoding="utf-8"?>
<ds:datastoreItem xmlns:ds="http://schemas.openxmlformats.org/officeDocument/2006/customXml" ds:itemID="{751467FC-94FA-4F51-BDC3-D76EA032E0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030a2a-a313-41f4-aa71-7563d1637e22"/>
    <ds:schemaRef ds:uri="b5cd6848-ff53-49b7-9425-c4c355a6c7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436</Words>
  <Application>Microsoft Office PowerPoint</Application>
  <PresentationFormat>Widescreen</PresentationFormat>
  <Paragraphs>102</Paragraphs>
  <Slides>18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Yu Gothic UI</vt:lpstr>
      <vt:lpstr>Yu Gothic UI Light</vt:lpstr>
      <vt:lpstr>Arial</vt:lpstr>
      <vt:lpstr>Arial Narrow</vt:lpstr>
      <vt:lpstr>Arial Nova</vt:lpstr>
      <vt:lpstr>Calibri</vt:lpstr>
      <vt:lpstr>Calibri Light</vt:lpstr>
      <vt:lpstr>SFMono-Regular</vt:lpstr>
      <vt:lpstr>Wingdings</vt:lpstr>
      <vt:lpstr>Custom Design</vt:lpstr>
      <vt:lpstr>BERT NLU Pre-training</vt:lpstr>
      <vt:lpstr>PowerPoint Presentation</vt:lpstr>
      <vt:lpstr>Keywords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with previous architectures</vt:lpstr>
      <vt:lpstr>Bidirectional Approach -  MLM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 Floor Safety Agora</dc:title>
  <dc:creator>ABansal4@slb.com</dc:creator>
  <cp:lastModifiedBy>Ankit Bansal</cp:lastModifiedBy>
  <cp:revision>29</cp:revision>
  <dcterms:created xsi:type="dcterms:W3CDTF">2020-06-19T14:06:48Z</dcterms:created>
  <dcterms:modified xsi:type="dcterms:W3CDTF">2021-03-15T10:19:18Z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3e2fe1-4846-4393-8cf2-1bc71a04fd88_Enabled">
    <vt:lpwstr>True</vt:lpwstr>
  </property>
  <property fmtid="{D5CDD505-2E9C-101B-9397-08002B2CF9AE}" pid="3" name="MSIP_Label_703e2fe1-4846-4393-8cf2-1bc71a04fd88_SiteId">
    <vt:lpwstr>41ff26dc-250f-4b13-8981-739be8610c21</vt:lpwstr>
  </property>
  <property fmtid="{D5CDD505-2E9C-101B-9397-08002B2CF9AE}" pid="4" name="MSIP_Label_703e2fe1-4846-4393-8cf2-1bc71a04fd88_Owner">
    <vt:lpwstr>ARawat4@slb.com</vt:lpwstr>
  </property>
  <property fmtid="{D5CDD505-2E9C-101B-9397-08002B2CF9AE}" pid="5" name="MSIP_Label_703e2fe1-4846-4393-8cf2-1bc71a04fd88_SetDate">
    <vt:lpwstr>2020-06-19T14:12:51.5182899Z</vt:lpwstr>
  </property>
  <property fmtid="{D5CDD505-2E9C-101B-9397-08002B2CF9AE}" pid="6" name="MSIP_Label_703e2fe1-4846-4393-8cf2-1bc71a04fd88_Name">
    <vt:lpwstr>Public</vt:lpwstr>
  </property>
  <property fmtid="{D5CDD505-2E9C-101B-9397-08002B2CF9AE}" pid="7" name="MSIP_Label_703e2fe1-4846-4393-8cf2-1bc71a04fd88_Application">
    <vt:lpwstr>Microsoft Azure Information Protection</vt:lpwstr>
  </property>
  <property fmtid="{D5CDD505-2E9C-101B-9397-08002B2CF9AE}" pid="8" name="MSIP_Label_703e2fe1-4846-4393-8cf2-1bc71a04fd88_ActionId">
    <vt:lpwstr>ec79f336-5868-4d3c-ba34-8169efbb283e</vt:lpwstr>
  </property>
  <property fmtid="{D5CDD505-2E9C-101B-9397-08002B2CF9AE}" pid="9" name="MSIP_Label_703e2fe1-4846-4393-8cf2-1bc71a04fd88_Extended_MSFT_Method">
    <vt:lpwstr>Manual</vt:lpwstr>
  </property>
  <property fmtid="{D5CDD505-2E9C-101B-9397-08002B2CF9AE}" pid="10" name="Sensitivity">
    <vt:lpwstr>Public</vt:lpwstr>
  </property>
</Properties>
</file>