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7"/>
  </p:notesMasterIdLst>
  <p:sldIdLst>
    <p:sldId id="296" r:id="rId2"/>
    <p:sldId id="327" r:id="rId3"/>
    <p:sldId id="714" r:id="rId4"/>
    <p:sldId id="708" r:id="rId5"/>
    <p:sldId id="693" r:id="rId6"/>
    <p:sldId id="258" r:id="rId7"/>
    <p:sldId id="259" r:id="rId8"/>
    <p:sldId id="261" r:id="rId9"/>
    <p:sldId id="263" r:id="rId10"/>
    <p:sldId id="264" r:id="rId11"/>
    <p:sldId id="265" r:id="rId12"/>
    <p:sldId id="694" r:id="rId13"/>
    <p:sldId id="689" r:id="rId14"/>
    <p:sldId id="690" r:id="rId15"/>
    <p:sldId id="709" r:id="rId16"/>
    <p:sldId id="695" r:id="rId17"/>
    <p:sldId id="397" r:id="rId18"/>
    <p:sldId id="698" r:id="rId19"/>
    <p:sldId id="406" r:id="rId20"/>
    <p:sldId id="696" r:id="rId21"/>
    <p:sldId id="697" r:id="rId22"/>
    <p:sldId id="699" r:id="rId23"/>
    <p:sldId id="700" r:id="rId24"/>
    <p:sldId id="710" r:id="rId25"/>
    <p:sldId id="399" r:id="rId26"/>
    <p:sldId id="297" r:id="rId27"/>
    <p:sldId id="300" r:id="rId28"/>
    <p:sldId id="301" r:id="rId29"/>
    <p:sldId id="701" r:id="rId30"/>
    <p:sldId id="400" r:id="rId31"/>
    <p:sldId id="702" r:id="rId32"/>
    <p:sldId id="704" r:id="rId33"/>
    <p:sldId id="306" r:id="rId34"/>
    <p:sldId id="307" r:id="rId35"/>
    <p:sldId id="308" r:id="rId36"/>
    <p:sldId id="394" r:id="rId37"/>
    <p:sldId id="707" r:id="rId38"/>
    <p:sldId id="705" r:id="rId39"/>
    <p:sldId id="706" r:id="rId40"/>
    <p:sldId id="711" r:id="rId41"/>
    <p:sldId id="401" r:id="rId42"/>
    <p:sldId id="309" r:id="rId43"/>
    <p:sldId id="402" r:id="rId44"/>
    <p:sldId id="312" r:id="rId45"/>
    <p:sldId id="313" r:id="rId46"/>
    <p:sldId id="712" r:id="rId47"/>
    <p:sldId id="396" r:id="rId48"/>
    <p:sldId id="320" r:id="rId49"/>
    <p:sldId id="408" r:id="rId50"/>
    <p:sldId id="332" r:id="rId51"/>
    <p:sldId id="333" r:id="rId52"/>
    <p:sldId id="334" r:id="rId53"/>
    <p:sldId id="335" r:id="rId54"/>
    <p:sldId id="336" r:id="rId55"/>
    <p:sldId id="337" r:id="rId56"/>
    <p:sldId id="321" r:id="rId57"/>
    <p:sldId id="395" r:id="rId58"/>
    <p:sldId id="322" r:id="rId59"/>
    <p:sldId id="323" r:id="rId60"/>
    <p:sldId id="324" r:id="rId61"/>
    <p:sldId id="325" r:id="rId62"/>
    <p:sldId id="326" r:id="rId63"/>
    <p:sldId id="393" r:id="rId64"/>
    <p:sldId id="328" r:id="rId65"/>
    <p:sldId id="329" r:id="rId66"/>
    <p:sldId id="330" r:id="rId67"/>
    <p:sldId id="713" r:id="rId68"/>
    <p:sldId id="398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414" r:id="rId80"/>
    <p:sldId id="348" r:id="rId81"/>
    <p:sldId id="413" r:id="rId82"/>
    <p:sldId id="349" r:id="rId83"/>
    <p:sldId id="350" r:id="rId84"/>
    <p:sldId id="355" r:id="rId85"/>
    <p:sldId id="351" r:id="rId86"/>
    <p:sldId id="352" r:id="rId87"/>
    <p:sldId id="353" r:id="rId88"/>
    <p:sldId id="354" r:id="rId89"/>
    <p:sldId id="412" r:id="rId90"/>
    <p:sldId id="357" r:id="rId91"/>
    <p:sldId id="358" r:id="rId92"/>
    <p:sldId id="359" r:id="rId93"/>
    <p:sldId id="360" r:id="rId94"/>
    <p:sldId id="361" r:id="rId95"/>
    <p:sldId id="269" r:id="rId96"/>
  </p:sldIdLst>
  <p:sldSz cx="9144000" cy="5143500" type="screen16x9"/>
  <p:notesSz cx="6858000" cy="9144000"/>
  <p:embeddedFontLst>
    <p:embeddedFont>
      <p:font typeface="Colonna MT" panose="04020805060202030203" pitchFamily="82" charset="0"/>
      <p:regular r:id="rId9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0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0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16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02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40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02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463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996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37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111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54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380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5858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77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US"/>
              <a:t>5858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7A56-4B24-4514-ABC7-E5BA5790F6DD}"/>
              </a:ext>
            </a:extLst>
          </p:cNvPr>
          <p:cNvSpPr txBox="1"/>
          <p:nvPr userDrawn="1"/>
        </p:nvSpPr>
        <p:spPr>
          <a:xfrm>
            <a:off x="7100047" y="4733926"/>
            <a:ext cx="13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alpha val="38000"/>
                  </a:schemeClr>
                </a:solidFill>
                <a:latin typeface="Colonna MT" panose="04020805060202030203" pitchFamily="82" charset="0"/>
              </a:rPr>
              <a:t>Compiled by ab</a:t>
            </a:r>
          </a:p>
        </p:txBody>
      </p:sp>
    </p:spTree>
    <p:extLst>
      <p:ext uri="{BB962C8B-B14F-4D97-AF65-F5344CB8AC3E}">
        <p14:creationId xmlns:p14="http://schemas.microsoft.com/office/powerpoint/2010/main" val="2126557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6" r:id="rId13"/>
    <p:sldLayoutId id="2147483697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4294967295"/>
          </p:nvPr>
        </p:nvSpPr>
        <p:spPr>
          <a:xfrm>
            <a:off x="922338" y="3105150"/>
            <a:ext cx="8221662" cy="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Compiled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Ankit Bhattarai</a:t>
            </a:r>
          </a:p>
          <a:p>
            <a:pPr marL="0" lvl="0" indent="0"/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 idx="4294967295"/>
          </p:nvPr>
        </p:nvSpPr>
        <p:spPr>
          <a:xfrm>
            <a:off x="1808921" y="983421"/>
            <a:ext cx="6474865" cy="3459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Object-Oriented programming in C++ </a:t>
            </a:r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CSIT 202</a:t>
            </a:r>
            <a:r>
              <a:rPr lang="en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semester,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BScCSIT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Compiled by </a:t>
            </a:r>
            <a:r>
              <a:rPr lang="en-US" sz="1600" dirty="0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Ankit Bhattarai</a:t>
            </a:r>
            <a:b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Ambition Guru College</a:t>
            </a:r>
            <a:br>
              <a:rPr lang="en" sz="1400" dirty="0"/>
            </a:br>
            <a:r>
              <a:rPr lang="en" sz="2800" b="1" dirty="0"/>
              <a:t> 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D2C9-BBE0-0FD0-E312-5DEF388B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504" y="1022568"/>
            <a:ext cx="6046841" cy="3823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484"/>
              </a:spcBef>
              <a:buNone/>
              <a:tabLst>
                <a:tab pos="281940" algn="l"/>
              </a:tabLst>
            </a:pPr>
            <a:r>
              <a:rPr lang="en-US" sz="1400" b="1" spc="-4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	</a:t>
            </a:r>
            <a:r>
              <a:rPr lang="en-US" sz="1400" b="1" spc="-4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(General</a:t>
            </a:r>
            <a:r>
              <a:rPr lang="en-US" sz="1400" b="1" spc="-19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US" sz="1400" b="1" spc="-19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400" b="1" spc="-8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class)</a:t>
            </a:r>
            <a:endParaRPr lang="en-US" sz="1400" spc="-4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09538" indent="0" algn="just">
              <a:lnSpc>
                <a:spcPct val="150000"/>
              </a:lnSpc>
              <a:spcBef>
                <a:spcPts val="255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basic facilities that are used by all other input/output  classes.</a:t>
            </a:r>
          </a:p>
          <a:p>
            <a:pPr marL="0" indent="0">
              <a:lnSpc>
                <a:spcPct val="150000"/>
              </a:lnSpc>
              <a:spcBef>
                <a:spcPts val="488"/>
              </a:spcBef>
              <a:buNone/>
              <a:tabLst>
                <a:tab pos="289084" algn="l"/>
              </a:tabLst>
            </a:pP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	</a:t>
            </a:r>
            <a:r>
              <a:rPr lang="en-US" sz="1400" b="1" spc="-4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streambuf</a:t>
            </a:r>
            <a:endParaRPr lang="en-US" sz="1400" spc="-4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67151" indent="0" algn="just">
              <a:lnSpc>
                <a:spcPct val="150000"/>
              </a:lnSpc>
              <a:spcBef>
                <a:spcPts val="566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streambuf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holds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characters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written or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400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to actual destination.</a:t>
            </a:r>
          </a:p>
          <a:p>
            <a:pPr marL="0" indent="0">
              <a:lnSpc>
                <a:spcPct val="150000"/>
              </a:lnSpc>
              <a:spcBef>
                <a:spcPts val="484"/>
              </a:spcBef>
              <a:buNone/>
              <a:tabLst>
                <a:tab pos="357664" algn="l"/>
              </a:tabLst>
            </a:pP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	</a:t>
            </a:r>
            <a:r>
              <a:rPr lang="en-US" sz="1400" b="1" spc="-4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(input</a:t>
            </a:r>
            <a:r>
              <a:rPr lang="en-US" sz="1400" b="1" spc="-3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stream)</a:t>
            </a:r>
            <a:endParaRPr lang="en-US" sz="1400" spc="-4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566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Inherits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properties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566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Declares input functions such as get( ),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) and read( ) as member functions.</a:t>
            </a:r>
          </a:p>
          <a:p>
            <a:pPr>
              <a:lnSpc>
                <a:spcPct val="150000"/>
              </a:lnSpc>
              <a:spcBef>
                <a:spcPts val="484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overloaded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en-US" sz="14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(&gt;&gt;).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44A91-F5A9-B41F-DCC4-9526E1B4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96FC-E47F-F5B6-5C97-FA438E537A5B}"/>
              </a:ext>
            </a:extLst>
          </p:cNvPr>
          <p:cNvSpPr txBox="1"/>
          <p:nvPr/>
        </p:nvSpPr>
        <p:spPr>
          <a:xfrm>
            <a:off x="1887792" y="297566"/>
            <a:ext cx="4911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09538" indent="0">
              <a:spcBef>
                <a:spcPts val="255"/>
              </a:spcBef>
              <a:buNone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800" b="1" spc="-23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800" b="1" spc="-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1800" b="1" spc="-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US" sz="1800" b="1" spc="-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800" b="1" spc="-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1800" b="1" spc="-3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US" sz="1800" b="1" spc="-26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b="1" spc="-1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800" b="1" spc="-476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follows:</a:t>
            </a:r>
          </a:p>
        </p:txBody>
      </p:sp>
    </p:spTree>
    <p:extLst>
      <p:ext uri="{BB962C8B-B14F-4D97-AF65-F5344CB8AC3E}">
        <p14:creationId xmlns:p14="http://schemas.microsoft.com/office/powerpoint/2010/main" val="41798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6257-2077-6DB8-4A5A-FF992748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97" y="624426"/>
            <a:ext cx="5593326" cy="326350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184"/>
              </a:spcBef>
              <a:buNone/>
              <a:tabLst>
                <a:tab pos="365760" algn="l"/>
              </a:tabLst>
            </a:pPr>
            <a:r>
              <a:rPr lang="en-US" sz="18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	</a:t>
            </a:r>
            <a:r>
              <a:rPr lang="en-US" sz="1800" b="1" spc="-4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en-US" sz="18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(output</a:t>
            </a:r>
            <a:r>
              <a:rPr lang="en-US" sz="1800" b="1" spc="-45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stream):</a:t>
            </a:r>
          </a:p>
          <a:p>
            <a:pPr algn="just">
              <a:lnSpc>
                <a:spcPct val="150000"/>
              </a:lnSpc>
              <a:spcBef>
                <a:spcPts val="57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inherits</a:t>
            </a:r>
            <a:r>
              <a:rPr lang="en-US" sz="18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18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566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8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8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en-US" sz="18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8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put(</a:t>
            </a:r>
            <a:r>
              <a:rPr lang="en-US" sz="18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write( ).</a:t>
            </a:r>
          </a:p>
          <a:p>
            <a:pPr algn="just">
              <a:lnSpc>
                <a:spcPct val="150000"/>
              </a:lnSpc>
              <a:spcBef>
                <a:spcPts val="566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8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overloaded</a:t>
            </a:r>
            <a:r>
              <a:rPr lang="en-US" sz="18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en-US" sz="18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lang="en-US" sz="18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(&lt;&lt;).</a:t>
            </a:r>
          </a:p>
          <a:p>
            <a:pPr marL="0" indent="0" algn="just">
              <a:lnSpc>
                <a:spcPct val="150000"/>
              </a:lnSpc>
              <a:spcBef>
                <a:spcPts val="566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8"/>
              </a:spcBef>
              <a:buNone/>
              <a:tabLst>
                <a:tab pos="291941" algn="l"/>
              </a:tabLst>
            </a:pPr>
            <a:r>
              <a:rPr lang="en-US" sz="18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	iostream(input/output</a:t>
            </a:r>
            <a:r>
              <a:rPr lang="en-US" sz="1800" b="1" spc="-4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stream):</a:t>
            </a:r>
          </a:p>
          <a:p>
            <a:pPr algn="just">
              <a:lnSpc>
                <a:spcPct val="150000"/>
              </a:lnSpc>
              <a:spcBef>
                <a:spcPts val="57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inherits</a:t>
            </a:r>
            <a:r>
              <a:rPr lang="en-US" sz="18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18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4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en-US" sz="18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en-US" sz="18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classes.</a:t>
            </a:r>
          </a:p>
          <a:p>
            <a:pPr>
              <a:lnSpc>
                <a:spcPct val="150000"/>
              </a:lnSpc>
              <a:spcBef>
                <a:spcPts val="566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the functions and operators available with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classes are available in iostream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71A5-CD4F-D05F-BB03-7CC1848D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6038-83B1-5262-B954-EBF04B99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35BF3-EEF6-60BA-DDD0-B9046C67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48" y="1666546"/>
            <a:ext cx="5662245" cy="99417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 Stream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35B8D-4DBC-A073-BC7B-B73012A7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61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C981-351A-9658-D41C-3D0A4485F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AA1E-A91D-A316-0C2F-16BFAC8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C516-A030-3D90-5CB2-477956078C7D}"/>
              </a:ext>
            </a:extLst>
          </p:cNvPr>
          <p:cNvSpPr txBox="1"/>
          <p:nvPr/>
        </p:nvSpPr>
        <p:spPr>
          <a:xfrm>
            <a:off x="1836173" y="466231"/>
            <a:ext cx="5471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Stream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F039F-4C4C-C1A3-B207-4A0324C6006D}"/>
              </a:ext>
            </a:extLst>
          </p:cNvPr>
          <p:cNvSpPr txBox="1"/>
          <p:nvPr/>
        </p:nvSpPr>
        <p:spPr>
          <a:xfrm>
            <a:off x="1836173" y="1002089"/>
            <a:ext cx="7064479" cy="208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stream has an internal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flag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(to test for errors):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no 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eof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end of file reached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logical error (e.g., wrong data type)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read/write failure</a:t>
            </a:r>
          </a:p>
        </p:txBody>
      </p:sp>
    </p:spTree>
    <p:extLst>
      <p:ext uri="{BB962C8B-B14F-4D97-AF65-F5344CB8AC3E}">
        <p14:creationId xmlns:p14="http://schemas.microsoft.com/office/powerpoint/2010/main" val="248704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D8B7-563F-EC31-B391-158AF74FB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4CCA-F89E-BC16-0808-55896A2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CF771-17EA-E3A2-85B6-0C227494CEA1}"/>
              </a:ext>
            </a:extLst>
          </p:cNvPr>
          <p:cNvSpPr txBox="1"/>
          <p:nvPr/>
        </p:nvSpPr>
        <p:spPr>
          <a:xfrm>
            <a:off x="1836173" y="466231"/>
            <a:ext cx="5471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Stream Errors: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6A756-2E44-8450-6B7B-ABE0395BE3A4}"/>
              </a:ext>
            </a:extLst>
          </p:cNvPr>
          <p:cNvSpPr txBox="1"/>
          <p:nvPr/>
        </p:nvSpPr>
        <p:spPr>
          <a:xfrm>
            <a:off x="1836173" y="923222"/>
            <a:ext cx="4579375" cy="329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cin.fail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"Input failed!"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4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97EC-1AD6-3C01-02A6-5353D213E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B6281C-DF60-D980-40F1-F3E0FBF8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82" y="1283110"/>
            <a:ext cx="4666943" cy="27579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7: Part 2</a:t>
            </a:r>
            <a:b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Unformatted console input/output functions</a:t>
            </a:r>
            <a:b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Formatted</a:t>
            </a:r>
            <a:r>
              <a:rPr lang="en-US" sz="2000" b="1" spc="-15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000" b="1" spc="-11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br>
              <a:rPr lang="en-US" sz="22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3CE85-6513-6F40-5AEF-1A95E583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54437-B6AD-5FB1-7CEB-27C234B4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879F6-BDED-0C43-9842-96BA58F6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17" y="1863886"/>
            <a:ext cx="5008100" cy="1415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Unformatted console input/output functions</a:t>
            </a:r>
            <a:br>
              <a:rPr lang="en-US" sz="2000" b="1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Formatted</a:t>
            </a:r>
            <a:r>
              <a:rPr lang="en-US" sz="20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0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br>
              <a:rPr lang="en-US" sz="200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000" b="1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1E10D-3D1E-047B-8759-0E44A9FC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74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B871C-1977-F30F-03F1-9DF0E914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9" y="863780"/>
            <a:ext cx="2615774" cy="99417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Unformatted</a:t>
            </a:r>
            <a:r>
              <a:rPr lang="en-US" sz="16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16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endParaRPr lang="en-US" sz="1600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895D-67EC-C737-102F-10BC853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17</a:t>
            </a:fld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9E4C2AC-247F-749C-6100-9AAE495CBE6D}"/>
              </a:ext>
            </a:extLst>
          </p:cNvPr>
          <p:cNvSpPr txBox="1">
            <a:spLocks/>
          </p:cNvSpPr>
          <p:nvPr/>
        </p:nvSpPr>
        <p:spPr>
          <a:xfrm>
            <a:off x="4394097" y="863780"/>
            <a:ext cx="252017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Formatted</a:t>
            </a:r>
            <a:r>
              <a:rPr lang="en-US" sz="16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16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endParaRPr lang="en-US" sz="1600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2EA483-B894-DEE7-DBAB-A31D3B389F1D}"/>
              </a:ext>
            </a:extLst>
          </p:cNvPr>
          <p:cNvCxnSpPr>
            <a:cxnSpLocks/>
          </p:cNvCxnSpPr>
          <p:nvPr/>
        </p:nvCxnSpPr>
        <p:spPr>
          <a:xfrm>
            <a:off x="4262286" y="1062939"/>
            <a:ext cx="0" cy="32520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9D437F-E6D4-B549-359A-F16E4606CA7A}"/>
              </a:ext>
            </a:extLst>
          </p:cNvPr>
          <p:cNvSpPr txBox="1"/>
          <p:nvPr/>
        </p:nvSpPr>
        <p:spPr>
          <a:xfrm>
            <a:off x="1358349" y="1781517"/>
            <a:ext cx="225465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put() and get()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&amp; write()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read() &amp; ignore()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8F3BB-227D-9B19-7ADC-65DD92E1A3ED}"/>
              </a:ext>
            </a:extLst>
          </p:cNvPr>
          <p:cNvSpPr txBox="1"/>
          <p:nvPr/>
        </p:nvSpPr>
        <p:spPr>
          <a:xfrm>
            <a:off x="4408383" y="1729166"/>
            <a:ext cx="2254657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width()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precision()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fill()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unsetf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24439-4AA0-5C02-EBF0-1378108A1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84FFE-9CA6-5933-1AF4-FBD69671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3" y="1814649"/>
            <a:ext cx="5627077" cy="1415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Unformatted</a:t>
            </a:r>
            <a:r>
              <a:rPr lang="en-US" sz="24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4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br>
              <a:rPr lang="en-US" sz="200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000" b="1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21D37-C833-70ED-57B5-F23CFD9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75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5D76-9398-DA16-3908-BCF02198B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A57AC-57F2-567A-4DE5-1D942731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19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BC4C76-F34E-9450-A29C-9ACF65F4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061" y="323080"/>
            <a:ext cx="5169877" cy="499879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Unformatted</a:t>
            </a:r>
            <a:r>
              <a:rPr lang="en-US" sz="24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4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760FE-561C-B23C-E6D5-222990CE8EAD}"/>
              </a:ext>
            </a:extLst>
          </p:cNvPr>
          <p:cNvSpPr txBox="1"/>
          <p:nvPr/>
        </p:nvSpPr>
        <p:spPr>
          <a:xfrm>
            <a:off x="2074985" y="909771"/>
            <a:ext cx="584512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works at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 level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No formatting, raw I/O.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Functions: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get() / put()</a:t>
            </a:r>
            <a:r>
              <a:rPr lang="en-US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read/write single character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read line of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write()</a:t>
            </a:r>
            <a:r>
              <a:rPr lang="en-US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write string with specified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read()</a:t>
            </a:r>
            <a:r>
              <a:rPr lang="en-US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read raw bytes (used in binary files)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ignore()</a:t>
            </a:r>
            <a:r>
              <a:rPr lang="en-US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skip characters</a:t>
            </a:r>
          </a:p>
        </p:txBody>
      </p:sp>
    </p:spTree>
    <p:extLst>
      <p:ext uri="{BB962C8B-B14F-4D97-AF65-F5344CB8AC3E}">
        <p14:creationId xmlns:p14="http://schemas.microsoft.com/office/powerpoint/2010/main" val="5552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1708" y="273844"/>
            <a:ext cx="6713642" cy="590581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Syllabus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32260"/>
              </p:ext>
            </p:extLst>
          </p:nvPr>
        </p:nvGraphicFramePr>
        <p:xfrm>
          <a:off x="1801708" y="1033360"/>
          <a:ext cx="6806929" cy="307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169">
                  <a:extLst>
                    <a:ext uri="{9D8B030D-6E8A-4147-A177-3AD203B41FA5}">
                      <a16:colId xmlns:a16="http://schemas.microsoft.com/office/drawing/2014/main" val="277485351"/>
                    </a:ext>
                  </a:extLst>
                </a:gridCol>
                <a:gridCol w="3552811">
                  <a:extLst>
                    <a:ext uri="{9D8B030D-6E8A-4147-A177-3AD203B41FA5}">
                      <a16:colId xmlns:a16="http://schemas.microsoft.com/office/drawing/2014/main" val="3885852019"/>
                    </a:ext>
                  </a:extLst>
                </a:gridCol>
                <a:gridCol w="864050">
                  <a:extLst>
                    <a:ext uri="{9D8B030D-6E8A-4147-A177-3AD203B41FA5}">
                      <a16:colId xmlns:a16="http://schemas.microsoft.com/office/drawing/2014/main" val="2111206873"/>
                    </a:ext>
                  </a:extLst>
                </a:gridCol>
                <a:gridCol w="1812899">
                  <a:extLst>
                    <a:ext uri="{9D8B030D-6E8A-4147-A177-3AD203B41FA5}">
                      <a16:colId xmlns:a16="http://schemas.microsoft.com/office/drawing/2014/main" val="3184759305"/>
                    </a:ext>
                  </a:extLst>
                </a:gridCol>
              </a:tblGrid>
              <a:tr h="51332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4016643599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C++ and OOP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468230162"/>
                  </a:ext>
                </a:extLst>
              </a:tr>
              <a:tr h="36651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 and objects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1007455636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Overloading &amp; Type Conversion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3264219176"/>
                  </a:ext>
                </a:extLst>
              </a:tr>
              <a:tr h="37639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Inheritance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3772592086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Polymorphism and Virtual Functions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763867833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Templates and Exception Handling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440226816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I/O Stream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20378" marR="120378" marT="60189" marB="60189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8" marR="120378" marT="60189" marB="60189"/>
                </a:tc>
                <a:extLst>
                  <a:ext uri="{0D108BD9-81ED-4DB2-BD59-A6C34878D82A}">
                    <a16:rowId xmlns:a16="http://schemas.microsoft.com/office/drawing/2014/main" val="21139374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0418" y="4333963"/>
            <a:ext cx="16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Credit hours :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E7452-D04D-461F-96F5-1AA76E434CB8}"/>
              </a:ext>
            </a:extLst>
          </p:cNvPr>
          <p:cNvSpPr txBox="1"/>
          <p:nvPr/>
        </p:nvSpPr>
        <p:spPr>
          <a:xfrm>
            <a:off x="1704604" y="4337835"/>
            <a:ext cx="332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Practical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DF940-88E0-46FE-9565-69863E85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35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D62E-92B9-C53E-4199-688618BF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DA2F3-E738-FE36-6916-316D29F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11A4E51-FDBC-7C7F-D68F-3E78B93F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42" y="2571750"/>
            <a:ext cx="2845191" cy="49987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Unformatted</a:t>
            </a:r>
            <a:r>
              <a:rPr lang="en-US" sz="18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18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C52AB-F224-753D-8633-39DF0F4A4AFA}"/>
              </a:ext>
            </a:extLst>
          </p:cNvPr>
          <p:cNvSpPr txBox="1"/>
          <p:nvPr/>
        </p:nvSpPr>
        <p:spPr>
          <a:xfrm>
            <a:off x="2736167" y="225081"/>
            <a:ext cx="5261316" cy="468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  <a:buNone/>
            </a:pP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char c;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"Enter a character: ";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cin.get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(c);              </a:t>
            </a:r>
            <a:r>
              <a:rPr lang="en-US" sz="10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unformatted input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"You entered: ";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cout.put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(c);             </a:t>
            </a:r>
            <a:r>
              <a:rPr lang="en-US" sz="10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unformatted output</a:t>
            </a:r>
          </a:p>
          <a:p>
            <a:pPr>
              <a:lnSpc>
                <a:spcPct val="150000"/>
              </a:lnSpc>
              <a:buNone/>
            </a:pP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cin.ignore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           </a:t>
            </a:r>
            <a:r>
              <a:rPr lang="en-US" sz="10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clear leftover newline from buffer</a:t>
            </a:r>
          </a:p>
          <a:p>
            <a:pPr>
              <a:lnSpc>
                <a:spcPct val="150000"/>
              </a:lnSpc>
              <a:buNone/>
            </a:pP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char str[20];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"\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nEnter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line: ";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cin.getline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(str, 20);    </a:t>
            </a:r>
            <a:r>
              <a:rPr lang="en-US" sz="10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reads full line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"First 10 characters: ";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cout.write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(str, 10);     </a:t>
            </a:r>
            <a:r>
              <a:rPr lang="en-US" sz="10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prints first 10 chars</a:t>
            </a:r>
          </a:p>
          <a:p>
            <a:pPr>
              <a:lnSpc>
                <a:spcPct val="150000"/>
              </a:lnSpc>
              <a:buNone/>
            </a:pPr>
            <a:endParaRPr lang="en-US" sz="1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50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DB9FA-AE1E-60A6-6A27-CD99BEFCD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A73990-7873-7B6F-B4CE-2412C11C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00" y="1863886"/>
            <a:ext cx="5507501" cy="1415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Formatted</a:t>
            </a:r>
            <a:r>
              <a:rPr lang="en-US" sz="24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4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br>
              <a:rPr lang="en-US" sz="200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000" b="1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34FAF-6910-48EB-424C-190C26A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20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D0A10-5872-79E0-4642-36F6F3D4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18C314-1CEC-6B74-6186-CF55B5EE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249" y="330508"/>
            <a:ext cx="5507501" cy="6331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Formatted</a:t>
            </a:r>
            <a:r>
              <a:rPr lang="en-US" sz="24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4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br>
              <a:rPr lang="en-US" sz="200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000" b="1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33BD-E04F-D3F0-BE3C-777DE711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2D4BC-B312-863D-0AE3-9A42F8B4DCA4}"/>
              </a:ext>
            </a:extLst>
          </p:cNvPr>
          <p:cNvSpPr txBox="1"/>
          <p:nvPr/>
        </p:nvSpPr>
        <p:spPr>
          <a:xfrm>
            <a:off x="2082018" y="698032"/>
            <a:ext cx="5507501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 (width, precision, alignment).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u="sng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functions: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width(n)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field width (next output only)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precision(n)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number of digits displayed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fill(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fill empty spaces with a character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setf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/ 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unsetf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set/unset formatting flags</a:t>
            </a:r>
          </a:p>
          <a:p>
            <a:pPr>
              <a:lnSpc>
                <a:spcPct val="150000"/>
              </a:lnSpc>
              <a:buNone/>
            </a:pPr>
            <a:endParaRPr lang="en-US" sz="1600" b="1" u="sng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manipulators (&lt;</a:t>
            </a:r>
            <a:r>
              <a:rPr lang="en-US" sz="1600" b="1" u="sng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iomanip</a:t>
            </a:r>
            <a:r>
              <a:rPr lang="en-US" sz="1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setw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(n), 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setprecision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(n), 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setfill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hex, oct, dec, fixed, scientific</a:t>
            </a:r>
          </a:p>
        </p:txBody>
      </p:sp>
    </p:spTree>
    <p:extLst>
      <p:ext uri="{BB962C8B-B14F-4D97-AF65-F5344CB8AC3E}">
        <p14:creationId xmlns:p14="http://schemas.microsoft.com/office/powerpoint/2010/main" val="21430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860A-B0D2-426F-9480-9372254CA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3F1A6-B0DE-F4EC-DAA4-E535EC63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5" y="316440"/>
            <a:ext cx="5285935" cy="6331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Formatted</a:t>
            </a:r>
            <a:r>
              <a:rPr lang="en-US" sz="2400" b="1" spc="-15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console input/output</a:t>
            </a:r>
            <a:r>
              <a:rPr lang="en-US" sz="24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functions</a:t>
            </a:r>
            <a:br>
              <a:rPr lang="en-US" sz="200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000" b="1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ED2F9-80C2-54FE-962B-D3A7E0A7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BF52D-7467-3F55-8792-733BFF9C46BD}"/>
              </a:ext>
            </a:extLst>
          </p:cNvPr>
          <p:cNvSpPr txBox="1"/>
          <p:nvPr/>
        </p:nvSpPr>
        <p:spPr>
          <a:xfrm>
            <a:off x="1913205" y="949569"/>
            <a:ext cx="7005711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pi = 3.14159265;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('*') &lt;&lt; 123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****123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pi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3.142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hex &lt;&lt; 255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ff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0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27EA-56DE-93F4-1580-49894076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F1B7B8-06DA-3274-BFDB-02D59635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83" y="1283110"/>
            <a:ext cx="4456268" cy="27579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7: Part 3</a:t>
            </a:r>
            <a:b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z="2000" b="1" spc="-23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input/output</a:t>
            </a:r>
            <a:r>
              <a:rPr lang="en-US" sz="20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en-US" sz="2000" b="1" spc="8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streams</a:t>
            </a:r>
            <a:b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Operations on file</a:t>
            </a:r>
            <a:b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 err="1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modes</a:t>
            </a:r>
            <a:br>
              <a:rPr lang="en-US" sz="22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E3E1-E8BC-C4C5-3F60-D8C1DB05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897721-F3AA-E83D-A7C3-C023C5F7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973" y="1652819"/>
            <a:ext cx="5514053" cy="9941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z="3200" b="1" spc="-23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input/output</a:t>
            </a:r>
            <a:r>
              <a:rPr lang="en-US" sz="32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en-US" sz="3200" b="1" spc="8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streams</a:t>
            </a:r>
            <a:endParaRPr lang="en-US" sz="3200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45BD-1C24-598E-5994-A422864E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7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AC08-C127-05DB-C6EC-8B0DCA78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007" y="339871"/>
            <a:ext cx="7059344" cy="442739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4"/>
              </a:spcBef>
              <a:buNone/>
            </a:pPr>
            <a:r>
              <a:rPr lang="en-US" sz="20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spc="-23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US" sz="20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2000" b="1" spc="8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streams:</a:t>
            </a:r>
          </a:p>
          <a:p>
            <a:pPr marR="431483" algn="just">
              <a:lnSpc>
                <a:spcPct val="150000"/>
              </a:lnSpc>
              <a:spcBef>
                <a:spcPts val="559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permanently in computer. Using file handling we can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sz="14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(Hard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disk).</a:t>
            </a:r>
          </a:p>
          <a:p>
            <a:pPr marR="431483" algn="just">
              <a:lnSpc>
                <a:spcPct val="150000"/>
              </a:lnSpc>
              <a:spcBef>
                <a:spcPts val="559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I/O system of C++ handles file operations which are very much similar to the console input and output operations. It uses file streams as an interface between the programs and the file.</a:t>
            </a:r>
          </a:p>
          <a:p>
            <a:pPr marR="431483" algn="just">
              <a:lnSpc>
                <a:spcPct val="150000"/>
              </a:lnSpc>
              <a:spcBef>
                <a:spcPts val="559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file stream that supplies data to the program is known as input stream. The file stream that receives data from the program is known as output stream.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431483" algn="just">
              <a:lnSpc>
                <a:spcPct val="150000"/>
              </a:lnSpc>
              <a:spcBef>
                <a:spcPts val="559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Streams used for reading/writing files.</a:t>
            </a:r>
          </a:p>
          <a:p>
            <a:pPr marR="431483" lvl="1" algn="just">
              <a:lnSpc>
                <a:spcPct val="150000"/>
              </a:lnSpc>
              <a:spcBef>
                <a:spcPts val="559"/>
              </a:spcBef>
            </a:pP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input (read from file)</a:t>
            </a:r>
          </a:p>
          <a:p>
            <a:pPr marR="431483" lvl="1" algn="just">
              <a:lnSpc>
                <a:spcPct val="150000"/>
              </a:lnSpc>
              <a:spcBef>
                <a:spcPts val="559"/>
              </a:spcBef>
            </a:pP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output (write to file)</a:t>
            </a:r>
          </a:p>
          <a:p>
            <a:pPr marR="431483" lvl="1" algn="just">
              <a:lnSpc>
                <a:spcPct val="150000"/>
              </a:lnSpc>
              <a:spcBef>
                <a:spcPts val="559"/>
              </a:spcBef>
            </a:pP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both input and output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4D936-EB27-2ADC-F319-DDCCC6D5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04217-D3D8-3D98-F6AC-3A25E84A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CD641-BC51-F434-8747-60777B3C2840}"/>
              </a:ext>
            </a:extLst>
          </p:cNvPr>
          <p:cNvSpPr txBox="1"/>
          <p:nvPr/>
        </p:nvSpPr>
        <p:spPr>
          <a:xfrm>
            <a:off x="1596683" y="762024"/>
            <a:ext cx="6662952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566"/>
              </a:spcBef>
              <a:buNone/>
            </a:pPr>
            <a:r>
              <a:rPr lang="en-US" sz="1600" b="1" dirty="0" err="1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filebuf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4330" marR="116681" indent="-285750" algn="just">
              <a:lnSpc>
                <a:spcPct val="150000"/>
              </a:lnSpc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filebuf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is used to set the file buffer to read and write. </a:t>
            </a:r>
          </a:p>
          <a:p>
            <a:pPr marL="354330" marR="116681" indent="-285750" algn="just">
              <a:lnSpc>
                <a:spcPct val="150000"/>
              </a:lnSpc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filebuf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is internally used by the file stream classes for the buffer management. It contains close( ) and open( ) as members.</a:t>
            </a:r>
          </a:p>
          <a:p>
            <a:pPr marL="354330" marR="116681" indent="-285750" algn="just">
              <a:lnSpc>
                <a:spcPct val="150000"/>
              </a:lnSpc>
              <a:spcBef>
                <a:spcPts val="184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84"/>
              </a:spcBef>
            </a:pPr>
            <a:r>
              <a:rPr lang="en-US" sz="1600" b="1" dirty="0" err="1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fstrembase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186690" indent="-285750" algn="just">
              <a:lnSpc>
                <a:spcPct val="150000"/>
              </a:lnSpc>
              <a:spcBef>
                <a:spcPts val="611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class provides operations common to the file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streams(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ifstream,ofstream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serves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contains open( )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close(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68580" marR="116681" algn="just">
              <a:lnSpc>
                <a:spcPct val="103000"/>
              </a:lnSpc>
              <a:spcBef>
                <a:spcPts val="184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81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49EB-6B01-C8D0-3DBC-4E5437E7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215" y="562708"/>
            <a:ext cx="7031960" cy="3995224"/>
          </a:xfrm>
        </p:spPr>
        <p:txBody>
          <a:bodyPr>
            <a:noAutofit/>
          </a:bodyPr>
          <a:lstStyle/>
          <a:p>
            <a:pPr marL="0" marR="186690" indent="0" algn="just">
              <a:lnSpc>
                <a:spcPct val="103000"/>
              </a:lnSpc>
              <a:spcBef>
                <a:spcPts val="611"/>
              </a:spcBef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540"/>
              </a:spcBef>
              <a:buNone/>
            </a:pPr>
            <a:r>
              <a:rPr lang="en-US" sz="1600" b="1" dirty="0" err="1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337661" algn="just">
              <a:lnSpc>
                <a:spcPct val="103000"/>
              </a:lnSpc>
              <a:spcBef>
                <a:spcPts val="608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6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operations.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337661" algn="just">
              <a:lnSpc>
                <a:spcPct val="103000"/>
              </a:lnSpc>
              <a:spcBef>
                <a:spcPts val="608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open(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input mode. It inherits the function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get(),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read(),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class.</a:t>
            </a:r>
          </a:p>
          <a:p>
            <a:pPr marL="0" marR="337661" indent="0" algn="just">
              <a:lnSpc>
                <a:spcPct val="103000"/>
              </a:lnSpc>
              <a:spcBef>
                <a:spcPts val="608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533"/>
              </a:spcBef>
              <a:buNone/>
            </a:pPr>
            <a:r>
              <a:rPr lang="en-US" sz="1600" b="1" dirty="0" err="1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269081" algn="just">
              <a:lnSpc>
                <a:spcPct val="103000"/>
              </a:lnSpc>
              <a:spcBef>
                <a:spcPts val="611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operations.</a:t>
            </a:r>
            <a:r>
              <a:rPr lang="en-US" sz="1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open()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output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mode.It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inherits put(),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write()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600" spc="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269081" algn="just">
              <a:lnSpc>
                <a:spcPct val="103000"/>
              </a:lnSpc>
              <a:spcBef>
                <a:spcPts val="611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184"/>
              </a:spcBef>
              <a:buNone/>
            </a:pPr>
            <a:r>
              <a:rPr lang="en-US" sz="1600" b="1" dirty="0" err="1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support for simultaneous input and output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operations.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inherits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classes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iostream.</a:t>
            </a:r>
          </a:p>
          <a:p>
            <a:pPr marL="0" marR="269081" indent="0" algn="just">
              <a:lnSpc>
                <a:spcPct val="103000"/>
              </a:lnSpc>
              <a:spcBef>
                <a:spcPts val="611"/>
              </a:spcBef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37C1-72DC-1702-ED01-C3043188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5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0D866-7994-3762-27F2-27C19A85B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3F59A-DEA8-1C57-3C75-E025051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89" y="1652819"/>
            <a:ext cx="4712337" cy="9941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Operations on file</a:t>
            </a:r>
            <a:endParaRPr lang="en-US" sz="2800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DB04-B5E0-3DB1-08BD-7727E109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399" y="1995490"/>
            <a:ext cx="2600585" cy="13472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Handling in C++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 hrs.)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984" y="1602254"/>
            <a:ext cx="5500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 streams (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ifstream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ofstream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fstream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), Reading from and writing to files/console, File modes, Binary and text file operations, command line arguments, file pointer and their manipulator: specifying the position, specifying the objects,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tellg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seekg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tellp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seekp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().</a:t>
            </a:r>
            <a:endParaRPr 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1D27A-6E8A-47D6-BDE1-06EEC38CBD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471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1E77B-69CE-C6BA-F698-6C0BAD9E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8CF3-B797-DFF4-D26B-C9AE97E8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89" y="505825"/>
            <a:ext cx="6708672" cy="41841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529"/>
              </a:spcBef>
              <a:buNone/>
            </a:pP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16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file:</a:t>
            </a:r>
          </a:p>
          <a:p>
            <a:pPr>
              <a:lnSpc>
                <a:spcPct val="150000"/>
              </a:lnSpc>
              <a:spcBef>
                <a:spcPts val="611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several operations related to file such as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opening, closing, reading, writing, appending, searching, deleting,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modifying,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R="212408">
              <a:lnSpc>
                <a:spcPct val="150000"/>
              </a:lnSpc>
              <a:spcBef>
                <a:spcPts val="533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file operations, the first task is to open the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file.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after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file,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closed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too.</a:t>
            </a:r>
          </a:p>
          <a:p>
            <a:pPr marR="212408" algn="just">
              <a:lnSpc>
                <a:spcPct val="103000"/>
              </a:lnSpc>
              <a:spcBef>
                <a:spcPts val="533"/>
              </a:spcBef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sz="16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</a:t>
            </a:r>
            <a:r>
              <a:rPr lang="en-US" sz="1600" b="1" spc="-8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  <a:p>
            <a:pPr marL="68580" marR="707231" indent="0">
              <a:lnSpc>
                <a:spcPct val="150000"/>
              </a:lnSpc>
              <a:spcBef>
                <a:spcPts val="113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-12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600" spc="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600" spc="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opened in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US" sz="16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ways:</a:t>
            </a:r>
          </a:p>
          <a:p>
            <a:pPr marL="468630" marR="707231" indent="-400050">
              <a:lnSpc>
                <a:spcPct val="150000"/>
              </a:lnSpc>
              <a:spcBef>
                <a:spcPts val="113"/>
              </a:spcBef>
              <a:buFont typeface="+mj-lt"/>
              <a:buAutoNum type="romanLcPeriod"/>
            </a:pPr>
            <a:r>
              <a:rPr lang="en-US" sz="1600" spc="-55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1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class.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68630" marR="707231" indent="-400050">
              <a:lnSpc>
                <a:spcPct val="150000"/>
              </a:lnSpc>
              <a:spcBef>
                <a:spcPts val="113"/>
              </a:spcBef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en-US" sz="1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600" spc="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open( )</a:t>
            </a:r>
          </a:p>
          <a:p>
            <a:pPr marL="0" marR="212408" indent="0" algn="just">
              <a:lnSpc>
                <a:spcPct val="103000"/>
              </a:lnSpc>
              <a:spcBef>
                <a:spcPts val="533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6A3C5-8FAF-7D57-7E69-77A8A23B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9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6FD54-C365-FF2F-EAE3-9819AD03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4B25-EE28-FDEE-245A-F1A23A68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051" y="738553"/>
            <a:ext cx="6308309" cy="3045656"/>
          </a:xfrm>
        </p:spPr>
        <p:txBody>
          <a:bodyPr>
            <a:noAutofit/>
          </a:bodyPr>
          <a:lstStyle/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r>
              <a:rPr lang="en-US" sz="18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Using constructor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ifstream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fin("input.txt");</a:t>
            </a:r>
          </a:p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Using open()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ofstream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fout.open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("output.txt");</a:t>
            </a:r>
          </a:p>
          <a:p>
            <a:pPr marL="0" marR="212408" indent="0" algn="just">
              <a:lnSpc>
                <a:spcPct val="150000"/>
              </a:lnSpc>
              <a:spcBef>
                <a:spcPts val="533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9D307-28E1-2DF4-AF0A-7617E565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7312D-E6CA-9B12-2C7A-C5668A8C6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65ED43-7F7E-6B19-2638-66FDE819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37" y="1800530"/>
            <a:ext cx="2503907" cy="9941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 Modes</a:t>
            </a:r>
            <a:endParaRPr lang="en-US" sz="3200" dirty="0">
              <a:solidFill>
                <a:srgbClr val="FFC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5353-43B2-A375-2491-E5CD73F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8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B7F3-75E7-61E1-26AA-7628C85F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269" y="618325"/>
            <a:ext cx="6384496" cy="39068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383"/>
              </a:spcBef>
              <a:buNone/>
            </a:pPr>
            <a:r>
              <a:rPr lang="en-US" sz="20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spc="-1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Modes</a:t>
            </a:r>
          </a:p>
          <a:p>
            <a:pPr marR="195263" algn="just">
              <a:lnSpc>
                <a:spcPct val="150000"/>
              </a:lnSpc>
              <a:spcBef>
                <a:spcPts val="476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opening a file, before we specified only a single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 in both constructor or member function open( ).In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case the default modes are used. The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does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object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400" spc="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400" i="1" spc="-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496253" algn="just">
              <a:lnSpc>
                <a:spcPct val="150000"/>
              </a:lnSpc>
              <a:spcBef>
                <a:spcPts val="495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4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en-US" sz="14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3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sz="14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file.</a:t>
            </a:r>
            <a:r>
              <a:rPr lang="en-US" sz="1400" spc="-5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en-US" sz="14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4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14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explicitly.</a:t>
            </a:r>
            <a:r>
              <a:rPr lang="en-US" sz="1400" spc="-8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specifying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follows.</a:t>
            </a:r>
          </a:p>
          <a:p>
            <a:pPr marL="0" marR="2455069" indent="0">
              <a:lnSpc>
                <a:spcPct val="150000"/>
              </a:lnSpc>
              <a:spcBef>
                <a:spcPts val="383"/>
              </a:spcBef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sz="14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streamobj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1400" i="1" spc="-4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streamobj.open</a:t>
            </a:r>
            <a:r>
              <a:rPr lang="en-US" sz="1400" i="1" spc="-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en-US" sz="1400" i="1" spc="-4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filename”,mode</a:t>
            </a:r>
            <a:r>
              <a:rPr lang="en-US" sz="1400" i="1" spc="-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400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5A574-04F9-3CEE-94FE-F012B7D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4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261F-E43E-00CF-CA92-BE3AB471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614" y="270912"/>
            <a:ext cx="4284406" cy="323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pc="-23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en-US" spc="-4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pc="-3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pc="-3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listed</a:t>
            </a:r>
            <a:r>
              <a:rPr lang="en-US" spc="-49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pc="-3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79167C-D830-15EB-1966-46253606B3F6}"/>
              </a:ext>
            </a:extLst>
          </p:cNvPr>
          <p:cNvGraphicFramePr>
            <a:graphicFrameLocks noGrp="1"/>
          </p:cNvGraphicFramePr>
          <p:nvPr/>
        </p:nvGraphicFramePr>
        <p:xfrm>
          <a:off x="1349479" y="650722"/>
          <a:ext cx="6253316" cy="40605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09555">
                  <a:extLst>
                    <a:ext uri="{9D8B030D-6E8A-4147-A177-3AD203B41FA5}">
                      <a16:colId xmlns:a16="http://schemas.microsoft.com/office/drawing/2014/main" val="3021986416"/>
                    </a:ext>
                  </a:extLst>
                </a:gridCol>
                <a:gridCol w="4943761">
                  <a:extLst>
                    <a:ext uri="{9D8B030D-6E8A-4147-A177-3AD203B41FA5}">
                      <a16:colId xmlns:a16="http://schemas.microsoft.com/office/drawing/2014/main" val="2313056560"/>
                    </a:ext>
                  </a:extLst>
                </a:gridCol>
              </a:tblGrid>
              <a:tr h="283420">
                <a:tc>
                  <a:txBody>
                    <a:bodyPr/>
                    <a:lstStyle/>
                    <a:p>
                      <a:pPr marL="93980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92048"/>
                  </a:ext>
                </a:extLst>
              </a:tr>
              <a:tr h="283420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::app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Append</a:t>
                      </a:r>
                      <a:r>
                        <a:rPr lang="en-US" sz="1400" b="0" spc="-2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the</a:t>
                      </a:r>
                      <a:r>
                        <a:rPr lang="en-US" sz="1400" b="0" spc="-2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 sz="1400" b="0" spc="1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en-US" sz="1400" b="0" spc="-1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444"/>
                  </a:ext>
                </a:extLst>
              </a:tr>
              <a:tr h="858190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::ate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955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 to the end of file on opening and</a:t>
                      </a:r>
                      <a:r>
                        <a:rPr lang="en-US" sz="1400" b="0" spc="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 as well as output operations can</a:t>
                      </a:r>
                      <a:r>
                        <a:rPr lang="en-US" sz="1400" b="0" spc="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performed</a:t>
                      </a:r>
                      <a:r>
                        <a:rPr lang="en-US" sz="1400" b="0" spc="-3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anywhere</a:t>
                      </a:r>
                      <a:r>
                        <a:rPr lang="en-US" sz="1400" b="0" spc="47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within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48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(For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modifying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update)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07645"/>
                  </a:ext>
                </a:extLst>
              </a:tr>
              <a:tr h="304708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ios::binary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file(By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files are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opened in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15077"/>
                  </a:ext>
                </a:extLst>
              </a:tr>
              <a:tr h="283420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ios::in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reading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3116"/>
                  </a:ext>
                </a:extLst>
              </a:tr>
              <a:tr h="858190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ios::out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05155" algn="just">
                        <a:lnSpc>
                          <a:spcPct val="103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1400" b="0" spc="-4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4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lang="en-US" sz="1400" b="0" spc="-5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writing</a:t>
                      </a:r>
                      <a:r>
                        <a:rPr lang="en-US" sz="1400" b="0" spc="-4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only.This</a:t>
                      </a:r>
                      <a:r>
                        <a:rPr lang="en-US" sz="1400" b="0" spc="-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also</a:t>
                      </a:r>
                      <a:r>
                        <a:rPr lang="en-US" sz="1400" b="0" spc="-48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opens</a:t>
                      </a:r>
                      <a:r>
                        <a:rPr lang="en-US" sz="1400" b="0" spc="-3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3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trunc</a:t>
                      </a:r>
                      <a:r>
                        <a:rPr lang="en-US" sz="1400" b="0" spc="-4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  <a:r>
                        <a:rPr lang="en-US" sz="1400" b="0" spc="-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en-US" sz="1400" b="0" spc="-48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default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i.e.its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previous content are</a:t>
                      </a:r>
                      <a:r>
                        <a:rPr lang="en-US" sz="1400" b="0" spc="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discarded.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1717"/>
                  </a:ext>
                </a:extLst>
              </a:tr>
              <a:tr h="304981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ios::nocreate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lnSpc>
                          <a:spcPct val="103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fails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exist</a:t>
                      </a:r>
                      <a:r>
                        <a:rPr lang="en-US" sz="1400" b="0" spc="-48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already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6126"/>
                  </a:ext>
                </a:extLst>
              </a:tr>
              <a:tr h="566840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noreplace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fails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en-US" sz="1400" b="0" spc="-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tried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en-US" sz="1400" b="0" spc="-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already existing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writing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83441"/>
                  </a:ext>
                </a:extLst>
              </a:tr>
              <a:tr h="317412">
                <a:tc>
                  <a:txBody>
                    <a:bodyPr/>
                    <a:lstStyle/>
                    <a:p>
                      <a:pPr marL="158115" marR="0" algn="just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ios::trunc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955" algn="just">
                        <a:lnSpc>
                          <a:spcPts val="24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Deletes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contents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1400" b="0" spc="-48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exists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0048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02E8-1F42-0F81-E76C-B16EDD5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0656-544E-EEA6-CB47-C72A1A1C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84" y="848727"/>
            <a:ext cx="7198135" cy="3726264"/>
          </a:xfrm>
        </p:spPr>
        <p:txBody>
          <a:bodyPr>
            <a:noAutofit/>
          </a:bodyPr>
          <a:lstStyle/>
          <a:p>
            <a:pPr marL="0" indent="0">
              <a:spcBef>
                <a:spcPts val="83"/>
              </a:spcBef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parameters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83"/>
              </a:spcBef>
              <a:buNone/>
            </a:pP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83"/>
              </a:spcBef>
              <a:buNone/>
            </a:pPr>
            <a:r>
              <a:rPr lang="en-US" sz="16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en-US" sz="1600" b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83"/>
              </a:spcBef>
              <a:buNone/>
            </a:pPr>
            <a:r>
              <a:rPr lang="en-US" sz="1400" i="1" spc="-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i="1" spc="-4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fout.open</a:t>
            </a:r>
            <a:r>
              <a:rPr lang="en-US" sz="1400" i="1" spc="-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(“data”,</a:t>
            </a:r>
            <a:r>
              <a:rPr lang="en-US" sz="1400" i="1" spc="-4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400" i="1" spc="-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1400" i="1" spc="-4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app|ios</a:t>
            </a:r>
            <a:r>
              <a:rPr lang="en-US" sz="1400" i="1" spc="-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1400" i="1" spc="-4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nocreate</a:t>
            </a:r>
            <a:r>
              <a:rPr lang="en-US" sz="1400" i="1" spc="-4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algn="just">
              <a:lnSpc>
                <a:spcPct val="150000"/>
              </a:lnSpc>
              <a:spcBef>
                <a:spcPts val="83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fails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it(“data”)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doesn’t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exist.</a:t>
            </a:r>
          </a:p>
          <a:p>
            <a:pPr marL="0" indent="0" algn="just">
              <a:spcBef>
                <a:spcPts val="83"/>
              </a:spcBef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83"/>
              </a:spcBef>
              <a:buNone/>
            </a:pP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600" b="1" spc="-26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600" b="1" spc="-30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en-US" sz="1600" b="1" spc="-19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600" b="1" spc="-23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600" b="1" spc="-30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600" b="1" spc="-30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spc="-19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en-US" sz="1600" b="1" spc="-8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600" b="1" spc="-23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b="1" spc="-30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600" b="1" spc="-34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00" b="1" spc="-19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three </a:t>
            </a:r>
            <a:r>
              <a:rPr lang="en-US" sz="1600" b="1" dirty="0">
                <a:solidFill>
                  <a:srgbClr val="FFC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ways: </a:t>
            </a:r>
          </a:p>
          <a:p>
            <a:pPr algn="just">
              <a:lnSpc>
                <a:spcPct val="150000"/>
              </a:lnSpc>
              <a:spcBef>
                <a:spcPts val="83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characters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get(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put(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functions.</a:t>
            </a:r>
          </a:p>
          <a:p>
            <a:pPr algn="just">
              <a:lnSpc>
                <a:spcPct val="150000"/>
              </a:lnSpc>
              <a:spcBef>
                <a:spcPts val="83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formatted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I/O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4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en-US" sz="14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(&lt;&lt;)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operator(&gt;&gt;)</a:t>
            </a:r>
          </a:p>
          <a:p>
            <a:pPr algn="just">
              <a:lnSpc>
                <a:spcPct val="150000"/>
              </a:lnSpc>
              <a:spcBef>
                <a:spcPts val="83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4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14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4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read(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write(</a:t>
            </a:r>
            <a:r>
              <a:rPr lang="en-US"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</a:t>
            </a:r>
            <a:r>
              <a:rPr lang="en-US" sz="14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5B36E-085E-F6C2-B29B-535C033F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F54D-2FDC-531D-CF44-4C1AB87D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D4664-C903-E424-15BE-FF14B6C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64633-7147-5B46-BAC3-9CCC05F9133D}"/>
              </a:ext>
            </a:extLst>
          </p:cNvPr>
          <p:cNvSpPr txBox="1"/>
          <p:nvPr/>
        </p:nvSpPr>
        <p:spPr>
          <a:xfrm>
            <a:off x="1836173" y="473606"/>
            <a:ext cx="5471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6D15-8F05-3410-7848-B20D9A798C39}"/>
              </a:ext>
            </a:extLst>
          </p:cNvPr>
          <p:cNvSpPr txBox="1"/>
          <p:nvPr/>
        </p:nvSpPr>
        <p:spPr>
          <a:xfrm>
            <a:off x="1836173" y="1002089"/>
            <a:ext cx="7064479" cy="329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fin("input.txt");  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("output.txt");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("data.txt",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::in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::out);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1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EE04-3ABE-E6D1-2DCE-51ED3ED0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C3013-618E-6CE1-0EA0-5C465ACE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630" y="1561624"/>
            <a:ext cx="4659630" cy="1471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Simple Example to Reading from and Writing to Files/Console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E458-2AF8-C1ED-23EA-F849B7DE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94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C4F6-D11F-28DA-EBD4-313EA5D4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77F48-9AE7-751A-3B2E-24A1B18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0" y="342424"/>
            <a:ext cx="4659630" cy="655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 to a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6B9C-170C-1883-AF89-FAA0AE2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1D9D3-03AF-3306-49A9-0B8B7F678241}"/>
              </a:ext>
            </a:extLst>
          </p:cNvPr>
          <p:cNvSpPr txBox="1"/>
          <p:nvPr/>
        </p:nvSpPr>
        <p:spPr>
          <a:xfrm>
            <a:off x="2286000" y="1140589"/>
            <a:ext cx="6088380" cy="297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("example.txt");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File Handling in C++!"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72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794A-8754-38FF-1115-91E4163BF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B43E02-F7A0-9D49-6C05-CEB21760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12884"/>
            <a:ext cx="4659630" cy="43213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from a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AE417-D932-D27B-842D-F843A5C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03C0D-48BA-7DFD-9E4A-07420BC5395B}"/>
              </a:ext>
            </a:extLst>
          </p:cNvPr>
          <p:cNvSpPr txBox="1"/>
          <p:nvPr/>
        </p:nvSpPr>
        <p:spPr>
          <a:xfrm>
            <a:off x="2152650" y="645014"/>
            <a:ext cx="6088380" cy="4266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fin("example.txt");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(fin, line))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to console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0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3DAD8-5CF2-3B5F-4100-B87B02A09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7DE823-E20F-EB92-8DC8-3C4FA13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82" y="1283110"/>
            <a:ext cx="4666943" cy="27579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7: Part 1</a:t>
            </a:r>
            <a:b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Input/output: Stream based input/output, input/output class hierarchy</a:t>
            </a:r>
            <a:br>
              <a:rPr lang="en-US" sz="20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 Stream Errors</a:t>
            </a:r>
            <a:br>
              <a:rPr lang="en-US" sz="22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6DE3-5721-1F4C-16FC-9C8890E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50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D751-3C64-5CFD-8348-01D55726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FFBE7-7579-ED13-A7B1-5EE5B00F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83" y="1283110"/>
            <a:ext cx="4456268" cy="27579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7: Part 4</a:t>
            </a:r>
            <a:b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 file and Binary file</a:t>
            </a:r>
            <a:br>
              <a:rPr lang="en-US" sz="22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76B7-73E6-B1B5-1BCD-380B220F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7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8AA1B5-3366-7189-AD64-21DC964E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5" y="1415303"/>
            <a:ext cx="5396753" cy="231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Files:</a:t>
            </a:r>
            <a:b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file supported by C++:</a:t>
            </a:r>
            <a:b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Files</a:t>
            </a:r>
            <a:b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Files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2DB01-84AE-F146-314D-3CC1D3C6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12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C34C-DA72-116D-7CB2-7DC1204B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949" y="525161"/>
            <a:ext cx="5777701" cy="4242101"/>
          </a:xfrm>
        </p:spPr>
        <p:txBody>
          <a:bodyPr>
            <a:noAutofit/>
          </a:bodyPr>
          <a:lstStyle/>
          <a:p>
            <a:pPr marL="257175" indent="-257175" algn="just">
              <a:lnSpc>
                <a:spcPct val="150000"/>
              </a:lnSpc>
              <a:spcBef>
                <a:spcPts val="521"/>
              </a:spcBef>
              <a:tabLst>
                <a:tab pos="193358" algn="l"/>
              </a:tabLst>
            </a:pPr>
            <a:r>
              <a:rPr lang="en-US" sz="1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file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stores data as readable characters, separated by newline (\n). Editable with a text editor.</a:t>
            </a:r>
          </a:p>
          <a:p>
            <a:pPr marL="257175" indent="-257175" algn="just">
              <a:lnSpc>
                <a:spcPct val="150000"/>
              </a:lnSpc>
              <a:spcBef>
                <a:spcPts val="521"/>
              </a:spcBef>
              <a:tabLst>
                <a:tab pos="193358" algn="l"/>
              </a:tabLst>
            </a:pPr>
            <a:r>
              <a:rPr lang="en-US" sz="1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file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stores data in the same format as in memory (raw bytes). No line separators, not human-readable, and usually smaller in size.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r>
              <a:rPr lang="en-US" sz="1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I/O</a:t>
            </a:r>
            <a:r>
              <a:rPr lang="en-US" sz="14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data;  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write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 &gt;&gt; data;   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read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endParaRPr lang="en-US" sz="1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r>
              <a:rPr lang="en-US" sz="1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I/O</a:t>
            </a:r>
            <a:r>
              <a:rPr lang="en-US" sz="14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fout.write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((char*)&amp;var,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(var));  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write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fin.read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((char*)&amp;var,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(var));    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read</a:t>
            </a:r>
          </a:p>
          <a:p>
            <a:pPr marL="0" indent="0" algn="just">
              <a:lnSpc>
                <a:spcPct val="150000"/>
              </a:lnSpc>
              <a:spcBef>
                <a:spcPts val="521"/>
              </a:spcBef>
              <a:buNone/>
              <a:tabLst>
                <a:tab pos="193358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451A-DBA4-3FF8-B1FD-993A16E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B0C6CD-4847-35E4-6E86-D12FB352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91" y="1815773"/>
            <a:ext cx="5996268" cy="9941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Program to write and read a text file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BEF8-56A1-2AA5-BEA5-D0262287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42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CC3AE-A06B-164D-CD2B-9CDE1804FC68}"/>
              </a:ext>
            </a:extLst>
          </p:cNvPr>
          <p:cNvSpPr txBox="1"/>
          <p:nvPr/>
        </p:nvSpPr>
        <p:spPr>
          <a:xfrm>
            <a:off x="1917290" y="690466"/>
            <a:ext cx="5943600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 to read a text file in C++</a:t>
            </a:r>
            <a:endParaRPr lang="en-US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#include&lt;fstream&gt;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char text[200];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text to write in to the file:"&lt;&lt;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(text,200);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("student.txt",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::app);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&lt;&lt;text;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E5C27-64B7-DC74-8AD2-17D652EA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CC3AE-A06B-164D-CD2B-9CDE1804FC68}"/>
              </a:ext>
            </a:extLst>
          </p:cNvPr>
          <p:cNvSpPr txBox="1"/>
          <p:nvPr/>
        </p:nvSpPr>
        <p:spPr>
          <a:xfrm>
            <a:off x="1748952" y="694313"/>
            <a:ext cx="67663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fout.open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("student.txt",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::in);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while(!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fout.eof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&gt;&gt;text;</a:t>
            </a:r>
          </a:p>
          <a:p>
            <a:pPr algn="just">
              <a:lnSpc>
                <a:spcPct val="150000"/>
              </a:lnSpc>
            </a:pPr>
            <a:r>
              <a:rPr lang="en-US" sz="1600" b="1" i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//skip 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whitespace,if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fout.get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(text,200); skip no white space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&lt;&lt;text;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fout.close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6B37E-7A3B-D0DB-85EB-79264BE3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FC80-A9E6-2601-4CDD-236C43F5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2B1EFB-0F0C-860A-3FD0-F5DA32D5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83" y="1283110"/>
            <a:ext cx="4456268" cy="27579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7: Part 5</a:t>
            </a:r>
            <a:b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write() and read() function</a:t>
            </a:r>
            <a:br>
              <a:rPr lang="en-US" sz="22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9396-0AB1-7402-3B95-24074068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60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0F16B0-EFD8-C110-482A-584D0A8D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961" y="2021528"/>
            <a:ext cx="5272548" cy="9941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write () and read () function</a:t>
            </a:r>
            <a:endParaRPr lang="en-US" sz="2800" dirty="0">
              <a:solidFill>
                <a:srgbClr val="FFFF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FD17-3380-1191-BAA3-5B69C55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91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CD92-EDBC-E6A2-8042-3042BDC8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471" y="481743"/>
            <a:ext cx="6996266" cy="436483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i="0" strike="noStrike" baseline="0" dirty="0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write () and read () function</a:t>
            </a:r>
            <a:r>
              <a:rPr lang="en-US" sz="1800" b="0" i="0" strike="noStrike" baseline="0" dirty="0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400" b="0" i="0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write () function is a member of stream class </a:t>
            </a:r>
            <a:r>
              <a:rPr lang="en-US" sz="1400" b="0" i="0" strike="noStrike" baseline="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fstream</a:t>
            </a:r>
            <a:r>
              <a:rPr lang="en-US" sz="1400" b="0" i="0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used to write data in file as binary format. </a:t>
            </a:r>
          </a:p>
          <a:p>
            <a:pPr algn="just">
              <a:lnSpc>
                <a:spcPct val="150000"/>
              </a:lnSpc>
            </a:pPr>
            <a:r>
              <a:rPr lang="en-US" sz="1400" b="0" i="0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read () function is used to read data (binary form) from a file. </a:t>
            </a:r>
          </a:p>
          <a:p>
            <a:pPr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prototype for read () &amp; write () functions are as:.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US" sz="1400" b="0" i="1" u="none" strike="noStrike" baseline="0" dirty="0" err="1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infile.read</a:t>
            </a:r>
            <a:r>
              <a:rPr lang="en-US" sz="1400" b="0" i="1" u="none" strike="noStrike" baseline="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((char*)&amp;variable, </a:t>
            </a:r>
            <a:r>
              <a:rPr lang="en-US" sz="1400" b="0" i="1" u="none" strike="noStrike" baseline="0" dirty="0" err="1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sizeof</a:t>
            </a:r>
            <a:r>
              <a:rPr lang="en-US" sz="1400" b="0" i="1" u="none" strike="noStrike" baseline="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(variable));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0" i="1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</a:t>
            </a:r>
            <a:r>
              <a:rPr lang="en-US" sz="1400" b="0" i="1" u="none" strike="noStrike" baseline="0" dirty="0" err="1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outfile.write</a:t>
            </a:r>
            <a:r>
              <a:rPr lang="en-US" sz="1400" b="0" i="1" u="none" strike="noStrike" baseline="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((char*)&amp;variable, </a:t>
            </a:r>
            <a:r>
              <a:rPr lang="en-US" sz="1400" b="0" i="1" u="none" strike="noStrike" baseline="0" dirty="0" err="1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sizeof</a:t>
            </a:r>
            <a:r>
              <a:rPr lang="en-US" sz="1400" b="0" i="1" u="none" strike="noStrike" baseline="0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(variable)); </a:t>
            </a:r>
          </a:p>
          <a:p>
            <a:pPr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first parameter is a pointer to a memory location at which the data is to be retrieved [read()] or to be written [write()] function. </a:t>
            </a:r>
          </a:p>
          <a:p>
            <a:pPr algn="just">
              <a:lnSpc>
                <a:spcPct val="150000"/>
              </a:lnSpc>
            </a:pPr>
            <a:r>
              <a:rPr lang="en-US" sz="14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second parameter indicates the number of bytes to be transferred. </a:t>
            </a:r>
            <a:endParaRPr 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7CCF-8AF0-4E21-54DC-B0393035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E43C19-431C-9FD5-F769-22BAD62D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89" y="1452717"/>
            <a:ext cx="6214601" cy="24036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WAP to write records of students in a file and display the records of the students according to the descending order of marks obtained by them.</a:t>
            </a:r>
            <a:br>
              <a:rPr lang="en-US" sz="14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DCC4-0062-9AC0-8F54-9053919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0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D540C0-D9B1-79F8-0283-8DFBDCE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48" y="1666546"/>
            <a:ext cx="5662245" cy="99417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Input/output: Stream based input/output, input/output class hierarchy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64B4-65C7-6AA9-987B-F392BAA9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038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890962" y="276241"/>
            <a:ext cx="6159813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#include&lt;fstream&gt;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name[30];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roll;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marks;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input( 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name of an student:"&lt;&lt;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&gt;&gt;name;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542EB-8AFD-569A-1744-AD3CF86C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708451" y="266031"/>
            <a:ext cx="5474014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roll of the student:"&lt;&lt;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&gt;&gt;roll;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marks obtained:"&lt;&lt;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&gt;&gt;marks;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display( 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&lt;&lt;"Name of the student="&lt;&lt;name&lt;&lt;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&lt;&lt;"Roll of the student="&lt;&lt;roll&lt;&lt;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&lt;&lt;"Marks obtained="&lt;&lt;marks&lt;&lt;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ret_marks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marks;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5730E-E878-D4F9-5FF7-57C93F30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433099" y="431967"/>
            <a:ext cx="6277801" cy="413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add_records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s[10];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("Student.txt",</a:t>
            </a:r>
            <a:r>
              <a:rPr lang="en-US" sz="1100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app|ios</a:t>
            </a: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	s[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].input(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((char*)&amp;s[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display_records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s[10];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9CC05-D829-EFDF-C3EA-8480A807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922303" y="386228"/>
            <a:ext cx="5488762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("Student.txt", 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((char*)&amp;s[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=0;i&lt;4;i++){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j=i+1;j&lt;5;j++)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if(s[j].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ret_marks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)&gt;s[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ret_marks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student temp=s[j];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s[j]=s[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]=temp;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1964F-0888-1870-4DA7-17DF1E90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2018167" y="363457"/>
            <a:ext cx="5798479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].display();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choice;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while(1)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&lt;&lt;"1.Add records to the file:"&lt;&lt;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&lt;&lt;"2.Display records from the file:"&lt;&lt;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&lt;&lt;"3.Exit"&lt;&lt;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9F91E-52B2-425C-5190-92599D0D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2327883" y="502980"/>
            <a:ext cx="4876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choice:"&lt;&lt;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&gt;&gt;choice;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switch(choice)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display_records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&lt;&lt;“Wrong Choice"&lt;&lt;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1B73F-C6A0-A815-EB88-02E88EF3A394}"/>
              </a:ext>
            </a:extLst>
          </p:cNvPr>
          <p:cNvSpPr txBox="1"/>
          <p:nvPr/>
        </p:nvSpPr>
        <p:spPr>
          <a:xfrm>
            <a:off x="4157662" y="732235"/>
            <a:ext cx="4986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0AEE-B2B4-50CD-6F35-E42D3F0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A4B6-FE06-6DED-1A1F-5B06A5AA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37" y="1284242"/>
            <a:ext cx="6740013" cy="26782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Write</a:t>
            </a:r>
            <a:r>
              <a:rPr lang="en-US" sz="1800" b="1" spc="-1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1800" b="1" spc="-1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</a:t>
            </a:r>
            <a:r>
              <a:rPr lang="en-US" sz="1800" b="1" spc="-19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student</a:t>
            </a:r>
            <a:r>
              <a:rPr lang="en-US" sz="1800" b="1" spc="-3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en-US" sz="1800" b="1" spc="-23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roll, name, address, marks</a:t>
            </a:r>
            <a:r>
              <a:rPr lang="en-US" sz="1800" b="1" spc="-3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lang="en-US" sz="1800" b="1" spc="-1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member</a:t>
            </a:r>
            <a:r>
              <a:rPr lang="en-US" sz="1800" b="1" spc="-49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variables and member functions to read and display the</a:t>
            </a:r>
            <a:r>
              <a:rPr lang="en-US" sz="1800" b="1" spc="4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information of the students. Write records of 10 students in a</a:t>
            </a:r>
            <a:r>
              <a:rPr lang="en-US" sz="1800" b="1" spc="4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binary file and also read the records of the student from the</a:t>
            </a:r>
            <a:r>
              <a:rPr lang="en-US" sz="1800" b="1" spc="4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binary file. Also search a specific record of the student using roll</a:t>
            </a:r>
            <a:r>
              <a:rPr lang="en-US" sz="1800" b="1" spc="-49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number as</a:t>
            </a:r>
            <a:r>
              <a:rPr lang="en-US" sz="1800" b="1" spc="-1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1800" b="1" spc="4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key</a:t>
            </a:r>
            <a:r>
              <a:rPr lang="en-US" sz="1800" b="1" spc="-8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en-US" sz="1800" b="1" spc="8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z="1800" b="1" spc="-1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lang="en-US" sz="1800" b="1" spc="-1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input.</a:t>
            </a:r>
            <a:endParaRPr lang="en-US" sz="18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2B84F-A07A-FA64-70D0-C0D56C64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97EB-1E2C-1E50-4A3B-7B566CA9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808BF-B3D4-0EBA-3F21-5C234F881EF1}"/>
              </a:ext>
            </a:extLst>
          </p:cNvPr>
          <p:cNvSpPr txBox="1"/>
          <p:nvPr/>
        </p:nvSpPr>
        <p:spPr>
          <a:xfrm>
            <a:off x="2960625" y="819676"/>
            <a:ext cx="3519448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#include&lt;fstream&gt;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roll;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name[30];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address[30];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float marks;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39B95-2559-45B2-7BA9-D43DBEA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9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762433" y="814516"/>
            <a:ext cx="6614652" cy="355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input()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name of the student:"&lt;&lt;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&gt;&gt;name;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roll of the student:"&lt;&lt;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&gt;&gt;roll;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address of the student:"&lt;&lt;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&gt;&gt;address;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marks obtained by the student:"&lt;&lt;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&gt;&gt;marks;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76789-76DB-8BD6-04D5-4CFA60DC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7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993568" y="195204"/>
            <a:ext cx="57419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display()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&lt;&lt;"Name of the student="&lt;&lt;name;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&lt;&lt;"Roll of the student="&lt;&lt;roll&lt;&lt;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&lt;&lt;"Address of the student="&lt;&lt;address&lt;&lt;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&lt;&lt;"Marks of the student="&lt;&lt;marks&lt;&lt;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check(int r)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if(r==roll)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return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return 0;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092F2-831A-82DD-EB7D-827E1934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69A9-3BC5-DF81-242F-75317876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474376"/>
            <a:ext cx="6722313" cy="401779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55"/>
              </a:spcBef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sz="2400" b="1" spc="-23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stream:</a:t>
            </a: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301943" algn="just">
              <a:lnSpc>
                <a:spcPct val="150000"/>
              </a:lnSpc>
              <a:spcBef>
                <a:spcPts val="566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C++, input and output are performed using predefined stream objects:</a:t>
            </a:r>
          </a:p>
          <a:p>
            <a:pPr marR="301943" lvl="1" algn="just">
              <a:lnSpc>
                <a:spcPct val="150000"/>
              </a:lnSpc>
              <a:spcBef>
                <a:spcPts val="566"/>
              </a:spcBef>
            </a:pPr>
            <a:r>
              <a:rPr lang="en-US" sz="14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&gt;&gt; operator (input)</a:t>
            </a:r>
          </a:p>
          <a:p>
            <a:pPr marR="301943" lvl="1" algn="just">
              <a:lnSpc>
                <a:spcPct val="150000"/>
              </a:lnSpc>
              <a:spcBef>
                <a:spcPts val="566"/>
              </a:spcBef>
            </a:pPr>
            <a:r>
              <a:rPr lang="en-US" sz="14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&lt;&lt; operator (output)</a:t>
            </a:r>
          </a:p>
          <a:p>
            <a:pPr marR="301943" algn="just">
              <a:lnSpc>
                <a:spcPct val="150000"/>
              </a:lnSpc>
              <a:spcBef>
                <a:spcPts val="566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stream is a flow of data (sequence of bytes).</a:t>
            </a:r>
          </a:p>
          <a:p>
            <a:pPr marR="301943" lvl="1" algn="just">
              <a:lnSpc>
                <a:spcPct val="150000"/>
              </a:lnSpc>
              <a:spcBef>
                <a:spcPts val="566"/>
              </a:spcBef>
            </a:pPr>
            <a:r>
              <a:rPr lang="en-US" sz="14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stream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source that provides data to the program.</a:t>
            </a:r>
          </a:p>
          <a:p>
            <a:pPr marR="301943" lvl="1" algn="just">
              <a:lnSpc>
                <a:spcPct val="150000"/>
              </a:lnSpc>
              <a:spcBef>
                <a:spcPts val="566"/>
              </a:spcBef>
            </a:pPr>
            <a:r>
              <a:rPr lang="en-US" sz="14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stream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destination that receives data from the program.</a:t>
            </a:r>
          </a:p>
          <a:p>
            <a:pPr marR="301943" algn="just">
              <a:lnSpc>
                <a:spcPct val="150000"/>
              </a:lnSpc>
              <a:spcBef>
                <a:spcPts val="566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Streams are used for both console I/O and file I/O, offering multiple ways to accept input and present output.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0957-C604-C9BD-A001-FBCA74F2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5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661729" y="494258"/>
            <a:ext cx="64793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write_records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 s[10];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app|ios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information of 10 student:"&lt;&lt;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].input();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5EF1C-AB53-862B-0CF7-349AFF22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8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865327" y="626981"/>
            <a:ext cx="6460138" cy="378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read_records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 s;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2E2E6-A4D9-5E18-594E-7F8CE379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2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253612" y="195204"/>
            <a:ext cx="7607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search_specific_record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student s;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Roll,flag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roll number of the student to search the record for:";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&gt;&gt;Roll;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while(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s,sizeof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(Roll))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flag=1;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E4051-9718-9B74-302F-69370EBC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6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729020" y="280221"/>
            <a:ext cx="6043380" cy="454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if(flag==0)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&lt;&lt;"Record not found:"&lt;&lt;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deleteRecord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fin,fout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 s;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roll,flag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roll number to be deleted:"&lt;&lt;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&gt;&gt;roll;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("Temp",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71BBC-4134-853C-7D96-CDD017D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876503" y="283600"/>
            <a:ext cx="5857182" cy="4364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s.check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(roll))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flag=1;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if(flag==0)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&lt;&lt;"Not found:"&lt;&lt;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&lt;&lt;"Record Deleted:"&lt;&lt;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3EE60-8600-CDE4-77FC-38788E69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7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1897126" y="321134"/>
            <a:ext cx="6618224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remove("Student");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rename("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Temp","Student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choice;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while(1)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&lt;&lt;"1.Add Records:"&lt;&lt;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&lt;&lt;"2.Display Records:"&lt;&lt;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&lt;&lt;"3.Search the Record:"&lt;&lt;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&lt;&lt;"4.Delete the record:"&lt;&lt;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&lt;&lt;"5.Exit"&lt;&lt;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choice:"&lt;&lt;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&gt;&gt;choice;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CF37D-D9E5-7B20-7A73-06FCDD4A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5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E2354-DF27-A2DC-59FB-781CEFDC024C}"/>
              </a:ext>
            </a:extLst>
          </p:cNvPr>
          <p:cNvSpPr txBox="1"/>
          <p:nvPr/>
        </p:nvSpPr>
        <p:spPr>
          <a:xfrm>
            <a:off x="2846439" y="78760"/>
            <a:ext cx="431526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switch(choice)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write_records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break;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read_records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break;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search_specific_record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break;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deleteRecord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	break;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5: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exit(0);	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&lt;&lt;"wrong choice"&lt;&lt;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A7B2-5CB4-9457-FE9E-DCF071D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5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8EE2-5E01-8FEE-713E-F9FD5B6A6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BB26C2-4743-EE2F-CA97-57004ED4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83" y="1283110"/>
            <a:ext cx="4456268" cy="27579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7: Part 6</a:t>
            </a:r>
            <a:b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 access pointer and their manipulators</a:t>
            </a:r>
            <a:br>
              <a:rPr lang="en-US" sz="2000" b="1" dirty="0">
                <a:solidFill>
                  <a:srgbClr val="FFC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22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B6D1D-54F6-F407-82BC-99C48E19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51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CB5FA-53CE-6838-0364-7FCAC77A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972" y="1598529"/>
            <a:ext cx="5757402" cy="1946441"/>
          </a:xfrm>
        </p:spPr>
        <p:txBody>
          <a:bodyPr>
            <a:normAutofit/>
          </a:bodyPr>
          <a:lstStyle/>
          <a:p>
            <a: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400" b="1" kern="0" spc="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400" b="1" kern="0" spc="-1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</a:t>
            </a:r>
            <a:r>
              <a:rPr lang="en-US" sz="2400" b="1" kern="0" spc="-49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kern="0" spc="-1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2400" b="1" kern="0" spc="-4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manipulators</a:t>
            </a:r>
            <a:br>
              <a:rPr lang="en-US" sz="2400" b="1" kern="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54D56-3095-84B6-5C40-E46C50B4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0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BAFC-5C51-4E62-8EBE-FABD7C81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23" y="424939"/>
            <a:ext cx="7543800" cy="434232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99"/>
              </a:spcBef>
              <a:buNone/>
            </a:pPr>
            <a:r>
              <a:rPr lang="en-US" sz="2400" b="1" kern="0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400" b="1" kern="0" spc="4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400" b="1" kern="0" spc="-1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</a:t>
            </a:r>
            <a:r>
              <a:rPr lang="en-US" sz="2400" b="1" kern="0" spc="-49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kern="0" spc="-1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2400" b="1" kern="0" spc="-41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manipulators</a:t>
            </a:r>
          </a:p>
          <a:p>
            <a:pPr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file has two associated pointers known as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pointers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600" i="1" spc="-23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pointer(or</a:t>
            </a:r>
            <a:r>
              <a:rPr lang="en-US" sz="1600" i="1" spc="-15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1600" i="1" spc="-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pointer)</a:t>
            </a:r>
            <a:r>
              <a:rPr lang="en-US" sz="1600" i="1" spc="-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5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i="1" spc="-19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pointer(or</a:t>
            </a:r>
            <a:r>
              <a:rPr lang="en-US" sz="1600" i="1" spc="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en-US" sz="1600" i="1" spc="-15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pointer).</a:t>
            </a:r>
          </a:p>
          <a:p>
            <a:pPr marR="323374" algn="just">
              <a:lnSpc>
                <a:spcPct val="150000"/>
              </a:lnSpc>
              <a:spcBef>
                <a:spcPts val="536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these pointers to move through the file while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writing(these</a:t>
            </a:r>
            <a:r>
              <a:rPr lang="en-US" sz="16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pointers</a:t>
            </a:r>
            <a:r>
              <a:rPr lang="en-US" sz="1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en-US" sz="1600" spc="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1600" b="1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file).</a:t>
            </a:r>
          </a:p>
          <a:p>
            <a:pPr marR="131445" algn="just">
              <a:lnSpc>
                <a:spcPct val="150000"/>
              </a:lnSpc>
              <a:spcBef>
                <a:spcPts val="529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600" i="1" spc="-15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pointer(get</a:t>
            </a:r>
            <a:r>
              <a:rPr lang="en-US" sz="1600" i="1" spc="-1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pointer)</a:t>
            </a:r>
            <a:r>
              <a:rPr lang="en-US" sz="1600" i="1" spc="-1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location.</a:t>
            </a:r>
          </a:p>
          <a:p>
            <a:pPr marR="310991" algn="just">
              <a:lnSpc>
                <a:spcPct val="150000"/>
              </a:lnSpc>
              <a:spcBef>
                <a:spcPts val="521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i="1" spc="-23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pointer(put</a:t>
            </a:r>
            <a:r>
              <a:rPr lang="en-US" sz="1600" i="1" spc="-19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pointer)</a:t>
            </a:r>
            <a:r>
              <a:rPr lang="en-US" sz="1600" i="1" spc="-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1600" spc="-5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location.</a:t>
            </a:r>
          </a:p>
          <a:p>
            <a:pPr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time an input or output operation takes place the appropriate pointer is automatically advanced.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0797-756D-C81C-FEB8-7D766174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610DA37-1B74-8CFD-0B83-86A2F5387B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9067" y="1327434"/>
          <a:ext cx="2685864" cy="430421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{073A0DAA-6AF3-43AB-8588-CEC1D06C72B9}</a:tableStyleId>
              </a:tblPr>
              <a:tblGrid>
                <a:gridCol w="447644">
                  <a:extLst>
                    <a:ext uri="{9D8B030D-6E8A-4147-A177-3AD203B41FA5}">
                      <a16:colId xmlns:a16="http://schemas.microsoft.com/office/drawing/2014/main" val="708722183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3404881504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3691598201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524515715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984353793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208507329"/>
                    </a:ext>
                  </a:extLst>
                </a:gridCol>
              </a:tblGrid>
              <a:tr h="4304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3672"/>
                  </a:ext>
                </a:extLst>
              </a:tr>
            </a:tbl>
          </a:graphicData>
        </a:graphic>
      </p:graphicFrame>
      <p:sp>
        <p:nvSpPr>
          <p:cNvPr id="23" name="Rectangle 3">
            <a:extLst>
              <a:ext uri="{FF2B5EF4-FFF2-40B4-BE49-F238E27FC236}">
                <a16:creationId xmlns:a16="http://schemas.microsoft.com/office/drawing/2014/main" id="{E6E935A6-117F-20BD-728B-C6BF7B02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55" y="2905090"/>
            <a:ext cx="1796891" cy="430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Output Device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F467CE7-7933-8DE3-EE64-460413C5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460" y="2200582"/>
            <a:ext cx="1792129" cy="4881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B3F2923-A60E-E797-2BC8-BF103616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54" y="1327434"/>
            <a:ext cx="1796891" cy="430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Input Device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DF7F8-3331-AED3-54C2-5EF2D3E57347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 flipV="1">
            <a:off x="2472545" y="1542644"/>
            <a:ext cx="756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10">
            <a:extLst>
              <a:ext uri="{FF2B5EF4-FFF2-40B4-BE49-F238E27FC236}">
                <a16:creationId xmlns:a16="http://schemas.microsoft.com/office/drawing/2014/main" id="{861BB850-2D97-5EF0-6F68-BD977C72BF25}"/>
              </a:ext>
            </a:extLst>
          </p:cNvPr>
          <p:cNvGraphicFramePr>
            <a:graphicFrameLocks/>
          </p:cNvGraphicFramePr>
          <p:nvPr/>
        </p:nvGraphicFramePr>
        <p:xfrm>
          <a:off x="3229067" y="2905089"/>
          <a:ext cx="2685864" cy="430421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{073A0DAA-6AF3-43AB-8588-CEC1D06C72B9}</a:tableStyleId>
              </a:tblPr>
              <a:tblGrid>
                <a:gridCol w="447644">
                  <a:extLst>
                    <a:ext uri="{9D8B030D-6E8A-4147-A177-3AD203B41FA5}">
                      <a16:colId xmlns:a16="http://schemas.microsoft.com/office/drawing/2014/main" val="708722183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3404881504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3691598201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524515715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984353793"/>
                    </a:ext>
                  </a:extLst>
                </a:gridCol>
                <a:gridCol w="447644">
                  <a:extLst>
                    <a:ext uri="{9D8B030D-6E8A-4147-A177-3AD203B41FA5}">
                      <a16:colId xmlns:a16="http://schemas.microsoft.com/office/drawing/2014/main" val="208507329"/>
                    </a:ext>
                  </a:extLst>
                </a:gridCol>
              </a:tblGrid>
              <a:tr h="4304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367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BA095C-A6F6-1A09-700A-25D6467156A7}"/>
              </a:ext>
            </a:extLst>
          </p:cNvPr>
          <p:cNvCxnSpPr>
            <a:cxnSpLocks/>
          </p:cNvCxnSpPr>
          <p:nvPr/>
        </p:nvCxnSpPr>
        <p:spPr>
          <a:xfrm flipH="1">
            <a:off x="2472544" y="3126242"/>
            <a:ext cx="7543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3D0A9BF-C50E-147A-5645-9BC40B5048A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918887" y="1542643"/>
            <a:ext cx="2037638" cy="6579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99B2D7-C28E-884A-8EC4-473EAD4F06EA}"/>
              </a:ext>
            </a:extLst>
          </p:cNvPr>
          <p:cNvCxnSpPr>
            <a:cxnSpLocks/>
          </p:cNvCxnSpPr>
          <p:nvPr/>
        </p:nvCxnSpPr>
        <p:spPr>
          <a:xfrm rot="5400000">
            <a:off x="6708806" y="1898820"/>
            <a:ext cx="457802" cy="20376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D199A0-3219-EC6F-5B28-1D010900306E}"/>
              </a:ext>
            </a:extLst>
          </p:cNvPr>
          <p:cNvSpPr txBox="1"/>
          <p:nvPr/>
        </p:nvSpPr>
        <p:spPr>
          <a:xfrm>
            <a:off x="3867150" y="1761298"/>
            <a:ext cx="140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pc="-2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4D09FF-9DBE-68DB-8E9F-796F05B2DA8C}"/>
              </a:ext>
            </a:extLst>
          </p:cNvPr>
          <p:cNvSpPr txBox="1"/>
          <p:nvPr/>
        </p:nvSpPr>
        <p:spPr>
          <a:xfrm>
            <a:off x="3867150" y="3378737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pc="-2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329C28-F215-FE90-6815-D53C96AB7565}"/>
              </a:ext>
            </a:extLst>
          </p:cNvPr>
          <p:cNvSpPr txBox="1"/>
          <p:nvPr/>
        </p:nvSpPr>
        <p:spPr>
          <a:xfrm>
            <a:off x="6034806" y="1154309"/>
            <a:ext cx="292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en-US" spc="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pc="29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 stream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ACE46A-4389-EA06-C15D-30535B7F6E92}"/>
              </a:ext>
            </a:extLst>
          </p:cNvPr>
          <p:cNvSpPr txBox="1"/>
          <p:nvPr/>
        </p:nvSpPr>
        <p:spPr>
          <a:xfrm>
            <a:off x="6034806" y="3142746"/>
            <a:ext cx="297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Insertion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into output stream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11747-8081-D2C5-9B07-9428B86068DC}"/>
              </a:ext>
            </a:extLst>
          </p:cNvPr>
          <p:cNvSpPr txBox="1"/>
          <p:nvPr/>
        </p:nvSpPr>
        <p:spPr>
          <a:xfrm>
            <a:off x="2849734" y="4040018"/>
            <a:ext cx="344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Input and Output 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9F47-3C86-3A82-ABA5-6083BA2D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6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0821-4C9E-A524-45DB-62CA469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77" y="391767"/>
            <a:ext cx="964175" cy="647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kern="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1800" b="1" kern="0" spc="-14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1" kern="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F5ED4E-6FD3-AB98-3A76-6C0D98C6B421}"/>
              </a:ext>
            </a:extLst>
          </p:cNvPr>
          <p:cNvGraphicFramePr>
            <a:graphicFrameLocks noGrp="1"/>
          </p:cNvGraphicFramePr>
          <p:nvPr/>
        </p:nvGraphicFramePr>
        <p:xfrm>
          <a:off x="1970128" y="569090"/>
          <a:ext cx="5203748" cy="3924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73068">
                  <a:extLst>
                    <a:ext uri="{9D8B030D-6E8A-4147-A177-3AD203B41FA5}">
                      <a16:colId xmlns:a16="http://schemas.microsoft.com/office/drawing/2014/main" val="75679248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2668187303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914045485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994788037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762729127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92907321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4136161356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543306034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830454913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655498372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595816270"/>
                    </a:ext>
                  </a:extLst>
                </a:gridCol>
              </a:tblGrid>
              <a:tr h="392415"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3105"/>
                  </a:ext>
                </a:extLst>
              </a:tr>
            </a:tbl>
          </a:graphicData>
        </a:graphic>
      </p:graphicFrame>
      <p:sp>
        <p:nvSpPr>
          <p:cNvPr id="6" name="AutoShape 1">
            <a:extLst>
              <a:ext uri="{FF2B5EF4-FFF2-40B4-BE49-F238E27FC236}">
                <a16:creationId xmlns:a16="http://schemas.microsoft.com/office/drawing/2014/main" id="{6D74D39E-F8A8-FEA2-89BA-10DFA5EBFC8A}"/>
              </a:ext>
            </a:extLst>
          </p:cNvPr>
          <p:cNvSpPr>
            <a:spLocks/>
          </p:cNvSpPr>
          <p:nvPr/>
        </p:nvSpPr>
        <p:spPr bwMode="auto">
          <a:xfrm>
            <a:off x="1941552" y="989414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C0940-F517-52B4-96D3-8732DAF24080}"/>
              </a:ext>
            </a:extLst>
          </p:cNvPr>
          <p:cNvSpPr txBox="1"/>
          <p:nvPr/>
        </p:nvSpPr>
        <p:spPr>
          <a:xfrm>
            <a:off x="615928" y="1323555"/>
            <a:ext cx="24083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3416">
              <a:spcBef>
                <a:spcPts val="319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Pointer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B2222-2B6C-3513-8CDA-0E66CE089BE1}"/>
              </a:ext>
            </a:extLst>
          </p:cNvPr>
          <p:cNvSpPr txBox="1"/>
          <p:nvPr/>
        </p:nvSpPr>
        <p:spPr>
          <a:xfrm>
            <a:off x="2621609" y="1125912"/>
            <a:ext cx="337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3416" algn="ctr">
              <a:spcBef>
                <a:spcPts val="4"/>
              </a:spcBef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b="1" spc="-15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en-US" b="1" spc="-1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EB16CE-87B3-0BDD-E9AC-F44C1AC9930F}"/>
              </a:ext>
            </a:extLst>
          </p:cNvPr>
          <p:cNvGraphicFramePr>
            <a:graphicFrameLocks noGrp="1"/>
          </p:cNvGraphicFramePr>
          <p:nvPr/>
        </p:nvGraphicFramePr>
        <p:xfrm>
          <a:off x="1970128" y="2041927"/>
          <a:ext cx="5203748" cy="392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73068">
                  <a:extLst>
                    <a:ext uri="{9D8B030D-6E8A-4147-A177-3AD203B41FA5}">
                      <a16:colId xmlns:a16="http://schemas.microsoft.com/office/drawing/2014/main" val="75679248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2668187303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914045485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994788037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762729127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92907321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4136161356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543306034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830454913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655498372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595816270"/>
                    </a:ext>
                  </a:extLst>
                </a:gridCol>
              </a:tblGrid>
              <a:tr h="392416"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3105"/>
                  </a:ext>
                </a:extLst>
              </a:tr>
            </a:tbl>
          </a:graphicData>
        </a:graphic>
      </p:graphicFrame>
      <p:sp>
        <p:nvSpPr>
          <p:cNvPr id="12" name="AutoShape 1">
            <a:extLst>
              <a:ext uri="{FF2B5EF4-FFF2-40B4-BE49-F238E27FC236}">
                <a16:creationId xmlns:a16="http://schemas.microsoft.com/office/drawing/2014/main" id="{F732BD88-BA31-837B-1813-DF98378496A5}"/>
              </a:ext>
            </a:extLst>
          </p:cNvPr>
          <p:cNvSpPr>
            <a:spLocks/>
          </p:cNvSpPr>
          <p:nvPr/>
        </p:nvSpPr>
        <p:spPr bwMode="auto">
          <a:xfrm>
            <a:off x="7145297" y="2442762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F7078-985C-DB61-82C9-F9F0D121EDF6}"/>
              </a:ext>
            </a:extLst>
          </p:cNvPr>
          <p:cNvSpPr txBox="1"/>
          <p:nvPr/>
        </p:nvSpPr>
        <p:spPr>
          <a:xfrm>
            <a:off x="6116253" y="2790268"/>
            <a:ext cx="1827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3416">
              <a:spcBef>
                <a:spcPts val="319"/>
              </a:spcBef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Pointer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2B64F-FF11-0F15-0C40-F6A9AFAECF94}"/>
              </a:ext>
            </a:extLst>
          </p:cNvPr>
          <p:cNvSpPr txBox="1"/>
          <p:nvPr/>
        </p:nvSpPr>
        <p:spPr>
          <a:xfrm>
            <a:off x="3270041" y="2479288"/>
            <a:ext cx="26610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in append mode</a:t>
            </a:r>
            <a:r>
              <a:rPr lang="en-US" sz="2100" b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1D2A25-2FFB-8E1E-53BF-70DF8F68A6E3}"/>
              </a:ext>
            </a:extLst>
          </p:cNvPr>
          <p:cNvGraphicFramePr>
            <a:graphicFrameLocks noGrp="1"/>
          </p:cNvGraphicFramePr>
          <p:nvPr/>
        </p:nvGraphicFramePr>
        <p:xfrm>
          <a:off x="1998703" y="3527710"/>
          <a:ext cx="5203748" cy="392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73068">
                  <a:extLst>
                    <a:ext uri="{9D8B030D-6E8A-4147-A177-3AD203B41FA5}">
                      <a16:colId xmlns:a16="http://schemas.microsoft.com/office/drawing/2014/main" val="75679248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2668187303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914045485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994788037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762729127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92907321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4136161356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543306034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830454913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3655498372"/>
                    </a:ext>
                  </a:extLst>
                </a:gridCol>
                <a:gridCol w="473068">
                  <a:extLst>
                    <a:ext uri="{9D8B030D-6E8A-4147-A177-3AD203B41FA5}">
                      <a16:colId xmlns:a16="http://schemas.microsoft.com/office/drawing/2014/main" val="1595816270"/>
                    </a:ext>
                  </a:extLst>
                </a:gridCol>
              </a:tblGrid>
              <a:tr h="392416"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3105"/>
                  </a:ext>
                </a:extLst>
              </a:tr>
            </a:tbl>
          </a:graphicData>
        </a:graphic>
      </p:graphicFrame>
      <p:sp>
        <p:nvSpPr>
          <p:cNvPr id="17" name="AutoShape 1">
            <a:extLst>
              <a:ext uri="{FF2B5EF4-FFF2-40B4-BE49-F238E27FC236}">
                <a16:creationId xmlns:a16="http://schemas.microsoft.com/office/drawing/2014/main" id="{E8F421D6-55B3-A297-040F-33D13DEFFDFD}"/>
              </a:ext>
            </a:extLst>
          </p:cNvPr>
          <p:cNvSpPr>
            <a:spLocks/>
          </p:cNvSpPr>
          <p:nvPr/>
        </p:nvSpPr>
        <p:spPr bwMode="auto">
          <a:xfrm>
            <a:off x="1984416" y="3989502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CE1C3-F53A-E451-8F7E-3BD3A441B786}"/>
              </a:ext>
            </a:extLst>
          </p:cNvPr>
          <p:cNvSpPr txBox="1"/>
          <p:nvPr/>
        </p:nvSpPr>
        <p:spPr>
          <a:xfrm>
            <a:off x="882763" y="4367716"/>
            <a:ext cx="249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3416">
              <a:spcBef>
                <a:spcPts val="319"/>
              </a:spcBef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Pointer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8275D-0AD5-75BF-7BC2-61AAC3D9A393}"/>
              </a:ext>
            </a:extLst>
          </p:cNvPr>
          <p:cNvSpPr txBox="1"/>
          <p:nvPr/>
        </p:nvSpPr>
        <p:spPr>
          <a:xfrm>
            <a:off x="3548656" y="4037081"/>
            <a:ext cx="29092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for writing only</a:t>
            </a:r>
            <a:endParaRPr lang="en-US" sz="20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EBD33-ADA7-12C8-4F7B-C88941DD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3" grpId="0"/>
      <p:bldP spid="17" grpId="0" animBg="1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EB13-C338-CEC6-0938-B15AB4553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5" y="1037918"/>
            <a:ext cx="6723421" cy="2833534"/>
          </a:xfrm>
        </p:spPr>
        <p:txBody>
          <a:bodyPr>
            <a:normAutofit/>
          </a:bodyPr>
          <a:lstStyle/>
          <a:p>
            <a:pPr marR="390525" algn="just">
              <a:lnSpc>
                <a:spcPct val="150000"/>
              </a:lnSpc>
              <a:spcBef>
                <a:spcPts val="799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1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lang="en-US" sz="1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file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pointers</a:t>
            </a:r>
            <a:r>
              <a:rPr lang="en-US" sz="1600" spc="-43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follows</a:t>
            </a:r>
          </a:p>
          <a:p>
            <a:pPr marL="428625" marR="390525" lvl="1" indent="-428625" algn="just">
              <a:lnSpc>
                <a:spcPct val="150000"/>
              </a:lnSpc>
              <a:spcBef>
                <a:spcPts val="799"/>
              </a:spcBef>
              <a:buSzPts val="2300"/>
              <a:buFont typeface="+mj-lt"/>
              <a:buAutoNum type="romanLcPeriod"/>
              <a:tabLst>
                <a:tab pos="316706" algn="l"/>
              </a:tabLst>
            </a:pPr>
            <a:r>
              <a:rPr lang="en-US" sz="16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seekg</a:t>
            </a:r>
            <a:r>
              <a:rPr lang="en-US" sz="16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Moves get pointer(input) to a specified location. </a:t>
            </a:r>
          </a:p>
          <a:p>
            <a:pPr marL="428625" marR="390525" lvl="1" indent="-428625" algn="just">
              <a:lnSpc>
                <a:spcPct val="150000"/>
              </a:lnSpc>
              <a:spcBef>
                <a:spcPts val="799"/>
              </a:spcBef>
              <a:buSzPts val="2300"/>
              <a:buFont typeface="+mj-lt"/>
              <a:buAutoNum type="romanLcPeriod"/>
              <a:tabLst>
                <a:tab pos="316706" algn="l"/>
              </a:tabLst>
            </a:pPr>
            <a:r>
              <a:rPr lang="en-US" sz="16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seekp</a:t>
            </a:r>
            <a:r>
              <a:rPr lang="en-US" sz="16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Moves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pointer(output)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location.</a:t>
            </a:r>
            <a:r>
              <a:rPr lang="en-US" sz="1600" spc="-43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28625" marR="390525" lvl="1" indent="-428625" algn="just">
              <a:lnSpc>
                <a:spcPct val="150000"/>
              </a:lnSpc>
              <a:spcBef>
                <a:spcPts val="799"/>
              </a:spcBef>
              <a:buSzPts val="2300"/>
              <a:buFont typeface="+mj-lt"/>
              <a:buAutoNum type="romanLcPeriod"/>
              <a:tabLst>
                <a:tab pos="316706" algn="l"/>
              </a:tabLst>
            </a:pPr>
            <a:r>
              <a:rPr lang="en-US" sz="16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tellg</a:t>
            </a:r>
            <a:r>
              <a:rPr lang="en-US" sz="16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6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16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pointer.</a:t>
            </a:r>
          </a:p>
          <a:p>
            <a:pPr marL="428625" marR="390525" lvl="1" indent="-428625" algn="just">
              <a:lnSpc>
                <a:spcPct val="150000"/>
              </a:lnSpc>
              <a:spcBef>
                <a:spcPts val="799"/>
              </a:spcBef>
              <a:buSzPts val="2300"/>
              <a:buFont typeface="+mj-lt"/>
              <a:buAutoNum type="romanLcPeriod"/>
              <a:tabLst>
                <a:tab pos="316706" algn="l"/>
              </a:tabLst>
            </a:pPr>
            <a:r>
              <a:rPr lang="en-US" sz="16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tellp</a:t>
            </a:r>
            <a:r>
              <a:rPr lang="en-US" sz="16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1600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en-US" sz="1600" spc="-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E46AA-37D1-9F0E-68DE-6402800A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8D0C-408D-EB18-3983-2232638E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580929"/>
            <a:ext cx="8096863" cy="38204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88"/>
              </a:spcBef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marR="5114449" indent="0">
              <a:lnSpc>
                <a:spcPct val="150000"/>
              </a:lnSpc>
              <a:spcBef>
                <a:spcPts val="653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sz="1600" i="1" spc="26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fin;</a:t>
            </a:r>
            <a:r>
              <a:rPr lang="en-US" sz="16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fin.seekg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(10);</a:t>
            </a:r>
          </a:p>
          <a:p>
            <a:pPr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Moves the get(input) pointer to the byte number 10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i.e.the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pointer will be pointing to the 11th byte in the file)</a:t>
            </a:r>
          </a:p>
          <a:p>
            <a:pPr marL="0" marR="3487579" indent="0">
              <a:lnSpc>
                <a:spcPct val="150000"/>
              </a:lnSpc>
              <a:spcBef>
                <a:spcPts val="57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en-US" sz="1600" i="1" spc="23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fout.open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(“Hello”, 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::app);</a:t>
            </a:r>
            <a:r>
              <a:rPr lang="en-US" sz="1600" i="1" spc="-55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3487579" indent="0">
              <a:lnSpc>
                <a:spcPct val="150000"/>
              </a:lnSpc>
              <a:spcBef>
                <a:spcPts val="570"/>
              </a:spcBef>
              <a:buNone/>
            </a:pP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int</a:t>
            </a:r>
            <a:r>
              <a:rPr lang="en-US" sz="1600" i="1" spc="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p=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fout.tellp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spc="26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8580"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pointer is moved to the end of the file “Hello” and the value of p will represent the number of bytes in the file.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35B1F-DACD-6779-F887-C87193C5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3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BDDD-B0A0-DDB1-844D-6A78C0AC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029"/>
            <a:ext cx="7886700" cy="4407694"/>
          </a:xfrm>
        </p:spPr>
        <p:txBody>
          <a:bodyPr>
            <a:noAutofit/>
          </a:bodyPr>
          <a:lstStyle/>
          <a:p>
            <a:pPr marL="68580"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functions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and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seekp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can also be used with two arguments as: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seekg(offset, </a:t>
            </a:r>
            <a:r>
              <a:rPr lang="en-US" sz="14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refposition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seekp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offset,refposition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8580"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Offset is the number of bytes the file pointer to be moved from the location specified by the parameter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refposition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takes one of the following.</a:t>
            </a:r>
          </a:p>
          <a:p>
            <a:pPr marL="0" indent="0">
              <a:lnSpc>
                <a:spcPct val="150000"/>
              </a:lnSpc>
              <a:spcBef>
                <a:spcPts val="458"/>
              </a:spcBef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::beg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-start</a:t>
            </a:r>
            <a:r>
              <a:rPr lang="en-US" sz="1400" i="1" spc="-3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4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i="1" spc="-1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</a:p>
          <a:p>
            <a:pPr marL="0" indent="0">
              <a:lnSpc>
                <a:spcPct val="150000"/>
              </a:lnSpc>
              <a:spcBef>
                <a:spcPts val="521"/>
              </a:spcBef>
              <a:buNone/>
            </a:pPr>
            <a:r>
              <a:rPr lang="en-US" sz="1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::cur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-current</a:t>
            </a:r>
            <a:r>
              <a:rPr lang="en-US" sz="1400" i="1" spc="-4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1400" i="1" spc="-38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400" i="1" spc="-15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i="1" spc="-23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pointer.</a:t>
            </a:r>
          </a:p>
          <a:p>
            <a:pPr marL="0" indent="0">
              <a:lnSpc>
                <a:spcPct val="150000"/>
              </a:lnSpc>
              <a:spcBef>
                <a:spcPts val="521"/>
              </a:spcBef>
              <a:buNone/>
            </a:pPr>
            <a:r>
              <a:rPr lang="en-US" sz="1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::end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-end</a:t>
            </a:r>
            <a:r>
              <a:rPr lang="en-US" sz="1400" i="1" spc="-19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4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</a:p>
          <a:p>
            <a:pPr marL="0" indent="0">
              <a:lnSpc>
                <a:spcPct val="150000"/>
              </a:lnSpc>
              <a:spcBef>
                <a:spcPts val="525"/>
              </a:spcBef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" marR="228600" algn="just">
              <a:lnSpc>
                <a:spcPct val="150000"/>
              </a:lnSpc>
              <a:spcBef>
                <a:spcPts val="581"/>
              </a:spcBef>
              <a:tabLst>
                <a:tab pos="202406" algn="l"/>
              </a:tabLst>
            </a:pPr>
            <a:r>
              <a:rPr lang="en-US" sz="14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fin.seekg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(20,ios::beg)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move get pointer of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20 byte forward from the beginning of the 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2AB3-EE7D-26D0-17F0-478CA109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7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E18A-5861-D1CF-8DA2-270DFF73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9682"/>
            <a:ext cx="7623073" cy="4504135"/>
          </a:xfrm>
        </p:spPr>
        <p:txBody>
          <a:bodyPr>
            <a:noAutofit/>
          </a:bodyPr>
          <a:lstStyle/>
          <a:p>
            <a:pPr marL="68580"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4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fout.seekp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(-40,ios::end)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move put pointer to 40 bytes from the end of the file</a:t>
            </a:r>
          </a:p>
          <a:p>
            <a:pPr marL="68580"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4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fin.seekg</a:t>
            </a:r>
            <a:r>
              <a:rPr lang="en-US" sz="14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(-10,ios::cur)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move 10 byte back from the current location in the file.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fin(“myfile.txt”,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::binary); 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fin.seekg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(5); 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fin.read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((char*)&amp;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ch,sizeof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fin.seekg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(-3,ios::cur); </a:t>
            </a:r>
          </a:p>
          <a:p>
            <a:pPr marL="0" marR="228600" indent="0" algn="just">
              <a:lnSpc>
                <a:spcPct val="150000"/>
              </a:lnSpc>
              <a:spcBef>
                <a:spcPts val="581"/>
              </a:spcBef>
              <a:buNone/>
            </a:pP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fin.read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((char*)&amp;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ch,sizeof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12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pPr marL="68580" marR="228600" algn="just">
              <a:lnSpc>
                <a:spcPct val="150000"/>
              </a:lnSpc>
              <a:spcBef>
                <a:spcPts val="581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first the character will be read from 5</a:t>
            </a:r>
            <a:r>
              <a:rPr lang="en-US" sz="1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position of the file “myfile.txt” and another character from 3</a:t>
            </a:r>
            <a:r>
              <a:rPr lang="en-US" sz="1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position of the file(because first read moves the file access pointer to the 6th position).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1875-6C97-574B-FB08-C134ACAB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EB71EE6-851E-4BD6-AD31-29D5811539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2" y="629841"/>
          <a:ext cx="7886697" cy="116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528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7th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E0B557-C5B3-5323-B126-C398A6CFFEA9}"/>
              </a:ext>
            </a:extLst>
          </p:cNvPr>
          <p:cNvGraphicFramePr>
            <a:graphicFrameLocks/>
          </p:cNvGraphicFramePr>
          <p:nvPr/>
        </p:nvGraphicFramePr>
        <p:xfrm>
          <a:off x="628652" y="2930128"/>
          <a:ext cx="7886697" cy="116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5286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7th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25B71B6-E45C-1F40-658D-25BD2DF8D3FB}"/>
              </a:ext>
            </a:extLst>
          </p:cNvPr>
          <p:cNvSpPr txBox="1"/>
          <p:nvPr/>
        </p:nvSpPr>
        <p:spPr>
          <a:xfrm>
            <a:off x="281285" y="141171"/>
            <a:ext cx="45702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>
              <a:spcBef>
                <a:spcPts val="199"/>
              </a:spcBef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First: seekg(5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7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4CC16-45CF-85CA-4EDB-610B73CEABDD}"/>
              </a:ext>
            </a:extLst>
          </p:cNvPr>
          <p:cNvSpPr txBox="1"/>
          <p:nvPr/>
        </p:nvSpPr>
        <p:spPr>
          <a:xfrm>
            <a:off x="281285" y="2464571"/>
            <a:ext cx="45702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>
              <a:spcBef>
                <a:spcPts val="278"/>
              </a:spcBef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Second: seekg(-3,ios::cur)</a:t>
            </a:r>
          </a:p>
        </p:txBody>
      </p:sp>
      <p:sp>
        <p:nvSpPr>
          <p:cNvPr id="26" name="AutoShape 1">
            <a:extLst>
              <a:ext uri="{FF2B5EF4-FFF2-40B4-BE49-F238E27FC236}">
                <a16:creationId xmlns:a16="http://schemas.microsoft.com/office/drawing/2014/main" id="{ED44AD96-4523-11AA-3D12-D42D7A0F6F31}"/>
              </a:ext>
            </a:extLst>
          </p:cNvPr>
          <p:cNvSpPr>
            <a:spLocks/>
          </p:cNvSpPr>
          <p:nvPr/>
        </p:nvSpPr>
        <p:spPr bwMode="auto">
          <a:xfrm>
            <a:off x="6227804" y="1449467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AutoShape 1">
            <a:extLst>
              <a:ext uri="{FF2B5EF4-FFF2-40B4-BE49-F238E27FC236}">
                <a16:creationId xmlns:a16="http://schemas.microsoft.com/office/drawing/2014/main" id="{E0CF3D5C-697B-2C68-C6B0-460D9ECE6AAC}"/>
              </a:ext>
            </a:extLst>
          </p:cNvPr>
          <p:cNvSpPr>
            <a:spLocks/>
          </p:cNvSpPr>
          <p:nvPr/>
        </p:nvSpPr>
        <p:spPr bwMode="auto">
          <a:xfrm>
            <a:off x="3988128" y="3810275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C00000"/>
          </a:solidFill>
          <a:ln w="41275">
            <a:solidFill>
              <a:srgbClr val="C00000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259D7-07AC-E760-5789-D0E7C4A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E35E-06F8-CFA1-895C-E67BAFB6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019"/>
            <a:ext cx="7886700" cy="28365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199"/>
              </a:spcBef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marR="3318034" indent="0">
              <a:lnSpc>
                <a:spcPct val="150000"/>
              </a:lnSpc>
              <a:spcBef>
                <a:spcPts val="698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(“myfile.txt”);</a:t>
            </a:r>
            <a:r>
              <a:rPr lang="en-US" sz="1600" i="1" spc="-589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fout.seekp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(5);</a:t>
            </a:r>
          </a:p>
          <a:p>
            <a:pPr marL="0" marR="3915728" indent="0">
              <a:lnSpc>
                <a:spcPct val="150000"/>
              </a:lnSpc>
              <a:spcBef>
                <a:spcPts val="15"/>
              </a:spcBef>
              <a:buNone/>
            </a:pP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&lt;&lt;“**”;</a:t>
            </a:r>
            <a:r>
              <a:rPr lang="en-US" sz="1600" i="1" spc="4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3915728" indent="0">
              <a:lnSpc>
                <a:spcPct val="150000"/>
              </a:lnSpc>
              <a:spcBef>
                <a:spcPts val="15"/>
              </a:spcBef>
              <a:buNone/>
            </a:pP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fout.seekp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(-2,ios::cur);</a:t>
            </a:r>
            <a:r>
              <a:rPr lang="en-US" sz="1600" i="1" spc="-589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</a:p>
          <a:p>
            <a:pPr marL="0" marR="3915728" indent="0">
              <a:lnSpc>
                <a:spcPct val="150000"/>
              </a:lnSpc>
              <a:spcBef>
                <a:spcPts val="15"/>
              </a:spcBef>
              <a:buNone/>
            </a:pP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sz="1600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fout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&lt;&lt;“#”;</a:t>
            </a:r>
          </a:p>
          <a:p>
            <a:pPr marL="68580" marR="251460" algn="just">
              <a:lnSpc>
                <a:spcPct val="150000"/>
              </a:lnSpc>
              <a:spcBef>
                <a:spcPts val="23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first will be written ‘**’ to the 6th and 7th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points to</a:t>
            </a:r>
            <a:r>
              <a:rPr lang="en-US" sz="1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8th</a:t>
            </a:r>
            <a:r>
              <a:rPr lang="en-US" sz="1600" spc="20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position.</a:t>
            </a:r>
            <a:r>
              <a:rPr lang="en-US" sz="1600" spc="-14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 to the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6th</a:t>
            </a:r>
            <a:r>
              <a:rPr lang="en-US" sz="1600" spc="20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writes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‘#’</a:t>
            </a:r>
            <a:r>
              <a:rPr lang="en-US" sz="1600" spc="-18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it.</a:t>
            </a:r>
          </a:p>
          <a:p>
            <a:endParaRPr lang="en-US" dirty="0"/>
          </a:p>
        </p:txBody>
      </p:sp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7EE5C5D8-7712-0DB0-E904-2B37B5807C3B}"/>
              </a:ext>
            </a:extLst>
          </p:cNvPr>
          <p:cNvGraphicFramePr>
            <a:graphicFrameLocks/>
          </p:cNvGraphicFramePr>
          <p:nvPr/>
        </p:nvGraphicFramePr>
        <p:xfrm>
          <a:off x="1625203" y="3386733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BA7E-F817-01B7-0C4E-C9AF75B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94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D299B27A-7746-7F4A-1FA1-14F1AFB4C271}"/>
              </a:ext>
            </a:extLst>
          </p:cNvPr>
          <p:cNvGraphicFramePr>
            <a:graphicFrameLocks/>
          </p:cNvGraphicFramePr>
          <p:nvPr/>
        </p:nvGraphicFramePr>
        <p:xfrm>
          <a:off x="1841303" y="2492336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2A2A08BA-781E-C960-DF05-93241643D5CD}"/>
              </a:ext>
            </a:extLst>
          </p:cNvPr>
          <p:cNvGraphicFramePr>
            <a:graphicFrameLocks/>
          </p:cNvGraphicFramePr>
          <p:nvPr/>
        </p:nvGraphicFramePr>
        <p:xfrm>
          <a:off x="1841303" y="628328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120EB0-35DD-DACA-789A-B8837A2A5E7D}"/>
              </a:ext>
            </a:extLst>
          </p:cNvPr>
          <p:cNvSpPr txBox="1"/>
          <p:nvPr/>
        </p:nvSpPr>
        <p:spPr>
          <a:xfrm>
            <a:off x="159841" y="135977"/>
            <a:ext cx="12653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>
              <a:spcBef>
                <a:spcPts val="278"/>
              </a:spcBef>
            </a:pPr>
            <a:r>
              <a:rPr lang="en-US" sz="21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seekp</a:t>
            </a: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C19B6-5296-DEB0-AAF8-2DC3931445ED}"/>
              </a:ext>
            </a:extLst>
          </p:cNvPr>
          <p:cNvSpPr txBox="1"/>
          <p:nvPr/>
        </p:nvSpPr>
        <p:spPr>
          <a:xfrm>
            <a:off x="159841" y="2296128"/>
            <a:ext cx="1661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>
              <a:spcBef>
                <a:spcPts val="278"/>
              </a:spcBef>
            </a:pPr>
            <a:r>
              <a:rPr lang="en-US" sz="21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fout</a:t>
            </a: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&lt;&lt;“**”;</a:t>
            </a: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9BD825E3-65B7-D95E-DE39-E120028EB894}"/>
              </a:ext>
            </a:extLst>
          </p:cNvPr>
          <p:cNvSpPr>
            <a:spLocks/>
          </p:cNvSpPr>
          <p:nvPr/>
        </p:nvSpPr>
        <p:spPr bwMode="auto">
          <a:xfrm>
            <a:off x="4374007" y="1541333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AutoShape 1">
            <a:extLst>
              <a:ext uri="{FF2B5EF4-FFF2-40B4-BE49-F238E27FC236}">
                <a16:creationId xmlns:a16="http://schemas.microsoft.com/office/drawing/2014/main" id="{15F72AA0-AB11-DB36-ED45-9514102918B7}"/>
              </a:ext>
            </a:extLst>
          </p:cNvPr>
          <p:cNvSpPr>
            <a:spLocks/>
          </p:cNvSpPr>
          <p:nvPr/>
        </p:nvSpPr>
        <p:spPr bwMode="auto">
          <a:xfrm>
            <a:off x="5441998" y="3319463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15875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4C9D0-2C55-5FE9-2A9B-97124E2C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F8B0FF2A-F443-507C-3B21-E7A84A19E0CE}"/>
              </a:ext>
            </a:extLst>
          </p:cNvPr>
          <p:cNvGraphicFramePr>
            <a:graphicFrameLocks/>
          </p:cNvGraphicFramePr>
          <p:nvPr/>
        </p:nvGraphicFramePr>
        <p:xfrm>
          <a:off x="1841303" y="2668191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2A2A08BA-781E-C960-DF05-93241643D5CD}"/>
              </a:ext>
            </a:extLst>
          </p:cNvPr>
          <p:cNvGraphicFramePr>
            <a:graphicFrameLocks/>
          </p:cNvGraphicFramePr>
          <p:nvPr/>
        </p:nvGraphicFramePr>
        <p:xfrm>
          <a:off x="1841303" y="604361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35420-F24A-BC35-F82B-A9C67367EA7A}"/>
              </a:ext>
            </a:extLst>
          </p:cNvPr>
          <p:cNvSpPr txBox="1"/>
          <p:nvPr/>
        </p:nvSpPr>
        <p:spPr>
          <a:xfrm>
            <a:off x="163859" y="190515"/>
            <a:ext cx="22583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seekp</a:t>
            </a: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(-2,ios::cur);</a:t>
            </a:r>
            <a:endParaRPr 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3D045-5CBF-3968-3977-DA7B7AC24FEC}"/>
              </a:ext>
            </a:extLst>
          </p:cNvPr>
          <p:cNvSpPr txBox="1"/>
          <p:nvPr/>
        </p:nvSpPr>
        <p:spPr>
          <a:xfrm>
            <a:off x="163859" y="2179335"/>
            <a:ext cx="22583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fout</a:t>
            </a: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&lt;&lt;“#”;</a:t>
            </a:r>
            <a:endParaRPr lang="en-US" sz="2100" dirty="0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31873960-33EC-6307-929F-6453D6998A52}"/>
              </a:ext>
            </a:extLst>
          </p:cNvPr>
          <p:cNvSpPr>
            <a:spLocks/>
          </p:cNvSpPr>
          <p:nvPr/>
        </p:nvSpPr>
        <p:spPr bwMode="auto">
          <a:xfrm>
            <a:off x="4384716" y="1427321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98CDAB0D-276F-9A2D-D7FB-3487ABF16A1F}"/>
              </a:ext>
            </a:extLst>
          </p:cNvPr>
          <p:cNvSpPr>
            <a:spLocks/>
          </p:cNvSpPr>
          <p:nvPr/>
        </p:nvSpPr>
        <p:spPr bwMode="auto">
          <a:xfrm>
            <a:off x="4899066" y="3564018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42BA-68CB-C946-5278-08124B00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F8B0FF2A-F443-507C-3B21-E7A84A19E0CE}"/>
              </a:ext>
            </a:extLst>
          </p:cNvPr>
          <p:cNvGraphicFramePr>
            <a:graphicFrameLocks/>
          </p:cNvGraphicFramePr>
          <p:nvPr/>
        </p:nvGraphicFramePr>
        <p:xfrm>
          <a:off x="1841303" y="2668191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2A2A08BA-781E-C960-DF05-93241643D5CD}"/>
              </a:ext>
            </a:extLst>
          </p:cNvPr>
          <p:cNvGraphicFramePr>
            <a:graphicFrameLocks/>
          </p:cNvGraphicFramePr>
          <p:nvPr/>
        </p:nvGraphicFramePr>
        <p:xfrm>
          <a:off x="1841303" y="604361"/>
          <a:ext cx="54613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">
                  <a:extLst>
                    <a:ext uri="{9D8B030D-6E8A-4147-A177-3AD203B41FA5}">
                      <a16:colId xmlns:a16="http://schemas.microsoft.com/office/drawing/2014/main" val="3580016561"/>
                    </a:ext>
                  </a:extLst>
                </a:gridCol>
                <a:gridCol w="534829">
                  <a:extLst>
                    <a:ext uri="{9D8B030D-6E8A-4147-A177-3AD203B41FA5}">
                      <a16:colId xmlns:a16="http://schemas.microsoft.com/office/drawing/2014/main" val="2092113106"/>
                    </a:ext>
                  </a:extLst>
                </a:gridCol>
                <a:gridCol w="514588">
                  <a:extLst>
                    <a:ext uri="{9D8B030D-6E8A-4147-A177-3AD203B41FA5}">
                      <a16:colId xmlns:a16="http://schemas.microsoft.com/office/drawing/2014/main" val="3080697264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653671626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315922777"/>
                    </a:ext>
                  </a:extLst>
                </a:gridCol>
                <a:gridCol w="495538">
                  <a:extLst>
                    <a:ext uri="{9D8B030D-6E8A-4147-A177-3AD203B41FA5}">
                      <a16:colId xmlns:a16="http://schemas.microsoft.com/office/drawing/2014/main" val="1898391126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71371436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2926775295"/>
                    </a:ext>
                  </a:extLst>
                </a:gridCol>
                <a:gridCol w="562213">
                  <a:extLst>
                    <a:ext uri="{9D8B030D-6E8A-4147-A177-3AD203B41FA5}">
                      <a16:colId xmlns:a16="http://schemas.microsoft.com/office/drawing/2014/main" val="1589481224"/>
                    </a:ext>
                  </a:extLst>
                </a:gridCol>
                <a:gridCol w="695563">
                  <a:extLst>
                    <a:ext uri="{9D8B030D-6E8A-4147-A177-3AD203B41FA5}">
                      <a16:colId xmlns:a16="http://schemas.microsoft.com/office/drawing/2014/main" val="144717749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616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530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1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4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35420-F24A-BC35-F82B-A9C67367EA7A}"/>
              </a:ext>
            </a:extLst>
          </p:cNvPr>
          <p:cNvSpPr txBox="1"/>
          <p:nvPr/>
        </p:nvSpPr>
        <p:spPr>
          <a:xfrm>
            <a:off x="163859" y="190515"/>
            <a:ext cx="22583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seekp</a:t>
            </a: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(-2,ios::cur);</a:t>
            </a:r>
            <a:endParaRPr 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3D045-5CBF-3968-3977-DA7B7AC24FEC}"/>
              </a:ext>
            </a:extLst>
          </p:cNvPr>
          <p:cNvSpPr txBox="1"/>
          <p:nvPr/>
        </p:nvSpPr>
        <p:spPr>
          <a:xfrm>
            <a:off x="163859" y="2179335"/>
            <a:ext cx="22583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fout</a:t>
            </a: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&lt;&lt;“#”;</a:t>
            </a:r>
            <a:endParaRPr lang="en-US" sz="2100" dirty="0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31873960-33EC-6307-929F-6453D6998A52}"/>
              </a:ext>
            </a:extLst>
          </p:cNvPr>
          <p:cNvSpPr>
            <a:spLocks/>
          </p:cNvSpPr>
          <p:nvPr/>
        </p:nvSpPr>
        <p:spPr bwMode="auto">
          <a:xfrm>
            <a:off x="4384716" y="1427321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25400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98CDAB0D-276F-9A2D-D7FB-3487ABF16A1F}"/>
              </a:ext>
            </a:extLst>
          </p:cNvPr>
          <p:cNvSpPr>
            <a:spLocks/>
          </p:cNvSpPr>
          <p:nvPr/>
        </p:nvSpPr>
        <p:spPr bwMode="auto">
          <a:xfrm>
            <a:off x="4899066" y="3564018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22225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42BA-68CB-C946-5278-08124B00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44D6-06E0-035C-168B-75EB4D1F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186" y="971086"/>
            <a:ext cx="6371304" cy="320132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 I/O system contains a </a:t>
            </a:r>
            <a:r>
              <a:rPr lang="en-US" sz="18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hierarchy of classes that are used to define various streams to deal with both the console and disk files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These classes are called </a:t>
            </a:r>
            <a:r>
              <a:rPr lang="en-US" sz="1800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 classes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classes are declared in the header file iostream and hence should be included in all the programs that communicate with the console unit.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figure shows the hierarchy of the stream classes used for input/output operations with the console unit.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10BAC-F0A0-2AC2-2320-82A8C3EB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5820E-E95C-3581-A70C-170404574E14}"/>
              </a:ext>
            </a:extLst>
          </p:cNvPr>
          <p:cNvSpPr txBox="1"/>
          <p:nvPr/>
        </p:nvSpPr>
        <p:spPr>
          <a:xfrm>
            <a:off x="1836173" y="473606"/>
            <a:ext cx="5471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 class hierarchy for console input/output</a:t>
            </a:r>
          </a:p>
        </p:txBody>
      </p:sp>
    </p:spTree>
    <p:extLst>
      <p:ext uri="{BB962C8B-B14F-4D97-AF65-F5344CB8AC3E}">
        <p14:creationId xmlns:p14="http://schemas.microsoft.com/office/powerpoint/2010/main" val="30725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485602" y="262530"/>
            <a:ext cx="5337303" cy="464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program of 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tellg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12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tellp</a:t>
            </a:r>
            <a:r>
              <a:rPr lang="en-US" sz="12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#include&lt;fstream&gt;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){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("myfile.txt");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&lt;&lt;"angry";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n=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fout.tellp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&lt;&lt;"Position of put pointer="&lt;&lt;n&lt;&lt;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("myfile.txt");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m=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fin.tellg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&lt;&lt;"Position of get pointer="&lt;&lt;m&lt;&lt;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7E6A6B-AD6F-CBD0-0A19-1297EB16E320}"/>
              </a:ext>
            </a:extLst>
          </p:cNvPr>
          <p:cNvGraphicFramePr>
            <a:graphicFrameLocks noGrp="1"/>
          </p:cNvGraphicFramePr>
          <p:nvPr/>
        </p:nvGraphicFramePr>
        <p:xfrm>
          <a:off x="5969098" y="941812"/>
          <a:ext cx="2628900" cy="3981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606931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67148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5280994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8128937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120623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5000298"/>
                    </a:ext>
                  </a:extLst>
                </a:gridCol>
              </a:tblGrid>
              <a:tr h="398135"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526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632108-106D-1703-570E-4FD239137F0D}"/>
              </a:ext>
            </a:extLst>
          </p:cNvPr>
          <p:cNvGraphicFramePr>
            <a:graphicFrameLocks noGrp="1"/>
          </p:cNvGraphicFramePr>
          <p:nvPr/>
        </p:nvGraphicFramePr>
        <p:xfrm>
          <a:off x="5969098" y="2903328"/>
          <a:ext cx="2628900" cy="3981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606931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67148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5280994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8128937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120623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5000298"/>
                    </a:ext>
                  </a:extLst>
                </a:gridCol>
              </a:tblGrid>
              <a:tr h="398135"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52687"/>
                  </a:ext>
                </a:extLst>
              </a:tr>
            </a:tbl>
          </a:graphicData>
        </a:graphic>
      </p:graphicFrame>
      <p:sp>
        <p:nvSpPr>
          <p:cNvPr id="8" name="AutoShape 1">
            <a:extLst>
              <a:ext uri="{FF2B5EF4-FFF2-40B4-BE49-F238E27FC236}">
                <a16:creationId xmlns:a16="http://schemas.microsoft.com/office/drawing/2014/main" id="{87A2F94A-A8CC-7061-AD5C-1D1413440F90}"/>
              </a:ext>
            </a:extLst>
          </p:cNvPr>
          <p:cNvSpPr>
            <a:spLocks/>
          </p:cNvSpPr>
          <p:nvPr/>
        </p:nvSpPr>
        <p:spPr bwMode="auto">
          <a:xfrm>
            <a:off x="8132006" y="1339947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15875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2822562D-E366-C562-BFE0-47A7914760D2}"/>
              </a:ext>
            </a:extLst>
          </p:cNvPr>
          <p:cNvSpPr>
            <a:spLocks/>
          </p:cNvSpPr>
          <p:nvPr/>
        </p:nvSpPr>
        <p:spPr bwMode="auto">
          <a:xfrm>
            <a:off x="5940523" y="3460654"/>
            <a:ext cx="57150" cy="342900"/>
          </a:xfrm>
          <a:custGeom>
            <a:avLst/>
            <a:gdLst>
              <a:gd name="T0" fmla="+- 0 1200 1119"/>
              <a:gd name="T1" fmla="*/ T0 w 163"/>
              <a:gd name="T2" fmla="+- 0 -829 -869"/>
              <a:gd name="T3" fmla="*/ -829 h 1440"/>
              <a:gd name="T4" fmla="+- 0 1190 1119"/>
              <a:gd name="T5" fmla="*/ T4 w 163"/>
              <a:gd name="T6" fmla="+- 0 -812 -869"/>
              <a:gd name="T7" fmla="*/ -812 h 1440"/>
              <a:gd name="T8" fmla="+- 0 1190 1119"/>
              <a:gd name="T9" fmla="*/ T8 w 163"/>
              <a:gd name="T10" fmla="+- 0 571 -869"/>
              <a:gd name="T11" fmla="*/ 571 h 1440"/>
              <a:gd name="T12" fmla="+- 0 1210 1119"/>
              <a:gd name="T13" fmla="*/ T12 w 163"/>
              <a:gd name="T14" fmla="+- 0 571 -869"/>
              <a:gd name="T15" fmla="*/ 571 h 1440"/>
              <a:gd name="T16" fmla="+- 0 1210 1119"/>
              <a:gd name="T17" fmla="*/ T16 w 163"/>
              <a:gd name="T18" fmla="+- 0 -812 -869"/>
              <a:gd name="T19" fmla="*/ -812 h 1440"/>
              <a:gd name="T20" fmla="+- 0 1200 1119"/>
              <a:gd name="T21" fmla="*/ T20 w 163"/>
              <a:gd name="T22" fmla="+- 0 -829 -869"/>
              <a:gd name="T23" fmla="*/ -829 h 1440"/>
              <a:gd name="T24" fmla="+- 0 1200 1119"/>
              <a:gd name="T25" fmla="*/ T24 w 163"/>
              <a:gd name="T26" fmla="+- 0 -869 -869"/>
              <a:gd name="T27" fmla="*/ -869 h 1440"/>
              <a:gd name="T28" fmla="+- 0 1119 1119"/>
              <a:gd name="T29" fmla="*/ T28 w 163"/>
              <a:gd name="T30" fmla="+- 0 -730 -869"/>
              <a:gd name="T31" fmla="*/ -730 h 1440"/>
              <a:gd name="T32" fmla="+- 0 1120 1119"/>
              <a:gd name="T33" fmla="*/ T32 w 163"/>
              <a:gd name="T34" fmla="+- 0 -724 -869"/>
              <a:gd name="T35" fmla="*/ -724 h 1440"/>
              <a:gd name="T36" fmla="+- 0 1130 1119"/>
              <a:gd name="T37" fmla="*/ T36 w 163"/>
              <a:gd name="T38" fmla="+- 0 -718 -869"/>
              <a:gd name="T39" fmla="*/ -718 h 1440"/>
              <a:gd name="T40" fmla="+- 0 1136 1119"/>
              <a:gd name="T41" fmla="*/ T40 w 163"/>
              <a:gd name="T42" fmla="+- 0 -720 -869"/>
              <a:gd name="T43" fmla="*/ -720 h 1440"/>
              <a:gd name="T44" fmla="+- 0 1190 1119"/>
              <a:gd name="T45" fmla="*/ T44 w 163"/>
              <a:gd name="T46" fmla="+- 0 -812 -869"/>
              <a:gd name="T47" fmla="*/ -812 h 1440"/>
              <a:gd name="T48" fmla="+- 0 1190 1119"/>
              <a:gd name="T49" fmla="*/ T48 w 163"/>
              <a:gd name="T50" fmla="+- 0 -849 -869"/>
              <a:gd name="T51" fmla="*/ -849 h 1440"/>
              <a:gd name="T52" fmla="+- 0 1212 1119"/>
              <a:gd name="T53" fmla="*/ T52 w 163"/>
              <a:gd name="T54" fmla="+- 0 -849 -869"/>
              <a:gd name="T55" fmla="*/ -849 h 1440"/>
              <a:gd name="T56" fmla="+- 0 1200 1119"/>
              <a:gd name="T57" fmla="*/ T56 w 163"/>
              <a:gd name="T58" fmla="+- 0 -869 -869"/>
              <a:gd name="T59" fmla="*/ -869 h 1440"/>
              <a:gd name="T60" fmla="+- 0 1212 1119"/>
              <a:gd name="T61" fmla="*/ T60 w 163"/>
              <a:gd name="T62" fmla="+- 0 -849 -869"/>
              <a:gd name="T63" fmla="*/ -849 h 1440"/>
              <a:gd name="T64" fmla="+- 0 1210 1119"/>
              <a:gd name="T65" fmla="*/ T64 w 163"/>
              <a:gd name="T66" fmla="+- 0 -849 -869"/>
              <a:gd name="T67" fmla="*/ -849 h 1440"/>
              <a:gd name="T68" fmla="+- 0 1210 1119"/>
              <a:gd name="T69" fmla="*/ T68 w 163"/>
              <a:gd name="T70" fmla="+- 0 -812 -869"/>
              <a:gd name="T71" fmla="*/ -812 h 1440"/>
              <a:gd name="T72" fmla="+- 0 1264 1119"/>
              <a:gd name="T73" fmla="*/ T72 w 163"/>
              <a:gd name="T74" fmla="+- 0 -720 -869"/>
              <a:gd name="T75" fmla="*/ -720 h 1440"/>
              <a:gd name="T76" fmla="+- 0 1270 1119"/>
              <a:gd name="T77" fmla="*/ T76 w 163"/>
              <a:gd name="T78" fmla="+- 0 -718 -869"/>
              <a:gd name="T79" fmla="*/ -718 h 1440"/>
              <a:gd name="T80" fmla="+- 0 1280 1119"/>
              <a:gd name="T81" fmla="*/ T80 w 163"/>
              <a:gd name="T82" fmla="+- 0 -724 -869"/>
              <a:gd name="T83" fmla="*/ -724 h 1440"/>
              <a:gd name="T84" fmla="+- 0 1281 1119"/>
              <a:gd name="T85" fmla="*/ T84 w 163"/>
              <a:gd name="T86" fmla="+- 0 -730 -869"/>
              <a:gd name="T87" fmla="*/ -730 h 1440"/>
              <a:gd name="T88" fmla="+- 0 1212 1119"/>
              <a:gd name="T89" fmla="*/ T88 w 163"/>
              <a:gd name="T90" fmla="+- 0 -849 -869"/>
              <a:gd name="T91" fmla="*/ -849 h 1440"/>
              <a:gd name="T92" fmla="+- 0 1210 1119"/>
              <a:gd name="T93" fmla="*/ T92 w 163"/>
              <a:gd name="T94" fmla="+- 0 -849 -869"/>
              <a:gd name="T95" fmla="*/ -849 h 1440"/>
              <a:gd name="T96" fmla="+- 0 1190 1119"/>
              <a:gd name="T97" fmla="*/ T96 w 163"/>
              <a:gd name="T98" fmla="+- 0 -849 -869"/>
              <a:gd name="T99" fmla="*/ -849 h 1440"/>
              <a:gd name="T100" fmla="+- 0 1190 1119"/>
              <a:gd name="T101" fmla="*/ T100 w 163"/>
              <a:gd name="T102" fmla="+- 0 -812 -869"/>
              <a:gd name="T103" fmla="*/ -812 h 1440"/>
              <a:gd name="T104" fmla="+- 0 1200 1119"/>
              <a:gd name="T105" fmla="*/ T104 w 163"/>
              <a:gd name="T106" fmla="+- 0 -829 -869"/>
              <a:gd name="T107" fmla="*/ -829 h 1440"/>
              <a:gd name="T108" fmla="+- 0 1191 1119"/>
              <a:gd name="T109" fmla="*/ T108 w 163"/>
              <a:gd name="T110" fmla="+- 0 -844 -869"/>
              <a:gd name="T111" fmla="*/ -844 h 1440"/>
              <a:gd name="T112" fmla="+- 0 1210 1119"/>
              <a:gd name="T113" fmla="*/ T112 w 163"/>
              <a:gd name="T114" fmla="+- 0 -844 -869"/>
              <a:gd name="T115" fmla="*/ -844 h 1440"/>
              <a:gd name="T116" fmla="+- 0 1210 1119"/>
              <a:gd name="T117" fmla="*/ T116 w 163"/>
              <a:gd name="T118" fmla="+- 0 -849 -869"/>
              <a:gd name="T119" fmla="*/ -849 h 1440"/>
              <a:gd name="T120" fmla="+- 0 1210 1119"/>
              <a:gd name="T121" fmla="*/ T120 w 163"/>
              <a:gd name="T122" fmla="+- 0 -844 -869"/>
              <a:gd name="T123" fmla="*/ -844 h 1440"/>
              <a:gd name="T124" fmla="+- 0 1209 1119"/>
              <a:gd name="T125" fmla="*/ T124 w 163"/>
              <a:gd name="T126" fmla="+- 0 -844 -869"/>
              <a:gd name="T127" fmla="*/ -844 h 1440"/>
              <a:gd name="T128" fmla="+- 0 1200 1119"/>
              <a:gd name="T129" fmla="*/ T128 w 163"/>
              <a:gd name="T130" fmla="+- 0 -829 -869"/>
              <a:gd name="T131" fmla="*/ -829 h 1440"/>
              <a:gd name="T132" fmla="+- 0 1210 1119"/>
              <a:gd name="T133" fmla="*/ T132 w 163"/>
              <a:gd name="T134" fmla="+- 0 -812 -869"/>
              <a:gd name="T135" fmla="*/ -812 h 1440"/>
              <a:gd name="T136" fmla="+- 0 1210 1119"/>
              <a:gd name="T137" fmla="*/ T136 w 163"/>
              <a:gd name="T138" fmla="+- 0 -844 -869"/>
              <a:gd name="T139" fmla="*/ -844 h 1440"/>
              <a:gd name="T140" fmla="+- 0 1209 1119"/>
              <a:gd name="T141" fmla="*/ T140 w 163"/>
              <a:gd name="T142" fmla="+- 0 -844 -869"/>
              <a:gd name="T143" fmla="*/ -844 h 1440"/>
              <a:gd name="T144" fmla="+- 0 1191 1119"/>
              <a:gd name="T145" fmla="*/ T144 w 163"/>
              <a:gd name="T146" fmla="+- 0 -844 -869"/>
              <a:gd name="T147" fmla="*/ -844 h 1440"/>
              <a:gd name="T148" fmla="+- 0 1200 1119"/>
              <a:gd name="T149" fmla="*/ T148 w 163"/>
              <a:gd name="T150" fmla="+- 0 -829 -869"/>
              <a:gd name="T151" fmla="*/ -829 h 1440"/>
              <a:gd name="T152" fmla="+- 0 1209 1119"/>
              <a:gd name="T153" fmla="*/ T152 w 163"/>
              <a:gd name="T154" fmla="+- 0 -844 -869"/>
              <a:gd name="T155" fmla="*/ -844 h 14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</a:cxnLst>
            <a:rect l="0" t="0" r="r" b="b"/>
            <a:pathLst>
              <a:path w="163" h="1440">
                <a:moveTo>
                  <a:pt x="81" y="40"/>
                </a:moveTo>
                <a:lnTo>
                  <a:pt x="71" y="57"/>
                </a:lnTo>
                <a:lnTo>
                  <a:pt x="71" y="1440"/>
                </a:lnTo>
                <a:lnTo>
                  <a:pt x="91" y="1440"/>
                </a:lnTo>
                <a:lnTo>
                  <a:pt x="91" y="57"/>
                </a:lnTo>
                <a:lnTo>
                  <a:pt x="81" y="40"/>
                </a:lnTo>
                <a:close/>
                <a:moveTo>
                  <a:pt x="81" y="0"/>
                </a:moveTo>
                <a:lnTo>
                  <a:pt x="0" y="139"/>
                </a:lnTo>
                <a:lnTo>
                  <a:pt x="1" y="145"/>
                </a:lnTo>
                <a:lnTo>
                  <a:pt x="11" y="151"/>
                </a:lnTo>
                <a:lnTo>
                  <a:pt x="17" y="149"/>
                </a:lnTo>
                <a:lnTo>
                  <a:pt x="71" y="57"/>
                </a:lnTo>
                <a:lnTo>
                  <a:pt x="71" y="20"/>
                </a:lnTo>
                <a:lnTo>
                  <a:pt x="93" y="20"/>
                </a:lnTo>
                <a:lnTo>
                  <a:pt x="81" y="0"/>
                </a:lnTo>
                <a:close/>
                <a:moveTo>
                  <a:pt x="93" y="20"/>
                </a:moveTo>
                <a:lnTo>
                  <a:pt x="91" y="20"/>
                </a:lnTo>
                <a:lnTo>
                  <a:pt x="91" y="57"/>
                </a:lnTo>
                <a:lnTo>
                  <a:pt x="145" y="149"/>
                </a:lnTo>
                <a:lnTo>
                  <a:pt x="151" y="151"/>
                </a:lnTo>
                <a:lnTo>
                  <a:pt x="161" y="145"/>
                </a:lnTo>
                <a:lnTo>
                  <a:pt x="162" y="139"/>
                </a:lnTo>
                <a:lnTo>
                  <a:pt x="93" y="20"/>
                </a:lnTo>
                <a:close/>
                <a:moveTo>
                  <a:pt x="91" y="20"/>
                </a:moveTo>
                <a:lnTo>
                  <a:pt x="71" y="20"/>
                </a:lnTo>
                <a:lnTo>
                  <a:pt x="71" y="57"/>
                </a:lnTo>
                <a:lnTo>
                  <a:pt x="81" y="40"/>
                </a:lnTo>
                <a:lnTo>
                  <a:pt x="72" y="25"/>
                </a:lnTo>
                <a:lnTo>
                  <a:pt x="91" y="25"/>
                </a:lnTo>
                <a:lnTo>
                  <a:pt x="91" y="20"/>
                </a:lnTo>
                <a:close/>
                <a:moveTo>
                  <a:pt x="91" y="25"/>
                </a:moveTo>
                <a:lnTo>
                  <a:pt x="90" y="25"/>
                </a:lnTo>
                <a:lnTo>
                  <a:pt x="81" y="40"/>
                </a:lnTo>
                <a:lnTo>
                  <a:pt x="91" y="57"/>
                </a:lnTo>
                <a:lnTo>
                  <a:pt x="91" y="25"/>
                </a:lnTo>
                <a:close/>
                <a:moveTo>
                  <a:pt x="90" y="25"/>
                </a:moveTo>
                <a:lnTo>
                  <a:pt x="72" y="25"/>
                </a:lnTo>
                <a:lnTo>
                  <a:pt x="81" y="40"/>
                </a:lnTo>
                <a:lnTo>
                  <a:pt x="90" y="25"/>
                </a:lnTo>
                <a:close/>
              </a:path>
            </a:pathLst>
          </a:custGeom>
          <a:solidFill>
            <a:srgbClr val="497DBA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9BD1-0DC0-4143-3D63-27A1B1ED91A3}"/>
              </a:ext>
            </a:extLst>
          </p:cNvPr>
          <p:cNvSpPr txBox="1"/>
          <p:nvPr/>
        </p:nvSpPr>
        <p:spPr>
          <a:xfrm>
            <a:off x="6693967" y="1660950"/>
            <a:ext cx="20999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3416">
              <a:spcBef>
                <a:spcPts val="319"/>
              </a:spcBef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put pointer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6B91F-7FC2-2EDE-6F63-4A0F2A2D2EBD}"/>
              </a:ext>
            </a:extLst>
          </p:cNvPr>
          <p:cNvSpPr txBox="1"/>
          <p:nvPr/>
        </p:nvSpPr>
        <p:spPr>
          <a:xfrm>
            <a:off x="5022166" y="3737113"/>
            <a:ext cx="21312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3416">
              <a:spcBef>
                <a:spcPts val="319"/>
              </a:spcBef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pointer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423BE-69D2-D6C5-4E34-91AD6A3B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5359B7-E991-DA1A-D0E8-CC57A8A6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69" y="1104285"/>
            <a:ext cx="5373943" cy="29349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Program of Random Access</a:t>
            </a:r>
            <a:b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Q) WAP to store and retrieve all the information of the students in a file. Also make sure to read the nth information of a student from the file and display it.</a:t>
            </a:r>
            <a:b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F3E66-691E-B31E-C90C-D85F35C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784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1810134" y="471948"/>
            <a:ext cx="5822155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#include&lt;fstream&gt;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name[30];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 roll;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marks;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input( ){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name of the student:"&lt;&lt;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&gt;&gt;name;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roll number of the student:"&lt;&lt;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&gt;&gt;roll;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2C6EA-B0C5-6B30-957B-13F086F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1518047" y="379523"/>
            <a:ext cx="6107905" cy="438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marks obtained by the student:"&lt;&lt;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&gt;&gt;marks;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display(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&lt;&lt;"Name of the student="&lt;&lt;name&lt;&lt;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&lt;&lt;"Roll of the student="&lt;&lt;roll&lt;&lt;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&lt;&lt;"Marks obtained by the student="&lt;&lt;marks&lt;&lt;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check(int r)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if(r==roll)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1;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0;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42E4A-DF70-74D4-B11D-3461AE3D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9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2036529" y="270799"/>
            <a:ext cx="5588387" cy="438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adddetails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app|ios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displayrecords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0B10DD-9A6D-C65D-F9A3-81AFF1CC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10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2086897" y="332395"/>
            <a:ext cx="4999703" cy="443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display_nth_record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int count=0,n;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((char*)&amp;s,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(s))){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count ++;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if(count==0)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&lt;&lt;"Record does not exist:"&lt;&lt;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96375-7E78-9AC7-618B-F8C3D21B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5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1312607" y="42924"/>
            <a:ext cx="7119323" cy="482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&lt;&lt;"The total number of records="&lt;&lt;count&lt;&lt;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("Student_b",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number of record to read:"&lt;&lt;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if(n&gt;0 &amp;&amp; n&lt;=count)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fin.seekg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((n-1)*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modify(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roll,flag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=0,size=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(s),count=0,location;</a:t>
            </a:r>
            <a:endParaRPr lang="en-US" sz="18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F30DD-444B-2FCD-F2A9-D1B6BB8B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9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1734779" y="457709"/>
            <a:ext cx="5751871" cy="422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roll number to be modified:"&lt;&lt;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&gt;&gt;roll;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ate|ios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fout.seekg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fout.read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((char*)&amp;s,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s.check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(roll))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location=size*(count-1);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fout.seekp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location,ios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::beg);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(s));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&lt;&lt;"Modified"&lt;&lt;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flag=1;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02551-915D-5174-422C-F9325450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60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054A4-C754-2BEC-E504-B6A97269D0EB}"/>
              </a:ext>
            </a:extLst>
          </p:cNvPr>
          <p:cNvSpPr txBox="1"/>
          <p:nvPr/>
        </p:nvSpPr>
        <p:spPr>
          <a:xfrm>
            <a:off x="393268" y="143250"/>
            <a:ext cx="4830383" cy="456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if(flag==0)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&lt;&lt;"Not found"&lt;&lt;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choice;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while(1)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&lt;&lt;"1.Add Details:"&lt;&lt;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&lt;&lt;"2.Display All Records:"&lt;&lt;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&lt;&lt;"3.Read nth Record:"&lt;&lt;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&lt;&lt;"4.Exit:"&lt;&lt;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choice:"&lt;&lt;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&gt;&gt;choice;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switch(choice)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DCC6E-D1E4-49EE-FE11-AC0BD5CC15D7}"/>
              </a:ext>
            </a:extLst>
          </p:cNvPr>
          <p:cNvSpPr txBox="1"/>
          <p:nvPr/>
        </p:nvSpPr>
        <p:spPr>
          <a:xfrm>
            <a:off x="4626343" y="322145"/>
            <a:ext cx="3500019" cy="438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case 1: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adddetails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	break;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case 2: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displayrecords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	break;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case 3: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display_nth_record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	break;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case 4: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	exit(0);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&lt;&lt;“Wrong choice"&lt;&lt;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554F-07E9-5B01-ABF1-FC3D4A7B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88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2B176-A054-C66D-3286-50FD00419A90}"/>
              </a:ext>
            </a:extLst>
          </p:cNvPr>
          <p:cNvCxnSpPr/>
          <p:nvPr/>
        </p:nvCxnSpPr>
        <p:spPr>
          <a:xfrm>
            <a:off x="4321278" y="350351"/>
            <a:ext cx="0" cy="44427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54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AC482-8AB2-30F6-4ED3-E66C3375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30" y="1629696"/>
            <a:ext cx="5115847" cy="16367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n-US" sz="2800" b="1" spc="-4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2800" b="1" spc="-53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US" sz="2800" b="1" spc="-45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800" b="1" spc="-38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b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EED46-B0AA-EF47-AA84-5BFF4D55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1431">
              <a:lnSpc>
                <a:spcPts val="1018"/>
              </a:lnSpc>
            </a:pPr>
            <a:fld id="{81D60167-4931-47E6-BA6A-407CBD079E47}" type="slidenum">
              <a:rPr lang="en-US" smtClean="0"/>
              <a:pPr marL="21431">
                <a:lnSpc>
                  <a:spcPts val="1018"/>
                </a:lnSpc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E6E935A6-117F-20BD-728B-C6BF7B02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26" y="3712654"/>
            <a:ext cx="2370183" cy="4304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istream_withassign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F467CE7-7933-8DE3-EE64-460413C5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712" y="2546257"/>
            <a:ext cx="1792129" cy="48815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B3F2923-A60E-E797-2BC8-BF103616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555" y="306879"/>
            <a:ext cx="1796891" cy="4304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3D0A9BF-C50E-147A-5645-9BC40B5048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20378" y="-289931"/>
            <a:ext cx="685800" cy="2743200"/>
          </a:xfrm>
          <a:prstGeom prst="bentConnector3">
            <a:avLst>
              <a:gd name="adj1" fmla="val 487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911747-8081-D2C5-9B07-9428B86068DC}"/>
              </a:ext>
            </a:extLst>
          </p:cNvPr>
          <p:cNvSpPr txBox="1"/>
          <p:nvPr/>
        </p:nvSpPr>
        <p:spPr>
          <a:xfrm>
            <a:off x="1189377" y="4360542"/>
            <a:ext cx="66651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4325" marR="625316" algn="ctr">
              <a:spcBef>
                <a:spcPts val="578"/>
              </a:spcBef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Stream</a:t>
            </a:r>
            <a:r>
              <a:rPr lang="en-US" sz="1600" b="1" spc="-4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1600" b="1" spc="22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600" b="1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1600" b="1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US" sz="1600" b="1" spc="-4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10F97-FF99-1DAA-CE93-4CB4E166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3" y="1428263"/>
            <a:ext cx="1519025" cy="4304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istream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91919-CF34-2BBB-C1B4-BAA36FD10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824" y="1428526"/>
            <a:ext cx="1796891" cy="4304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streambuff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A691A-694F-414B-063C-1D7DF295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165" y="1419364"/>
            <a:ext cx="1796891" cy="4304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B71482-0521-9D84-B5C3-74610615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6" y="3728413"/>
            <a:ext cx="2543174" cy="4304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1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iostream_withassign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7334B87-C984-3C2C-86DD-672FB90B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242" y="3704489"/>
            <a:ext cx="2580662" cy="4304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1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ostream_withassign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02A054-AD9E-B534-62F0-3686851218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87900" y="-298741"/>
            <a:ext cx="685800" cy="2743200"/>
          </a:xfrm>
          <a:prstGeom prst="bentConnector3">
            <a:avLst>
              <a:gd name="adj1" fmla="val 492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0F092A-8C7A-36B7-2937-28681C85DD79}"/>
              </a:ext>
            </a:extLst>
          </p:cNvPr>
          <p:cNvCxnSpPr>
            <a:cxnSpLocks/>
          </p:cNvCxnSpPr>
          <p:nvPr/>
        </p:nvCxnSpPr>
        <p:spPr>
          <a:xfrm flipH="1" flipV="1">
            <a:off x="4552292" y="738572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5FD1AF3-0247-B2FB-5B9E-0B5482A088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8077" y="829855"/>
            <a:ext cx="685800" cy="2743200"/>
          </a:xfrm>
          <a:prstGeom prst="bentConnector3">
            <a:avLst>
              <a:gd name="adj1" fmla="val 492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B769339-7394-80EC-A2D8-D79AA77728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7899" y="827876"/>
            <a:ext cx="685800" cy="2743200"/>
          </a:xfrm>
          <a:prstGeom prst="bentConnector3">
            <a:avLst>
              <a:gd name="adj1" fmla="val 487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334492-CCB1-6414-9BDB-FF76636C4C7A}"/>
              </a:ext>
            </a:extLst>
          </p:cNvPr>
          <p:cNvCxnSpPr>
            <a:cxnSpLocks/>
          </p:cNvCxnSpPr>
          <p:nvPr/>
        </p:nvCxnSpPr>
        <p:spPr>
          <a:xfrm flipV="1">
            <a:off x="684857" y="1866813"/>
            <a:ext cx="0" cy="185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29B0DD-BDCC-9947-7EAD-C827285B3236}"/>
              </a:ext>
            </a:extLst>
          </p:cNvPr>
          <p:cNvCxnSpPr>
            <a:cxnSpLocks/>
          </p:cNvCxnSpPr>
          <p:nvPr/>
        </p:nvCxnSpPr>
        <p:spPr>
          <a:xfrm flipV="1">
            <a:off x="8177478" y="1850863"/>
            <a:ext cx="0" cy="185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544541-7EB7-86FD-8349-B00A66FDE099}"/>
              </a:ext>
            </a:extLst>
          </p:cNvPr>
          <p:cNvCxnSpPr>
            <a:cxnSpLocks/>
          </p:cNvCxnSpPr>
          <p:nvPr/>
        </p:nvCxnSpPr>
        <p:spPr>
          <a:xfrm flipH="1" flipV="1">
            <a:off x="4549590" y="3042389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2CADD-4AE0-CAEA-34A0-B785326A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34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0374-9185-FD1C-688B-4D819E23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708638"/>
            <a:ext cx="6802411" cy="3726223"/>
          </a:xfrm>
        </p:spPr>
        <p:txBody>
          <a:bodyPr>
            <a:noAutofit/>
          </a:bodyPr>
          <a:lstStyle/>
          <a:p>
            <a:pPr marL="0" indent="0">
              <a:spcBef>
                <a:spcPts val="255"/>
              </a:spcBef>
              <a:buNone/>
            </a:pP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n-US" sz="2000" b="1" spc="-4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2000" b="1" spc="-53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US" sz="2000" b="1" spc="-45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spc="-38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endParaRPr lang="en-US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330041" algn="just">
              <a:lnSpc>
                <a:spcPct val="103000"/>
              </a:lnSpc>
              <a:spcBef>
                <a:spcPts val="566"/>
              </a:spcBef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far, we have been opening and using the files for reading and</a:t>
            </a:r>
            <a:r>
              <a:rPr lang="en-US" sz="1500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5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 that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</a:t>
            </a:r>
            <a:r>
              <a:rPr lang="en-US" sz="15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5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  <a:r>
              <a:rPr lang="en-US" sz="1500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500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not be true always. For instance, one of the followings may</a:t>
            </a:r>
            <a:r>
              <a:rPr lang="en-US" sz="15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happen while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dealing</a:t>
            </a:r>
            <a:r>
              <a:rPr lang="en-US" sz="15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5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</a:p>
          <a:p>
            <a:pPr marL="400050" marR="83344" indent="-400050" algn="just">
              <a:lnSpc>
                <a:spcPct val="125000"/>
              </a:lnSpc>
              <a:spcBef>
                <a:spcPts val="566"/>
              </a:spcBef>
              <a:buFont typeface="+mj-lt"/>
              <a:buAutoNum type="romanLcPeriod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500" i="1" spc="-11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500" i="1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500" i="1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attempting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exist.</a:t>
            </a:r>
            <a:r>
              <a:rPr lang="en-US" sz="1500" i="1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marR="83344" indent="-400050" algn="just">
              <a:lnSpc>
                <a:spcPct val="125000"/>
              </a:lnSpc>
              <a:spcBef>
                <a:spcPts val="566"/>
              </a:spcBef>
              <a:buFont typeface="+mj-lt"/>
              <a:buAutoNum type="romanLcPeriod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500" i="1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name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for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</a:t>
            </a:r>
            <a:r>
              <a:rPr lang="en-US" sz="1500" i="1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may already</a:t>
            </a:r>
            <a:r>
              <a:rPr lang="en-US" sz="1500" i="1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exist.</a:t>
            </a:r>
          </a:p>
          <a:p>
            <a:pPr marL="400050" marR="83344" indent="-400050" algn="just">
              <a:lnSpc>
                <a:spcPct val="125000"/>
              </a:lnSpc>
              <a:spcBef>
                <a:spcPts val="566"/>
              </a:spcBef>
              <a:buFont typeface="+mj-lt"/>
              <a:buAutoNum type="romanLcPeriod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500" i="1" spc="-4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en-US" sz="150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US" sz="1500" i="1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en-US" sz="1500" i="1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500" i="1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150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500" i="1" spc="-2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en-US" sz="1500" i="1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pointer</a:t>
            </a:r>
            <a:r>
              <a:rPr lang="en-US" sz="1500" i="1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500" i="1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file.</a:t>
            </a:r>
          </a:p>
          <a:p>
            <a:pPr marL="400050" marR="83344" indent="-400050" algn="just">
              <a:lnSpc>
                <a:spcPct val="125000"/>
              </a:lnSpc>
              <a:spcBef>
                <a:spcPts val="566"/>
              </a:spcBef>
              <a:buFont typeface="+mj-lt"/>
              <a:buAutoNum type="romanLcPeriod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500" i="1" spc="-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1500" i="1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z="1500" i="1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500" i="1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r>
              <a:rPr lang="en-US" sz="1500" i="1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marR="83344" indent="-400050" algn="just">
              <a:lnSpc>
                <a:spcPct val="125000"/>
              </a:lnSpc>
              <a:spcBef>
                <a:spcPts val="566"/>
              </a:spcBef>
              <a:buFont typeface="+mj-lt"/>
              <a:buAutoNum type="romanLcPeriod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50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500" i="1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filename.</a:t>
            </a:r>
          </a:p>
          <a:p>
            <a:pPr marL="400050" marR="83344" indent="-400050" algn="just">
              <a:lnSpc>
                <a:spcPct val="125000"/>
              </a:lnSpc>
              <a:spcBef>
                <a:spcPts val="566"/>
              </a:spcBef>
              <a:buFont typeface="+mj-lt"/>
              <a:buAutoNum type="romanLcPeriod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500" i="1" spc="-3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</a:t>
            </a:r>
            <a:r>
              <a:rPr lang="en-US" sz="1500" i="1" spc="-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en-US" sz="1500" i="1" spc="-3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US" sz="1500" i="1" spc="-3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50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150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500" i="1" spc="-47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opened</a:t>
            </a:r>
            <a:r>
              <a:rPr lang="en-US" sz="150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500" i="1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purpose.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4947-E207-310B-AC6F-168A60E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E7DE-BC95-A4B5-AF2F-8A8E6782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613" y="625785"/>
            <a:ext cx="7261737" cy="4078949"/>
          </a:xfrm>
        </p:spPr>
        <p:txBody>
          <a:bodyPr>
            <a:noAutofit/>
          </a:bodyPr>
          <a:lstStyle/>
          <a:p>
            <a:pPr marL="68580" marR="245269" algn="just">
              <a:lnSpc>
                <a:spcPct val="150000"/>
              </a:lnSpc>
              <a:spcBef>
                <a:spcPts val="135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class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supports various member functions that can</a:t>
            </a:r>
            <a:r>
              <a:rPr lang="en-US" sz="1600" spc="-55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used to read the status recorded in a file stream. Some</a:t>
            </a:r>
            <a:r>
              <a:rPr lang="en-US" sz="1600" spc="-55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listed</a:t>
            </a:r>
            <a:r>
              <a:rPr lang="en-US" sz="1600" spc="2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600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</a:t>
            </a:r>
          </a:p>
          <a:p>
            <a:pPr marL="342900" indent="-342900" algn="just">
              <a:lnSpc>
                <a:spcPct val="150000"/>
              </a:lnSpc>
              <a:spcBef>
                <a:spcPts val="165"/>
              </a:spcBef>
              <a:buSzPct val="100000"/>
              <a:buFont typeface="+mj-lt"/>
              <a:buAutoNum type="arabicPeriod"/>
              <a:tabLst>
                <a:tab pos="307181" algn="l"/>
              </a:tabLst>
            </a:pPr>
            <a:r>
              <a:rPr lang="en-US" sz="1600" spc="-4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eof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 true(non-zero ) if end-of-file is encountered otherwise returns false(zero).</a:t>
            </a:r>
          </a:p>
          <a:p>
            <a:pPr marL="342900" indent="-342900" algn="just">
              <a:lnSpc>
                <a:spcPct val="150000"/>
              </a:lnSpc>
              <a:spcBef>
                <a:spcPts val="165"/>
              </a:spcBef>
              <a:buSzPct val="100000"/>
              <a:buFont typeface="+mj-lt"/>
              <a:buAutoNum type="arabicPeriod"/>
              <a:tabLst>
                <a:tab pos="307181" algn="l"/>
              </a:tabLst>
            </a:pP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fail():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 true when input or output operation has failed.</a:t>
            </a:r>
            <a:r>
              <a:rPr lang="en-US" sz="1600" spc="-55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165"/>
              </a:spcBef>
              <a:buSzPct val="100000"/>
              <a:buFont typeface="+mj-lt"/>
              <a:buAutoNum type="arabicPeriod"/>
              <a:tabLst>
                <a:tab pos="307181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 true if an invalid operation is attempted or any unrecoverable error has occurred.</a:t>
            </a:r>
          </a:p>
          <a:p>
            <a:pPr marL="342900" indent="-342900" algn="just">
              <a:lnSpc>
                <a:spcPct val="150000"/>
              </a:lnSpc>
              <a:spcBef>
                <a:spcPts val="165"/>
              </a:spcBef>
              <a:buSzPct val="100000"/>
              <a:buFont typeface="+mj-lt"/>
              <a:buAutoNum type="arabicPeriod"/>
              <a:tabLst>
                <a:tab pos="307181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good(): Returns true</a:t>
            </a:r>
            <a:r>
              <a:rPr lang="en-US" sz="1600" spc="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no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has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occurred</a:t>
            </a:r>
            <a:r>
              <a:rPr lang="en-US" sz="16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en-US" sz="16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I/O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 can be carried out. When it returns</a:t>
            </a:r>
            <a:r>
              <a:rPr lang="en-US" sz="1600" spc="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no</a:t>
            </a:r>
            <a:r>
              <a:rPr lang="en-US" sz="1600" spc="-55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en-US" sz="16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16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600" spc="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carried</a:t>
            </a:r>
            <a:r>
              <a:rPr lang="en-US" sz="1600" spc="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1600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performed.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98D7-25FC-0A81-3FF7-36AC7F6E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20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68813-E11C-4D85-8C3C-D08C14E3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92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B9B1B-44A2-8AB8-608D-E1D924AEDEBB}"/>
              </a:ext>
            </a:extLst>
          </p:cNvPr>
          <p:cNvSpPr txBox="1"/>
          <p:nvPr/>
        </p:nvSpPr>
        <p:spPr>
          <a:xfrm>
            <a:off x="2295218" y="600056"/>
            <a:ext cx="5191432" cy="394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…..//Reading contents of the file;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//…end of file;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(“student.txt” ); </a:t>
            </a:r>
          </a:p>
        </p:txBody>
      </p:sp>
    </p:spTree>
    <p:extLst>
      <p:ext uri="{BB962C8B-B14F-4D97-AF65-F5344CB8AC3E}">
        <p14:creationId xmlns:p14="http://schemas.microsoft.com/office/powerpoint/2010/main" val="26083453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EAF1B-BFC0-D7D6-90F7-FD457F7B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1A1C2-7B43-E492-F7B1-583EFEA85A4D}"/>
              </a:ext>
            </a:extLst>
          </p:cNvPr>
          <p:cNvSpPr txBox="1"/>
          <p:nvPr/>
        </p:nvSpPr>
        <p:spPr>
          <a:xfrm>
            <a:off x="2243598" y="217259"/>
            <a:ext cx="55085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fout.bad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//file cannot be written;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((char*)&amp;s,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(s));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fout.fail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//file not opened;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fin;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(“Student.txt”);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fin.good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//no error has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occurred,perform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read operation.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305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5643-1F0F-1CDE-24A0-0A2D8E1E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896" y="958760"/>
            <a:ext cx="6017343" cy="2499737"/>
          </a:xfrm>
        </p:spPr>
        <p:txBody>
          <a:bodyPr>
            <a:normAutofit/>
          </a:bodyPr>
          <a:lstStyle/>
          <a:p>
            <a:pPr marL="0" marR="330041" indent="0" algn="just">
              <a:lnSpc>
                <a:spcPct val="103000"/>
              </a:lnSpc>
              <a:spcBef>
                <a:spcPts val="566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fin; </a:t>
            </a:r>
          </a:p>
          <a:p>
            <a:pPr marL="0" marR="330041" indent="0" algn="just">
              <a:lnSpc>
                <a:spcPct val="103000"/>
              </a:lnSpc>
              <a:spcBef>
                <a:spcPts val="566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(“Teacher.txt”) </a:t>
            </a:r>
          </a:p>
          <a:p>
            <a:pPr marL="0" marR="330041" indent="0" algn="just">
              <a:lnSpc>
                <a:spcPct val="103000"/>
              </a:lnSpc>
              <a:spcBef>
                <a:spcPts val="566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if(!fin)</a:t>
            </a:r>
          </a:p>
          <a:p>
            <a:pPr marL="0" marR="330041" indent="0" algn="just">
              <a:lnSpc>
                <a:spcPct val="103000"/>
              </a:lnSpc>
              <a:spcBef>
                <a:spcPts val="566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330041" indent="0" algn="just">
              <a:lnSpc>
                <a:spcPct val="103000"/>
              </a:lnSpc>
              <a:spcBef>
                <a:spcPts val="566"/>
              </a:spcBef>
              <a:buNone/>
            </a:pP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//file does not exist for reading.</a:t>
            </a:r>
          </a:p>
          <a:p>
            <a:pPr marL="0" indent="0">
              <a:lnSpc>
                <a:spcPts val="1616"/>
              </a:lnSpc>
              <a:spcBef>
                <a:spcPts val="45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68580">
              <a:spcBef>
                <a:spcPts val="480"/>
              </a:spcBef>
            </a:pP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8EA4-74D0-5B5F-AA53-5F0B831D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1852-EA87-4658-825F-350CE6676FB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92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THANK YOU</a:t>
            </a:r>
            <a:br>
              <a:rPr lang="en-US" sz="3600" dirty="0"/>
            </a:br>
            <a:r>
              <a:rPr lang="en-US" dirty="0"/>
              <a:t>Any Queries ?</a:t>
            </a:r>
            <a:br>
              <a:rPr lang="en-US" dirty="0"/>
            </a:br>
            <a:br>
              <a:rPr lang="en-US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9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10213</TotalTime>
  <Words>6755</Words>
  <Application>Microsoft Office PowerPoint</Application>
  <PresentationFormat>On-screen Show (16:9)</PresentationFormat>
  <Paragraphs>1216</Paragraphs>
  <Slides>95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Calibri Light</vt:lpstr>
      <vt:lpstr>Colonna MT</vt:lpstr>
      <vt:lpstr>Aptos</vt:lpstr>
      <vt:lpstr>Courier New</vt:lpstr>
      <vt:lpstr>Times New Roman</vt:lpstr>
      <vt:lpstr>Calibri</vt:lpstr>
      <vt:lpstr>Arial</vt:lpstr>
      <vt:lpstr>Aptos Display</vt:lpstr>
      <vt:lpstr>Office Theme</vt:lpstr>
      <vt:lpstr>Object-Oriented programming in C++  (CSIT 202) II semester, BScCSIT     Compiled by Ankit Bhattarai Ambition Guru College  </vt:lpstr>
      <vt:lpstr>Syllabus</vt:lpstr>
      <vt:lpstr>Unit 7 File Handling in C++ (7 hrs.)</vt:lpstr>
      <vt:lpstr>Unit 7: Part 1 Input/output: Stream based input/output, input/output class hierarchy Testing Stream Errors  </vt:lpstr>
      <vt:lpstr>Input/output: Stream based input/output, input/output class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Stream Errors</vt:lpstr>
      <vt:lpstr>PowerPoint Presentation</vt:lpstr>
      <vt:lpstr>PowerPoint Presentation</vt:lpstr>
      <vt:lpstr>Unit 7: Part 2 Unformatted console input/output functions &amp; Formatted console input/output functions  </vt:lpstr>
      <vt:lpstr>Unformatted console input/output functions &amp; Formatted console input/output functions </vt:lpstr>
      <vt:lpstr>Unformatted console input/output functions</vt:lpstr>
      <vt:lpstr>Unformatted console input/output functions </vt:lpstr>
      <vt:lpstr>Unformatted console input/output functions</vt:lpstr>
      <vt:lpstr>Unformatted console input/output functions</vt:lpstr>
      <vt:lpstr>Formatted console input/output functions </vt:lpstr>
      <vt:lpstr>Formatted console input/output functions </vt:lpstr>
      <vt:lpstr>Formatted console input/output functions </vt:lpstr>
      <vt:lpstr>Unit 7: Part 3 File input/output with streams Operations on file File modes  </vt:lpstr>
      <vt:lpstr>File input/output with streams</vt:lpstr>
      <vt:lpstr>PowerPoint Presentation</vt:lpstr>
      <vt:lpstr>PowerPoint Presentation</vt:lpstr>
      <vt:lpstr>PowerPoint Presentation</vt:lpstr>
      <vt:lpstr>Operations on file</vt:lpstr>
      <vt:lpstr>PowerPoint Presentation</vt:lpstr>
      <vt:lpstr>PowerPoint Presentation</vt:lpstr>
      <vt:lpstr>File Modes</vt:lpstr>
      <vt:lpstr>PowerPoint Presentation</vt:lpstr>
      <vt:lpstr>PowerPoint Presentation</vt:lpstr>
      <vt:lpstr>PowerPoint Presentation</vt:lpstr>
      <vt:lpstr>PowerPoint Presentation</vt:lpstr>
      <vt:lpstr>Simple Example to Reading from and Writing to Files/Console</vt:lpstr>
      <vt:lpstr>Writing to a file:</vt:lpstr>
      <vt:lpstr>Reading from a file:</vt:lpstr>
      <vt:lpstr>Unit 7: Part 4 Text file and Binary file  </vt:lpstr>
      <vt:lpstr>Types of Files: Types of file supported by C++: Text Files Binary Files</vt:lpstr>
      <vt:lpstr>PowerPoint Presentation</vt:lpstr>
      <vt:lpstr>Program to write and read a text file in C++</vt:lpstr>
      <vt:lpstr>PowerPoint Presentation</vt:lpstr>
      <vt:lpstr>PowerPoint Presentation</vt:lpstr>
      <vt:lpstr>Unit 7: Part 5 write() and read() function  </vt:lpstr>
      <vt:lpstr>The write () and read () function</vt:lpstr>
      <vt:lpstr>PowerPoint Presentation</vt:lpstr>
      <vt:lpstr>WAP to write records of students in a file and display the records of the students according to the descending order of marks obtained by them.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7: Part 6 File access pointer and their manipulators   </vt:lpstr>
      <vt:lpstr>File access pointer and their manipulators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Program of Random Access Q) WAP to store and retrieve all the information of the students in a file. Also make sure to read the nth information of a student from the file and display it.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errors during file operation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Any Queries 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&amp; Data Warehouse</dc:title>
  <dc:creator>Legion</dc:creator>
  <cp:lastModifiedBy>Ankit Bhattarai</cp:lastModifiedBy>
  <cp:revision>943</cp:revision>
  <dcterms:modified xsi:type="dcterms:W3CDTF">2025-10-25T11:54:03Z</dcterms:modified>
</cp:coreProperties>
</file>