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64" r:id="rId8"/>
    <p:sldId id="265" r:id="rId9"/>
    <p:sldId id="257" r:id="rId10"/>
    <p:sldId id="258" r:id="rId11"/>
    <p:sldId id="259" r:id="rId12"/>
    <p:sldId id="260" r:id="rId13"/>
    <p:sldId id="261" r:id="rId14"/>
    <p:sldId id="262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30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7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45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84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8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9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4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9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7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9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93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er.org/data/fda-adverse-event-reporting-system-faers-data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CLASSIFYING OUTCOMES BASED ON </a:t>
            </a:r>
            <a:r>
              <a:rPr lang="en-US" b="1" u="sng" dirty="0" smtClean="0"/>
              <a:t>DRUG-REACTION </a:t>
            </a:r>
            <a:r>
              <a:rPr lang="en-US" b="1" u="sng" dirty="0"/>
              <a:t>COMBINATION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7441871" cy="1947333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 smtClean="0"/>
              <a:t>By </a:t>
            </a:r>
            <a:r>
              <a:rPr lang="en-US" dirty="0"/>
              <a:t>Team 5</a:t>
            </a:r>
          </a:p>
          <a:p>
            <a:r>
              <a:rPr lang="en-US" dirty="0"/>
              <a:t>-</a:t>
            </a:r>
            <a:r>
              <a:rPr lang="en-US" dirty="0" smtClean="0"/>
              <a:t>Ankit </a:t>
            </a:r>
            <a:r>
              <a:rPr lang="en-US" dirty="0" err="1" smtClean="0"/>
              <a:t>Bhayani</a:t>
            </a:r>
            <a:r>
              <a:rPr lang="en-US" dirty="0" smtClean="0"/>
              <a:t>, </a:t>
            </a:r>
            <a:r>
              <a:rPr lang="en-US" dirty="0" err="1" smtClean="0"/>
              <a:t>Rajat</a:t>
            </a:r>
            <a:r>
              <a:rPr lang="en-US" dirty="0" smtClean="0"/>
              <a:t> Agrawal, Vishakha Sawant</a:t>
            </a:r>
          </a:p>
        </p:txBody>
      </p:sp>
    </p:spTree>
    <p:extLst>
      <p:ext uri="{BB962C8B-B14F-4D97-AF65-F5344CB8AC3E}">
        <p14:creationId xmlns:p14="http://schemas.microsoft.com/office/powerpoint/2010/main" val="31961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3" y="508740"/>
            <a:ext cx="10975255" cy="57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9" y="492297"/>
            <a:ext cx="11012470" cy="58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451585"/>
            <a:ext cx="10933636" cy="58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8" y="508161"/>
            <a:ext cx="10955320" cy="58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4" y="437350"/>
            <a:ext cx="10930522" cy="60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7362"/>
            <a:ext cx="8534401" cy="78835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492370"/>
            <a:ext cx="8534400" cy="4502030"/>
          </a:xfrm>
        </p:spPr>
        <p:txBody>
          <a:bodyPr>
            <a:normAutofit/>
          </a:bodyPr>
          <a:lstStyle/>
          <a:p>
            <a:r>
              <a:rPr lang="en-US" dirty="0"/>
              <a:t>"The FDA Adverse Event Reporting System (FAERS) is a database that contains information on adverse event and medication error reports submitted to FDA."</a:t>
            </a:r>
          </a:p>
          <a:p>
            <a:r>
              <a:rPr lang="en-US" dirty="0"/>
              <a:t>The FDA produces FDA Adverse Event Reporting System (FAERS) quarterly data. The FAERS include the following:</a:t>
            </a:r>
          </a:p>
          <a:p>
            <a:pPr lvl="0"/>
            <a:r>
              <a:rPr lang="en-US" dirty="0"/>
              <a:t>demographic and administrative information and the initial report image ID number (if available);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rug </a:t>
            </a:r>
            <a:r>
              <a:rPr lang="en-US" dirty="0"/>
              <a:t>information from the case reports;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eaction </a:t>
            </a:r>
            <a:r>
              <a:rPr lang="en-US" dirty="0"/>
              <a:t>information from the reports;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atient </a:t>
            </a:r>
            <a:r>
              <a:rPr lang="en-US" dirty="0"/>
              <a:t>outcome information from the reports;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on the source of the reports;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"README" file containing a description of the files.</a:t>
            </a:r>
          </a:p>
        </p:txBody>
      </p:sp>
    </p:spTree>
    <p:extLst>
      <p:ext uri="{BB962C8B-B14F-4D97-AF65-F5344CB8AC3E}">
        <p14:creationId xmlns:p14="http://schemas.microsoft.com/office/powerpoint/2010/main" val="29740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91868"/>
            <a:ext cx="8534401" cy="624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328468"/>
            <a:ext cx="8534400" cy="46659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addressed by this project is to classify the outcome of the drug reaction combination supplied to a patient based on the reported event. Since, we have different reported event by various organization we need to check whether the drug and reaction combination falls under following categories: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Death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Life-Threatening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Hospitalization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Initial or Prolonged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Disability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Congenital Anomaly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Required Intervention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Prevent Permanent Impairment/Damage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Other Serious (Important Medical Event)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58955"/>
            <a:ext cx="8640943" cy="1737264"/>
          </a:xfrm>
        </p:spPr>
        <p:txBody>
          <a:bodyPr/>
          <a:lstStyle/>
          <a:p>
            <a:r>
              <a:rPr lang="en-US" sz="3200" dirty="0"/>
              <a:t>Part 1: Parse files &amp; Handling Missing data values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759789"/>
            <a:ext cx="8534400" cy="4234611"/>
          </a:xfrm>
        </p:spPr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b="1" u="sng" dirty="0" smtClean="0"/>
              <a:t>Link </a:t>
            </a:r>
            <a:r>
              <a:rPr lang="en-US" b="1" u="sng" dirty="0"/>
              <a:t>to Download data files: </a:t>
            </a:r>
            <a:endParaRPr lang="en-US" dirty="0"/>
          </a:p>
          <a:p>
            <a:r>
              <a:rPr lang="en-US" u="sng" dirty="0">
                <a:hlinkClick r:id="rId2"/>
              </a:rPr>
              <a:t>http://www.nber.org/data/fda-adverse-event-reporting-system-faers-data.html</a:t>
            </a:r>
            <a:endParaRPr lang="en-US" dirty="0"/>
          </a:p>
          <a:p>
            <a:r>
              <a:rPr lang="en-US" dirty="0"/>
              <a:t>The goal of this exercise is to extract “all” csv files present on the </a:t>
            </a:r>
            <a:r>
              <a:rPr lang="en-US" dirty="0" err="1"/>
              <a:t>faers</a:t>
            </a:r>
            <a:r>
              <a:rPr lang="en-US" dirty="0"/>
              <a:t> website save them without any manual intervention</a:t>
            </a:r>
            <a:r>
              <a:rPr lang="en-US" dirty="0" smtClean="0"/>
              <a:t>.</a:t>
            </a:r>
          </a:p>
          <a:p>
            <a:r>
              <a:rPr lang="en-US" b="1" dirty="0"/>
              <a:t>Next step 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• Handle missing data</a:t>
            </a:r>
          </a:p>
          <a:p>
            <a:r>
              <a:rPr lang="en-US" dirty="0"/>
              <a:t>• Compute summary metrics </a:t>
            </a:r>
          </a:p>
          <a:p>
            <a:r>
              <a:rPr lang="en-US" dirty="0"/>
              <a:t>• </a:t>
            </a:r>
            <a:r>
              <a:rPr lang="en-US" dirty="0" smtClean="0"/>
              <a:t>Check for </a:t>
            </a:r>
            <a:r>
              <a:rPr lang="en-US" dirty="0"/>
              <a:t>any	observable anomalies and outliers.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828137"/>
            <a:ext cx="8534401" cy="158726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2: Machine Learning: Multi-class Classification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173857"/>
            <a:ext cx="8534400" cy="38205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Classification script in a Jupiter notebook in R/Python that builds a classification model for </a:t>
            </a:r>
            <a:r>
              <a:rPr lang="en-US" dirty="0" smtClean="0"/>
              <a:t>drug </a:t>
            </a:r>
            <a:r>
              <a:rPr lang="en-US" dirty="0"/>
              <a:t>information from the case report / reaction information &amp; patient outcome from the reports using downloaded dataset. Following steps would be covered:</a:t>
            </a:r>
          </a:p>
          <a:p>
            <a:pPr lvl="0"/>
            <a:r>
              <a:rPr lang="en-US" dirty="0"/>
              <a:t>Variable selection </a:t>
            </a:r>
          </a:p>
          <a:p>
            <a:pPr lvl="0"/>
            <a:r>
              <a:rPr lang="en-US" dirty="0"/>
              <a:t>Application of various ML Classification model  </a:t>
            </a:r>
          </a:p>
          <a:p>
            <a:pPr lvl="0"/>
            <a:r>
              <a:rPr lang="en-US" dirty="0"/>
              <a:t>Deploy the best algorithm/algorithms on Azure ML studio</a:t>
            </a:r>
          </a:p>
          <a:p>
            <a:pPr lvl="0"/>
            <a:r>
              <a:rPr lang="en-US" dirty="0"/>
              <a:t>Create API(s)</a:t>
            </a:r>
          </a:p>
          <a:p>
            <a:pPr lvl="0"/>
            <a:r>
              <a:rPr lang="en-US" dirty="0"/>
              <a:t>Deploy the model using web based front end</a:t>
            </a:r>
          </a:p>
          <a:p>
            <a:pPr lvl="0"/>
            <a:r>
              <a:rPr lang="en-US" dirty="0"/>
              <a:t>Design of a pipeline and system to implement this approach and discussion on the system’s capabilities</a:t>
            </a:r>
          </a:p>
        </p:txBody>
      </p:sp>
    </p:spTree>
    <p:extLst>
      <p:ext uri="{BB962C8B-B14F-4D97-AF65-F5344CB8AC3E}">
        <p14:creationId xmlns:p14="http://schemas.microsoft.com/office/powerpoint/2010/main" val="1220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0111"/>
            <a:ext cx="8534401" cy="67621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Part </a:t>
            </a:r>
            <a:r>
              <a:rPr lang="en-US" dirty="0" smtClean="0"/>
              <a:t>3: Summarization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285336"/>
            <a:ext cx="8534400" cy="470906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Summarize </a:t>
            </a:r>
            <a:r>
              <a:rPr lang="en-US" dirty="0"/>
              <a:t>the key insights related to different variables</a:t>
            </a:r>
          </a:p>
          <a:p>
            <a:pPr lvl="0"/>
            <a:r>
              <a:rPr lang="en-US" dirty="0"/>
              <a:t>Present the results using python notebook and Tableau/Power BI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Tools</a:t>
            </a:r>
            <a:r>
              <a:rPr lang="en-US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dirty="0" err="1"/>
              <a:t>scikit</a:t>
            </a:r>
            <a:r>
              <a:rPr lang="en-US" dirty="0"/>
              <a:t>-learn library for applying various classification model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Azure 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Tableau for Data Visualization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Matplotlib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5" y="433499"/>
            <a:ext cx="7858663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6" y="369092"/>
            <a:ext cx="7919552" cy="60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" y="515568"/>
            <a:ext cx="10678486" cy="57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D06F1E"/>
    </a:dk2>
    <a:lt2>
      <a:srgbClr val="F0BE21"/>
    </a:lt2>
    <a:accent1>
      <a:srgbClr val="760603"/>
    </a:accent1>
    <a:accent2>
      <a:srgbClr val="9F761A"/>
    </a:accent2>
    <a:accent3>
      <a:srgbClr val="92A200"/>
    </a:accent3>
    <a:accent4>
      <a:srgbClr val="4AA157"/>
    </a:accent4>
    <a:accent5>
      <a:srgbClr val="46788D"/>
    </a:accent5>
    <a:accent6>
      <a:srgbClr val="A848A8"/>
    </a:accent6>
    <a:hlink>
      <a:srgbClr val="460402"/>
    </a:hlink>
    <a:folHlink>
      <a:srgbClr val="99111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316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CLASSIFYING OUTCOMES BASED ON DRUG-REACTION COMBINATION </vt:lpstr>
      <vt:lpstr>Introduction</vt:lpstr>
      <vt:lpstr>Problem statement</vt:lpstr>
      <vt:lpstr>Part 1: Parse files &amp; Handling Missing data values </vt:lpstr>
      <vt:lpstr>Part 2: Machine Learning: Multi-class Classification </vt:lpstr>
      <vt:lpstr>  Part 3: Summarization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vishakha sawant</dc:creator>
  <cp:lastModifiedBy>vishakha sawant</cp:lastModifiedBy>
  <cp:revision>7</cp:revision>
  <dcterms:created xsi:type="dcterms:W3CDTF">2017-04-18T00:30:28Z</dcterms:created>
  <dcterms:modified xsi:type="dcterms:W3CDTF">2017-04-18T01:16:30Z</dcterms:modified>
</cp:coreProperties>
</file>