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6" r:id="rId1"/>
  </p:sldMasterIdLst>
  <p:notesMasterIdLst>
    <p:notesMasterId r:id="rId17"/>
  </p:notesMasterIdLst>
  <p:sldIdLst>
    <p:sldId id="256" r:id="rId2"/>
    <p:sldId id="262" r:id="rId3"/>
    <p:sldId id="279" r:id="rId4"/>
    <p:sldId id="280" r:id="rId5"/>
    <p:sldId id="281" r:id="rId6"/>
    <p:sldId id="273" r:id="rId7"/>
    <p:sldId id="274" r:id="rId8"/>
    <p:sldId id="275" r:id="rId9"/>
    <p:sldId id="261" r:id="rId10"/>
    <p:sldId id="282" r:id="rId11"/>
    <p:sldId id="276" r:id="rId12"/>
    <p:sldId id="283" r:id="rId13"/>
    <p:sldId id="277" r:id="rId14"/>
    <p:sldId id="272"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C2E8E4-548B-4E38-9CA9-338C3D6225DC}" type="datetimeFigureOut">
              <a:rPr lang="en-US" smtClean="0"/>
              <a:t>3/24/2017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A90D8-EF1E-413A-9CE5-DFF9B0A9F95B}" type="slidenum">
              <a:rPr lang="en-US" smtClean="0"/>
              <a:t>‹#›</a:t>
            </a:fld>
            <a:endParaRPr lang="en-US"/>
          </a:p>
        </p:txBody>
      </p:sp>
    </p:spTree>
    <p:extLst>
      <p:ext uri="{BB962C8B-B14F-4D97-AF65-F5344CB8AC3E}">
        <p14:creationId xmlns:p14="http://schemas.microsoft.com/office/powerpoint/2010/main" val="1771723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1258B3-B47D-4D00-BFC8-680573A8FB9C}" type="datetime1">
              <a:rPr lang="en-US" smtClean="0"/>
              <a:t>3/24/2017</a:t>
            </a:fld>
            <a:endParaRPr lang="en-US" dirty="0"/>
          </a:p>
        </p:txBody>
      </p:sp>
      <p:sp>
        <p:nvSpPr>
          <p:cNvPr id="5" name="Footer Placeholder 4"/>
          <p:cNvSpPr>
            <a:spLocks noGrp="1"/>
          </p:cNvSpPr>
          <p:nvPr>
            <p:ph type="ftr" sz="quarter" idx="11"/>
          </p:nvPr>
        </p:nvSpPr>
        <p:spPr/>
        <p:txBody>
          <a:bodyPr/>
          <a:lstStyle/>
          <a:p>
            <a:r>
              <a:rPr lang="en-US"/>
              <a:t>Advance in Data Sciences and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1906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EC3C73-4934-46A4-8106-A75FDEBCE4F5}" type="datetime1">
              <a:rPr lang="en-US" smtClean="0"/>
              <a:t>3/24/2017</a:t>
            </a:fld>
            <a:endParaRPr lang="en-US" dirty="0"/>
          </a:p>
        </p:txBody>
      </p:sp>
      <p:sp>
        <p:nvSpPr>
          <p:cNvPr id="5" name="Footer Placeholder 4"/>
          <p:cNvSpPr>
            <a:spLocks noGrp="1"/>
          </p:cNvSpPr>
          <p:nvPr>
            <p:ph type="ftr" sz="quarter" idx="11"/>
          </p:nvPr>
        </p:nvSpPr>
        <p:spPr/>
        <p:txBody>
          <a:bodyPr/>
          <a:lstStyle/>
          <a:p>
            <a:r>
              <a:rPr lang="en-US"/>
              <a:t>Advance in Data Sciences and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1565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18E10C-A793-42E3-8018-94042EB91C4C}" type="datetime1">
              <a:rPr lang="en-US" smtClean="0"/>
              <a:t>3/24/2017</a:t>
            </a:fld>
            <a:endParaRPr lang="en-US" dirty="0"/>
          </a:p>
        </p:txBody>
      </p:sp>
      <p:sp>
        <p:nvSpPr>
          <p:cNvPr id="5" name="Footer Placeholder 4"/>
          <p:cNvSpPr>
            <a:spLocks noGrp="1"/>
          </p:cNvSpPr>
          <p:nvPr>
            <p:ph type="ftr" sz="quarter" idx="11"/>
          </p:nvPr>
        </p:nvSpPr>
        <p:spPr/>
        <p:txBody>
          <a:bodyPr/>
          <a:lstStyle/>
          <a:p>
            <a:r>
              <a:rPr lang="en-US"/>
              <a:t>Advance in Data Sciences and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1146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442C6E-27D1-4269-BC41-5FFF36801B82}" type="datetime1">
              <a:rPr lang="en-US" smtClean="0"/>
              <a:t>3/24/2017</a:t>
            </a:fld>
            <a:endParaRPr lang="en-US" dirty="0"/>
          </a:p>
        </p:txBody>
      </p:sp>
      <p:sp>
        <p:nvSpPr>
          <p:cNvPr id="5" name="Footer Placeholder 4"/>
          <p:cNvSpPr>
            <a:spLocks noGrp="1"/>
          </p:cNvSpPr>
          <p:nvPr>
            <p:ph type="ftr" sz="quarter" idx="11"/>
          </p:nvPr>
        </p:nvSpPr>
        <p:spPr/>
        <p:txBody>
          <a:bodyPr/>
          <a:lstStyle/>
          <a:p>
            <a:r>
              <a:rPr lang="en-US"/>
              <a:t>Advance in Data Sciences and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6908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1A70CD-28A3-4818-B688-AE3405F633F8}" type="datetime1">
              <a:rPr lang="en-US" smtClean="0"/>
              <a:t>3/24/2017</a:t>
            </a:fld>
            <a:endParaRPr lang="en-US" dirty="0"/>
          </a:p>
        </p:txBody>
      </p:sp>
      <p:sp>
        <p:nvSpPr>
          <p:cNvPr id="5" name="Footer Placeholder 4"/>
          <p:cNvSpPr>
            <a:spLocks noGrp="1"/>
          </p:cNvSpPr>
          <p:nvPr>
            <p:ph type="ftr" sz="quarter" idx="11"/>
          </p:nvPr>
        </p:nvSpPr>
        <p:spPr/>
        <p:txBody>
          <a:bodyPr/>
          <a:lstStyle/>
          <a:p>
            <a:r>
              <a:rPr lang="en-US"/>
              <a:t>Advance in Data Sciences and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4667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9AE06D-00FB-4AED-A6A7-2F970AF040F0}" type="datetime1">
              <a:rPr lang="en-US" smtClean="0"/>
              <a:t>3/24/2017</a:t>
            </a:fld>
            <a:endParaRPr lang="en-US" dirty="0"/>
          </a:p>
        </p:txBody>
      </p:sp>
      <p:sp>
        <p:nvSpPr>
          <p:cNvPr id="6" name="Footer Placeholder 5"/>
          <p:cNvSpPr>
            <a:spLocks noGrp="1"/>
          </p:cNvSpPr>
          <p:nvPr>
            <p:ph type="ftr" sz="quarter" idx="11"/>
          </p:nvPr>
        </p:nvSpPr>
        <p:spPr/>
        <p:txBody>
          <a:bodyPr/>
          <a:lstStyle/>
          <a:p>
            <a:r>
              <a:rPr lang="en-US"/>
              <a:t>Advance in Data Sciences and Architecture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7226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C32014-4B2C-4602-9B4B-C473919E0FB0}" type="datetime1">
              <a:rPr lang="en-US" smtClean="0"/>
              <a:t>3/24/2017</a:t>
            </a:fld>
            <a:endParaRPr lang="en-US" dirty="0"/>
          </a:p>
        </p:txBody>
      </p:sp>
      <p:sp>
        <p:nvSpPr>
          <p:cNvPr id="8" name="Footer Placeholder 7"/>
          <p:cNvSpPr>
            <a:spLocks noGrp="1"/>
          </p:cNvSpPr>
          <p:nvPr>
            <p:ph type="ftr" sz="quarter" idx="11"/>
          </p:nvPr>
        </p:nvSpPr>
        <p:spPr/>
        <p:txBody>
          <a:bodyPr/>
          <a:lstStyle/>
          <a:p>
            <a:r>
              <a:rPr lang="en-US"/>
              <a:t>Advance in Data Sciences and Architecture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3536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E2B558-4F3A-4438-B908-27F92DF35D8A}" type="datetime1">
              <a:rPr lang="en-US" smtClean="0"/>
              <a:t>3/24/2017</a:t>
            </a:fld>
            <a:endParaRPr lang="en-US" dirty="0"/>
          </a:p>
        </p:txBody>
      </p:sp>
      <p:sp>
        <p:nvSpPr>
          <p:cNvPr id="4" name="Footer Placeholder 3"/>
          <p:cNvSpPr>
            <a:spLocks noGrp="1"/>
          </p:cNvSpPr>
          <p:nvPr>
            <p:ph type="ftr" sz="quarter" idx="11"/>
          </p:nvPr>
        </p:nvSpPr>
        <p:spPr/>
        <p:txBody>
          <a:bodyPr/>
          <a:lstStyle/>
          <a:p>
            <a:r>
              <a:rPr lang="en-US"/>
              <a:t>Advance in Data Sciences and Architecture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5876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D6B0D5F-838F-466C-BECF-FA3AA5D5BA88}" type="datetime1">
              <a:rPr lang="en-US" smtClean="0"/>
              <a:t>3/24/2017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Advance in Data Sciences and Architecture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388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8A8E2DA-4B05-4A64-A174-B88E30D91357}" type="datetime1">
              <a:rPr lang="en-US" smtClean="0"/>
              <a:t>3/24/2017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Advance in Data Sciences and Architecture</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2801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94678E7-F98D-463E-B0DD-0AAC9D8ACF98}" type="datetime1">
              <a:rPr lang="en-US" smtClean="0"/>
              <a:t>3/24/2017</a:t>
            </a:fld>
            <a:endParaRPr lang="en-US" dirty="0"/>
          </a:p>
        </p:txBody>
      </p:sp>
      <p:sp>
        <p:nvSpPr>
          <p:cNvPr id="6" name="Footer Placeholder 5"/>
          <p:cNvSpPr>
            <a:spLocks noGrp="1"/>
          </p:cNvSpPr>
          <p:nvPr>
            <p:ph type="ftr" sz="quarter" idx="11"/>
          </p:nvPr>
        </p:nvSpPr>
        <p:spPr/>
        <p:txBody>
          <a:bodyPr/>
          <a:lstStyle/>
          <a:p>
            <a:r>
              <a:rPr lang="en-US"/>
              <a:t>Advance in Data Sciences and Architecture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8176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6B81680-74C2-4B5D-BEC4-104355E113EB}" type="datetime1">
              <a:rPr lang="en-US" smtClean="0"/>
              <a:t>3/24/2017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Advance in Data Sciences and Architecture</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85158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docs.aws.amazon.com/machine-learning/latest/dg/tutorial.html?icmpid=docs_machinelearning_console" TargetMode="External"/><Relationship Id="rId2" Type="http://schemas.openxmlformats.org/officeDocument/2006/relationships/hyperlink" Target="https://cloud.google.com/ml-engine/docs/" TargetMode="External"/><Relationship Id="rId1" Type="http://schemas.openxmlformats.org/officeDocument/2006/relationships/slideLayout" Target="../slideLayouts/slideLayout2.xml"/><Relationship Id="rId4" Type="http://schemas.openxmlformats.org/officeDocument/2006/relationships/hyperlink" Target="https://www.dominodatalab.com/resourc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62867"/>
            <a:ext cx="8825658" cy="2863217"/>
          </a:xfrm>
        </p:spPr>
        <p:txBody>
          <a:bodyPr>
            <a:normAutofit/>
          </a:bodyPr>
          <a:lstStyle/>
          <a:p>
            <a:r>
              <a:rPr lang="en-US" sz="5400" b="1" dirty="0"/>
              <a:t>Amazon Machine Learning</a:t>
            </a:r>
            <a:br>
              <a:rPr lang="en-US" sz="5400" b="1" dirty="0"/>
            </a:br>
            <a:r>
              <a:rPr lang="en-US" sz="5400" b="1" dirty="0"/>
              <a:t>Google Machine Learning</a:t>
            </a:r>
            <a:br>
              <a:rPr lang="en-US" sz="5400" b="1" dirty="0"/>
            </a:br>
            <a:r>
              <a:rPr lang="en-US" sz="5400" b="1" dirty="0"/>
              <a:t>Domino Data Lab</a:t>
            </a:r>
          </a:p>
        </p:txBody>
      </p:sp>
      <p:sp>
        <p:nvSpPr>
          <p:cNvPr id="3" name="Subtitle 2"/>
          <p:cNvSpPr>
            <a:spLocks noGrp="1"/>
          </p:cNvSpPr>
          <p:nvPr>
            <p:ph type="subTitle" idx="1"/>
          </p:nvPr>
        </p:nvSpPr>
        <p:spPr>
          <a:xfrm>
            <a:off x="1154955" y="4469648"/>
            <a:ext cx="8825658" cy="1517913"/>
          </a:xfrm>
        </p:spPr>
        <p:txBody>
          <a:bodyPr>
            <a:noAutofit/>
          </a:bodyPr>
          <a:lstStyle/>
          <a:p>
            <a:r>
              <a:rPr lang="en-US" sz="1400" b="1" dirty="0"/>
              <a:t>Under the guidance of professor Srikanth Krishnamurthy</a:t>
            </a:r>
          </a:p>
          <a:p>
            <a:r>
              <a:rPr lang="en-US" sz="1400" b="1" dirty="0"/>
              <a:t>Team 5: Ankit Bhayani (https://www.linkedin.com/in/bhayaniankit/)</a:t>
            </a:r>
          </a:p>
          <a:p>
            <a:r>
              <a:rPr lang="en-US" sz="1400" b="1" dirty="0"/>
              <a:t>             Rajat Agrawal (https://www.linkedin.com/in/ragraw26/</a:t>
            </a:r>
            <a:r>
              <a:rPr lang="en-US" sz="1400" cap="none" dirty="0"/>
              <a:t>)</a:t>
            </a:r>
            <a:endParaRPr lang="en-US" sz="1400" dirty="0"/>
          </a:p>
          <a:p>
            <a:r>
              <a:rPr lang="en-US" sz="1400" b="1" dirty="0"/>
              <a:t>             Vishakha Sawant (https://www.linkedin.com/in/vishakhasawant/)</a:t>
            </a:r>
          </a:p>
        </p:txBody>
      </p:sp>
      <p:sp>
        <p:nvSpPr>
          <p:cNvPr id="4" name="Footer Placeholder 3"/>
          <p:cNvSpPr>
            <a:spLocks noGrp="1"/>
          </p:cNvSpPr>
          <p:nvPr>
            <p:ph type="ftr" sz="quarter" idx="11"/>
          </p:nvPr>
        </p:nvSpPr>
        <p:spPr/>
        <p:txBody>
          <a:bodyPr/>
          <a:lstStyle/>
          <a:p>
            <a:r>
              <a:rPr lang="en-US"/>
              <a:t>Advance in Data Sciences and Architecture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493214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Advance in Data Sciences and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7" name="Content Placeholder 6"/>
          <p:cNvPicPr>
            <a:picLocks noGrp="1"/>
          </p:cNvPicPr>
          <p:nvPr>
            <p:ph idx="1"/>
          </p:nvPr>
        </p:nvPicPr>
        <p:blipFill>
          <a:blip r:embed="rId2"/>
          <a:stretch>
            <a:fillRect/>
          </a:stretch>
        </p:blipFill>
        <p:spPr>
          <a:xfrm>
            <a:off x="641023" y="207390"/>
            <a:ext cx="10514657" cy="5874323"/>
          </a:xfrm>
          <a:prstGeom prst="rect">
            <a:avLst/>
          </a:prstGeom>
        </p:spPr>
      </p:pic>
    </p:spTree>
    <p:extLst>
      <p:ext uri="{BB962C8B-B14F-4D97-AF65-F5344CB8AC3E}">
        <p14:creationId xmlns:p14="http://schemas.microsoft.com/office/powerpoint/2010/main" val="4275306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b="1" dirty="0"/>
            </a:br>
            <a:r>
              <a:rPr lang="en-US" b="1" dirty="0"/>
              <a:t>Domino Features</a:t>
            </a:r>
          </a:p>
        </p:txBody>
      </p:sp>
      <p:pic>
        <p:nvPicPr>
          <p:cNvPr id="4" name="Content Placeholder 3"/>
          <p:cNvPicPr>
            <a:picLocks noGrp="1" noChangeAspect="1"/>
          </p:cNvPicPr>
          <p:nvPr>
            <p:ph idx="1"/>
          </p:nvPr>
        </p:nvPicPr>
        <p:blipFill>
          <a:blip r:embed="rId2"/>
          <a:stretch>
            <a:fillRect/>
          </a:stretch>
        </p:blipFill>
        <p:spPr>
          <a:xfrm>
            <a:off x="1405409" y="2036763"/>
            <a:ext cx="9498658" cy="4044950"/>
          </a:xfrm>
          <a:prstGeom prst="rect">
            <a:avLst/>
          </a:prstGeom>
        </p:spPr>
      </p:pic>
      <p:sp>
        <p:nvSpPr>
          <p:cNvPr id="5" name="Footer Placeholder 4"/>
          <p:cNvSpPr>
            <a:spLocks noGrp="1"/>
          </p:cNvSpPr>
          <p:nvPr>
            <p:ph type="ftr" sz="quarter" idx="11"/>
          </p:nvPr>
        </p:nvSpPr>
        <p:spPr/>
        <p:txBody>
          <a:bodyPr/>
          <a:lstStyle/>
          <a:p>
            <a:r>
              <a:rPr lang="en-US"/>
              <a:t>Advance in Data Sciences and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619117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Advance in Data Sciences and Architecture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12</a:t>
            </a:fld>
            <a:endParaRPr lang="en-US" dirty="0"/>
          </a:p>
        </p:txBody>
      </p:sp>
      <p:sp>
        <p:nvSpPr>
          <p:cNvPr id="4" name="Rectangle 3"/>
          <p:cNvSpPr/>
          <p:nvPr/>
        </p:nvSpPr>
        <p:spPr>
          <a:xfrm>
            <a:off x="857839" y="577944"/>
            <a:ext cx="10529740" cy="5180905"/>
          </a:xfrm>
          <a:prstGeom prst="rect">
            <a:avLst/>
          </a:prstGeom>
        </p:spPr>
        <p:txBody>
          <a:bodyPr wrap="square">
            <a:spAutoFit/>
          </a:bodyPr>
          <a:lstStyle/>
          <a:p>
            <a:pPr algn="just"/>
            <a:r>
              <a:rPr lang="en-US" sz="2000" b="1" dirty="0"/>
              <a:t>One click, unlimited computing power </a:t>
            </a:r>
          </a:p>
          <a:p>
            <a:pPr marL="91440" indent="-91440" algn="just" defTabSz="914400">
              <a:lnSpc>
                <a:spcPct val="90000"/>
              </a:lnSpc>
              <a:spcBef>
                <a:spcPts val="1200"/>
              </a:spcBef>
              <a:spcAft>
                <a:spcPts val="200"/>
              </a:spcAft>
              <a:buClr>
                <a:schemeClr val="accent1"/>
              </a:buClr>
              <a:buSzPct val="100000"/>
              <a:buFont typeface="Calibri" panose="020F0502020204030204" pitchFamily="34" charset="0"/>
              <a:buChar char=" "/>
            </a:pPr>
            <a:r>
              <a:rPr lang="en-US" sz="2000" dirty="0">
                <a:solidFill>
                  <a:schemeClr val="tx1">
                    <a:lumMod val="75000"/>
                    <a:lumOff val="25000"/>
                  </a:schemeClr>
                </a:solidFill>
              </a:rPr>
              <a:t>Easily run your code on machines with up to 2TB of RAM and 100 cores, or specialized GPUs for deep learning. Run multiple experiments in parallel to iterate faster. Or run workloads over a Spark cluster with our first-class Spark support. </a:t>
            </a:r>
          </a:p>
          <a:p>
            <a:pPr marL="91440" indent="-91440" algn="just" defTabSz="914400">
              <a:lnSpc>
                <a:spcPct val="90000"/>
              </a:lnSpc>
              <a:spcBef>
                <a:spcPts val="1200"/>
              </a:spcBef>
              <a:spcAft>
                <a:spcPts val="200"/>
              </a:spcAft>
              <a:buClr>
                <a:schemeClr val="accent1"/>
              </a:buClr>
              <a:buSzPct val="100000"/>
              <a:buFont typeface="Calibri" panose="020F0502020204030204" pitchFamily="34" charset="0"/>
              <a:buChar char=" "/>
            </a:pPr>
            <a:endParaRPr lang="en-US" sz="2000" dirty="0">
              <a:solidFill>
                <a:schemeClr val="tx1">
                  <a:lumMod val="75000"/>
                  <a:lumOff val="25000"/>
                </a:schemeClr>
              </a:solidFill>
            </a:endParaRPr>
          </a:p>
          <a:p>
            <a:pPr algn="just"/>
            <a:r>
              <a:rPr lang="en-US" sz="2000" b="1" dirty="0"/>
              <a:t>Self-service deployment and productionization </a:t>
            </a:r>
          </a:p>
          <a:p>
            <a:pPr marL="91440" indent="-91440" algn="just" defTabSz="914400">
              <a:lnSpc>
                <a:spcPct val="90000"/>
              </a:lnSpc>
              <a:spcBef>
                <a:spcPts val="1200"/>
              </a:spcBef>
              <a:spcAft>
                <a:spcPts val="200"/>
              </a:spcAft>
              <a:buClr>
                <a:schemeClr val="accent1"/>
              </a:buClr>
              <a:buSzPct val="100000"/>
              <a:buFont typeface="Calibri" panose="020F0502020204030204" pitchFamily="34" charset="0"/>
              <a:buChar char=" "/>
            </a:pPr>
            <a:r>
              <a:rPr lang="en-US" sz="2000" dirty="0">
                <a:solidFill>
                  <a:schemeClr val="tx1">
                    <a:lumMod val="75000"/>
                    <a:lumOff val="25000"/>
                  </a:schemeClr>
                </a:solidFill>
              </a:rPr>
              <a:t>Building models is tough enough — deploying them shouldn’t be. Domino supports one-click publishing of your models as REST APIs or hosted interactive Shiny apps. You can also schedule recurring jobs for model retraining, report generation, or ETL tasks. </a:t>
            </a:r>
          </a:p>
          <a:p>
            <a:pPr marL="91440" indent="-91440" algn="just" defTabSz="914400">
              <a:lnSpc>
                <a:spcPct val="90000"/>
              </a:lnSpc>
              <a:spcBef>
                <a:spcPts val="1200"/>
              </a:spcBef>
              <a:spcAft>
                <a:spcPts val="200"/>
              </a:spcAft>
              <a:buClr>
                <a:schemeClr val="accent1"/>
              </a:buClr>
              <a:buSzPct val="100000"/>
              <a:buFont typeface="Calibri" panose="020F0502020204030204" pitchFamily="34" charset="0"/>
              <a:buChar char=" "/>
            </a:pPr>
            <a:endParaRPr lang="en-US" sz="2000" dirty="0">
              <a:solidFill>
                <a:schemeClr val="tx1">
                  <a:lumMod val="75000"/>
                  <a:lumOff val="25000"/>
                </a:schemeClr>
              </a:solidFill>
            </a:endParaRPr>
          </a:p>
          <a:p>
            <a:pPr algn="just"/>
            <a:r>
              <a:rPr lang="en-US" sz="2000" b="1" dirty="0"/>
              <a:t>Version control designed for data science </a:t>
            </a:r>
          </a:p>
          <a:p>
            <a:pPr algn="just"/>
            <a:r>
              <a:rPr lang="en-US" sz="2000" dirty="0">
                <a:solidFill>
                  <a:schemeClr val="tx1">
                    <a:lumMod val="75000"/>
                    <a:lumOff val="25000"/>
                  </a:schemeClr>
                </a:solidFill>
              </a:rPr>
              <a:t>Domino automatically tracks all your experiments, so you never lose work and can always reproduce </a:t>
            </a:r>
          </a:p>
          <a:p>
            <a:pPr algn="just"/>
            <a:r>
              <a:rPr lang="en-US" sz="2000" dirty="0">
                <a:solidFill>
                  <a:schemeClr val="tx1">
                    <a:lumMod val="75000"/>
                    <a:lumOff val="25000"/>
                  </a:schemeClr>
                </a:solidFill>
              </a:rPr>
              <a:t>your results. Unlike source control systems, Domino keeps code, data, parameters, results and environments all linked together, creating a central place for finding, sharing, reviewing, and discussing your most important work.</a:t>
            </a:r>
          </a:p>
        </p:txBody>
      </p:sp>
    </p:spTree>
    <p:extLst>
      <p:ext uri="{BB962C8B-B14F-4D97-AF65-F5344CB8AC3E}">
        <p14:creationId xmlns:p14="http://schemas.microsoft.com/office/powerpoint/2010/main" val="581458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Domino and Docker</a:t>
            </a:r>
            <a:endParaRPr lang="en-US" dirty="0"/>
          </a:p>
        </p:txBody>
      </p:sp>
      <p:sp>
        <p:nvSpPr>
          <p:cNvPr id="3" name="Content Placeholder 2"/>
          <p:cNvSpPr>
            <a:spLocks noGrp="1"/>
          </p:cNvSpPr>
          <p:nvPr>
            <p:ph idx="1"/>
          </p:nvPr>
        </p:nvSpPr>
        <p:spPr>
          <a:xfrm>
            <a:off x="1097280" y="2036190"/>
            <a:ext cx="10115203" cy="4045157"/>
          </a:xfrm>
        </p:spPr>
        <p:txBody>
          <a:bodyPr>
            <a:normAutofit/>
          </a:bodyPr>
          <a:lstStyle/>
          <a:p>
            <a:pPr algn="just"/>
            <a:endParaRPr lang="en-US" dirty="0"/>
          </a:p>
          <a:p>
            <a:pPr algn="just"/>
            <a:r>
              <a:rPr lang="en-US" dirty="0"/>
              <a:t>While Docker focus on how engineers use Docker to ship their software, Domino use Docker in their product itself, to allow data scientists to easily control what sort of environment (packages, libraries, etc.) to use when they work. In other words, Domino expose Docker as a user-facing feature (in addition to using it internally as a DevOps tool).</a:t>
            </a:r>
          </a:p>
          <a:p>
            <a:pPr algn="just"/>
            <a:endParaRPr lang="en-US" dirty="0"/>
          </a:p>
        </p:txBody>
      </p:sp>
      <p:sp>
        <p:nvSpPr>
          <p:cNvPr id="5" name="Footer Placeholder 4"/>
          <p:cNvSpPr>
            <a:spLocks noGrp="1"/>
          </p:cNvSpPr>
          <p:nvPr>
            <p:ph type="ftr" sz="quarter" idx="11"/>
          </p:nvPr>
        </p:nvSpPr>
        <p:spPr/>
        <p:txBody>
          <a:bodyPr/>
          <a:lstStyle/>
          <a:p>
            <a:r>
              <a:rPr lang="en-US"/>
              <a:t>Advance in Data Sciences and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344239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Thank you…</a:t>
            </a:r>
          </a:p>
        </p:txBody>
      </p:sp>
      <p:sp>
        <p:nvSpPr>
          <p:cNvPr id="4" name="Footer Placeholder 3"/>
          <p:cNvSpPr>
            <a:spLocks noGrp="1"/>
          </p:cNvSpPr>
          <p:nvPr>
            <p:ph type="ftr" sz="quarter" idx="11"/>
          </p:nvPr>
        </p:nvSpPr>
        <p:spPr/>
        <p:txBody>
          <a:bodyPr/>
          <a:lstStyle/>
          <a:p>
            <a:r>
              <a:rPr lang="en-US"/>
              <a:t>Advance in Data Sciences and Architecture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3" name="Picture 2"/>
          <p:cNvPicPr>
            <a:picLocks noChangeAspect="1"/>
          </p:cNvPicPr>
          <p:nvPr/>
        </p:nvPicPr>
        <p:blipFill>
          <a:blip r:embed="rId2"/>
          <a:stretch>
            <a:fillRect/>
          </a:stretch>
        </p:blipFill>
        <p:spPr>
          <a:xfrm>
            <a:off x="3020890" y="2747596"/>
            <a:ext cx="5480539" cy="3348404"/>
          </a:xfrm>
          <a:prstGeom prst="rect">
            <a:avLst/>
          </a:prstGeom>
        </p:spPr>
      </p:pic>
    </p:spTree>
    <p:extLst>
      <p:ext uri="{BB962C8B-B14F-4D97-AF65-F5344CB8AC3E}">
        <p14:creationId xmlns:p14="http://schemas.microsoft.com/office/powerpoint/2010/main" val="3972947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References</a:t>
            </a:r>
          </a:p>
        </p:txBody>
      </p:sp>
      <p:sp>
        <p:nvSpPr>
          <p:cNvPr id="3" name="Content Placeholder 2"/>
          <p:cNvSpPr>
            <a:spLocks noGrp="1"/>
          </p:cNvSpPr>
          <p:nvPr>
            <p:ph idx="1"/>
          </p:nvPr>
        </p:nvSpPr>
        <p:spPr/>
        <p:txBody>
          <a:bodyPr/>
          <a:lstStyle/>
          <a:p>
            <a:endParaRPr lang="en-US" dirty="0"/>
          </a:p>
          <a:p>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a:t>Advance in Data Sciences and Architecture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
        <p:nvSpPr>
          <p:cNvPr id="7" name="Content Placeholder 2"/>
          <p:cNvSpPr txBox="1">
            <a:spLocks/>
          </p:cNvSpPr>
          <p:nvPr/>
        </p:nvSpPr>
        <p:spPr>
          <a:xfrm>
            <a:off x="1097280" y="2036190"/>
            <a:ext cx="10115203" cy="404515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hlinkClick r:id="rId2"/>
              </a:rPr>
              <a:t>https://cloud.google.com/ml-engine/docs/</a:t>
            </a:r>
            <a:endParaRPr lang="en-US" dirty="0"/>
          </a:p>
          <a:p>
            <a:endParaRPr lang="en-US" dirty="0"/>
          </a:p>
          <a:p>
            <a:r>
              <a:rPr lang="en-US" dirty="0">
                <a:hlinkClick r:id="rId3"/>
              </a:rPr>
              <a:t>http://docs.aws.amazon.com/machine-learning/latest/dg/tutorial.html?icmpid=docs_machinelearning_console</a:t>
            </a:r>
            <a:endParaRPr lang="en-US" dirty="0"/>
          </a:p>
          <a:p>
            <a:endParaRPr lang="en-US" dirty="0"/>
          </a:p>
          <a:p>
            <a:r>
              <a:rPr lang="en-US" dirty="0">
                <a:hlinkClick r:id="rId4"/>
              </a:rPr>
              <a:t>https://www.dominodatalab.com/resources/</a:t>
            </a: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55098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Agenda</a:t>
            </a:r>
          </a:p>
        </p:txBody>
      </p:sp>
      <p:sp>
        <p:nvSpPr>
          <p:cNvPr id="3" name="Content Placeholder 2"/>
          <p:cNvSpPr>
            <a:spLocks noGrp="1"/>
          </p:cNvSpPr>
          <p:nvPr>
            <p:ph idx="1"/>
          </p:nvPr>
        </p:nvSpPr>
        <p:spPr/>
        <p:txBody>
          <a:bodyPr/>
          <a:lstStyle/>
          <a:p>
            <a:r>
              <a:rPr lang="en-US" dirty="0">
                <a:latin typeface="Cambria" panose="02040503050406030204" pitchFamily="18" charset="0"/>
              </a:rPr>
              <a:t>Introduction</a:t>
            </a:r>
          </a:p>
          <a:p>
            <a:r>
              <a:rPr lang="en-US" dirty="0">
                <a:latin typeface="Cambria" panose="02040503050406030204" pitchFamily="18" charset="0"/>
              </a:rPr>
              <a:t>Demo – Amazon ML</a:t>
            </a:r>
          </a:p>
          <a:p>
            <a:r>
              <a:rPr lang="en-US" dirty="0">
                <a:latin typeface="Cambria" panose="02040503050406030204" pitchFamily="18" charset="0"/>
              </a:rPr>
              <a:t>Demo – Google ML</a:t>
            </a:r>
          </a:p>
          <a:p>
            <a:r>
              <a:rPr lang="en-US" dirty="0">
                <a:latin typeface="Cambria" panose="02040503050406030204" pitchFamily="18" charset="0"/>
              </a:rPr>
              <a:t>Demo – Domino Data Lab</a:t>
            </a:r>
          </a:p>
          <a:p>
            <a:r>
              <a:rPr lang="en-US" dirty="0">
                <a:latin typeface="Cambria" panose="02040503050406030204" pitchFamily="18" charset="0"/>
              </a:rPr>
              <a:t>Questions</a:t>
            </a:r>
          </a:p>
          <a:p>
            <a:endParaRPr lang="en-US" dirty="0">
              <a:latin typeface="Cambria" panose="02040503050406030204" pitchFamily="18" charset="0"/>
            </a:endParaRPr>
          </a:p>
          <a:p>
            <a:endParaRPr lang="en-US" dirty="0"/>
          </a:p>
          <a:p>
            <a:endParaRPr lang="en-US" dirty="0"/>
          </a:p>
        </p:txBody>
      </p:sp>
      <p:sp>
        <p:nvSpPr>
          <p:cNvPr id="6" name="Footer Placeholder 5"/>
          <p:cNvSpPr>
            <a:spLocks noGrp="1"/>
          </p:cNvSpPr>
          <p:nvPr>
            <p:ph type="ftr" sz="quarter" idx="11"/>
          </p:nvPr>
        </p:nvSpPr>
        <p:spPr/>
        <p:txBody>
          <a:bodyPr/>
          <a:lstStyle/>
          <a:p>
            <a:r>
              <a:rPr lang="en-US"/>
              <a:t>Advance in Data Sciences and Architecture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576273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Amazon Machine Learning</a:t>
            </a:r>
          </a:p>
        </p:txBody>
      </p:sp>
      <p:sp>
        <p:nvSpPr>
          <p:cNvPr id="3" name="Content Placeholder 2"/>
          <p:cNvSpPr>
            <a:spLocks noGrp="1"/>
          </p:cNvSpPr>
          <p:nvPr>
            <p:ph idx="1"/>
          </p:nvPr>
        </p:nvSpPr>
        <p:spPr>
          <a:xfrm>
            <a:off x="1097280" y="1845734"/>
            <a:ext cx="10058400" cy="4023360"/>
          </a:xfrm>
        </p:spPr>
        <p:txBody>
          <a:bodyPr>
            <a:normAutofit/>
          </a:bodyPr>
          <a:lstStyle/>
          <a:p>
            <a:pPr algn="just"/>
            <a:r>
              <a:rPr lang="en-US" sz="1800" dirty="0"/>
              <a:t>Amazon Machine Learning (Amazon ML) is a robust, cloud-based service that makes it easy for developers of all skill levels to use machine learning technology. Amazon ML provides visualization tools and wizards that guide you through the process of creating machine learning (ML) models without having to learn complex ML algorithms and technology. Once your models are ready, Amazon ML makes it easy to obtain predictions for your application using simple APIs, without having to implement custom prediction generation code, or manage any infrastructure.</a:t>
            </a:r>
          </a:p>
          <a:p>
            <a:pPr algn="just"/>
            <a:r>
              <a:rPr lang="en-US" sz="1800" dirty="0"/>
              <a:t>Amazon Machine Learning Key Concepts</a:t>
            </a:r>
          </a:p>
          <a:p>
            <a:pPr lvl="1" algn="just"/>
            <a:r>
              <a:rPr lang="en-US" dirty="0"/>
              <a:t>Data sources contain metadata associated with data inputs to Amazon ML..</a:t>
            </a:r>
          </a:p>
          <a:p>
            <a:pPr lvl="1" algn="just"/>
            <a:r>
              <a:rPr lang="en-US" dirty="0"/>
              <a:t>ML models generate predictions using the patterns extracted from the input data.</a:t>
            </a:r>
          </a:p>
          <a:p>
            <a:pPr lvl="1" algn="just"/>
            <a:r>
              <a:rPr lang="en-US" dirty="0"/>
              <a:t>Evaluations measure the quality of ML models.</a:t>
            </a:r>
          </a:p>
          <a:p>
            <a:pPr lvl="1" algn="just"/>
            <a:r>
              <a:rPr lang="en-US" dirty="0"/>
              <a:t>Batch predictions asynchronously generate predictions for multiple input data observations.</a:t>
            </a:r>
          </a:p>
          <a:p>
            <a:pPr lvl="1" algn="just"/>
            <a:r>
              <a:rPr lang="en-US" dirty="0"/>
              <a:t>Real-time predictions synchronously generate predictions for individual data observations.</a:t>
            </a:r>
          </a:p>
          <a:p>
            <a:endParaRPr lang="en-US" sz="1800" dirty="0"/>
          </a:p>
        </p:txBody>
      </p:sp>
    </p:spTree>
    <p:extLst>
      <p:ext uri="{BB962C8B-B14F-4D97-AF65-F5344CB8AC3E}">
        <p14:creationId xmlns:p14="http://schemas.microsoft.com/office/powerpoint/2010/main" val="1741119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Supported  Approaches And Region</a:t>
            </a:r>
          </a:p>
        </p:txBody>
      </p:sp>
      <p:sp>
        <p:nvSpPr>
          <p:cNvPr id="3" name="Content Placeholder 2"/>
          <p:cNvSpPr>
            <a:spLocks noGrp="1"/>
          </p:cNvSpPr>
          <p:nvPr>
            <p:ph idx="1"/>
          </p:nvPr>
        </p:nvSpPr>
        <p:spPr/>
        <p:txBody>
          <a:bodyPr>
            <a:normAutofit/>
          </a:bodyPr>
          <a:lstStyle/>
          <a:p>
            <a:pPr algn="just"/>
            <a:r>
              <a:rPr lang="en-US" sz="1800" dirty="0"/>
              <a:t>We can use supervised ML approaches for these specific machine learning tasks:	</a:t>
            </a:r>
          </a:p>
          <a:p>
            <a:pPr lvl="1" algn="just"/>
            <a:r>
              <a:rPr lang="en-US" dirty="0"/>
              <a:t>Binary classification (predicting one of two possible outcomes),</a:t>
            </a:r>
          </a:p>
          <a:p>
            <a:pPr lvl="1" algn="just"/>
            <a:r>
              <a:rPr lang="en-US" dirty="0"/>
              <a:t>Multiclass classification (predicting one of more than two outcomes) and</a:t>
            </a:r>
          </a:p>
          <a:p>
            <a:pPr lvl="1" algn="just"/>
            <a:r>
              <a:rPr lang="en-US" dirty="0"/>
              <a:t>Regression (predicting a numeric value).</a:t>
            </a:r>
          </a:p>
          <a:p>
            <a:pPr algn="just"/>
            <a:endParaRPr lang="en-US" sz="1800" dirty="0"/>
          </a:p>
          <a:p>
            <a:pPr algn="just"/>
            <a:r>
              <a:rPr lang="en-US" sz="1800" dirty="0"/>
              <a:t>Regions and Endpoints Amazon Machine Learning (Amazon ML) has two endpoints that support HTTPS requests. You can use these endpoints for the full range of Amazon ML functionality.</a:t>
            </a:r>
          </a:p>
          <a:p>
            <a:pPr lvl="1" algn="just"/>
            <a:r>
              <a:rPr lang="en-US" dirty="0"/>
              <a:t>US East (N. Virginia) 	us-east-1 	</a:t>
            </a:r>
          </a:p>
          <a:p>
            <a:pPr lvl="1" algn="just"/>
            <a:r>
              <a:rPr lang="en-US" dirty="0"/>
              <a:t>EU (Ireland) 		eu-west-1</a:t>
            </a:r>
          </a:p>
        </p:txBody>
      </p:sp>
    </p:spTree>
    <p:extLst>
      <p:ext uri="{BB962C8B-B14F-4D97-AF65-F5344CB8AC3E}">
        <p14:creationId xmlns:p14="http://schemas.microsoft.com/office/powerpoint/2010/main" val="1369047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Performance, Price And Practical Comparison</a:t>
            </a:r>
          </a:p>
        </p:txBody>
      </p:sp>
      <p:sp>
        <p:nvSpPr>
          <p:cNvPr id="3" name="Content Placeholder 2"/>
          <p:cNvSpPr>
            <a:spLocks noGrp="1"/>
          </p:cNvSpPr>
          <p:nvPr>
            <p:ph idx="1"/>
          </p:nvPr>
        </p:nvSpPr>
        <p:spPr/>
        <p:txBody>
          <a:bodyPr>
            <a:normAutofit fontScale="85000" lnSpcReduction="20000"/>
          </a:bodyPr>
          <a:lstStyle/>
          <a:p>
            <a:pPr algn="just"/>
            <a:r>
              <a:rPr lang="en-US" b="1" dirty="0"/>
              <a:t>Performance wise:</a:t>
            </a:r>
          </a:p>
          <a:p>
            <a:pPr lvl="1" algn="just"/>
            <a:r>
              <a:rPr lang="en-US" dirty="0"/>
              <a:t>Amazon’s Machine Learning (AML) clearly produced a better result than my best model created from Scikit-Learn’s.	</a:t>
            </a:r>
          </a:p>
          <a:p>
            <a:pPr lvl="1" algn="just"/>
            <a:r>
              <a:rPr lang="en-US" dirty="0"/>
              <a:t>AML is also extremely easy to use - It takes more days to implement of my Scikit-Learn’s models, yet with AML, total time taken was less than 30 minutes.</a:t>
            </a:r>
          </a:p>
          <a:p>
            <a:pPr lvl="1" algn="just"/>
            <a:endParaRPr lang="en-US" dirty="0"/>
          </a:p>
          <a:p>
            <a:pPr algn="just"/>
            <a:r>
              <a:rPr lang="en-US" b="1" dirty="0"/>
              <a:t>Price wise:</a:t>
            </a:r>
          </a:p>
          <a:p>
            <a:pPr lvl="1" algn="just"/>
            <a:r>
              <a:rPr lang="en-US" dirty="0"/>
              <a:t>Creating a model cost almost nothing with AML (except for the time taken, which is quite long ~ 5 min, almost 5x comparing to Scikit-Learn’s model!). </a:t>
            </a:r>
          </a:p>
          <a:p>
            <a:pPr lvl="1" algn="just"/>
            <a:r>
              <a:rPr lang="en-US" dirty="0"/>
              <a:t>However, keep in mind that it’s quite expensive to run your prediction, according to Amazon Machine Learning’s Pricing it cost $0.10 per 1000 batch predictions and $0.0001 per real-time prediction.</a:t>
            </a:r>
          </a:p>
          <a:p>
            <a:pPr lvl="1" algn="just"/>
            <a:endParaRPr lang="en-US" dirty="0"/>
          </a:p>
          <a:p>
            <a:pPr algn="just"/>
            <a:r>
              <a:rPr lang="en-US" b="1" dirty="0"/>
              <a:t>Practical wise:</a:t>
            </a:r>
          </a:p>
          <a:p>
            <a:pPr lvl="1" algn="just"/>
            <a:r>
              <a:rPr lang="en-US" dirty="0"/>
              <a:t>AML gives us a production-ready service, scalability and deployment should be easily done. This is, in my opinion, the best-selling point of AML.</a:t>
            </a:r>
          </a:p>
          <a:p>
            <a:pPr lvl="1" algn="just"/>
            <a:r>
              <a:rPr lang="en-US" dirty="0"/>
              <a:t>In some cases, AML is not very flexibly configurable to your special or domain oriented business needs, but most of the case, I strongly think that it should give a very good baseline approach to solve business’s data science problem effectively.</a:t>
            </a:r>
          </a:p>
        </p:txBody>
      </p:sp>
    </p:spTree>
    <p:extLst>
      <p:ext uri="{BB962C8B-B14F-4D97-AF65-F5344CB8AC3E}">
        <p14:creationId xmlns:p14="http://schemas.microsoft.com/office/powerpoint/2010/main" val="1359078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Google Machine Learning</a:t>
            </a:r>
          </a:p>
        </p:txBody>
      </p:sp>
      <p:sp>
        <p:nvSpPr>
          <p:cNvPr id="3" name="Content Placeholder 2"/>
          <p:cNvSpPr>
            <a:spLocks noGrp="1"/>
          </p:cNvSpPr>
          <p:nvPr>
            <p:ph idx="1"/>
          </p:nvPr>
        </p:nvSpPr>
        <p:spPr>
          <a:xfrm>
            <a:off x="1097280" y="2036190"/>
            <a:ext cx="10115203" cy="4045157"/>
          </a:xfrm>
        </p:spPr>
        <p:txBody>
          <a:bodyPr>
            <a:normAutofit/>
          </a:bodyPr>
          <a:lstStyle/>
          <a:p>
            <a:r>
              <a:rPr lang="en-US" sz="1800" dirty="0"/>
              <a:t>Google Cloud Machine Learning Engine is a managed service that enables you to easily build machine learning models, that work on any type of data, of any size. The service is integrated with Google Cloud Dataflow for pre-processing, allowing you to access data from Google Cloud Storage, Google Big Query, and others.</a:t>
            </a:r>
          </a:p>
          <a:p>
            <a:r>
              <a:rPr lang="en-US" sz="1800" dirty="0"/>
              <a:t>Google Cloud Machine Learning Engine brings the power and flexibility of Tensor Flow to the cloud. You can use its components to select and extract features from your data, train your machine learning models, and get predictions using the managed resources of Google Cloud Platform.</a:t>
            </a:r>
          </a:p>
          <a:p>
            <a:r>
              <a:rPr lang="en-US" sz="1800" dirty="0"/>
              <a:t>Prerequisite:</a:t>
            </a:r>
          </a:p>
          <a:p>
            <a:pPr lvl="1"/>
            <a:r>
              <a:rPr lang="en-US" dirty="0"/>
              <a:t>Select or create a Cloud Platform project.</a:t>
            </a:r>
          </a:p>
          <a:p>
            <a:pPr lvl="1"/>
            <a:r>
              <a:rPr lang="en-US" dirty="0"/>
              <a:t>Enable billing for your project.</a:t>
            </a:r>
          </a:p>
          <a:p>
            <a:pPr lvl="1"/>
            <a:r>
              <a:rPr lang="en-US" dirty="0"/>
              <a:t>Enable the Cloud Machine Learning Engine and Compute Engine APIs.</a:t>
            </a:r>
          </a:p>
          <a:p>
            <a:pPr marL="0" indent="0">
              <a:buNone/>
            </a:pPr>
            <a:endParaRPr lang="en-US" dirty="0"/>
          </a:p>
        </p:txBody>
      </p:sp>
      <p:sp>
        <p:nvSpPr>
          <p:cNvPr id="5" name="Footer Placeholder 4"/>
          <p:cNvSpPr>
            <a:spLocks noGrp="1"/>
          </p:cNvSpPr>
          <p:nvPr>
            <p:ph type="ftr" sz="quarter" idx="11"/>
          </p:nvPr>
        </p:nvSpPr>
        <p:spPr/>
        <p:txBody>
          <a:bodyPr/>
          <a:lstStyle/>
          <a:p>
            <a:r>
              <a:rPr lang="en-US"/>
              <a:t>Advance in Data Sciences and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219467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2036190"/>
            <a:ext cx="10115203" cy="4045157"/>
          </a:xfrm>
        </p:spPr>
        <p:txBody>
          <a:bodyPr>
            <a:normAutofit/>
          </a:bodyPr>
          <a:lstStyle/>
          <a:p>
            <a:r>
              <a:rPr lang="en-US" dirty="0"/>
              <a:t>The sample builds a wide and deep model for predicting income category based on United States Census Income Dataset.</a:t>
            </a:r>
          </a:p>
          <a:p>
            <a:r>
              <a:rPr lang="en-US" dirty="0"/>
              <a:t>Wide and deep models use deep neural nets (DNNs) to learn high level abstractions about complex features or interactions between such features. These models then combine the outputs from the DNN with a linear regression performed on simpler features. This provides a balance between power and speed that is effective on many structured data problems.</a:t>
            </a:r>
          </a:p>
          <a:p>
            <a:r>
              <a:rPr lang="en-US" dirty="0"/>
              <a:t>The sample defines the model using TensorFlow's prebuilt DNNCombinedLinearClassifier class, and need only define the data transformations particular to our dataset before assigning these (potentially) transformed features to either the DNN or the linear portion of the model.</a:t>
            </a:r>
          </a:p>
          <a:p>
            <a:endParaRPr lang="en-US" dirty="0"/>
          </a:p>
        </p:txBody>
      </p:sp>
      <p:sp>
        <p:nvSpPr>
          <p:cNvPr id="5" name="Footer Placeholder 4"/>
          <p:cNvSpPr>
            <a:spLocks noGrp="1"/>
          </p:cNvSpPr>
          <p:nvPr>
            <p:ph type="ftr" sz="quarter" idx="11"/>
          </p:nvPr>
        </p:nvSpPr>
        <p:spPr/>
        <p:txBody>
          <a:bodyPr/>
          <a:lstStyle/>
          <a:p>
            <a:r>
              <a:rPr lang="en-US"/>
              <a:t>Advance in Data Sciences and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372235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b="1" dirty="0"/>
            </a:br>
            <a:r>
              <a:rPr lang="en-US" b="1" dirty="0"/>
              <a:t>DEMO : Google Machine Learning </a:t>
            </a:r>
          </a:p>
        </p:txBody>
      </p:sp>
      <p:sp>
        <p:nvSpPr>
          <p:cNvPr id="3" name="Content Placeholder 2"/>
          <p:cNvSpPr>
            <a:spLocks noGrp="1"/>
          </p:cNvSpPr>
          <p:nvPr>
            <p:ph idx="1"/>
          </p:nvPr>
        </p:nvSpPr>
        <p:spPr>
          <a:xfrm>
            <a:off x="1097280" y="2036190"/>
            <a:ext cx="10309152" cy="4045157"/>
          </a:xfrm>
        </p:spPr>
        <p:txBody>
          <a:bodyPr>
            <a:normAutofit/>
          </a:bodyPr>
          <a:lstStyle/>
          <a:p>
            <a:pPr marL="0" indent="0">
              <a:buNone/>
            </a:pPr>
            <a:r>
              <a:rPr lang="en-US" dirty="0"/>
              <a:t>Walk through a sample that uses a census dataset to:</a:t>
            </a:r>
          </a:p>
          <a:p>
            <a:pPr marL="457200" lvl="0" indent="-457200">
              <a:buFont typeface="+mj-lt"/>
              <a:buAutoNum type="arabicPeriod"/>
            </a:pPr>
            <a:r>
              <a:rPr lang="en-US" dirty="0"/>
              <a:t>Create a TensorFlow trainer and validate it locally.</a:t>
            </a:r>
          </a:p>
          <a:p>
            <a:pPr marL="457200" lvl="0" indent="-457200">
              <a:buFont typeface="+mj-lt"/>
              <a:buAutoNum type="arabicPeriod"/>
            </a:pPr>
            <a:r>
              <a:rPr lang="en-US" dirty="0"/>
              <a:t>Run your trainer on a single worker instance in the cloud.</a:t>
            </a:r>
          </a:p>
          <a:p>
            <a:pPr marL="457200" lvl="0" indent="-457200">
              <a:buFont typeface="+mj-lt"/>
              <a:buAutoNum type="arabicPeriod"/>
            </a:pPr>
            <a:r>
              <a:rPr lang="en-US" dirty="0"/>
              <a:t>Run your trainer as a distributed training job in the cloud.</a:t>
            </a:r>
          </a:p>
          <a:p>
            <a:pPr marL="457200" lvl="0" indent="-457200">
              <a:buFont typeface="+mj-lt"/>
              <a:buAutoNum type="arabicPeriod"/>
            </a:pPr>
            <a:r>
              <a:rPr lang="en-US" dirty="0"/>
              <a:t>Deploy a model to support prediction.</a:t>
            </a:r>
          </a:p>
          <a:p>
            <a:pPr marL="457200" lvl="0" indent="-457200">
              <a:buFont typeface="+mj-lt"/>
              <a:buAutoNum type="arabicPeriod"/>
            </a:pPr>
            <a:r>
              <a:rPr lang="en-US" dirty="0"/>
              <a:t>Request an online prediction and see the response.</a:t>
            </a:r>
          </a:p>
          <a:p>
            <a:pPr marL="457200" lvl="0" indent="-457200">
              <a:buFont typeface="+mj-lt"/>
              <a:buAutoNum type="arabicPeriod"/>
            </a:pPr>
            <a:r>
              <a:rPr lang="en-US" dirty="0"/>
              <a:t>Request a batch prediction.</a:t>
            </a:r>
          </a:p>
          <a:p>
            <a:endParaRPr lang="en-US" dirty="0"/>
          </a:p>
        </p:txBody>
      </p:sp>
      <p:sp>
        <p:nvSpPr>
          <p:cNvPr id="5" name="Footer Placeholder 4"/>
          <p:cNvSpPr>
            <a:spLocks noGrp="1"/>
          </p:cNvSpPr>
          <p:nvPr>
            <p:ph type="ftr" sz="quarter" idx="11"/>
          </p:nvPr>
        </p:nvSpPr>
        <p:spPr/>
        <p:txBody>
          <a:bodyPr/>
          <a:lstStyle/>
          <a:p>
            <a:r>
              <a:rPr lang="en-US" dirty="0"/>
              <a:t>Advance in Data Sciences and Architecture</a:t>
            </a:r>
          </a:p>
        </p:txBody>
      </p:sp>
      <p:sp>
        <p:nvSpPr>
          <p:cNvPr id="6" name="Slide Number Placeholder 5"/>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957660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97280" y="2119800"/>
            <a:ext cx="3682110" cy="3749294"/>
          </a:xfrm>
          <a:prstGeom prst="rect">
            <a:avLst/>
          </a:prstGeom>
        </p:spPr>
      </p:pic>
      <p:sp>
        <p:nvSpPr>
          <p:cNvPr id="2" name="Title 1"/>
          <p:cNvSpPr>
            <a:spLocks noGrp="1"/>
          </p:cNvSpPr>
          <p:nvPr>
            <p:ph type="title"/>
          </p:nvPr>
        </p:nvSpPr>
        <p:spPr>
          <a:xfrm>
            <a:off x="1097280" y="286603"/>
            <a:ext cx="10058400" cy="1450757"/>
          </a:xfrm>
        </p:spPr>
        <p:txBody>
          <a:bodyPr>
            <a:normAutofit/>
          </a:bodyPr>
          <a:lstStyle/>
          <a:p>
            <a:br>
              <a:rPr lang="en-US" b="1" dirty="0"/>
            </a:br>
            <a:r>
              <a:rPr lang="en-US" b="1" dirty="0"/>
              <a:t> What is Domino? </a:t>
            </a:r>
          </a:p>
        </p:txBody>
      </p:sp>
      <p:sp>
        <p:nvSpPr>
          <p:cNvPr id="3" name="Content Placeholder 2"/>
          <p:cNvSpPr>
            <a:spLocks noGrp="1"/>
          </p:cNvSpPr>
          <p:nvPr>
            <p:ph idx="1"/>
          </p:nvPr>
        </p:nvSpPr>
        <p:spPr>
          <a:xfrm>
            <a:off x="5071622" y="1845734"/>
            <a:ext cx="6221690" cy="4023360"/>
          </a:xfrm>
        </p:spPr>
        <p:txBody>
          <a:bodyPr>
            <a:normAutofit/>
          </a:bodyPr>
          <a:lstStyle/>
          <a:p>
            <a:endParaRPr lang="en-US" dirty="0"/>
          </a:p>
          <a:p>
            <a:r>
              <a:rPr lang="en-US" dirty="0"/>
              <a:t>Domino, a Platform-as-a-Service for data analysis, to equip a larger group of users with functionality that has typically been inaccessible to people without engineering abilities and/or a massive amount of time to set up infrastructure and plumbing.</a:t>
            </a:r>
          </a:p>
          <a:p>
            <a:r>
              <a:rPr lang="en-US" dirty="0"/>
              <a:t>Domino lets you run code, collaborate with your colleagues, and deploy models — all in a central place. It makes data scientists much more productive, and it enables best practices for teams, like reproducibility and collaboration. </a:t>
            </a:r>
          </a:p>
          <a:p>
            <a:endParaRPr lang="en-US" dirty="0"/>
          </a:p>
        </p:txBody>
      </p:sp>
      <p:sp>
        <p:nvSpPr>
          <p:cNvPr id="5" name="Footer Placeholder 4"/>
          <p:cNvSpPr>
            <a:spLocks noGrp="1"/>
          </p:cNvSpPr>
          <p:nvPr>
            <p:ph type="ftr" sz="quarter" idx="11"/>
          </p:nvPr>
        </p:nvSpPr>
        <p:spPr>
          <a:xfrm>
            <a:off x="3686185" y="6459785"/>
            <a:ext cx="4822804" cy="365125"/>
          </a:xfrm>
        </p:spPr>
        <p:txBody>
          <a:bodyPr>
            <a:normAutofit/>
          </a:bodyPr>
          <a:lstStyle/>
          <a:p>
            <a:r>
              <a:rPr lang="en-US"/>
              <a:t>Advance in Data Sciences and Architecture</a:t>
            </a:r>
            <a:endParaRPr lang="en-US" dirty="0"/>
          </a:p>
        </p:txBody>
      </p:sp>
      <p:sp>
        <p:nvSpPr>
          <p:cNvPr id="6" name="Slide Number Placeholder 5"/>
          <p:cNvSpPr>
            <a:spLocks noGrp="1"/>
          </p:cNvSpPr>
          <p:nvPr>
            <p:ph type="sldNum" sz="quarter" idx="12"/>
          </p:nvPr>
        </p:nvSpPr>
        <p:spPr/>
        <p:txBody>
          <a:bodyPr>
            <a:normAutofit/>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3312786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5792</TotalTime>
  <Words>959</Words>
  <Application>Microsoft Office PowerPoint</Application>
  <PresentationFormat>Widescreen</PresentationFormat>
  <Paragraphs>111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Calibri Light</vt:lpstr>
      <vt:lpstr>Cambria</vt:lpstr>
      <vt:lpstr>Retrospect</vt:lpstr>
      <vt:lpstr>Amazon Machine Learning Google Machine Learning Domino Data Lab</vt:lpstr>
      <vt:lpstr>Agenda</vt:lpstr>
      <vt:lpstr>Amazon Machine Learning</vt:lpstr>
      <vt:lpstr>Supported  Approaches And Region</vt:lpstr>
      <vt:lpstr>Performance, Price And Practical Comparison</vt:lpstr>
      <vt:lpstr>Google Machine Learning</vt:lpstr>
      <vt:lpstr>PowerPoint Presentation</vt:lpstr>
      <vt:lpstr> DEMO : Google Machine Learning </vt:lpstr>
      <vt:lpstr>  What is Domino? </vt:lpstr>
      <vt:lpstr>PowerPoint Presentation</vt:lpstr>
      <vt:lpstr> Domino Features</vt:lpstr>
      <vt:lpstr>PowerPoint Presentation</vt:lpstr>
      <vt:lpstr>Domino and Docker</vt:lpstr>
      <vt:lpstr>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H2O AI</dc:title>
  <dc:creator>Yamini</dc:creator>
  <cp:lastModifiedBy>Rajat Agrawal</cp:lastModifiedBy>
  <cp:revision>99</cp:revision>
  <dcterms:created xsi:type="dcterms:W3CDTF">2017-02-28T04:25:05Z</dcterms:created>
  <dcterms:modified xsi:type="dcterms:W3CDTF">2017-03-25T04:25:57Z</dcterms:modified>
</cp:coreProperties>
</file>