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1391" r:id="rId2"/>
    <p:sldId id="1320" r:id="rId3"/>
    <p:sldId id="1393" r:id="rId4"/>
    <p:sldId id="1394" r:id="rId5"/>
    <p:sldId id="1395" r:id="rId6"/>
    <p:sldId id="1400" r:id="rId7"/>
    <p:sldId id="1397" r:id="rId8"/>
    <p:sldId id="1398" r:id="rId9"/>
    <p:sldId id="1403" r:id="rId10"/>
    <p:sldId id="1401" r:id="rId11"/>
    <p:sldId id="1405" r:id="rId12"/>
    <p:sldId id="1406" r:id="rId13"/>
    <p:sldId id="1408" r:id="rId14"/>
    <p:sldId id="1410" r:id="rId15"/>
    <p:sldId id="1415" r:id="rId16"/>
    <p:sldId id="1416" r:id="rId17"/>
    <p:sldId id="1417" r:id="rId18"/>
    <p:sldId id="1412" r:id="rId19"/>
    <p:sldId id="1414" r:id="rId20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388273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777899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167525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557151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1948129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337755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2727381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117007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000099"/>
    <a:srgbClr val="DCDBDF"/>
    <a:srgbClr val="006600"/>
    <a:srgbClr val="666633"/>
    <a:srgbClr val="336600"/>
    <a:srgbClr val="FFFF66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94306" autoAdjust="0"/>
  </p:normalViewPr>
  <p:slideViewPr>
    <p:cSldViewPr snapToGrid="0">
      <p:cViewPr varScale="1">
        <p:scale>
          <a:sx n="101" d="100"/>
          <a:sy n="101" d="100"/>
        </p:scale>
        <p:origin x="715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74" y="2550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Enterprise Computing with Java (MCA-305)</a:t>
            </a:r>
            <a:endParaRPr 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62658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Bharati Vidyapeeth’s Institute of Computer Applications and Management, New Delhi-63, by Dr. Sunil Pratap Singh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925" y="8861425"/>
            <a:ext cx="2836863" cy="481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U1.</a:t>
            </a:r>
            <a:fld id="{9B33F9C5-F45A-497A-BB3A-D08F23AAE9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85790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Enterprise Computing with Java (MCA-305)</a:t>
            </a:r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355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Bharati Vidyapeeth’s Institute of Computer Applications and Management, New Delhi-63, by Dr. Sunil Pratap Singh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fld id="{BD800C83-4C79-4150-9A26-6D9FADE0E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241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388273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777899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167525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557151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1947686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223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760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298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8A4293-AE71-495D-828F-3934B323B756}" type="slidenum">
              <a:rPr lang="en-US" sz="1200" b="0">
                <a:cs typeface="+mn-cs"/>
              </a:rPr>
              <a:pPr algn="r" eaLnBrk="0" hangingPunct="0">
                <a:defRPr/>
              </a:pPr>
              <a:t>1</a:t>
            </a:fld>
            <a:endParaRPr lang="en-US" sz="1200" b="0" dirty="0">
              <a:cs typeface="+mn-cs"/>
            </a:endParaRPr>
          </a:p>
        </p:txBody>
      </p:sp>
      <p:sp>
        <p:nvSpPr>
          <p:cNvPr id="171013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200" b="0"/>
              <a:t>© Bharati Vidyapeeth’s Institute of Computer Applications and Management, New Delhi-63, by Dr. Sunil Pratap Singh</a:t>
            </a:r>
          </a:p>
        </p:txBody>
      </p:sp>
      <p:sp>
        <p:nvSpPr>
          <p:cNvPr id="171014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endParaRPr lang="en-US" sz="1200" b="0"/>
          </a:p>
        </p:txBody>
      </p:sp>
      <p:sp>
        <p:nvSpPr>
          <p:cNvPr id="171015" name="Date Placeholder 9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200" b="0"/>
              <a:t>Enterprise Computing with Java (MCA-305)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CB34B0-5B92-44DD-B1C3-4F0D69E8AB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74009" y="42863"/>
            <a:ext cx="1995982" cy="81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1" y="4899422"/>
            <a:ext cx="9144000" cy="21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Bharati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Vidyapeeth’s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Institute of Computer Applications and Management</a:t>
            </a:r>
            <a:r>
              <a:rPr lang="en-US" sz="900" baseline="0" dirty="0">
                <a:solidFill>
                  <a:schemeClr val="bg1"/>
                </a:solidFill>
                <a:latin typeface="Arial" charset="0"/>
              </a:rPr>
              <a:t> (GGS IP University)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New Delhi,</a:t>
            </a:r>
            <a:r>
              <a:rPr lang="en-US" sz="900" baseline="0" dirty="0">
                <a:solidFill>
                  <a:schemeClr val="bg1"/>
                </a:solidFill>
                <a:latin typeface="Arial" charset="0"/>
              </a:rPr>
              <a:t> India</a:t>
            </a:r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6" name="Group 36"/>
          <p:cNvGrpSpPr>
            <a:grpSpLocks/>
          </p:cNvGrpSpPr>
          <p:nvPr userDrawn="1"/>
        </p:nvGrpSpPr>
        <p:grpSpPr bwMode="auto">
          <a:xfrm>
            <a:off x="0" y="956073"/>
            <a:ext cx="9144000" cy="153590"/>
            <a:chOff x="0" y="803"/>
            <a:chExt cx="5760" cy="129"/>
          </a:xfrm>
        </p:grpSpPr>
        <p:sp>
          <p:nvSpPr>
            <p:cNvPr id="7" name="Rectangle 31"/>
            <p:cNvSpPr>
              <a:spLocks noChangeArrowheads="1"/>
            </p:cNvSpPr>
            <p:nvPr userDrawn="1"/>
          </p:nvSpPr>
          <p:spPr bwMode="auto">
            <a:xfrm>
              <a:off x="0" y="803"/>
              <a:ext cx="5760" cy="91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35"/>
            <p:cNvSpPr>
              <a:spLocks noChangeArrowheads="1"/>
            </p:cNvSpPr>
            <p:nvPr userDrawn="1"/>
          </p:nvSpPr>
          <p:spPr bwMode="auto">
            <a:xfrm>
              <a:off x="0" y="905"/>
              <a:ext cx="5760" cy="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9185" y="2007396"/>
            <a:ext cx="6400800" cy="2037160"/>
          </a:xfrm>
        </p:spPr>
        <p:txBody>
          <a:bodyPr/>
          <a:lstStyle>
            <a:lvl1pPr marL="0" indent="0" algn="ctr">
              <a:defRPr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4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46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938" y="205982"/>
            <a:ext cx="2176097" cy="4473178"/>
          </a:xfrm>
          <a:prstGeom prst="rect">
            <a:avLst/>
          </a:prstGeom>
        </p:spPr>
        <p:txBody>
          <a:bodyPr vert="eaVert"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254" y="205982"/>
            <a:ext cx="6392008" cy="44731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301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52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27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760812"/>
            <a:ext cx="4284785" cy="19014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2776542"/>
            <a:ext cx="4284785" cy="1902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19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79131" y="4899423"/>
            <a:ext cx="7904285" cy="2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© 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Bharati Vidyapeeth’s Institute of Computer Applications and Management, New Delhi-63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7536474" y="4894660"/>
            <a:ext cx="145805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FA6B1CB2-903B-4B35-95DC-58CD022C002B}" type="slidenum">
              <a:rPr lang="en-US" sz="900" smtClean="0">
                <a:solidFill>
                  <a:schemeClr val="bg1"/>
                </a:solidFill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 sz="31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700">
                <a:latin typeface="Calibri" pitchFamily="34" charset="0"/>
                <a:cs typeface="Calibri" pitchFamily="34" charset="0"/>
              </a:defRPr>
            </a:lvl3pPr>
            <a:lvl4pPr>
              <a:defRPr sz="17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4417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3305179"/>
            <a:ext cx="7772400" cy="1021556"/>
          </a:xfrm>
          <a:prstGeom prst="rect">
            <a:avLst/>
          </a:prstGeom>
        </p:spPr>
        <p:txBody>
          <a:bodyPr lIns="77907" tIns="38953" rIns="77907" bIns="38953" anchor="t"/>
          <a:lstStyle>
            <a:lvl1pPr algn="l">
              <a:defRPr sz="3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538" indent="0">
              <a:buNone/>
              <a:defRPr sz="1500"/>
            </a:lvl2pPr>
            <a:lvl3pPr marL="779074" indent="0">
              <a:buNone/>
              <a:defRPr sz="1400"/>
            </a:lvl3pPr>
            <a:lvl4pPr marL="1168612" indent="0">
              <a:buNone/>
              <a:defRPr sz="1200"/>
            </a:lvl4pPr>
            <a:lvl5pPr marL="1558149" indent="0">
              <a:buNone/>
              <a:defRPr sz="1200"/>
            </a:lvl5pPr>
            <a:lvl6pPr marL="1947686" indent="0">
              <a:buNone/>
              <a:defRPr sz="1200"/>
            </a:lvl6pPr>
            <a:lvl7pPr marL="2337223" indent="0">
              <a:buNone/>
              <a:defRPr sz="1200"/>
            </a:lvl7pPr>
            <a:lvl8pPr marL="2726760" indent="0">
              <a:buNone/>
              <a:defRPr sz="1200"/>
            </a:lvl8pPr>
            <a:lvl9pPr marL="311629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7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9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066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38" indent="0">
              <a:buNone/>
              <a:defRPr sz="1700" b="1"/>
            </a:lvl2pPr>
            <a:lvl3pPr marL="779074" indent="0">
              <a:buNone/>
              <a:defRPr sz="1500" b="1"/>
            </a:lvl3pPr>
            <a:lvl4pPr marL="1168612" indent="0">
              <a:buNone/>
              <a:defRPr sz="1400" b="1"/>
            </a:lvl4pPr>
            <a:lvl5pPr marL="1558149" indent="0">
              <a:buNone/>
              <a:defRPr sz="1400" b="1"/>
            </a:lvl5pPr>
            <a:lvl6pPr marL="1947686" indent="0">
              <a:buNone/>
              <a:defRPr sz="1400" b="1"/>
            </a:lvl6pPr>
            <a:lvl7pPr marL="2337223" indent="0">
              <a:buNone/>
              <a:defRPr sz="1400" b="1"/>
            </a:lvl7pPr>
            <a:lvl8pPr marL="2726760" indent="0">
              <a:buNone/>
              <a:defRPr sz="1400" b="1"/>
            </a:lvl8pPr>
            <a:lvl9pPr marL="311629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066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3" y="1151338"/>
            <a:ext cx="4041531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38" indent="0">
              <a:buNone/>
              <a:defRPr sz="1700" b="1"/>
            </a:lvl2pPr>
            <a:lvl3pPr marL="779074" indent="0">
              <a:buNone/>
              <a:defRPr sz="1500" b="1"/>
            </a:lvl3pPr>
            <a:lvl4pPr marL="1168612" indent="0">
              <a:buNone/>
              <a:defRPr sz="1400" b="1"/>
            </a:lvl4pPr>
            <a:lvl5pPr marL="1558149" indent="0">
              <a:buNone/>
              <a:defRPr sz="1400" b="1"/>
            </a:lvl5pPr>
            <a:lvl6pPr marL="1947686" indent="0">
              <a:buNone/>
              <a:defRPr sz="1400" b="1"/>
            </a:lvl6pPr>
            <a:lvl7pPr marL="2337223" indent="0">
              <a:buNone/>
              <a:defRPr sz="1400" b="1"/>
            </a:lvl7pPr>
            <a:lvl8pPr marL="2726760" indent="0">
              <a:buNone/>
              <a:defRPr sz="1400" b="1"/>
            </a:lvl8pPr>
            <a:lvl9pPr marL="311629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3" y="1631156"/>
            <a:ext cx="4041531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18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126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5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90"/>
            <a:ext cx="3008435" cy="871538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04792"/>
            <a:ext cx="5111262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435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538" indent="0">
              <a:buNone/>
              <a:defRPr sz="1000"/>
            </a:lvl2pPr>
            <a:lvl3pPr marL="779074" indent="0">
              <a:buNone/>
              <a:defRPr sz="900"/>
            </a:lvl3pPr>
            <a:lvl4pPr marL="1168612" indent="0">
              <a:buNone/>
              <a:defRPr sz="800"/>
            </a:lvl4pPr>
            <a:lvl5pPr marL="1558149" indent="0">
              <a:buNone/>
              <a:defRPr sz="800"/>
            </a:lvl5pPr>
            <a:lvl6pPr marL="1947686" indent="0">
              <a:buNone/>
              <a:defRPr sz="800"/>
            </a:lvl6pPr>
            <a:lvl7pPr marL="2337223" indent="0">
              <a:buNone/>
              <a:defRPr sz="800"/>
            </a:lvl7pPr>
            <a:lvl8pPr marL="2726760" indent="0">
              <a:buNone/>
              <a:defRPr sz="800"/>
            </a:lvl8pPr>
            <a:lvl9pPr marL="311629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98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3600453"/>
            <a:ext cx="5486400" cy="425054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538" indent="0">
              <a:buNone/>
              <a:defRPr sz="2400"/>
            </a:lvl2pPr>
            <a:lvl3pPr marL="779074" indent="0">
              <a:buNone/>
              <a:defRPr sz="2000"/>
            </a:lvl3pPr>
            <a:lvl4pPr marL="1168612" indent="0">
              <a:buNone/>
              <a:defRPr sz="1700"/>
            </a:lvl4pPr>
            <a:lvl5pPr marL="1558149" indent="0">
              <a:buNone/>
              <a:defRPr sz="1700"/>
            </a:lvl5pPr>
            <a:lvl6pPr marL="1947686" indent="0">
              <a:buNone/>
              <a:defRPr sz="1700"/>
            </a:lvl6pPr>
            <a:lvl7pPr marL="2337223" indent="0">
              <a:buNone/>
              <a:defRPr sz="1700"/>
            </a:lvl7pPr>
            <a:lvl8pPr marL="2726760" indent="0">
              <a:buNone/>
              <a:defRPr sz="1700"/>
            </a:lvl8pPr>
            <a:lvl9pPr marL="3116298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4025507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538" indent="0">
              <a:buNone/>
              <a:defRPr sz="1000"/>
            </a:lvl2pPr>
            <a:lvl3pPr marL="779074" indent="0">
              <a:buNone/>
              <a:defRPr sz="900"/>
            </a:lvl3pPr>
            <a:lvl4pPr marL="1168612" indent="0">
              <a:buNone/>
              <a:defRPr sz="800"/>
            </a:lvl4pPr>
            <a:lvl5pPr marL="1558149" indent="0">
              <a:buNone/>
              <a:defRPr sz="800"/>
            </a:lvl5pPr>
            <a:lvl6pPr marL="1947686" indent="0">
              <a:buNone/>
              <a:defRPr sz="800"/>
            </a:lvl6pPr>
            <a:lvl7pPr marL="2337223" indent="0">
              <a:buNone/>
              <a:defRPr sz="800"/>
            </a:lvl7pPr>
            <a:lvl8pPr marL="2726760" indent="0">
              <a:buNone/>
              <a:defRPr sz="800"/>
            </a:lvl8pPr>
            <a:lvl9pPr marL="311629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3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254" y="760810"/>
            <a:ext cx="8708781" cy="391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07" tIns="38953" rIns="77907" bIns="38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34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29" name="Text Box 35"/>
          <p:cNvSpPr txBox="1">
            <a:spLocks noChangeArrowheads="1"/>
          </p:cNvSpPr>
          <p:nvPr userDrawn="1"/>
        </p:nvSpPr>
        <p:spPr bwMode="auto">
          <a:xfrm>
            <a:off x="79131" y="4899423"/>
            <a:ext cx="8398120" cy="21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©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Bharati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Vidyapeeth’s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Institute of Computer Applications and Management, New Delhi-63</a:t>
            </a:r>
          </a:p>
        </p:txBody>
      </p:sp>
      <p:sp>
        <p:nvSpPr>
          <p:cNvPr id="1030" name="Text Box 36"/>
          <p:cNvSpPr txBox="1">
            <a:spLocks noChangeArrowheads="1"/>
          </p:cNvSpPr>
          <p:nvPr userDrawn="1"/>
        </p:nvSpPr>
        <p:spPr bwMode="auto">
          <a:xfrm>
            <a:off x="8355623" y="4898231"/>
            <a:ext cx="756138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        </a:t>
            </a:r>
            <a:fld id="{7BC114B6-CE80-4BD5-993F-F40388ADC9E8}" type="slidenum">
              <a:rPr lang="en-US" sz="900" smtClean="0">
                <a:solidFill>
                  <a:schemeClr val="bg1"/>
                </a:solidFill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Text Box 37"/>
          <p:cNvSpPr txBox="1">
            <a:spLocks noChangeArrowheads="1"/>
          </p:cNvSpPr>
          <p:nvPr userDrawn="1"/>
        </p:nvSpPr>
        <p:spPr bwMode="auto">
          <a:xfrm>
            <a:off x="1613388" y="840582"/>
            <a:ext cx="7413381" cy="44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IN" b="0"/>
          </a:p>
        </p:txBody>
      </p:sp>
      <p:sp>
        <p:nvSpPr>
          <p:cNvPr id="1032" name="Rectangle 40"/>
          <p:cNvSpPr>
            <a:spLocks noChangeArrowheads="1"/>
          </p:cNvSpPr>
          <p:nvPr userDrawn="1"/>
        </p:nvSpPr>
        <p:spPr bwMode="auto">
          <a:xfrm>
            <a:off x="0" y="520303"/>
            <a:ext cx="9144000" cy="10834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3" name="Rectangle 41"/>
          <p:cNvSpPr>
            <a:spLocks noChangeArrowheads="1"/>
          </p:cNvSpPr>
          <p:nvPr userDrawn="1"/>
        </p:nvSpPr>
        <p:spPr bwMode="auto">
          <a:xfrm>
            <a:off x="0" y="631032"/>
            <a:ext cx="9144000" cy="3214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4" name="Rectangle 43"/>
          <p:cNvSpPr>
            <a:spLocks noChangeArrowheads="1"/>
          </p:cNvSpPr>
          <p:nvPr userDrawn="1"/>
        </p:nvSpPr>
        <p:spPr bwMode="auto">
          <a:xfrm>
            <a:off x="1496158" y="0"/>
            <a:ext cx="7647842" cy="52268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pPr algn="ctr"/>
            <a:endParaRPr lang="en-IN" b="0">
              <a:solidFill>
                <a:srgbClr val="FEF800"/>
              </a:solidFill>
            </a:endParaRPr>
          </a:p>
        </p:txBody>
      </p:sp>
      <p:sp>
        <p:nvSpPr>
          <p:cNvPr id="1036" name="Rectangle 45"/>
          <p:cNvSpPr>
            <a:spLocks noChangeArrowheads="1"/>
          </p:cNvSpPr>
          <p:nvPr userDrawn="1"/>
        </p:nvSpPr>
        <p:spPr bwMode="auto">
          <a:xfrm>
            <a:off x="1333500" y="0"/>
            <a:ext cx="7810500" cy="52268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pPr algn="ctr"/>
            <a:endParaRPr lang="en-IN" b="0">
              <a:solidFill>
                <a:srgbClr val="FEF800"/>
              </a:solidFill>
            </a:endParaRPr>
          </a:p>
        </p:txBody>
      </p:sp>
      <p:sp>
        <p:nvSpPr>
          <p:cNvPr id="1037" name="Rectangle 46"/>
          <p:cNvSpPr>
            <a:spLocks noChangeArrowheads="1"/>
          </p:cNvSpPr>
          <p:nvPr userDrawn="1"/>
        </p:nvSpPr>
        <p:spPr bwMode="auto">
          <a:xfrm>
            <a:off x="0" y="520303"/>
            <a:ext cx="9144000" cy="10834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9" name="Rectangle 48"/>
          <p:cNvSpPr>
            <a:spLocks noChangeArrowheads="1"/>
          </p:cNvSpPr>
          <p:nvPr userDrawn="1"/>
        </p:nvSpPr>
        <p:spPr bwMode="auto">
          <a:xfrm>
            <a:off x="0" y="574476"/>
            <a:ext cx="9144000" cy="54174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pic>
        <p:nvPicPr>
          <p:cNvPr id="1042" name="Picture 5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970" y="10217"/>
            <a:ext cx="1190855" cy="4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81" r:id="rId3"/>
    <p:sldLayoutId id="2147484682" r:id="rId4"/>
    <p:sldLayoutId id="2147484683" r:id="rId5"/>
    <p:sldLayoutId id="2147484684" r:id="rId6"/>
    <p:sldLayoutId id="2147484685" r:id="rId7"/>
    <p:sldLayoutId id="2147484686" r:id="rId8"/>
    <p:sldLayoutId id="2147484687" r:id="rId9"/>
    <p:sldLayoutId id="2147484688" r:id="rId10"/>
    <p:sldLayoutId id="2147484689" r:id="rId11"/>
    <p:sldLayoutId id="2147484690" r:id="rId12"/>
    <p:sldLayoutId id="2147484691" r:id="rId13"/>
    <p:sldLayoutId id="214748469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5pPr>
      <a:lvl6pPr marL="389538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6pPr>
      <a:lvl7pPr marL="779074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7pPr>
      <a:lvl8pPr marL="1168612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8pPr>
      <a:lvl9pPr marL="1558149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9pPr>
    </p:titleStyle>
    <p:bodyStyle>
      <a:lvl1pPr marL="290867" indent="-290867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1790" indent="-24216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972712" indent="-19346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1900">
          <a:solidFill>
            <a:srgbClr val="993300"/>
          </a:solidFill>
          <a:latin typeface="+mn-lt"/>
          <a:cs typeface="+mn-cs"/>
        </a:defRPr>
      </a:lvl3pPr>
      <a:lvl4pPr marL="1362338" indent="-19346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rgbClr val="000099"/>
          </a:solidFill>
          <a:latin typeface="+mn-lt"/>
          <a:cs typeface="+mn-cs"/>
        </a:defRPr>
      </a:lvl4pPr>
      <a:lvl5pPr marL="1751964" indent="-19346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5pPr>
      <a:lvl6pPr marL="2142455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6pPr>
      <a:lvl7pPr marL="2531992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7pPr>
      <a:lvl8pPr marL="2921529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8pPr>
      <a:lvl9pPr marL="3311066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38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074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12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149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686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223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760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298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81000" y="1087483"/>
            <a:ext cx="8323385" cy="37976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MINOR PROJECT - I</a:t>
            </a: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ON</a:t>
            </a:r>
            <a:br>
              <a:rPr lang="en-US" sz="32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r>
              <a:rPr lang="en-US" sz="3200" b="1" dirty="0" err="1">
                <a:solidFill>
                  <a:srgbClr val="0000CC"/>
                </a:solidFill>
                <a:latin typeface="+mn-lt"/>
                <a:cs typeface="Arial" charset="0"/>
              </a:rPr>
              <a:t>DevConnect</a:t>
            </a:r>
            <a:br>
              <a:rPr lang="en-US" sz="44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charset="0"/>
              </a:rPr>
              <a:t>(MCA – I SEMESTER; BATCH 2022-24)</a:t>
            </a:r>
            <a:br>
              <a:rPr lang="en-US" sz="44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br>
              <a:rPr lang="en-US" sz="3100" b="1" dirty="0">
                <a:solidFill>
                  <a:schemeClr val="tx1"/>
                </a:solidFill>
                <a:latin typeface="+mn-lt"/>
                <a:cs typeface="Arial" charset="0"/>
              </a:rPr>
            </a:br>
            <a:endParaRPr lang="en-US" b="1" i="1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-5861" y="3779547"/>
            <a:ext cx="3828561" cy="81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</a:rPr>
              <a:t>Internal Guide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latin typeface="Arial" charset="0"/>
              </a:rPr>
              <a:t>Name of the Mentor</a:t>
            </a:r>
            <a:br>
              <a:rPr lang="en-US" sz="1600" dirty="0">
                <a:solidFill>
                  <a:srgbClr val="000099"/>
                </a:solidFill>
                <a:latin typeface="Arial" charset="0"/>
              </a:rPr>
            </a:br>
            <a:r>
              <a:rPr lang="en-US" sz="1600" dirty="0">
                <a:solidFill>
                  <a:srgbClr val="000099"/>
                </a:solidFill>
                <a:latin typeface="Arial" charset="0"/>
              </a:rPr>
              <a:t>Ritika </a:t>
            </a:r>
            <a:r>
              <a:rPr lang="en-US" sz="1600" dirty="0" err="1">
                <a:solidFill>
                  <a:srgbClr val="000099"/>
                </a:solidFill>
                <a:latin typeface="Arial" charset="0"/>
              </a:rPr>
              <a:t>Wason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5870" y="4429565"/>
            <a:ext cx="120097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17-02-2023</a:t>
            </a:r>
            <a:endParaRPr lang="en-IN" sz="1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15439" y="3779547"/>
            <a:ext cx="3828561" cy="12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</a:rPr>
              <a:t>Presentation by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latin typeface="Arial" charset="0"/>
              </a:rPr>
              <a:t>Name of the Student</a:t>
            </a:r>
            <a:br>
              <a:rPr lang="en-US" sz="1600" dirty="0">
                <a:solidFill>
                  <a:srgbClr val="000099"/>
                </a:solidFill>
                <a:latin typeface="Arial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Ankit Budhori , Apoorv Chaturvedi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00811604422   ,  02011604422 </a:t>
            </a:r>
          </a:p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</a:endParaRPr>
          </a:p>
        </p:txBody>
      </p:sp>
      <p:pic>
        <p:nvPicPr>
          <p:cNvPr id="1026" name="Picture 2" descr="Guru Gobind Singh Indraprastha Universit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8" y="3120372"/>
            <a:ext cx="1209489" cy="10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2159000"/>
            <a:ext cx="8305800" cy="660400"/>
          </a:xfr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 algn="ctr">
              <a:spcBef>
                <a:spcPts val="1200"/>
              </a:spcBef>
              <a:buNone/>
              <a:defRPr/>
            </a:pPr>
            <a:r>
              <a:rPr lang="en-US" sz="4000" b="1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91249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81887-057E-25D4-C957-9A91433D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75" y="646354"/>
            <a:ext cx="8713250" cy="422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0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Sign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B088B-038F-B58E-15C4-B941A30F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52" y="713309"/>
            <a:ext cx="8441197" cy="41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Sign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3EEAD-6131-1472-FE10-7EB473FE8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7" y="690335"/>
            <a:ext cx="8403412" cy="40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2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C19A0-5797-50CB-EAD6-26EDF9AC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1" y="714611"/>
            <a:ext cx="8562109" cy="41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9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Feed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E8859-2FB9-1AB1-B074-AFC0D685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2" y="666055"/>
            <a:ext cx="8698136" cy="42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7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Users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522C86-F8B9-3644-4F7F-951236C3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6" y="701728"/>
            <a:ext cx="8622565" cy="418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9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Create Post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580B3-35F4-C3C0-33AD-555FDF80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6" y="645706"/>
            <a:ext cx="8176700" cy="42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1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Conclusion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97310"/>
            <a:ext cx="8708781" cy="415409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A Social Media for Developers who want to connect and collaborate on projects</a:t>
            </a:r>
            <a:r>
              <a:rPr lang="en-US" dirty="0"/>
              <a:t>.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React </a:t>
            </a:r>
            <a:r>
              <a:rPr lang="en-US" dirty="0" err="1"/>
              <a:t>Js</a:t>
            </a:r>
            <a:r>
              <a:rPr lang="en-US" dirty="0"/>
              <a:t>, Node </a:t>
            </a:r>
            <a:r>
              <a:rPr lang="en-US" dirty="0" err="1"/>
              <a:t>Js</a:t>
            </a:r>
            <a:r>
              <a:rPr lang="en-US" dirty="0"/>
              <a:t> Programming is used for System Development.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Waterfall model of SDLC has been followed for development of the project.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The developed application has following features: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1800" dirty="0">
                <a:solidFill>
                  <a:srgbClr val="0000CC"/>
                </a:solidFill>
              </a:rPr>
              <a:t>Online accessibility.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1800" dirty="0">
                <a:solidFill>
                  <a:srgbClr val="0000CC"/>
                </a:solidFill>
              </a:rPr>
              <a:t>Responsive user-friendly interfaces to interact with the system.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1800" dirty="0">
                <a:solidFill>
                  <a:srgbClr val="0000CC"/>
                </a:solidFill>
              </a:rPr>
              <a:t>Three-tier architecture.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dirty="0"/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sz="2200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endParaRPr lang="en-US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37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Bibliography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b="1" dirty="0">
                <a:solidFill>
                  <a:srgbClr val="0000CC"/>
                </a:solidFill>
              </a:rPr>
              <a:t>Websites: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en-US" b="1" dirty="0">
                <a:solidFill>
                  <a:srgbClr val="0000CC"/>
                </a:solidFill>
              </a:rPr>
              <a:t>W3school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en-US" b="1" dirty="0">
                <a:solidFill>
                  <a:srgbClr val="0000CC"/>
                </a:solidFill>
              </a:rPr>
              <a:t>React </a:t>
            </a:r>
            <a:r>
              <a:rPr lang="en-US" b="1" dirty="0" err="1">
                <a:solidFill>
                  <a:srgbClr val="0000CC"/>
                </a:solidFill>
              </a:rPr>
              <a:t>js</a:t>
            </a:r>
            <a:endParaRPr lang="en-US" b="1" dirty="0">
              <a:solidFill>
                <a:srgbClr val="0000CC"/>
              </a:solidFill>
            </a:endParaRP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>
                <a:cs typeface="Times New Roman" pitchFamily="18" charset="0"/>
              </a:rPr>
              <a:t>Contents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Problem Description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Aim and Objectives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Methodology and Technology Used for Project Development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Project Modules and My Role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Design Documents (Use Case, Data Flow Diagram, Entity-Relation Diagram, etc.)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Screenshots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Testing of Project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Conclusion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Future Scope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1900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85586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en-US" b="0" i="0" dirty="0">
                <a:effectLst/>
                <a:latin typeface="Söhne"/>
              </a:rPr>
              <a:t>Implementing a secure and reliable authentication system.</a:t>
            </a:r>
            <a:endParaRPr lang="en-US" dirty="0">
              <a:latin typeface="inheri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"/>
              </a:rPr>
              <a:t>Profile Management</a:t>
            </a:r>
            <a:endParaRPr lang="en-IN" dirty="0"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rgbClr val="2C2C2C"/>
                </a:solidFill>
                <a:effectLst/>
                <a:latin typeface="Roboto" panose="02000000000000000000" pitchFamily="2" charset="0"/>
              </a:rPr>
              <a:t>Random Invitations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"/>
              </a:rPr>
              <a:t>Technological Complexity:-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Social media platforms typically involve a complex technology stack with multiple components and dependencies</a:t>
            </a:r>
            <a:endParaRPr lang="en-IN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l" fontAlgn="base"/>
            <a:endParaRPr lang="en-US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34473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b="1" dirty="0">
                <a:solidFill>
                  <a:srgbClr val="0000CC"/>
                </a:solidFill>
              </a:rPr>
              <a:t>Aim: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A Social Media for Developers who want to connect and collaborate on projects</a:t>
            </a:r>
            <a:r>
              <a:rPr lang="en-US" dirty="0"/>
              <a:t>.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b="1" dirty="0">
                <a:solidFill>
                  <a:srgbClr val="0000CC"/>
                </a:solidFill>
              </a:rPr>
              <a:t>Objectives: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To provide a social networking platform for developers.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To showcase their skills and experience.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To connect with colleagues and employees in your specialized field.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To  solve user’s professional queries and suggest better options.</a:t>
            </a:r>
            <a:endParaRPr lang="en-US" sz="2200" dirty="0"/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/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/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Methodology and 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dirty="0">
                <a:solidFill>
                  <a:srgbClr val="0000CC"/>
                </a:solidFill>
              </a:rPr>
              <a:t>Methodology used for Project Development: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Waterfall Model of SDLC</a:t>
            </a:r>
          </a:p>
          <a:p>
            <a:pPr algn="just">
              <a:lnSpc>
                <a:spcPct val="125000"/>
              </a:lnSpc>
              <a:spcBef>
                <a:spcPts val="1800"/>
              </a:spcBef>
              <a:defRPr/>
            </a:pPr>
            <a:r>
              <a:rPr lang="en-US" sz="2200" dirty="0">
                <a:solidFill>
                  <a:srgbClr val="0000CC"/>
                </a:solidFill>
              </a:rPr>
              <a:t>Technology used for Project Development: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Front-End: </a:t>
            </a:r>
            <a:r>
              <a:rPr lang="en-US" dirty="0"/>
              <a:t>React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Back-End:</a:t>
            </a:r>
            <a:r>
              <a:rPr lang="en-US" dirty="0"/>
              <a:t> Node JS 4.0, NPM, Express JS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Integrated Development Environment (IDE):</a:t>
            </a:r>
            <a:r>
              <a:rPr lang="en-US" dirty="0"/>
              <a:t> VS Code, Visual Studio 2019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Database: </a:t>
            </a:r>
            <a:r>
              <a:rPr lang="en-US" dirty="0"/>
              <a:t>MongoDB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Web Server:</a:t>
            </a:r>
            <a:r>
              <a:rPr lang="en-US" dirty="0"/>
              <a:t> Express Web Server</a:t>
            </a:r>
          </a:p>
        </p:txBody>
      </p:sp>
    </p:spTree>
    <p:extLst>
      <p:ext uri="{BB962C8B-B14F-4D97-AF65-F5344CB8AC3E}">
        <p14:creationId xmlns:p14="http://schemas.microsoft.com/office/powerpoint/2010/main" val="335551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197100"/>
            <a:ext cx="8178800" cy="736600"/>
          </a:xfr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000" b="1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190968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0C46C-AF17-80CF-01F2-F3F072B4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0" y="712800"/>
            <a:ext cx="7329600" cy="41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5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Data Flow Diagram (Level - 0)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8A31D-F1F4-001D-3861-E89891EA7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370"/>
            <a:ext cx="9144000" cy="216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0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Entity-Relationship (E-R)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FDF38-1CE8-B65D-8D7B-15C3E1BC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0" y="676800"/>
            <a:ext cx="86472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105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C_HR_1410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_MC_HR_141004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_MC_HR_141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MC_HR_141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15645</TotalTime>
  <Words>355</Words>
  <Application>Microsoft Office PowerPoint</Application>
  <PresentationFormat>On-screen Show (16:9)</PresentationFormat>
  <Paragraphs>71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inherit</vt:lpstr>
      <vt:lpstr>Roboto</vt:lpstr>
      <vt:lpstr>Söhne</vt:lpstr>
      <vt:lpstr>Times New Roman</vt:lpstr>
      <vt:lpstr>Wingdings</vt:lpstr>
      <vt:lpstr>Presentation_MC_HR_141004</vt:lpstr>
      <vt:lpstr>MINOR PROJECT - I ON DevConnect (MCA – I SEMESTER; BATCH 2022-24)  </vt:lpstr>
      <vt:lpstr>Contents</vt:lpstr>
      <vt:lpstr>Problem Description</vt:lpstr>
      <vt:lpstr>Aim and Objectives</vt:lpstr>
      <vt:lpstr>Methodology and Technology Used</vt:lpstr>
      <vt:lpstr>PowerPoint Presentation</vt:lpstr>
      <vt:lpstr>Use Case Diagram</vt:lpstr>
      <vt:lpstr>Data Flow Diagram (Level - 0)</vt:lpstr>
      <vt:lpstr>Entity-Relationship (E-R) Diagram</vt:lpstr>
      <vt:lpstr>PowerPoint Presentation</vt:lpstr>
      <vt:lpstr>Home Page</vt:lpstr>
      <vt:lpstr>Sign Up</vt:lpstr>
      <vt:lpstr>Sign In</vt:lpstr>
      <vt:lpstr>Dashboard</vt:lpstr>
      <vt:lpstr>Feed</vt:lpstr>
      <vt:lpstr>Users</vt:lpstr>
      <vt:lpstr>Create Post</vt:lpstr>
      <vt:lpstr>Conclusion</vt:lpstr>
      <vt:lpstr>Bibliography</vt:lpstr>
    </vt:vector>
  </TitlesOfParts>
  <Company>Capital 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Extreme Programming</dc:title>
  <dc:creator>Dr. Sunil Pratap Singh</dc:creator>
  <cp:lastModifiedBy>Ankit Budhori</cp:lastModifiedBy>
  <cp:revision>2247</cp:revision>
  <cp:lastPrinted>2018-05-30T05:31:50Z</cp:lastPrinted>
  <dcterms:created xsi:type="dcterms:W3CDTF">2000-01-06T15:07:49Z</dcterms:created>
  <dcterms:modified xsi:type="dcterms:W3CDTF">2023-02-17T06:23:19Z</dcterms:modified>
</cp:coreProperties>
</file>