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Chandra" userId="c8f466710a9f6af0" providerId="LiveId" clId="{BD961940-55E6-45A0-8FC4-4FAF5B72A3F2}"/>
    <pc:docChg chg="custSel delSld modSld">
      <pc:chgData name="Harish Chandra" userId="c8f466710a9f6af0" providerId="LiveId" clId="{BD961940-55E6-45A0-8FC4-4FAF5B72A3F2}" dt="2023-05-27T08:07:45.225" v="115" actId="1076"/>
      <pc:docMkLst>
        <pc:docMk/>
      </pc:docMkLst>
      <pc:sldChg chg="addSp delSp modSp mod">
        <pc:chgData name="Harish Chandra" userId="c8f466710a9f6af0" providerId="LiveId" clId="{BD961940-55E6-45A0-8FC4-4FAF5B72A3F2}" dt="2023-05-26T15:55:08.355" v="3" actId="478"/>
        <pc:sldMkLst>
          <pc:docMk/>
          <pc:sldMk cId="677126443" sldId="259"/>
        </pc:sldMkLst>
        <pc:spChg chg="add del mod">
          <ac:chgData name="Harish Chandra" userId="c8f466710a9f6af0" providerId="LiveId" clId="{BD961940-55E6-45A0-8FC4-4FAF5B72A3F2}" dt="2023-05-26T15:55:08.355" v="3" actId="478"/>
          <ac:spMkLst>
            <pc:docMk/>
            <pc:sldMk cId="677126443" sldId="259"/>
            <ac:spMk id="2" creationId="{5580C328-2475-E70E-9675-5BE2D6B1D646}"/>
          </ac:spMkLst>
        </pc:spChg>
      </pc:sldChg>
      <pc:sldChg chg="addSp delSp modSp mod">
        <pc:chgData name="Harish Chandra" userId="c8f466710a9f6af0" providerId="LiveId" clId="{BD961940-55E6-45A0-8FC4-4FAF5B72A3F2}" dt="2023-05-27T07:55:37.603" v="16" actId="14100"/>
        <pc:sldMkLst>
          <pc:docMk/>
          <pc:sldMk cId="1904942217" sldId="270"/>
        </pc:sldMkLst>
        <pc:picChg chg="del">
          <ac:chgData name="Harish Chandra" userId="c8f466710a9f6af0" providerId="LiveId" clId="{BD961940-55E6-45A0-8FC4-4FAF5B72A3F2}" dt="2023-05-27T07:46:39.155" v="4" actId="478"/>
          <ac:picMkLst>
            <pc:docMk/>
            <pc:sldMk cId="1904942217" sldId="270"/>
            <ac:picMk id="4" creationId="{FF02C43D-4564-4895-249E-83AEC48EF5FF}"/>
          </ac:picMkLst>
        </pc:picChg>
        <pc:picChg chg="add del mod">
          <ac:chgData name="Harish Chandra" userId="c8f466710a9f6af0" providerId="LiveId" clId="{BD961940-55E6-45A0-8FC4-4FAF5B72A3F2}" dt="2023-05-27T07:49:49.624" v="9" actId="478"/>
          <ac:picMkLst>
            <pc:docMk/>
            <pc:sldMk cId="1904942217" sldId="270"/>
            <ac:picMk id="6" creationId="{0EA276F8-F0DB-B7E4-144C-2D8BC6D4F394}"/>
          </ac:picMkLst>
        </pc:picChg>
        <pc:picChg chg="add del mod">
          <ac:chgData name="Harish Chandra" userId="c8f466710a9f6af0" providerId="LiveId" clId="{BD961940-55E6-45A0-8FC4-4FAF5B72A3F2}" dt="2023-05-27T07:50:17.988" v="13" actId="478"/>
          <ac:picMkLst>
            <pc:docMk/>
            <pc:sldMk cId="1904942217" sldId="270"/>
            <ac:picMk id="8" creationId="{303B7B06-EBC4-EDC5-F354-26DF0C5D80EF}"/>
          </ac:picMkLst>
        </pc:picChg>
        <pc:picChg chg="add mod">
          <ac:chgData name="Harish Chandra" userId="c8f466710a9f6af0" providerId="LiveId" clId="{BD961940-55E6-45A0-8FC4-4FAF5B72A3F2}" dt="2023-05-27T07:55:37.603" v="16" actId="14100"/>
          <ac:picMkLst>
            <pc:docMk/>
            <pc:sldMk cId="1904942217" sldId="270"/>
            <ac:picMk id="10" creationId="{2DC9425D-B753-55FD-4BB4-4E779A87E3FD}"/>
          </ac:picMkLst>
        </pc:picChg>
      </pc:sldChg>
      <pc:sldChg chg="delSp del mod">
        <pc:chgData name="Harish Chandra" userId="c8f466710a9f6af0" providerId="LiveId" clId="{BD961940-55E6-45A0-8FC4-4FAF5B72A3F2}" dt="2023-05-27T07:58:04.471" v="36" actId="2696"/>
        <pc:sldMkLst>
          <pc:docMk/>
          <pc:sldMk cId="3494405959" sldId="271"/>
        </pc:sldMkLst>
        <pc:picChg chg="del">
          <ac:chgData name="Harish Chandra" userId="c8f466710a9f6af0" providerId="LiveId" clId="{BD961940-55E6-45A0-8FC4-4FAF5B72A3F2}" dt="2023-05-27T07:55:41.732" v="17" actId="478"/>
          <ac:picMkLst>
            <pc:docMk/>
            <pc:sldMk cId="3494405959" sldId="271"/>
            <ac:picMk id="5" creationId="{05BFECC8-303D-1EC7-76D5-FD95F981B504}"/>
          </ac:picMkLst>
        </pc:picChg>
      </pc:sldChg>
      <pc:sldChg chg="addSp delSp modSp mod">
        <pc:chgData name="Harish Chandra" userId="c8f466710a9f6af0" providerId="LiveId" clId="{BD961940-55E6-45A0-8FC4-4FAF5B72A3F2}" dt="2023-05-27T07:56:35.251" v="24" actId="1076"/>
        <pc:sldMkLst>
          <pc:docMk/>
          <pc:sldMk cId="3554164936" sldId="272"/>
        </pc:sldMkLst>
        <pc:picChg chg="del">
          <ac:chgData name="Harish Chandra" userId="c8f466710a9f6af0" providerId="LiveId" clId="{BD961940-55E6-45A0-8FC4-4FAF5B72A3F2}" dt="2023-05-27T07:56:18.558" v="18" actId="478"/>
          <ac:picMkLst>
            <pc:docMk/>
            <pc:sldMk cId="3554164936" sldId="272"/>
            <ac:picMk id="3" creationId="{41B959B8-3EE0-F40E-A2B5-AE9DB368EFD3}"/>
          </ac:picMkLst>
        </pc:picChg>
        <pc:picChg chg="add del">
          <ac:chgData name="Harish Chandra" userId="c8f466710a9f6af0" providerId="LiveId" clId="{BD961940-55E6-45A0-8FC4-4FAF5B72A3F2}" dt="2023-05-27T07:56:21.607" v="20" actId="478"/>
          <ac:picMkLst>
            <pc:docMk/>
            <pc:sldMk cId="3554164936" sldId="272"/>
            <ac:picMk id="5" creationId="{786047CB-5AED-9F7C-472B-6EFA6A8307EA}"/>
          </ac:picMkLst>
        </pc:picChg>
        <pc:picChg chg="add del">
          <ac:chgData name="Harish Chandra" userId="c8f466710a9f6af0" providerId="LiveId" clId="{BD961940-55E6-45A0-8FC4-4FAF5B72A3F2}" dt="2023-05-27T07:56:23.446" v="22" actId="478"/>
          <ac:picMkLst>
            <pc:docMk/>
            <pc:sldMk cId="3554164936" sldId="272"/>
            <ac:picMk id="7" creationId="{F7A7C5AE-4EBD-9B48-4559-7CF937603496}"/>
          </ac:picMkLst>
        </pc:picChg>
        <pc:picChg chg="add mod">
          <ac:chgData name="Harish Chandra" userId="c8f466710a9f6af0" providerId="LiveId" clId="{BD961940-55E6-45A0-8FC4-4FAF5B72A3F2}" dt="2023-05-27T07:56:35.251" v="24" actId="1076"/>
          <ac:picMkLst>
            <pc:docMk/>
            <pc:sldMk cId="3554164936" sldId="272"/>
            <ac:picMk id="9" creationId="{9B8EEBBF-97EA-5686-B9B4-2B7866CEBC4B}"/>
          </ac:picMkLst>
        </pc:picChg>
      </pc:sldChg>
      <pc:sldChg chg="addSp delSp modSp mod">
        <pc:chgData name="Harish Chandra" userId="c8f466710a9f6af0" providerId="LiveId" clId="{BD961940-55E6-45A0-8FC4-4FAF5B72A3F2}" dt="2023-05-27T08:07:45.225" v="115" actId="1076"/>
        <pc:sldMkLst>
          <pc:docMk/>
          <pc:sldMk cId="3027797102" sldId="273"/>
        </pc:sldMkLst>
        <pc:spChg chg="add mod">
          <ac:chgData name="Harish Chandra" userId="c8f466710a9f6af0" providerId="LiveId" clId="{BD961940-55E6-45A0-8FC4-4FAF5B72A3F2}" dt="2023-05-27T08:07:45.225" v="115" actId="1076"/>
          <ac:spMkLst>
            <pc:docMk/>
            <pc:sldMk cId="3027797102" sldId="273"/>
            <ac:spMk id="8" creationId="{7B7F3F99-C100-A5BD-C17F-8644FB1D52DA}"/>
          </ac:spMkLst>
        </pc:spChg>
        <pc:picChg chg="del">
          <ac:chgData name="Harish Chandra" userId="c8f466710a9f6af0" providerId="LiveId" clId="{BD961940-55E6-45A0-8FC4-4FAF5B72A3F2}" dt="2023-05-27T07:58:08.973" v="37" actId="478"/>
          <ac:picMkLst>
            <pc:docMk/>
            <pc:sldMk cId="3027797102" sldId="273"/>
            <ac:picMk id="3" creationId="{193D67DF-1AD9-87CA-AC4F-658CC3AC7135}"/>
          </ac:picMkLst>
        </pc:picChg>
        <pc:picChg chg="add mod">
          <ac:chgData name="Harish Chandra" userId="c8f466710a9f6af0" providerId="LiveId" clId="{BD961940-55E6-45A0-8FC4-4FAF5B72A3F2}" dt="2023-05-27T08:06:23.374" v="46" actId="14100"/>
          <ac:picMkLst>
            <pc:docMk/>
            <pc:sldMk cId="3027797102" sldId="273"/>
            <ac:picMk id="5" creationId="{8677CE1E-CFF6-2AC7-01E9-CF05D5EDFB39}"/>
          </ac:picMkLst>
        </pc:picChg>
        <pc:picChg chg="add mod">
          <ac:chgData name="Harish Chandra" userId="c8f466710a9f6af0" providerId="LiveId" clId="{BD961940-55E6-45A0-8FC4-4FAF5B72A3F2}" dt="2023-05-27T08:06:16.203" v="44" actId="14100"/>
          <ac:picMkLst>
            <pc:docMk/>
            <pc:sldMk cId="3027797102" sldId="273"/>
            <ac:picMk id="7" creationId="{07069C00-1353-1B70-007A-F56C23284A04}"/>
          </ac:picMkLst>
        </pc:picChg>
      </pc:sldChg>
      <pc:sldChg chg="addSp delSp modSp mod">
        <pc:chgData name="Harish Chandra" userId="c8f466710a9f6af0" providerId="LiveId" clId="{BD961940-55E6-45A0-8FC4-4FAF5B72A3F2}" dt="2023-05-27T07:57:46.174" v="35" actId="14100"/>
        <pc:sldMkLst>
          <pc:docMk/>
          <pc:sldMk cId="508914057" sldId="277"/>
        </pc:sldMkLst>
        <pc:spChg chg="mod">
          <ac:chgData name="Harish Chandra" userId="c8f466710a9f6af0" providerId="LiveId" clId="{BD961940-55E6-45A0-8FC4-4FAF5B72A3F2}" dt="2023-05-27T07:57:42.476" v="34" actId="1076"/>
          <ac:spMkLst>
            <pc:docMk/>
            <pc:sldMk cId="508914057" sldId="277"/>
            <ac:spMk id="5" creationId="{D9B41273-3172-0F27-9EC6-3F692DBE448F}"/>
          </ac:spMkLst>
        </pc:spChg>
        <pc:picChg chg="del">
          <ac:chgData name="Harish Chandra" userId="c8f466710a9f6af0" providerId="LiveId" clId="{BD961940-55E6-45A0-8FC4-4FAF5B72A3F2}" dt="2023-05-27T07:56:41.638" v="25" actId="478"/>
          <ac:picMkLst>
            <pc:docMk/>
            <pc:sldMk cId="508914057" sldId="277"/>
            <ac:picMk id="3" creationId="{6AD0A586-1DE8-D565-41A9-D988BAAA93A8}"/>
          </ac:picMkLst>
        </pc:picChg>
        <pc:picChg chg="add mod">
          <ac:chgData name="Harish Chandra" userId="c8f466710a9f6af0" providerId="LiveId" clId="{BD961940-55E6-45A0-8FC4-4FAF5B72A3F2}" dt="2023-05-27T07:57:46.174" v="35" actId="14100"/>
          <ac:picMkLst>
            <pc:docMk/>
            <pc:sldMk cId="508914057" sldId="277"/>
            <ac:picMk id="6" creationId="{CE3EC2F4-06A9-45A1-D649-95B9922FB9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8B3F-2264-BF08-92D6-9A7A38714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2B9B-6C4D-D490-0567-D21851E1D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2352-2E8C-B1AE-622F-8E530B54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84F5-7A56-4050-A253-B892ADE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B19E-BE25-FDCA-8FDC-70D42B79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8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A79-B5B9-0AD6-D679-E038D15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5D702-54BB-9D8A-B07F-0FF999EB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1E13-798B-E551-759B-838200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33A3-9B9E-65F4-057A-2EA85398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BC95-82B5-EA5A-5DA2-3C4234D3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0D981-B4EC-BEA7-4344-100E1F57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24AE-9A8B-FDC6-2674-BE8A52EF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12FB-9FF6-B2DC-A8C6-7DC77257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6353-A9EC-262F-9926-8FA69F14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3B4D-534E-BCD2-DA5A-797ACAFE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2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65F7-5FA5-B294-28F8-069D994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B525-B207-435B-E820-A9319349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0CF1-4C02-E355-86C6-C90EDBC1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8CD7-45A3-EEAE-17FF-BD8246B0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4F94-00B2-8320-0D4F-E0ED29BB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9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F6D0-2D8E-59CA-6580-A369D910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2A9D-8B9B-C9D4-71F8-32A0E81D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437B-C558-DBE4-F03C-3727179B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979D-33D0-0172-E37F-F4DD6F6C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E311-95FB-A1FB-2A6B-D4E15D4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7773-F7A7-2B63-2EF3-9AFB1CE1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AFF8-DD11-BC06-165A-B00C01F57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27A7A-D882-A34C-1982-41487232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0E90-27C8-112F-EB95-C8B6FF6B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DB0C-E945-25A3-AB1B-6D06034A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7C47-9260-7F60-8FB9-9701B648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69C6-DB86-93F7-7203-EDE5365E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91C9-286F-2A91-B587-44DE30F9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6F8B0-A16D-FED4-6539-1F472040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6204D-2B9B-D1A4-0315-D23DAD9AC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AE4A-7187-8A57-0251-D337F0540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7FFB3-3A24-307A-3EED-94AA8F3D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07BC1-E9D3-A9BB-D72F-7C23AB4D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1187E-2980-8AA6-D6C5-01A2B62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823B-1C7A-D581-AF5B-24E804FF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EB344-6F2C-F4C6-160D-950CC066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65DEB-F77D-F7A2-4690-DCF62C01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E1B7-8457-3EC3-3AB0-89BC3831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FEE5F-D048-95F5-17E1-6A7F33D3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33587-E7C2-CFEA-75D1-19A39E2C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FCD18-FBE1-CB6E-AA6A-65EA4B0A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0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C94-D197-56F7-1AF2-6CA5C8AC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997F-00B9-E439-9566-2123EABF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44396-6DE2-761C-D6E4-359E83D3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CAC27-F435-477A-D48F-63FAACD2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0575-0642-89E9-EB7B-329082E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4C1B4-37AA-9FB2-B49D-B7F0D35A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1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16C1-F081-0805-0FE1-A26A8161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BCBAE-5513-BF97-BE64-06218285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AF1F3-83F6-81B4-EBAE-C2DB9698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2EE07-9CFD-48EC-DA19-4A5EA838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99B0-1707-C6FA-0DE6-01AE1668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52DC-D9E1-FD70-1502-78EDDDE3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E2FC6-4D56-2D51-52C8-EF5C12B5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1E53-8BD3-69C8-A1D0-44FBAA1F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9509-79F5-37CE-A4CE-FE34F8C4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3297-A561-42A1-9A9D-3649B5CA24B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5F85-9223-3BB7-950B-C361CDC8F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6012-69B2-D760-2050-CBBEF7A23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F7D1-8522-4726-AA7B-DB60D0F9D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FA0-85A9-EE6C-6EEA-42522D88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227503"/>
            <a:ext cx="10515600" cy="1325563"/>
          </a:xfrm>
        </p:spPr>
        <p:txBody>
          <a:bodyPr/>
          <a:lstStyle/>
          <a:p>
            <a:r>
              <a:rPr lang="en-IN" dirty="0"/>
              <a:t>A three-phase inverter connected to a grid fed by PV operating at MPP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27679-4C73-4FBC-5032-877D7906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2" y="1553067"/>
            <a:ext cx="10323136" cy="4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A7A78-B47D-0AB1-B145-02595B1AC782}"/>
              </a:ext>
            </a:extLst>
          </p:cNvPr>
          <p:cNvSpPr txBox="1"/>
          <p:nvPr/>
        </p:nvSpPr>
        <p:spPr>
          <a:xfrm flipH="1">
            <a:off x="1141754" y="702447"/>
            <a:ext cx="859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DQ - Current controller design</a:t>
            </a:r>
          </a:p>
          <a:p>
            <a:r>
              <a:rPr lang="en-IN" sz="2000" b="1" dirty="0"/>
              <a:t> </a:t>
            </a:r>
            <a:r>
              <a:rPr lang="en-US" sz="1800" b="0" i="0" u="none" strike="noStrike" baseline="0" dirty="0">
                <a:latin typeface="Courier New" panose="02070309020205020404" pitchFamily="49" charset="0"/>
              </a:rPr>
              <a:t>((calculated by using pole zero cancellation method))</a:t>
            </a:r>
          </a:p>
          <a:p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F1E321-5B0A-D747-1CFB-E9F92CC88E2B}"/>
                  </a:ext>
                </a:extLst>
              </p:cNvPr>
              <p:cNvSpPr txBox="1"/>
              <p:nvPr/>
            </p:nvSpPr>
            <p:spPr>
              <a:xfrm>
                <a:off x="1583703" y="5676226"/>
                <a:ext cx="19048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F1E321-5B0A-D747-1CFB-E9F92CC88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03" y="5676226"/>
                <a:ext cx="19048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C8B87-19D6-75CB-D3D3-1402292FBA89}"/>
                  </a:ext>
                </a:extLst>
              </p:cNvPr>
              <p:cNvSpPr txBox="1"/>
              <p:nvPr/>
            </p:nvSpPr>
            <p:spPr>
              <a:xfrm>
                <a:off x="4454660" y="5489764"/>
                <a:ext cx="1969706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𝐾𝑖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C8B87-19D6-75CB-D3D3-1402292F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60" y="5489764"/>
                <a:ext cx="1969706" cy="803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6FFA75-B576-3C8E-BA14-78EDDBDA5524}"/>
              </a:ext>
            </a:extLst>
          </p:cNvPr>
          <p:cNvSpPr txBox="1"/>
          <p:nvPr/>
        </p:nvSpPr>
        <p:spPr>
          <a:xfrm flipH="1">
            <a:off x="1387468" y="1601445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have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F39-556E-C853-A087-F10130051861}"/>
              </a:ext>
            </a:extLst>
          </p:cNvPr>
          <p:cNvSpPr txBox="1"/>
          <p:nvPr/>
        </p:nvSpPr>
        <p:spPr>
          <a:xfrm flipH="1">
            <a:off x="1310326" y="4487114"/>
            <a:ext cx="10228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US" sz="2000" b="0" i="0" u="none" strike="noStrike" baseline="0" dirty="0">
                <a:latin typeface="Courier New" panose="02070309020205020404" pitchFamily="49" charset="0"/>
              </a:rPr>
              <a:t>((calculated by using pole zero cancellation method))</a:t>
            </a:r>
          </a:p>
          <a:p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6D20F-FDCF-D0AC-9436-AA6307C07B13}"/>
                  </a:ext>
                </a:extLst>
              </p:cNvPr>
              <p:cNvSpPr txBox="1"/>
              <p:nvPr/>
            </p:nvSpPr>
            <p:spPr>
              <a:xfrm>
                <a:off x="1727591" y="1969187"/>
                <a:ext cx="191212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6D20F-FDCF-D0AC-9436-AA6307C0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91" y="1969187"/>
                <a:ext cx="1912126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E018DA-788F-A0EA-1B7B-37C744066BAE}"/>
                  </a:ext>
                </a:extLst>
              </p:cNvPr>
              <p:cNvSpPr txBox="1"/>
              <p:nvPr/>
            </p:nvSpPr>
            <p:spPr>
              <a:xfrm>
                <a:off x="4081806" y="2039486"/>
                <a:ext cx="218547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E018DA-788F-A0EA-1B7B-37C74406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06" y="2039486"/>
                <a:ext cx="2185470" cy="69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39F0C0-B630-61A6-FB17-CC8A1BE0245A}"/>
                  </a:ext>
                </a:extLst>
              </p:cNvPr>
              <p:cNvSpPr txBox="1"/>
              <p:nvPr/>
            </p:nvSpPr>
            <p:spPr>
              <a:xfrm>
                <a:off x="1793580" y="3447722"/>
                <a:ext cx="2052037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𝑠𝐾𝑝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39F0C0-B630-61A6-FB17-CC8A1BE0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580" y="3447722"/>
                <a:ext cx="2052037" cy="619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CFD979-C9F3-4615-DD0C-4FF4987A0E25}"/>
                  </a:ext>
                </a:extLst>
              </p:cNvPr>
              <p:cNvSpPr txBox="1"/>
              <p:nvPr/>
            </p:nvSpPr>
            <p:spPr>
              <a:xfrm>
                <a:off x="5612435" y="3477763"/>
                <a:ext cx="3426579" cy="649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𝑠𝐾𝑝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𝐾𝑖</m:t>
                              </m:r>
                            </m:e>
                          </m:d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𝐾𝑝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CFD979-C9F3-4615-DD0C-4FF4987A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5" y="3477763"/>
                <a:ext cx="3426579" cy="6491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A60FA-BE5E-2A01-445E-A284A41BA3EA}"/>
              </a:ext>
            </a:extLst>
          </p:cNvPr>
          <p:cNvSpPr txBox="1"/>
          <p:nvPr/>
        </p:nvSpPr>
        <p:spPr>
          <a:xfrm flipH="1">
            <a:off x="1310323" y="2818675"/>
            <a:ext cx="1056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strike="noStrike" baseline="0" dirty="0">
                <a:latin typeface="Courier New" panose="02070309020205020404" pitchFamily="49" charset="0"/>
              </a:rPr>
              <a:t>Calculating OLTF AND CLTF FROM G</a:t>
            </a:r>
            <a:r>
              <a:rPr lang="en-IN" sz="2400" dirty="0">
                <a:latin typeface="Courier New" panose="02070309020205020404" pitchFamily="49" charset="0"/>
              </a:rPr>
              <a:t> and H transfer function</a:t>
            </a:r>
            <a:endParaRPr lang="en-US" sz="2000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61A3B-3C53-F029-ACEE-D3A1533CC0BC}"/>
              </a:ext>
            </a:extLst>
          </p:cNvPr>
          <p:cNvSpPr txBox="1"/>
          <p:nvPr/>
        </p:nvSpPr>
        <p:spPr>
          <a:xfrm flipH="1">
            <a:off x="7239785" y="5199171"/>
            <a:ext cx="42986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US" sz="2000" b="1" dirty="0">
                <a:latin typeface="Courier New" panose="02070309020205020404" pitchFamily="49" charset="0"/>
              </a:rPr>
              <a:t>where fc is the cutoff frequency which is 1/10 times of Switching frequency</a:t>
            </a:r>
            <a:endParaRPr lang="en-US" sz="2000" b="1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1067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73116-BE47-BB57-B448-D70EF57DD136}"/>
              </a:ext>
            </a:extLst>
          </p:cNvPr>
          <p:cNvSpPr txBox="1"/>
          <p:nvPr/>
        </p:nvSpPr>
        <p:spPr>
          <a:xfrm flipH="1">
            <a:off x="1170649" y="1116424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Considering grid inductance in the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930B85-A0B8-38F3-F189-5254D380638C}"/>
                  </a:ext>
                </a:extLst>
              </p:cNvPr>
              <p:cNvSpPr txBox="1"/>
              <p:nvPr/>
            </p:nvSpPr>
            <p:spPr>
              <a:xfrm>
                <a:off x="1093509" y="2380268"/>
                <a:ext cx="287828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𝐿𝑔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930B85-A0B8-38F3-F189-5254D380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2380268"/>
                <a:ext cx="2878288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3F1E0-34F7-64D8-87DB-C44B148EBF9C}"/>
                  </a:ext>
                </a:extLst>
              </p:cNvPr>
              <p:cNvSpPr txBox="1"/>
              <p:nvPr/>
            </p:nvSpPr>
            <p:spPr>
              <a:xfrm>
                <a:off x="-514561" y="4909676"/>
                <a:ext cx="6094428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𝐿𝑔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3F1E0-34F7-64D8-87DB-C44B148EB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561" y="4909676"/>
                <a:ext cx="6094428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6851E0E-12F0-1895-A3F4-6CB2156E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44" y="1712807"/>
            <a:ext cx="6444821" cy="2095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C3F2F-A919-5068-C2B0-650642821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70" y="3900586"/>
            <a:ext cx="5953968" cy="24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7C7A8-6296-C587-02C6-080EBC7F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744477"/>
            <a:ext cx="9992413" cy="5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5B63A-C42E-A833-8274-7C7430F104FA}"/>
              </a:ext>
            </a:extLst>
          </p:cNvPr>
          <p:cNvSpPr txBox="1"/>
          <p:nvPr/>
        </p:nvSpPr>
        <p:spPr>
          <a:xfrm flipH="1">
            <a:off x="1613709" y="221257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Bode plot of OLTF</a:t>
            </a:r>
          </a:p>
        </p:txBody>
      </p:sp>
    </p:spTree>
    <p:extLst>
      <p:ext uri="{BB962C8B-B14F-4D97-AF65-F5344CB8AC3E}">
        <p14:creationId xmlns:p14="http://schemas.microsoft.com/office/powerpoint/2010/main" val="253947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5B63A-C42E-A833-8274-7C7430F104FA}"/>
              </a:ext>
            </a:extLst>
          </p:cNvPr>
          <p:cNvSpPr txBox="1"/>
          <p:nvPr/>
        </p:nvSpPr>
        <p:spPr>
          <a:xfrm flipH="1">
            <a:off x="1613709" y="221257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Bode plot of CLTF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C19F6-E327-041A-A80C-BFC9D010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45" y="744477"/>
            <a:ext cx="8983746" cy="59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6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0961C-B905-4F4F-87FB-87098641C22A}"/>
              </a:ext>
            </a:extLst>
          </p:cNvPr>
          <p:cNvSpPr txBox="1"/>
          <p:nvPr/>
        </p:nvSpPr>
        <p:spPr>
          <a:xfrm flipH="1">
            <a:off x="916125" y="682791"/>
            <a:ext cx="721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Designing PLL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168C8-17F7-6EBF-BD64-C511F2452BBF}"/>
                  </a:ext>
                </a:extLst>
              </p:cNvPr>
              <p:cNvSpPr txBox="1"/>
              <p:nvPr/>
            </p:nvSpPr>
            <p:spPr>
              <a:xfrm>
                <a:off x="9219414" y="5729342"/>
                <a:ext cx="1374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168C8-17F7-6EBF-BD64-C511F245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414" y="5729342"/>
                <a:ext cx="1374030" cy="369332"/>
              </a:xfrm>
              <a:prstGeom prst="rect">
                <a:avLst/>
              </a:prstGeom>
              <a:blipFill>
                <a:blip r:embed="rId2"/>
                <a:stretch>
                  <a:fillRect l="-2212" r="-6637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1CE32-CBDC-92F1-62FD-48DED9C78BF9}"/>
                  </a:ext>
                </a:extLst>
              </p:cNvPr>
              <p:cNvSpPr txBox="1"/>
              <p:nvPr/>
            </p:nvSpPr>
            <p:spPr>
              <a:xfrm>
                <a:off x="7076014" y="5619548"/>
                <a:ext cx="138826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1CE32-CBDC-92F1-62FD-48DED9C7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4" y="5619548"/>
                <a:ext cx="1388265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ACBD4-B1C9-C05A-33BB-92D1E4DA0810}"/>
                  </a:ext>
                </a:extLst>
              </p:cNvPr>
              <p:cNvSpPr txBox="1"/>
              <p:nvPr/>
            </p:nvSpPr>
            <p:spPr>
              <a:xfrm>
                <a:off x="3609887" y="5463543"/>
                <a:ext cx="1753386" cy="80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ACBD4-B1C9-C05A-33BB-92D1E4DA0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887" y="5463543"/>
                <a:ext cx="1753386" cy="803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08D62-6C99-44D3-B638-94516862978A}"/>
                  </a:ext>
                </a:extLst>
              </p:cNvPr>
              <p:cNvSpPr txBox="1"/>
              <p:nvPr/>
            </p:nvSpPr>
            <p:spPr>
              <a:xfrm>
                <a:off x="804999" y="5487172"/>
                <a:ext cx="2192723" cy="75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08D62-6C99-44D3-B638-94516862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99" y="5487172"/>
                <a:ext cx="2192723" cy="756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F99A0A-0009-6597-0114-CF350B5931CD}"/>
                  </a:ext>
                </a:extLst>
              </p:cNvPr>
              <p:cNvSpPr txBox="1"/>
              <p:nvPr/>
            </p:nvSpPr>
            <p:spPr>
              <a:xfrm>
                <a:off x="1781405" y="3735988"/>
                <a:ext cx="2549480" cy="641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F99A0A-0009-6597-0114-CF350B593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405" y="3735988"/>
                <a:ext cx="2549480" cy="641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0EEE9A-9B0F-239C-1154-179F593C5A61}"/>
                  </a:ext>
                </a:extLst>
              </p:cNvPr>
              <p:cNvSpPr txBox="1"/>
              <p:nvPr/>
            </p:nvSpPr>
            <p:spPr>
              <a:xfrm>
                <a:off x="5683965" y="3496888"/>
                <a:ext cx="3271102" cy="81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0EEE9A-9B0F-239C-1154-179F593C5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65" y="3496888"/>
                <a:ext cx="3271102" cy="819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2D55B4-86EB-25C1-A60C-8A3EAF0B6674}"/>
              </a:ext>
            </a:extLst>
          </p:cNvPr>
          <p:cNvSpPr txBox="1"/>
          <p:nvPr/>
        </p:nvSpPr>
        <p:spPr>
          <a:xfrm flipH="1">
            <a:off x="1376311" y="4815106"/>
            <a:ext cx="1056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ourier New" panose="02070309020205020404" pitchFamily="49" charset="0"/>
              </a:rPr>
              <a:t>((calculated by using pole Placing method))</a:t>
            </a:r>
          </a:p>
          <a:p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225BD-1040-7C42-D25D-129694575DF4}"/>
              </a:ext>
            </a:extLst>
          </p:cNvPr>
          <p:cNvSpPr txBox="1"/>
          <p:nvPr/>
        </p:nvSpPr>
        <p:spPr>
          <a:xfrm flipH="1">
            <a:off x="1282043" y="4780105"/>
            <a:ext cx="1056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00693-7E8F-63CF-A302-BFC7EB4B7186}"/>
              </a:ext>
            </a:extLst>
          </p:cNvPr>
          <p:cNvSpPr txBox="1"/>
          <p:nvPr/>
        </p:nvSpPr>
        <p:spPr>
          <a:xfrm flipH="1">
            <a:off x="976668" y="2640218"/>
            <a:ext cx="1056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strike="noStrike" baseline="0" dirty="0">
                <a:latin typeface="Courier New" panose="02070309020205020404" pitchFamily="49" charset="0"/>
              </a:rPr>
              <a:t>Calculating OLTF AND CLTF FROM G</a:t>
            </a:r>
            <a:r>
              <a:rPr lang="en-IN" sz="2400" dirty="0">
                <a:latin typeface="Courier New" panose="02070309020205020404" pitchFamily="49" charset="0"/>
              </a:rPr>
              <a:t> and H transfer function</a:t>
            </a:r>
            <a:endParaRPr lang="en-US" sz="2000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C4AC7-AE4E-E07B-A918-AE4D53E139EE}"/>
              </a:ext>
            </a:extLst>
          </p:cNvPr>
          <p:cNvSpPr txBox="1"/>
          <p:nvPr/>
        </p:nvSpPr>
        <p:spPr>
          <a:xfrm flipH="1">
            <a:off x="5683965" y="5698564"/>
            <a:ext cx="10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where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2CE049-1721-3F34-CFDE-8A2CFA93D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066" y="545453"/>
            <a:ext cx="6699159" cy="17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A6645-B956-0C04-EFA7-F8F3EDA64E85}"/>
              </a:ext>
            </a:extLst>
          </p:cNvPr>
          <p:cNvSpPr txBox="1"/>
          <p:nvPr/>
        </p:nvSpPr>
        <p:spPr>
          <a:xfrm flipH="1">
            <a:off x="916125" y="682791"/>
            <a:ext cx="330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MPPT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ABF2E-EB95-9658-2F5C-4A698AB9F912}"/>
              </a:ext>
            </a:extLst>
          </p:cNvPr>
          <p:cNvSpPr txBox="1"/>
          <p:nvPr/>
        </p:nvSpPr>
        <p:spPr>
          <a:xfrm flipH="1">
            <a:off x="4548588" y="833930"/>
            <a:ext cx="40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VMPP Tracking graph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C9425D-B753-55FD-4BB4-4E779A87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" y="1173480"/>
            <a:ext cx="12041171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FB7DB-AD3A-37EE-D78D-99E841AC9984}"/>
              </a:ext>
            </a:extLst>
          </p:cNvPr>
          <p:cNvSpPr txBox="1"/>
          <p:nvPr/>
        </p:nvSpPr>
        <p:spPr>
          <a:xfrm flipH="1">
            <a:off x="868990" y="77321"/>
            <a:ext cx="729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Graph of current feeding into grid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EEBBF-97EA-5686-B9B4-2B7866CE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159"/>
            <a:ext cx="1219200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1F139-218D-E824-2545-E2653E47CB0E}"/>
              </a:ext>
            </a:extLst>
          </p:cNvPr>
          <p:cNvSpPr txBox="1"/>
          <p:nvPr/>
        </p:nvSpPr>
        <p:spPr>
          <a:xfrm flipH="1">
            <a:off x="265676" y="277439"/>
            <a:ext cx="7219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Comparing Power generated by panels vs Power that are fed into the Grid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41273-3172-0F27-9EC6-3F692DBE448F}"/>
              </a:ext>
            </a:extLst>
          </p:cNvPr>
          <p:cNvSpPr txBox="1"/>
          <p:nvPr/>
        </p:nvSpPr>
        <p:spPr>
          <a:xfrm flipH="1">
            <a:off x="1783236" y="1231546"/>
            <a:ext cx="10567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baseline="0" dirty="0">
                <a:latin typeface="Courier New" panose="02070309020205020404" pitchFamily="49" charset="0"/>
              </a:rPr>
              <a:t>Panel power = 513 W</a:t>
            </a:r>
          </a:p>
          <a:p>
            <a:r>
              <a:rPr lang="en-IN" sz="2400" b="1" i="0" u="none" strike="noStrike" baseline="0" dirty="0">
                <a:latin typeface="Courier New" panose="02070309020205020404" pitchFamily="49" charset="0"/>
              </a:rPr>
              <a:t>Power transferred to the grid is = 500 W </a:t>
            </a:r>
            <a:endParaRPr lang="en-US" sz="2000" b="1" i="0" u="none" strike="noStrike" baseline="0" dirty="0">
              <a:latin typeface="Courier New" panose="02070309020205020404" pitchFamily="49" charset="0"/>
            </a:endParaRPr>
          </a:p>
          <a:p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EC2F4-06A9-45A1-D649-95B9922F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1932495"/>
            <a:ext cx="11246177" cy="49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910B9-DE91-3271-6C0C-D81CEDB48515}"/>
              </a:ext>
            </a:extLst>
          </p:cNvPr>
          <p:cNvSpPr txBox="1"/>
          <p:nvPr/>
        </p:nvSpPr>
        <p:spPr>
          <a:xfrm flipH="1">
            <a:off x="916125" y="682791"/>
            <a:ext cx="330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THD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7CE1E-CFF6-2AC7-01E9-CF05D5ED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" y="1804214"/>
            <a:ext cx="5507174" cy="3551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69C00-1353-1B70-007A-F56C2328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21" y="1819456"/>
            <a:ext cx="6344239" cy="3520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F3F99-C100-A5BD-C17F-8644FB1D52DA}"/>
              </a:ext>
            </a:extLst>
          </p:cNvPr>
          <p:cNvSpPr txBox="1"/>
          <p:nvPr/>
        </p:nvSpPr>
        <p:spPr>
          <a:xfrm flipH="1">
            <a:off x="4104665" y="5852043"/>
            <a:ext cx="298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THD calculation in Dynamic state</a:t>
            </a:r>
          </a:p>
        </p:txBody>
      </p:sp>
    </p:spTree>
    <p:extLst>
      <p:ext uri="{BB962C8B-B14F-4D97-AF65-F5344CB8AC3E}">
        <p14:creationId xmlns:p14="http://schemas.microsoft.com/office/powerpoint/2010/main" val="302779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47B38-4BB6-372A-B748-2227B585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414780"/>
            <a:ext cx="12097732" cy="64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BFF79-541B-2D88-F884-917DE513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1" y="650450"/>
            <a:ext cx="10124388" cy="296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1B9046-5E9D-8B75-8878-A28D37C1DE0F}"/>
                  </a:ext>
                </a:extLst>
              </p:cNvPr>
              <p:cNvSpPr txBox="1"/>
              <p:nvPr/>
            </p:nvSpPr>
            <p:spPr>
              <a:xfrm>
                <a:off x="1414021" y="4001677"/>
                <a:ext cx="4892511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𝑔𝑎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𝑙𝑎</m:t>
                              </m:r>
                            </m:sub>
                          </m:sSub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1B9046-5E9D-8B75-8878-A28D37C1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4001677"/>
                <a:ext cx="4892511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B0C89D-C9A7-4887-D478-A99C80AB3242}"/>
                  </a:ext>
                </a:extLst>
              </p:cNvPr>
              <p:cNvSpPr txBox="1"/>
              <p:nvPr/>
            </p:nvSpPr>
            <p:spPr>
              <a:xfrm>
                <a:off x="2757184" y="5066905"/>
                <a:ext cx="1626279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𝑔𝑎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B0C89D-C9A7-4887-D478-A99C80AB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84" y="5066905"/>
                <a:ext cx="1626279" cy="465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DAADA-4752-409C-90FC-E26F57587C29}"/>
                  </a:ext>
                </a:extLst>
              </p:cNvPr>
              <p:cNvSpPr txBox="1"/>
              <p:nvPr/>
            </p:nvSpPr>
            <p:spPr>
              <a:xfrm>
                <a:off x="2753796" y="5820894"/>
                <a:ext cx="2382640" cy="768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𝑔𝑎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DAADA-4752-409C-90FC-E26F5758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96" y="5820894"/>
                <a:ext cx="2382640" cy="768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58158A-6771-0C97-4638-F95F475BA695}"/>
              </a:ext>
            </a:extLst>
          </p:cNvPr>
          <p:cNvSpPr txBox="1"/>
          <p:nvPr/>
        </p:nvSpPr>
        <p:spPr>
          <a:xfrm flipH="1">
            <a:off x="6729324" y="4270342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From KVL equation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D121A-3E7F-6868-D192-A4D0976333E2}"/>
              </a:ext>
            </a:extLst>
          </p:cNvPr>
          <p:cNvSpPr txBox="1"/>
          <p:nvPr/>
        </p:nvSpPr>
        <p:spPr>
          <a:xfrm flipH="1">
            <a:off x="6729324" y="5122689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From KVL equation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461F0-6088-0B12-7C61-2BD45B63AB70}"/>
              </a:ext>
            </a:extLst>
          </p:cNvPr>
          <p:cNvSpPr txBox="1"/>
          <p:nvPr/>
        </p:nvSpPr>
        <p:spPr>
          <a:xfrm flipH="1">
            <a:off x="6845832" y="6081860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From KCL equation </a:t>
            </a:r>
          </a:p>
        </p:txBody>
      </p:sp>
    </p:spTree>
    <p:extLst>
      <p:ext uri="{BB962C8B-B14F-4D97-AF65-F5344CB8AC3E}">
        <p14:creationId xmlns:p14="http://schemas.microsoft.com/office/powerpoint/2010/main" val="35455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E0DE93-5868-A155-B517-B9EE7BAB8BDF}"/>
                  </a:ext>
                </a:extLst>
              </p:cNvPr>
              <p:cNvSpPr txBox="1"/>
              <p:nvPr/>
            </p:nvSpPr>
            <p:spPr>
              <a:xfrm>
                <a:off x="1621410" y="1286758"/>
                <a:ext cx="527824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𝑔𝑏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E0DE93-5868-A155-B517-B9EE7BAB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10" y="1286758"/>
                <a:ext cx="5278240" cy="1369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A3D727-7F8D-2671-1A15-80A23E4E84FD}"/>
              </a:ext>
            </a:extLst>
          </p:cNvPr>
          <p:cNvSpPr txBox="1"/>
          <p:nvPr/>
        </p:nvSpPr>
        <p:spPr>
          <a:xfrm>
            <a:off x="538899" y="447990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 err="1"/>
              <a:t>abc</a:t>
            </a:r>
            <a:r>
              <a:rPr lang="en-IN" sz="2800" b="1" dirty="0"/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1CD1BD-F736-1D57-8BCE-4CB5E3042EF1}"/>
                  </a:ext>
                </a:extLst>
              </p:cNvPr>
              <p:cNvSpPr txBox="1"/>
              <p:nvPr/>
            </p:nvSpPr>
            <p:spPr>
              <a:xfrm>
                <a:off x="1828799" y="3494649"/>
                <a:ext cx="4006392" cy="1414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𝐿𝑎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𝐿𝑏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𝑔𝑏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𝐿𝑐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1CD1BD-F736-1D57-8BCE-4CB5E304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3494649"/>
                <a:ext cx="4006392" cy="1414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2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04484-7AD2-81EA-D61D-AB4BBA688FAF}"/>
              </a:ext>
            </a:extLst>
          </p:cNvPr>
          <p:cNvSpPr txBox="1"/>
          <p:nvPr/>
        </p:nvSpPr>
        <p:spPr>
          <a:xfrm>
            <a:off x="989814" y="923826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 err="1"/>
              <a:t>abc</a:t>
            </a:r>
            <a:r>
              <a:rPr lang="en-IN" sz="2800" b="1" dirty="0"/>
              <a:t> to α</a:t>
            </a:r>
            <a:r>
              <a:rPr lang="el-GR" sz="2800" b="1" dirty="0"/>
              <a:t>β</a:t>
            </a:r>
            <a:r>
              <a:rPr lang="en-IN" sz="2800" b="1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264BB-3A3C-E1BB-54EE-636E63D88627}"/>
                  </a:ext>
                </a:extLst>
              </p:cNvPr>
              <p:cNvSpPr txBox="1"/>
              <p:nvPr/>
            </p:nvSpPr>
            <p:spPr>
              <a:xfrm>
                <a:off x="1941922" y="2007909"/>
                <a:ext cx="5201612" cy="975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264BB-3A3C-E1BB-54EE-636E63D8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22" y="2007909"/>
                <a:ext cx="5201612" cy="975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3A140-8A09-A1FA-FB2F-045DEE76CCFC}"/>
                  </a:ext>
                </a:extLst>
              </p:cNvPr>
              <p:cNvSpPr txBox="1"/>
              <p:nvPr/>
            </p:nvSpPr>
            <p:spPr>
              <a:xfrm>
                <a:off x="405352" y="3678024"/>
                <a:ext cx="7136090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3A140-8A09-A1FA-FB2F-045DEE76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3678024"/>
                <a:ext cx="7136090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0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4AB1A7-EF0D-67B5-8DCD-6D841156ECEC}"/>
                  </a:ext>
                </a:extLst>
              </p:cNvPr>
              <p:cNvSpPr txBox="1"/>
              <p:nvPr/>
            </p:nvSpPr>
            <p:spPr>
              <a:xfrm>
                <a:off x="1102936" y="2026763"/>
                <a:ext cx="8710367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𝑙𝑞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4AB1A7-EF0D-67B5-8DCD-6D84115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2026763"/>
                <a:ext cx="8710367" cy="958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B14A33-27E4-ACC1-B57E-5B0CD5EF490D}"/>
              </a:ext>
            </a:extLst>
          </p:cNvPr>
          <p:cNvSpPr txBox="1"/>
          <p:nvPr/>
        </p:nvSpPr>
        <p:spPr>
          <a:xfrm>
            <a:off x="1442301" y="904972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α</a:t>
            </a:r>
            <a:r>
              <a:rPr lang="el-GR" sz="2800" b="1" dirty="0"/>
              <a:t>β</a:t>
            </a:r>
            <a:r>
              <a:rPr lang="en-IN" sz="2800" b="1" dirty="0"/>
              <a:t> to </a:t>
            </a:r>
            <a:r>
              <a:rPr lang="en-IN" sz="2800" b="1" dirty="0" err="1"/>
              <a:t>dq</a:t>
            </a:r>
            <a:r>
              <a:rPr lang="en-IN" sz="2800" b="1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6D1583-9DDB-CC25-005F-B9D9F819FB81}"/>
                  </a:ext>
                </a:extLst>
              </p:cNvPr>
              <p:cNvSpPr txBox="1"/>
              <p:nvPr/>
            </p:nvSpPr>
            <p:spPr>
              <a:xfrm>
                <a:off x="1102935" y="3508342"/>
                <a:ext cx="8710367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𝐿𝑑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𝐿𝑞</m:t>
                                    </m:r>
                                  </m:sub>
                                </m:s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𝑔𝑞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6D1583-9DDB-CC25-005F-B9D9F819F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3508342"/>
                <a:ext cx="87103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5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460F4-CF1B-BA81-09B0-4307E4C89E61}"/>
                  </a:ext>
                </a:extLst>
              </p:cNvPr>
              <p:cNvSpPr txBox="1"/>
              <p:nvPr/>
            </p:nvSpPr>
            <p:spPr>
              <a:xfrm>
                <a:off x="1555423" y="1673257"/>
                <a:ext cx="5034840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𝑙𝑑</m:t>
                              </m:r>
                            </m:sub>
                          </m:sSub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𝐿𝑞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𝑔𝑑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460F4-CF1B-BA81-09B0-4307E4C8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23" y="1673257"/>
                <a:ext cx="5034840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F214E-4F15-4556-E965-98281AC12415}"/>
                  </a:ext>
                </a:extLst>
              </p:cNvPr>
              <p:cNvSpPr txBox="1"/>
              <p:nvPr/>
            </p:nvSpPr>
            <p:spPr>
              <a:xfrm>
                <a:off x="1555423" y="2598655"/>
                <a:ext cx="4906408" cy="710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𝑙𝑞</m:t>
                              </m:r>
                            </m:sub>
                          </m:sSub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𝐿𝑞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F214E-4F15-4556-E965-98281AC1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23" y="2598655"/>
                <a:ext cx="4906408" cy="710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4C2AE-E472-D864-7EA7-B04034E560EA}"/>
                  </a:ext>
                </a:extLst>
              </p:cNvPr>
              <p:cNvSpPr txBox="1"/>
              <p:nvPr/>
            </p:nvSpPr>
            <p:spPr>
              <a:xfrm>
                <a:off x="1696824" y="3855563"/>
                <a:ext cx="3724721" cy="5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𝑔𝑑</m:t>
                            </m:r>
                          </m:sub>
                        </m:sSub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𝑔𝑞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𝐿𝑑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4C2AE-E472-D864-7EA7-B04034E5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4" y="3855563"/>
                <a:ext cx="3724721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E7EA4-5C45-E311-BF33-9092E868F6F3}"/>
                  </a:ext>
                </a:extLst>
              </p:cNvPr>
              <p:cNvSpPr txBox="1"/>
              <p:nvPr/>
            </p:nvSpPr>
            <p:spPr>
              <a:xfrm>
                <a:off x="1696824" y="4884656"/>
                <a:ext cx="3619893" cy="555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𝑔𝑞</m:t>
                            </m:r>
                          </m:sub>
                        </m:sSub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𝑔𝑑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𝐿𝑞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E7EA4-5C45-E311-BF33-9092E868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4" y="4884656"/>
                <a:ext cx="3619893" cy="555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4EB16C-BF8C-558E-CA6C-D715C8068D78}"/>
              </a:ext>
            </a:extLst>
          </p:cNvPr>
          <p:cNvSpPr txBox="1"/>
          <p:nvPr/>
        </p:nvSpPr>
        <p:spPr>
          <a:xfrm flipH="1">
            <a:off x="7109538" y="4035790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equation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F1D7-F9A2-6D43-DD62-C42AB1E4F608}"/>
              </a:ext>
            </a:extLst>
          </p:cNvPr>
          <p:cNvSpPr txBox="1"/>
          <p:nvPr/>
        </p:nvSpPr>
        <p:spPr>
          <a:xfrm flipH="1">
            <a:off x="7034124" y="2909189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equation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B7134-C4B4-9429-4450-E0B61CAEAF04}"/>
              </a:ext>
            </a:extLst>
          </p:cNvPr>
          <p:cNvSpPr txBox="1"/>
          <p:nvPr/>
        </p:nvSpPr>
        <p:spPr>
          <a:xfrm flipH="1">
            <a:off x="7109538" y="1823811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equation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6EAD5-F575-B5D9-C4C2-3A2BD32AF839}"/>
              </a:ext>
            </a:extLst>
          </p:cNvPr>
          <p:cNvSpPr txBox="1"/>
          <p:nvPr/>
        </p:nvSpPr>
        <p:spPr>
          <a:xfrm flipH="1">
            <a:off x="7034124" y="5162392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equation 4</a:t>
            </a:r>
          </a:p>
        </p:txBody>
      </p:sp>
    </p:spTree>
    <p:extLst>
      <p:ext uri="{BB962C8B-B14F-4D97-AF65-F5344CB8AC3E}">
        <p14:creationId xmlns:p14="http://schemas.microsoft.com/office/powerpoint/2010/main" val="17192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AD9C1-8E30-9C62-6EFD-6DE21B04C1D4}"/>
              </a:ext>
            </a:extLst>
          </p:cNvPr>
          <p:cNvSpPr txBox="1"/>
          <p:nvPr/>
        </p:nvSpPr>
        <p:spPr>
          <a:xfrm flipH="1">
            <a:off x="850140" y="1333240"/>
            <a:ext cx="259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from equation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5019C-EB88-3CE4-14E1-0024DC8E23ED}"/>
                  </a:ext>
                </a:extLst>
              </p:cNvPr>
              <p:cNvSpPr txBox="1"/>
              <p:nvPr/>
            </p:nvSpPr>
            <p:spPr>
              <a:xfrm>
                <a:off x="1660845" y="2182304"/>
                <a:ext cx="3524362" cy="798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5019C-EB88-3CE4-14E1-0024DC8E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45" y="2182304"/>
                <a:ext cx="3524362" cy="798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3F4A2-EEE3-94D9-AA76-4B0940D69954}"/>
                  </a:ext>
                </a:extLst>
              </p:cNvPr>
              <p:cNvSpPr txBox="1"/>
              <p:nvPr/>
            </p:nvSpPr>
            <p:spPr>
              <a:xfrm>
                <a:off x="237088" y="3429682"/>
                <a:ext cx="6094428" cy="89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3F4A2-EEE3-94D9-AA76-4B0940D6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8" y="3429682"/>
                <a:ext cx="6094428" cy="895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42DEA9-9AF3-CCEE-613C-DC061EF6B569}"/>
              </a:ext>
            </a:extLst>
          </p:cNvPr>
          <p:cNvSpPr txBox="1"/>
          <p:nvPr/>
        </p:nvSpPr>
        <p:spPr>
          <a:xfrm flipH="1">
            <a:off x="5678235" y="2381461"/>
            <a:ext cx="224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d axis transfer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240CF-CC0E-6794-091E-2FC8F76220A9}"/>
              </a:ext>
            </a:extLst>
          </p:cNvPr>
          <p:cNvSpPr txBox="1"/>
          <p:nvPr/>
        </p:nvSpPr>
        <p:spPr>
          <a:xfrm flipH="1">
            <a:off x="5678235" y="3676320"/>
            <a:ext cx="259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q axis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100166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84786-CFE4-4D9F-7D65-8815B3F3B828}"/>
              </a:ext>
            </a:extLst>
          </p:cNvPr>
          <p:cNvSpPr txBox="1"/>
          <p:nvPr/>
        </p:nvSpPr>
        <p:spPr>
          <a:xfrm>
            <a:off x="980388" y="857838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LC Filter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A6692-8453-E497-F8BD-252FA87EBD54}"/>
              </a:ext>
            </a:extLst>
          </p:cNvPr>
          <p:cNvSpPr txBox="1"/>
          <p:nvPr/>
        </p:nvSpPr>
        <p:spPr>
          <a:xfrm>
            <a:off x="1442301" y="1602556"/>
            <a:ext cx="8097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Capacitance Calculation (from reactive power)</a:t>
            </a:r>
          </a:p>
          <a:p>
            <a:r>
              <a:rPr lang="en-US" sz="2000" b="0" i="0" u="none" strike="noStrike" baseline="0" dirty="0">
                <a:latin typeface="Courier New" panose="02070309020205020404" pitchFamily="49" charset="0"/>
              </a:rPr>
              <a:t>reactive power = 5% of rated power(from observation)</a:t>
            </a:r>
          </a:p>
          <a:p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DC778-2C2E-2FB5-6009-2AD7651182F0}"/>
              </a:ext>
            </a:extLst>
          </p:cNvPr>
          <p:cNvSpPr txBox="1"/>
          <p:nvPr/>
        </p:nvSpPr>
        <p:spPr>
          <a:xfrm>
            <a:off x="1442301" y="4073950"/>
            <a:ext cx="8239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Inductance Calculation</a:t>
            </a:r>
          </a:p>
          <a:p>
            <a:r>
              <a:rPr lang="en-US" sz="2000" b="0" i="0" u="none" strike="noStrike" baseline="0" dirty="0">
                <a:latin typeface="Courier New" panose="02070309020205020404" pitchFamily="49" charset="0"/>
              </a:rPr>
              <a:t>calculating from transfer function (Ig/Vinv) at s = jWsw (fsw = 10khz)</a:t>
            </a:r>
          </a:p>
          <a:p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4F143A-1A7D-DB02-BA13-6F21168FEE69}"/>
                  </a:ext>
                </a:extLst>
              </p:cNvPr>
              <p:cNvSpPr txBox="1"/>
              <p:nvPr/>
            </p:nvSpPr>
            <p:spPr>
              <a:xfrm>
                <a:off x="3855563" y="2730202"/>
                <a:ext cx="2674707" cy="955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0.05∗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3∗2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4F143A-1A7D-DB02-BA13-6F21168F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63" y="2730202"/>
                <a:ext cx="2674707" cy="955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BF924-2DE9-5364-C4B8-C808BF7EF467}"/>
                  </a:ext>
                </a:extLst>
              </p:cNvPr>
              <p:cNvSpPr txBox="1"/>
              <p:nvPr/>
            </p:nvSpPr>
            <p:spPr>
              <a:xfrm>
                <a:off x="3855563" y="5255444"/>
                <a:ext cx="1990417" cy="944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0.1∗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BF924-2DE9-5364-C4B8-C808BF7E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63" y="5255444"/>
                <a:ext cx="1990417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32BB27-014C-B155-9BBD-F7815920587C}"/>
              </a:ext>
            </a:extLst>
          </p:cNvPr>
          <p:cNvSpPr txBox="1"/>
          <p:nvPr/>
        </p:nvSpPr>
        <p:spPr>
          <a:xfrm flipH="1">
            <a:off x="6196710" y="5373585"/>
            <a:ext cx="107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ADEBC-82CD-C3AE-5C38-6F6AE7B8BAB3}"/>
                  </a:ext>
                </a:extLst>
              </p:cNvPr>
              <p:cNvSpPr txBox="1"/>
              <p:nvPr/>
            </p:nvSpPr>
            <p:spPr>
              <a:xfrm>
                <a:off x="7172959" y="5297698"/>
                <a:ext cx="1789156" cy="859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ADEBC-82CD-C3AE-5C38-6F6AE7B8B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59" y="5297698"/>
                <a:ext cx="1789156" cy="859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C508A59-2505-AFC2-BB49-A636C8DC6035}"/>
              </a:ext>
            </a:extLst>
          </p:cNvPr>
          <p:cNvSpPr txBox="1"/>
          <p:nvPr/>
        </p:nvSpPr>
        <p:spPr>
          <a:xfrm flipH="1">
            <a:off x="8067537" y="2392385"/>
            <a:ext cx="3478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where</a:t>
            </a:r>
          </a:p>
          <a:p>
            <a:r>
              <a:rPr lang="en-IN" sz="2000" b="1" dirty="0"/>
              <a:t>S = Total power of the system</a:t>
            </a:r>
          </a:p>
          <a:p>
            <a:r>
              <a:rPr lang="en-IN" sz="2000" b="1" dirty="0"/>
              <a:t>Vg = Grid voltage</a:t>
            </a:r>
          </a:p>
          <a:p>
            <a:r>
              <a:rPr lang="en-IN" sz="2000" b="1" dirty="0"/>
              <a:t>Ig = Grid current</a:t>
            </a:r>
          </a:p>
          <a:p>
            <a:r>
              <a:rPr lang="en-IN" sz="2000" b="1" dirty="0"/>
              <a:t>F = frequency of ac</a:t>
            </a:r>
          </a:p>
        </p:txBody>
      </p:sp>
    </p:spTree>
    <p:extLst>
      <p:ext uri="{BB962C8B-B14F-4D97-AF65-F5344CB8AC3E}">
        <p14:creationId xmlns:p14="http://schemas.microsoft.com/office/powerpoint/2010/main" val="224857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422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A three-phase inverter connected to a grid fed by PV operating at MPP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three-phase inverter connected to a grid fed by PV operating at MPP</dc:title>
  <dc:creator>Harish Chandra</dc:creator>
  <cp:lastModifiedBy>Harish Chandra</cp:lastModifiedBy>
  <cp:revision>1</cp:revision>
  <dcterms:created xsi:type="dcterms:W3CDTF">2023-05-26T05:07:09Z</dcterms:created>
  <dcterms:modified xsi:type="dcterms:W3CDTF">2023-05-27T08:07:49Z</dcterms:modified>
</cp:coreProperties>
</file>