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23"/>
  </p:notesMasterIdLst>
  <p:sldIdLst>
    <p:sldId id="328" r:id="rId2"/>
    <p:sldId id="332" r:id="rId3"/>
    <p:sldId id="334" r:id="rId4"/>
    <p:sldId id="333" r:id="rId5"/>
    <p:sldId id="336" r:id="rId6"/>
    <p:sldId id="337" r:id="rId7"/>
    <p:sldId id="338" r:id="rId8"/>
    <p:sldId id="335" r:id="rId9"/>
    <p:sldId id="342" r:id="rId10"/>
    <p:sldId id="344" r:id="rId11"/>
    <p:sldId id="339" r:id="rId12"/>
    <p:sldId id="340" r:id="rId13"/>
    <p:sldId id="343" r:id="rId14"/>
    <p:sldId id="341" r:id="rId15"/>
    <p:sldId id="351" r:id="rId16"/>
    <p:sldId id="345" r:id="rId17"/>
    <p:sldId id="350" r:id="rId18"/>
    <p:sldId id="346" r:id="rId19"/>
    <p:sldId id="348" r:id="rId20"/>
    <p:sldId id="35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E2BB8B-ADA4-40A1-9130-00C4E0C8F4F8}">
          <p14:sldIdLst>
            <p14:sldId id="328"/>
            <p14:sldId id="332"/>
            <p14:sldId id="334"/>
            <p14:sldId id="333"/>
            <p14:sldId id="336"/>
            <p14:sldId id="337"/>
            <p14:sldId id="338"/>
            <p14:sldId id="335"/>
            <p14:sldId id="342"/>
            <p14:sldId id="344"/>
            <p14:sldId id="339"/>
            <p14:sldId id="340"/>
            <p14:sldId id="343"/>
            <p14:sldId id="341"/>
            <p14:sldId id="351"/>
            <p14:sldId id="345"/>
            <p14:sldId id="350"/>
            <p14:sldId id="346"/>
            <p14:sldId id="348"/>
            <p14:sldId id="352"/>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Chatterjee" initials="AC" lastIdx="2" clrIdx="0">
    <p:extLst>
      <p:ext uri="{19B8F6BF-5375-455C-9EA6-DF929625EA0E}">
        <p15:presenceInfo xmlns:p15="http://schemas.microsoft.com/office/powerpoint/2012/main" userId="483ea68f85d20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C7"/>
    <a:srgbClr val="33298B"/>
    <a:srgbClr val="2F2EFF"/>
    <a:srgbClr val="45A245"/>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202" autoAdjust="0"/>
  </p:normalViewPr>
  <p:slideViewPr>
    <p:cSldViewPr>
      <p:cViewPr varScale="1">
        <p:scale>
          <a:sx n="81" d="100"/>
          <a:sy n="81" d="100"/>
        </p:scale>
        <p:origin x="53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Chatterjee" userId="483ea68f85d20203" providerId="LiveId" clId="{84F5D9E7-458F-4F0B-B0BB-B8A16613ED31}"/>
    <pc:docChg chg="modSld">
      <pc:chgData name="Ankit Chatterjee" userId="483ea68f85d20203" providerId="LiveId" clId="{84F5D9E7-458F-4F0B-B0BB-B8A16613ED31}" dt="2021-10-22T21:31:21.491" v="1" actId="14100"/>
      <pc:docMkLst>
        <pc:docMk/>
      </pc:docMkLst>
      <pc:sldChg chg="modSp mod">
        <pc:chgData name="Ankit Chatterjee" userId="483ea68f85d20203" providerId="LiveId" clId="{84F5D9E7-458F-4F0B-B0BB-B8A16613ED31}" dt="2021-10-22T21:31:21.491" v="1" actId="14100"/>
        <pc:sldMkLst>
          <pc:docMk/>
          <pc:sldMk cId="2585980455" sldId="345"/>
        </pc:sldMkLst>
        <pc:spChg chg="mod">
          <ac:chgData name="Ankit Chatterjee" userId="483ea68f85d20203" providerId="LiveId" clId="{84F5D9E7-458F-4F0B-B0BB-B8A16613ED31}" dt="2021-10-22T21:31:21.491" v="1" actId="14100"/>
          <ac:spMkLst>
            <pc:docMk/>
            <pc:sldMk cId="2585980455" sldId="345"/>
            <ac:spMk id="6" creationId="{9C3243E9-9F32-A34C-BBE7-8C73C9F0547A}"/>
          </ac:spMkLst>
        </pc:spChg>
        <pc:spChg chg="mod">
          <ac:chgData name="Ankit Chatterjee" userId="483ea68f85d20203" providerId="LiveId" clId="{84F5D9E7-458F-4F0B-B0BB-B8A16613ED31}" dt="2021-10-22T21:31:06.858" v="0" actId="14100"/>
          <ac:spMkLst>
            <pc:docMk/>
            <pc:sldMk cId="2585980455" sldId="345"/>
            <ac:spMk id="12" creationId="{E427829E-347C-3547-8BBB-EA571C45FAF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E8C2B-7500-48AF-9E0D-AF9F558CD805}"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A89B8E2B-0267-4E3D-8DE0-6023011BD276}">
      <dgm:prSet/>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scene3d>
          <a:camera prst="orthographicFront"/>
          <a:lightRig rig="threePt" dir="t">
            <a:rot lat="0" lon="0" rev="7500000"/>
          </a:lightRig>
        </a:scene3d>
        <a:sp3d prstMaterial="dkEdge">
          <a:bevelT w="127000" h="25400" prst="relaxedInset"/>
          <a:bevelB prst="angle"/>
        </a:sp3d>
      </dgm:spPr>
      <dgm:t>
        <a:bodyPr/>
        <a:lstStyle/>
        <a:p>
          <a:pPr rtl="0"/>
          <a:r>
            <a:rPr lang="en-IN" b="1" dirty="0"/>
            <a:t>Improving Effectiveness of Direct Marketing through Predictive Modelling</a:t>
          </a:r>
          <a:endParaRPr lang="en-IN" dirty="0"/>
        </a:p>
      </dgm:t>
    </dgm:pt>
    <dgm:pt modelId="{E8778DE7-31C0-4C1A-93CF-EEAE5E9C8D91}" type="parTrans" cxnId="{73B10BB5-347A-4EEC-B700-22460627C180}">
      <dgm:prSet/>
      <dgm:spPr/>
      <dgm:t>
        <a:bodyPr/>
        <a:lstStyle/>
        <a:p>
          <a:endParaRPr lang="en-IN"/>
        </a:p>
      </dgm:t>
    </dgm:pt>
    <dgm:pt modelId="{70232966-95D1-421B-9767-9224AB588665}" type="sibTrans" cxnId="{73B10BB5-347A-4EEC-B700-22460627C180}">
      <dgm:prSet/>
      <dgm:spPr/>
      <dgm:t>
        <a:bodyPr/>
        <a:lstStyle/>
        <a:p>
          <a:endParaRPr lang="en-IN"/>
        </a:p>
      </dgm:t>
    </dgm:pt>
    <dgm:pt modelId="{0BB01CD8-710C-41D9-A04E-2E4296E72FBB}" type="pres">
      <dgm:prSet presAssocID="{466E8C2B-7500-48AF-9E0D-AF9F558CD805}" presName="linear" presStyleCnt="0">
        <dgm:presLayoutVars>
          <dgm:animLvl val="lvl"/>
          <dgm:resizeHandles val="exact"/>
        </dgm:presLayoutVars>
      </dgm:prSet>
      <dgm:spPr/>
    </dgm:pt>
    <dgm:pt modelId="{868FF201-AEB6-4492-A06D-BCC10A4C7974}" type="pres">
      <dgm:prSet presAssocID="{A89B8E2B-0267-4E3D-8DE0-6023011BD276}" presName="parentText" presStyleLbl="node1" presStyleIdx="0" presStyleCnt="1">
        <dgm:presLayoutVars>
          <dgm:chMax val="0"/>
          <dgm:bulletEnabled val="1"/>
        </dgm:presLayoutVars>
      </dgm:prSet>
      <dgm:spPr/>
    </dgm:pt>
  </dgm:ptLst>
  <dgm:cxnLst>
    <dgm:cxn modelId="{73B10BB5-347A-4EEC-B700-22460627C180}" srcId="{466E8C2B-7500-48AF-9E0D-AF9F558CD805}" destId="{A89B8E2B-0267-4E3D-8DE0-6023011BD276}" srcOrd="0" destOrd="0" parTransId="{E8778DE7-31C0-4C1A-93CF-EEAE5E9C8D91}" sibTransId="{70232966-95D1-421B-9767-9224AB588665}"/>
    <dgm:cxn modelId="{41C4C0C5-50E6-4B70-A8D5-3045ACB50EE9}" type="presOf" srcId="{466E8C2B-7500-48AF-9E0D-AF9F558CD805}" destId="{0BB01CD8-710C-41D9-A04E-2E4296E72FBB}" srcOrd="0" destOrd="0" presId="urn:microsoft.com/office/officeart/2005/8/layout/vList2"/>
    <dgm:cxn modelId="{4F6AC0CD-80B3-4F27-9436-85A57AC83C8F}" type="presOf" srcId="{A89B8E2B-0267-4E3D-8DE0-6023011BD276}" destId="{868FF201-AEB6-4492-A06D-BCC10A4C7974}" srcOrd="0" destOrd="0" presId="urn:microsoft.com/office/officeart/2005/8/layout/vList2"/>
    <dgm:cxn modelId="{241113C4-F07F-4C80-9373-83299489EA1C}" type="presParOf" srcId="{0BB01CD8-710C-41D9-A04E-2E4296E72FBB}" destId="{868FF201-AEB6-4492-A06D-BCC10A4C79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8C6BBF-9A28-4F16-83D3-5F0F95ABF5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3B68A3E-28D3-4762-AD27-C08BC4E166FF}">
      <dgm:prSet/>
      <dgm:spPr/>
      <dgm:t>
        <a:bodyPr/>
        <a:lstStyle/>
        <a:p>
          <a:pPr rtl="0"/>
          <a:r>
            <a:rPr lang="en-IN" b="1" u="sng" dirty="0"/>
            <a:t>Individual Target Comparison for features</a:t>
          </a:r>
        </a:p>
      </dgm:t>
    </dgm:pt>
    <dgm:pt modelId="{EF36794D-E411-4800-91EE-A0C15FFF57D4}" type="parTrans" cxnId="{28386687-3CF6-41E8-87B4-B0B95ECBBF9E}">
      <dgm:prSet/>
      <dgm:spPr/>
      <dgm:t>
        <a:bodyPr/>
        <a:lstStyle/>
        <a:p>
          <a:endParaRPr lang="en-IN"/>
        </a:p>
      </dgm:t>
    </dgm:pt>
    <dgm:pt modelId="{4FA79483-ADFF-42B5-B812-B4B05E6C6895}" type="sibTrans" cxnId="{28386687-3CF6-41E8-87B4-B0B95ECBBF9E}">
      <dgm:prSet/>
      <dgm:spPr/>
      <dgm:t>
        <a:bodyPr/>
        <a:lstStyle/>
        <a:p>
          <a:endParaRPr lang="en-IN"/>
        </a:p>
      </dgm:t>
    </dgm:pt>
    <dgm:pt modelId="{1A36361E-7F0E-4ABC-AEE1-C4E0DC3465D3}" type="pres">
      <dgm:prSet presAssocID="{CF8C6BBF-9A28-4F16-83D3-5F0F95ABF5D0}" presName="linear" presStyleCnt="0">
        <dgm:presLayoutVars>
          <dgm:animLvl val="lvl"/>
          <dgm:resizeHandles val="exact"/>
        </dgm:presLayoutVars>
      </dgm:prSet>
      <dgm:spPr/>
    </dgm:pt>
    <dgm:pt modelId="{D2CC28D8-7667-400D-BB4C-B4F4A7F15383}" type="pres">
      <dgm:prSet presAssocID="{23B68A3E-28D3-4762-AD27-C08BC4E166FF}" presName="parentText" presStyleLbl="node1" presStyleIdx="0" presStyleCnt="1" custLinFactNeighborX="-1064" custLinFactNeighborY="-13179">
        <dgm:presLayoutVars>
          <dgm:chMax val="0"/>
          <dgm:bulletEnabled val="1"/>
        </dgm:presLayoutVars>
      </dgm:prSet>
      <dgm:spPr/>
    </dgm:pt>
  </dgm:ptLst>
  <dgm:cxnLst>
    <dgm:cxn modelId="{094A623B-3972-44F0-A5B9-6ABA26E9AD57}" type="presOf" srcId="{CF8C6BBF-9A28-4F16-83D3-5F0F95ABF5D0}" destId="{1A36361E-7F0E-4ABC-AEE1-C4E0DC3465D3}" srcOrd="0" destOrd="0" presId="urn:microsoft.com/office/officeart/2005/8/layout/vList2"/>
    <dgm:cxn modelId="{28386687-3CF6-41E8-87B4-B0B95ECBBF9E}" srcId="{CF8C6BBF-9A28-4F16-83D3-5F0F95ABF5D0}" destId="{23B68A3E-28D3-4762-AD27-C08BC4E166FF}" srcOrd="0" destOrd="0" parTransId="{EF36794D-E411-4800-91EE-A0C15FFF57D4}" sibTransId="{4FA79483-ADFF-42B5-B812-B4B05E6C6895}"/>
    <dgm:cxn modelId="{8EBC77C7-2FF1-4044-B44E-412D576652A2}" type="presOf" srcId="{23B68A3E-28D3-4762-AD27-C08BC4E166FF}" destId="{D2CC28D8-7667-400D-BB4C-B4F4A7F15383}" srcOrd="0" destOrd="0" presId="urn:microsoft.com/office/officeart/2005/8/layout/vList2"/>
    <dgm:cxn modelId="{1D143B82-E761-4FDE-BF5A-C0483CD9B917}" type="presParOf" srcId="{1A36361E-7F0E-4ABC-AEE1-C4E0DC3465D3}" destId="{D2CC28D8-7667-400D-BB4C-B4F4A7F153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7555D30-6AD5-47E0-9070-4E13116204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7FFB404-3CA5-4C03-BF0C-AD93F6E7F38D}">
      <dgm:prSet custT="1"/>
      <dgm:spPr/>
      <dgm:t>
        <a:bodyPr/>
        <a:lstStyle/>
        <a:p>
          <a:pPr rtl="0"/>
          <a:r>
            <a:rPr lang="en-IN" sz="2400" b="1" u="sng" dirty="0"/>
            <a:t>EXPLORATORY DATA ANALYSIS – MULTIVARIATE ANALYSIS</a:t>
          </a:r>
          <a:endParaRPr lang="en-IN" sz="2400" dirty="0"/>
        </a:p>
      </dgm:t>
    </dgm:pt>
    <dgm:pt modelId="{DEC21D43-C90E-4197-AB39-98B1E7CE4CFA}" type="parTrans" cxnId="{6D13CCDB-E12F-46DD-A46C-A178582940C7}">
      <dgm:prSet/>
      <dgm:spPr/>
      <dgm:t>
        <a:bodyPr/>
        <a:lstStyle/>
        <a:p>
          <a:endParaRPr lang="en-IN"/>
        </a:p>
      </dgm:t>
    </dgm:pt>
    <dgm:pt modelId="{4F723057-830A-4B64-858F-B8BBEE7C7C86}" type="sibTrans" cxnId="{6D13CCDB-E12F-46DD-A46C-A178582940C7}">
      <dgm:prSet/>
      <dgm:spPr/>
      <dgm:t>
        <a:bodyPr/>
        <a:lstStyle/>
        <a:p>
          <a:endParaRPr lang="en-IN"/>
        </a:p>
      </dgm:t>
    </dgm:pt>
    <dgm:pt modelId="{84589EC7-0CF3-4D56-84C3-4EE78AB67C5A}" type="pres">
      <dgm:prSet presAssocID="{A7555D30-6AD5-47E0-9070-4E13116204A2}" presName="linear" presStyleCnt="0">
        <dgm:presLayoutVars>
          <dgm:animLvl val="lvl"/>
          <dgm:resizeHandles val="exact"/>
        </dgm:presLayoutVars>
      </dgm:prSet>
      <dgm:spPr/>
    </dgm:pt>
    <dgm:pt modelId="{C984BE77-CC8B-4F9A-ABBD-BC8E34B0A97E}" type="pres">
      <dgm:prSet presAssocID="{B7FFB404-3CA5-4C03-BF0C-AD93F6E7F38D}" presName="parentText" presStyleLbl="node1" presStyleIdx="0" presStyleCnt="1" custLinFactNeighborX="-2970" custLinFactNeighborY="-43">
        <dgm:presLayoutVars>
          <dgm:chMax val="0"/>
          <dgm:bulletEnabled val="1"/>
        </dgm:presLayoutVars>
      </dgm:prSet>
      <dgm:spPr/>
    </dgm:pt>
  </dgm:ptLst>
  <dgm:cxnLst>
    <dgm:cxn modelId="{8D654C15-5F76-42B4-882B-22F1461F6CB4}" type="presOf" srcId="{A7555D30-6AD5-47E0-9070-4E13116204A2}" destId="{84589EC7-0CF3-4D56-84C3-4EE78AB67C5A}" srcOrd="0" destOrd="0" presId="urn:microsoft.com/office/officeart/2005/8/layout/vList2"/>
    <dgm:cxn modelId="{C5A9A6B1-3401-417F-88C8-62FBC86D488C}" type="presOf" srcId="{B7FFB404-3CA5-4C03-BF0C-AD93F6E7F38D}" destId="{C984BE77-CC8B-4F9A-ABBD-BC8E34B0A97E}" srcOrd="0" destOrd="0" presId="urn:microsoft.com/office/officeart/2005/8/layout/vList2"/>
    <dgm:cxn modelId="{6D13CCDB-E12F-46DD-A46C-A178582940C7}" srcId="{A7555D30-6AD5-47E0-9070-4E13116204A2}" destId="{B7FFB404-3CA5-4C03-BF0C-AD93F6E7F38D}" srcOrd="0" destOrd="0" parTransId="{DEC21D43-C90E-4197-AB39-98B1E7CE4CFA}" sibTransId="{4F723057-830A-4B64-858F-B8BBEE7C7C86}"/>
    <dgm:cxn modelId="{DAB453F4-1EDF-4516-BA6F-1991C16AE94D}" type="presParOf" srcId="{84589EC7-0CF3-4D56-84C3-4EE78AB67C5A}" destId="{C984BE77-CC8B-4F9A-ABBD-BC8E34B0A97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875700F-EA3D-48DB-8D87-0643E109307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9C481915-9DC0-4348-BBD3-F764D1A030D2}">
      <dgm:prSet custT="1"/>
      <dgm:spPr/>
      <dgm:t>
        <a:bodyPr/>
        <a:lstStyle/>
        <a:p>
          <a:pPr rtl="0"/>
          <a:r>
            <a:rPr lang="en-US" sz="2400" b="1" u="sng" dirty="0"/>
            <a:t>EXPLORATORY DATA ANALYSIS</a:t>
          </a:r>
          <a:endParaRPr lang="en-IN" sz="2400" dirty="0"/>
        </a:p>
      </dgm:t>
    </dgm:pt>
    <dgm:pt modelId="{E934D65A-3819-47E8-BBB8-03154DFE400C}" type="parTrans" cxnId="{5C1AA91F-866C-451E-A77B-1B31A267BE21}">
      <dgm:prSet/>
      <dgm:spPr/>
      <dgm:t>
        <a:bodyPr/>
        <a:lstStyle/>
        <a:p>
          <a:endParaRPr lang="en-IN"/>
        </a:p>
      </dgm:t>
    </dgm:pt>
    <dgm:pt modelId="{1F0FD750-1C38-4D44-8572-CF8C1B4FD80D}" type="sibTrans" cxnId="{5C1AA91F-866C-451E-A77B-1B31A267BE21}">
      <dgm:prSet/>
      <dgm:spPr/>
      <dgm:t>
        <a:bodyPr/>
        <a:lstStyle/>
        <a:p>
          <a:endParaRPr lang="en-IN"/>
        </a:p>
      </dgm:t>
    </dgm:pt>
    <dgm:pt modelId="{85BFB76A-1583-48DF-A738-5FB88442B7E8}" type="pres">
      <dgm:prSet presAssocID="{A875700F-EA3D-48DB-8D87-0643E1093072}" presName="linear" presStyleCnt="0">
        <dgm:presLayoutVars>
          <dgm:animLvl val="lvl"/>
          <dgm:resizeHandles val="exact"/>
        </dgm:presLayoutVars>
      </dgm:prSet>
      <dgm:spPr/>
    </dgm:pt>
    <dgm:pt modelId="{27ED2AFB-A814-4564-A28F-D75254939BBB}" type="pres">
      <dgm:prSet presAssocID="{9C481915-9DC0-4348-BBD3-F764D1A030D2}" presName="parentText" presStyleLbl="node1" presStyleIdx="0" presStyleCnt="1">
        <dgm:presLayoutVars>
          <dgm:chMax val="0"/>
          <dgm:bulletEnabled val="1"/>
        </dgm:presLayoutVars>
      </dgm:prSet>
      <dgm:spPr/>
    </dgm:pt>
  </dgm:ptLst>
  <dgm:cxnLst>
    <dgm:cxn modelId="{5C1AA91F-866C-451E-A77B-1B31A267BE21}" srcId="{A875700F-EA3D-48DB-8D87-0643E1093072}" destId="{9C481915-9DC0-4348-BBD3-F764D1A030D2}" srcOrd="0" destOrd="0" parTransId="{E934D65A-3819-47E8-BBB8-03154DFE400C}" sibTransId="{1F0FD750-1C38-4D44-8572-CF8C1B4FD80D}"/>
    <dgm:cxn modelId="{E599C220-799F-4BD1-9157-6DDB58E1D967}" type="presOf" srcId="{9C481915-9DC0-4348-BBD3-F764D1A030D2}" destId="{27ED2AFB-A814-4564-A28F-D75254939BBB}" srcOrd="0" destOrd="0" presId="urn:microsoft.com/office/officeart/2005/8/layout/vList2"/>
    <dgm:cxn modelId="{E6791B3B-3471-4CE7-8183-733E57CC6408}" type="presOf" srcId="{A875700F-EA3D-48DB-8D87-0643E1093072}" destId="{85BFB76A-1583-48DF-A738-5FB88442B7E8}" srcOrd="0" destOrd="0" presId="urn:microsoft.com/office/officeart/2005/8/layout/vList2"/>
    <dgm:cxn modelId="{35E2C817-41A2-41B7-BACE-51831E495DF4}" type="presParOf" srcId="{85BFB76A-1583-48DF-A738-5FB88442B7E8}" destId="{27ED2AFB-A814-4564-A28F-D75254939B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AF53F7-6663-4C47-8B09-48573AF4A6D2}"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en-IN"/>
        </a:p>
      </dgm:t>
    </dgm:pt>
    <dgm:pt modelId="{5748618E-DB3D-415F-8701-F6DE29403288}">
      <dgm:prSet/>
      <dgm:spPr/>
      <dgm:t>
        <a:bodyPr/>
        <a:lstStyle/>
        <a:p>
          <a:r>
            <a:rPr lang="en-IN" dirty="0"/>
            <a:t>The emp.var.rate, cons.price.idx, euribor3m and nr.employed features have very high correlation. With euribor3m and emp.var.rate having the highest correlation of 0.97.</a:t>
          </a:r>
        </a:p>
      </dgm:t>
    </dgm:pt>
    <dgm:pt modelId="{25833E3C-42D1-4ABC-B2A2-C93CDE5B2104}" type="parTrans" cxnId="{818CEB03-92D7-4875-84F8-666F1F977218}">
      <dgm:prSet/>
      <dgm:spPr/>
      <dgm:t>
        <a:bodyPr/>
        <a:lstStyle/>
        <a:p>
          <a:endParaRPr lang="en-IN"/>
        </a:p>
      </dgm:t>
    </dgm:pt>
    <dgm:pt modelId="{41121BC6-F1C2-4159-8C4C-FCB35B2BB3F7}" type="sibTrans" cxnId="{818CEB03-92D7-4875-84F8-666F1F977218}">
      <dgm:prSet/>
      <dgm:spPr/>
      <dgm:t>
        <a:bodyPr/>
        <a:lstStyle/>
        <a:p>
          <a:endParaRPr lang="en-IN"/>
        </a:p>
      </dgm:t>
    </dgm:pt>
    <dgm:pt modelId="{FD643085-7C19-45AF-8327-1A34DFF6D7CB}" type="pres">
      <dgm:prSet presAssocID="{B7AF53F7-6663-4C47-8B09-48573AF4A6D2}" presName="linear" presStyleCnt="0">
        <dgm:presLayoutVars>
          <dgm:animLvl val="lvl"/>
          <dgm:resizeHandles val="exact"/>
        </dgm:presLayoutVars>
      </dgm:prSet>
      <dgm:spPr/>
    </dgm:pt>
    <dgm:pt modelId="{039D2E90-3EE7-493D-BA24-3477D49216FA}" type="pres">
      <dgm:prSet presAssocID="{5748618E-DB3D-415F-8701-F6DE29403288}" presName="parentText" presStyleLbl="node1" presStyleIdx="0" presStyleCnt="1" custLinFactNeighborX="-4032" custLinFactNeighborY="74707">
        <dgm:presLayoutVars>
          <dgm:chMax val="0"/>
          <dgm:bulletEnabled val="1"/>
        </dgm:presLayoutVars>
      </dgm:prSet>
      <dgm:spPr/>
    </dgm:pt>
  </dgm:ptLst>
  <dgm:cxnLst>
    <dgm:cxn modelId="{818CEB03-92D7-4875-84F8-666F1F977218}" srcId="{B7AF53F7-6663-4C47-8B09-48573AF4A6D2}" destId="{5748618E-DB3D-415F-8701-F6DE29403288}" srcOrd="0" destOrd="0" parTransId="{25833E3C-42D1-4ABC-B2A2-C93CDE5B2104}" sibTransId="{41121BC6-F1C2-4159-8C4C-FCB35B2BB3F7}"/>
    <dgm:cxn modelId="{A6A0D561-A3F1-486A-8548-4967549BF186}" type="presOf" srcId="{B7AF53F7-6663-4C47-8B09-48573AF4A6D2}" destId="{FD643085-7C19-45AF-8327-1A34DFF6D7CB}" srcOrd="0" destOrd="0" presId="urn:microsoft.com/office/officeart/2005/8/layout/vList2"/>
    <dgm:cxn modelId="{B6427042-7233-4880-BF2C-001AACE385D7}" type="presOf" srcId="{5748618E-DB3D-415F-8701-F6DE29403288}" destId="{039D2E90-3EE7-493D-BA24-3477D49216FA}" srcOrd="0" destOrd="0" presId="urn:microsoft.com/office/officeart/2005/8/layout/vList2"/>
    <dgm:cxn modelId="{E10580AC-CDC0-4A1C-9CA8-3F456E322D86}" type="presParOf" srcId="{FD643085-7C19-45AF-8327-1A34DFF6D7CB}" destId="{039D2E90-3EE7-493D-BA24-3477D49216F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74FDA17-5F24-4EDB-BEDC-712B3DAC7AD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245663F2-AF25-4E89-B2C4-FF397AD84C5A}">
      <dgm:prSet/>
      <dgm:spPr/>
      <dgm:t>
        <a:bodyPr/>
        <a:lstStyle/>
        <a:p>
          <a:pPr rtl="0"/>
          <a:r>
            <a:rPr lang="en-IN" dirty="0"/>
            <a:t>Outliers are presence in some attributeslike‘age’,’duration’,’Campaign’</a:t>
          </a:r>
        </a:p>
      </dgm:t>
    </dgm:pt>
    <dgm:pt modelId="{B627BD04-A0B1-4A9F-AEDB-D850CC152DD8}" type="parTrans" cxnId="{2B7F2B9E-878C-4672-8498-DE5106F7D793}">
      <dgm:prSet/>
      <dgm:spPr/>
      <dgm:t>
        <a:bodyPr/>
        <a:lstStyle/>
        <a:p>
          <a:endParaRPr lang="en-IN"/>
        </a:p>
      </dgm:t>
    </dgm:pt>
    <dgm:pt modelId="{E04FB735-8F12-4328-AA73-B87B429CAC0A}" type="sibTrans" cxnId="{2B7F2B9E-878C-4672-8498-DE5106F7D793}">
      <dgm:prSet/>
      <dgm:spPr/>
      <dgm:t>
        <a:bodyPr/>
        <a:lstStyle/>
        <a:p>
          <a:endParaRPr lang="en-IN"/>
        </a:p>
      </dgm:t>
    </dgm:pt>
    <dgm:pt modelId="{5BD67BD1-A423-4AAC-8C45-4E4E32873D7B}" type="pres">
      <dgm:prSet presAssocID="{E74FDA17-5F24-4EDB-BEDC-712B3DAC7AD4}" presName="linear" presStyleCnt="0">
        <dgm:presLayoutVars>
          <dgm:animLvl val="lvl"/>
          <dgm:resizeHandles val="exact"/>
        </dgm:presLayoutVars>
      </dgm:prSet>
      <dgm:spPr/>
    </dgm:pt>
    <dgm:pt modelId="{2E238BBC-9440-4B11-8651-5331295D7EC2}" type="pres">
      <dgm:prSet presAssocID="{245663F2-AF25-4E89-B2C4-FF397AD84C5A}" presName="parentText" presStyleLbl="node1" presStyleIdx="0" presStyleCnt="1" custScaleY="101301">
        <dgm:presLayoutVars>
          <dgm:chMax val="0"/>
          <dgm:bulletEnabled val="1"/>
        </dgm:presLayoutVars>
      </dgm:prSet>
      <dgm:spPr/>
    </dgm:pt>
  </dgm:ptLst>
  <dgm:cxnLst>
    <dgm:cxn modelId="{1FF3BF3D-0DF4-4EC7-B9AB-B723B1A4D4E7}" type="presOf" srcId="{E74FDA17-5F24-4EDB-BEDC-712B3DAC7AD4}" destId="{5BD67BD1-A423-4AAC-8C45-4E4E32873D7B}" srcOrd="0" destOrd="0" presId="urn:microsoft.com/office/officeart/2005/8/layout/vList2"/>
    <dgm:cxn modelId="{3B63BF54-B80D-4CD8-AC03-AE1F1E6CE9A4}" type="presOf" srcId="{245663F2-AF25-4E89-B2C4-FF397AD84C5A}" destId="{2E238BBC-9440-4B11-8651-5331295D7EC2}" srcOrd="0" destOrd="0" presId="urn:microsoft.com/office/officeart/2005/8/layout/vList2"/>
    <dgm:cxn modelId="{2B7F2B9E-878C-4672-8498-DE5106F7D793}" srcId="{E74FDA17-5F24-4EDB-BEDC-712B3DAC7AD4}" destId="{245663F2-AF25-4E89-B2C4-FF397AD84C5A}" srcOrd="0" destOrd="0" parTransId="{B627BD04-A0B1-4A9F-AEDB-D850CC152DD8}" sibTransId="{E04FB735-8F12-4328-AA73-B87B429CAC0A}"/>
    <dgm:cxn modelId="{E93D35A0-B5C9-480A-BCA1-92886FB494CF}" type="presParOf" srcId="{5BD67BD1-A423-4AAC-8C45-4E4E32873D7B}" destId="{2E238BBC-9440-4B11-8651-5331295D7EC2}"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141E93E-C02A-B549-B9F2-DD530D8255C0}" type="doc">
      <dgm:prSet loTypeId="urn:microsoft.com/office/officeart/2008/layout/HorizontalMultiLevelHierarchy" loCatId="list" qsTypeId="urn:microsoft.com/office/officeart/2005/8/quickstyle/3d2" qsCatId="3D" csTypeId="urn:microsoft.com/office/officeart/2005/8/colors/colorful1" csCatId="colorful" phldr="1"/>
      <dgm:spPr/>
      <dgm:t>
        <a:bodyPr/>
        <a:lstStyle/>
        <a:p>
          <a:endParaRPr lang="en-GB"/>
        </a:p>
      </dgm:t>
    </dgm:pt>
    <dgm:pt modelId="{A131A98A-311D-774E-BE32-015C604DCD0E}">
      <dgm:prSet phldrT="[Text]" custT="1"/>
      <dgm:spPr>
        <a:gradFill flip="none" rotWithShape="1">
          <a:gsLst>
            <a:gs pos="0">
              <a:schemeClr val="bg2">
                <a:lumMod val="21251"/>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path path="circle">
            <a:fillToRect l="100000" t="100000"/>
          </a:path>
          <a:tileRect r="-100000" b="-100000"/>
        </a:gradFill>
        <a:scene3d>
          <a:camera prst="orthographicFront"/>
          <a:lightRig rig="threePt" dir="t">
            <a:rot lat="0" lon="0" rev="7500000"/>
          </a:lightRig>
        </a:scene3d>
        <a:sp3d prstMaterial="plastic">
          <a:bevelT w="127000" h="25400" prst="angle"/>
          <a:bevelB prst="angle"/>
        </a:sp3d>
      </dgm:spPr>
      <dgm:t>
        <a:bodyPr/>
        <a:lstStyle/>
        <a:p>
          <a:r>
            <a:rPr lang="en-GB" sz="2800" dirty="0">
              <a:solidFill>
                <a:schemeClr val="accent4">
                  <a:lumMod val="60000"/>
                  <a:lumOff val="40000"/>
                </a:schemeClr>
              </a:solidFill>
            </a:rPr>
            <a:t>Classification</a:t>
          </a:r>
        </a:p>
      </dgm:t>
    </dgm:pt>
    <dgm:pt modelId="{2A7628A4-7476-4149-B6E4-A80260715DA7}" type="parTrans" cxnId="{EC51D6F4-B1DE-7D4E-8DFE-6EEBCAFD15CD}">
      <dgm:prSet/>
      <dgm:spPr/>
      <dgm:t>
        <a:bodyPr/>
        <a:lstStyle/>
        <a:p>
          <a:endParaRPr lang="en-GB" sz="2000"/>
        </a:p>
      </dgm:t>
    </dgm:pt>
    <dgm:pt modelId="{C2C25ADE-3B8E-F842-B854-9AE53B8A930E}" type="sibTrans" cxnId="{EC51D6F4-B1DE-7D4E-8DFE-6EEBCAFD15CD}">
      <dgm:prSet/>
      <dgm:spPr/>
      <dgm:t>
        <a:bodyPr/>
        <a:lstStyle/>
        <a:p>
          <a:endParaRPr lang="en-GB" sz="2000"/>
        </a:p>
      </dgm:t>
    </dgm:pt>
    <dgm:pt modelId="{28B74399-8DC6-A249-966C-9D733047CF22}">
      <dgm:prSet phldrT="[Text]" custT="1"/>
      <dgm:spPr>
        <a:gradFill rotWithShape="0">
          <a:gsLst>
            <a:gs pos="0">
              <a:srgbClr val="FFC000">
                <a:lumMod val="49000"/>
                <a:lumOff val="51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Logistic Regression Model</a:t>
          </a:r>
        </a:p>
      </dgm:t>
    </dgm:pt>
    <dgm:pt modelId="{DFB8BA69-57B6-CA43-A0FF-330E341167E0}" type="parTrans" cxnId="{F06D301A-F22E-5749-9BCA-4902302B6A2C}">
      <dgm:prSet custT="1"/>
      <dgm:spPr>
        <a:scene3d>
          <a:camera prst="orthographicFront"/>
          <a:lightRig rig="threePt" dir="t">
            <a:rot lat="0" lon="0" rev="7500000"/>
          </a:lightRig>
        </a:scene3d>
        <a:sp3d>
          <a:bevelB prst="angle"/>
        </a:sp3d>
      </dgm:spPr>
      <dgm:t>
        <a:bodyPr/>
        <a:lstStyle/>
        <a:p>
          <a:endParaRPr lang="en-GB" sz="2000"/>
        </a:p>
      </dgm:t>
    </dgm:pt>
    <dgm:pt modelId="{FA581F6E-CF13-FC43-84F8-3993840A01C4}" type="sibTrans" cxnId="{F06D301A-F22E-5749-9BCA-4902302B6A2C}">
      <dgm:prSet/>
      <dgm:spPr/>
      <dgm:t>
        <a:bodyPr/>
        <a:lstStyle/>
        <a:p>
          <a:endParaRPr lang="en-GB" sz="2000"/>
        </a:p>
      </dgm:t>
    </dgm:pt>
    <dgm:pt modelId="{06FD0644-E0B4-4D4D-81A4-D9F13A9ADD8B}">
      <dgm:prSet phldrT="[Text]" custT="1"/>
      <dgm:spPr>
        <a:gradFill rotWithShape="0">
          <a:gsLst>
            <a:gs pos="0">
              <a:srgbClr val="FFC000">
                <a:lumMod val="46496"/>
                <a:lumOff val="53504"/>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K-Nearest Neighbors Classification Model</a:t>
          </a:r>
        </a:p>
      </dgm:t>
    </dgm:pt>
    <dgm:pt modelId="{723C2A52-0AE6-B348-AD63-D79F432B54A2}" type="sibTrans" cxnId="{EEC265C0-9A16-E349-8A3F-F371D2AF2475}">
      <dgm:prSet/>
      <dgm:spPr/>
      <dgm:t>
        <a:bodyPr/>
        <a:lstStyle/>
        <a:p>
          <a:endParaRPr lang="en-GB" sz="2000"/>
        </a:p>
      </dgm:t>
    </dgm:pt>
    <dgm:pt modelId="{88F4DD0E-5E7E-1B4A-8505-DD62029ADD9E}" type="parTrans" cxnId="{EEC265C0-9A16-E349-8A3F-F371D2AF2475}">
      <dgm:prSet custT="1"/>
      <dgm:spPr>
        <a:scene3d>
          <a:camera prst="orthographicFront"/>
          <a:lightRig rig="threePt" dir="t">
            <a:rot lat="0" lon="0" rev="7500000"/>
          </a:lightRig>
        </a:scene3d>
        <a:sp3d>
          <a:bevelB prst="angle"/>
        </a:sp3d>
      </dgm:spPr>
      <dgm:t>
        <a:bodyPr/>
        <a:lstStyle/>
        <a:p>
          <a:endParaRPr lang="en-GB" sz="2000"/>
        </a:p>
      </dgm:t>
    </dgm:pt>
    <dgm:pt modelId="{CBEAECFC-C0EA-3143-9111-2075CC6E4F1D}">
      <dgm:prSet phldrT="[Text]" custT="1"/>
      <dgm:spPr>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Decision Tree Classification Model</a:t>
          </a:r>
        </a:p>
      </dgm:t>
    </dgm:pt>
    <dgm:pt modelId="{6C0C053E-A1C4-EE4B-8799-6FE73A323ED7}" type="sibTrans" cxnId="{C3D15664-F51C-9646-BE00-FFA4F745AD38}">
      <dgm:prSet/>
      <dgm:spPr/>
      <dgm:t>
        <a:bodyPr/>
        <a:lstStyle/>
        <a:p>
          <a:endParaRPr lang="en-GB" sz="2000"/>
        </a:p>
      </dgm:t>
    </dgm:pt>
    <dgm:pt modelId="{9A49E81B-8508-9743-873F-5267544F47C2}" type="parTrans" cxnId="{C3D15664-F51C-9646-BE00-FFA4F745AD38}">
      <dgm:prSet custT="1"/>
      <dgm:spPr>
        <a:scene3d>
          <a:camera prst="orthographicFront"/>
          <a:lightRig rig="threePt" dir="t">
            <a:rot lat="0" lon="0" rev="7500000"/>
          </a:lightRig>
        </a:scene3d>
        <a:sp3d>
          <a:bevelB prst="angle"/>
        </a:sp3d>
      </dgm:spPr>
      <dgm:t>
        <a:bodyPr/>
        <a:lstStyle/>
        <a:p>
          <a:endParaRPr lang="en-GB" sz="2000"/>
        </a:p>
      </dgm:t>
    </dgm:pt>
    <dgm:pt modelId="{58F638C6-61F8-5741-87FC-C50F9D705951}">
      <dgm:prSet phldrT="[Text]" custT="1"/>
      <dgm:spPr>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Naïve Bayes Model</a:t>
          </a:r>
        </a:p>
      </dgm:t>
    </dgm:pt>
    <dgm:pt modelId="{BC9E1DC7-1CE2-9044-A7D6-B387A7333B78}" type="parTrans" cxnId="{9B4C89F4-32B8-3E42-B107-33B757BA8B22}">
      <dgm:prSet/>
      <dgm:spPr/>
      <dgm:t>
        <a:bodyPr/>
        <a:lstStyle/>
        <a:p>
          <a:endParaRPr lang="en-GB"/>
        </a:p>
      </dgm:t>
    </dgm:pt>
    <dgm:pt modelId="{75AAD3C9-E128-DC4C-872A-F416133B3167}" type="sibTrans" cxnId="{9B4C89F4-32B8-3E42-B107-33B757BA8B22}">
      <dgm:prSet/>
      <dgm:spPr/>
      <dgm:t>
        <a:bodyPr/>
        <a:lstStyle/>
        <a:p>
          <a:endParaRPr lang="en-GB"/>
        </a:p>
      </dgm:t>
    </dgm:pt>
    <dgm:pt modelId="{A1DB8ECD-E16B-1947-B063-2E95B0D9F651}" type="pres">
      <dgm:prSet presAssocID="{4141E93E-C02A-B549-B9F2-DD530D8255C0}" presName="Name0" presStyleCnt="0">
        <dgm:presLayoutVars>
          <dgm:chPref val="1"/>
          <dgm:dir/>
          <dgm:animOne val="branch"/>
          <dgm:animLvl val="lvl"/>
          <dgm:resizeHandles val="exact"/>
        </dgm:presLayoutVars>
      </dgm:prSet>
      <dgm:spPr/>
    </dgm:pt>
    <dgm:pt modelId="{134E0FCC-8845-FF4E-9236-1881E1777414}" type="pres">
      <dgm:prSet presAssocID="{A131A98A-311D-774E-BE32-015C604DCD0E}" presName="root1" presStyleCnt="0"/>
      <dgm:spPr>
        <a:scene3d>
          <a:camera prst="orthographicFront"/>
          <a:lightRig rig="threePt" dir="t"/>
        </a:scene3d>
        <a:sp3d>
          <a:bevelB prst="angle"/>
        </a:sp3d>
      </dgm:spPr>
    </dgm:pt>
    <dgm:pt modelId="{8D6B1725-F827-3B4C-8FE2-C5E614C73903}" type="pres">
      <dgm:prSet presAssocID="{A131A98A-311D-774E-BE32-015C604DCD0E}" presName="LevelOneTextNode" presStyleLbl="node0" presStyleIdx="0" presStyleCnt="1" custScaleX="100001" custLinFactX="-59182" custLinFactNeighborX="-100000" custLinFactNeighborY="-6939">
        <dgm:presLayoutVars>
          <dgm:chPref val="3"/>
        </dgm:presLayoutVars>
      </dgm:prSet>
      <dgm:spPr/>
    </dgm:pt>
    <dgm:pt modelId="{A0C58776-CDA6-7847-BD6B-6198DB3278AB}" type="pres">
      <dgm:prSet presAssocID="{A131A98A-311D-774E-BE32-015C604DCD0E}" presName="level2hierChild" presStyleCnt="0"/>
      <dgm:spPr>
        <a:scene3d>
          <a:camera prst="orthographicFront"/>
          <a:lightRig rig="threePt" dir="t"/>
        </a:scene3d>
        <a:sp3d>
          <a:bevelB prst="angle"/>
        </a:sp3d>
      </dgm:spPr>
    </dgm:pt>
    <dgm:pt modelId="{09DA3E8C-6D75-0F48-89C1-29E2B95731C3}" type="pres">
      <dgm:prSet presAssocID="{DFB8BA69-57B6-CA43-A0FF-330E341167E0}" presName="conn2-1" presStyleLbl="parChTrans1D2" presStyleIdx="0" presStyleCnt="4"/>
      <dgm:spPr/>
    </dgm:pt>
    <dgm:pt modelId="{64B78B26-A912-D24D-802F-FBF19F526DA6}" type="pres">
      <dgm:prSet presAssocID="{DFB8BA69-57B6-CA43-A0FF-330E341167E0}" presName="connTx" presStyleLbl="parChTrans1D2" presStyleIdx="0" presStyleCnt="4"/>
      <dgm:spPr/>
    </dgm:pt>
    <dgm:pt modelId="{633AD700-091C-EF48-8088-9A1539A3E3C6}" type="pres">
      <dgm:prSet presAssocID="{28B74399-8DC6-A249-966C-9D733047CF22}" presName="root2" presStyleCnt="0"/>
      <dgm:spPr>
        <a:scene3d>
          <a:camera prst="orthographicFront"/>
          <a:lightRig rig="threePt" dir="t"/>
        </a:scene3d>
        <a:sp3d>
          <a:bevelB prst="angle"/>
        </a:sp3d>
      </dgm:spPr>
    </dgm:pt>
    <dgm:pt modelId="{6A6999D0-4338-0044-9695-0E929CE749F2}" type="pres">
      <dgm:prSet presAssocID="{28B74399-8DC6-A249-966C-9D733047CF22}" presName="LevelTwoTextNode" presStyleLbl="node2" presStyleIdx="0" presStyleCnt="4" custLinFactNeighborX="-41351" custLinFactNeighborY="-14172">
        <dgm:presLayoutVars>
          <dgm:chPref val="3"/>
        </dgm:presLayoutVars>
      </dgm:prSet>
      <dgm:spPr/>
    </dgm:pt>
    <dgm:pt modelId="{FC31547C-2547-B746-ADFD-A6836A215B45}" type="pres">
      <dgm:prSet presAssocID="{28B74399-8DC6-A249-966C-9D733047CF22}" presName="level3hierChild" presStyleCnt="0"/>
      <dgm:spPr>
        <a:scene3d>
          <a:camera prst="orthographicFront"/>
          <a:lightRig rig="threePt" dir="t"/>
        </a:scene3d>
        <a:sp3d>
          <a:bevelB prst="angle"/>
        </a:sp3d>
      </dgm:spPr>
    </dgm:pt>
    <dgm:pt modelId="{5856B456-31E5-1B44-9428-6845B159BD3B}" type="pres">
      <dgm:prSet presAssocID="{88F4DD0E-5E7E-1B4A-8505-DD62029ADD9E}" presName="conn2-1" presStyleLbl="parChTrans1D2" presStyleIdx="1" presStyleCnt="4"/>
      <dgm:spPr/>
    </dgm:pt>
    <dgm:pt modelId="{9840C81B-4BC5-834C-B412-82E9A977C172}" type="pres">
      <dgm:prSet presAssocID="{88F4DD0E-5E7E-1B4A-8505-DD62029ADD9E}" presName="connTx" presStyleLbl="parChTrans1D2" presStyleIdx="1" presStyleCnt="4"/>
      <dgm:spPr/>
    </dgm:pt>
    <dgm:pt modelId="{9F9C2630-799E-1042-BF07-08644585865D}" type="pres">
      <dgm:prSet presAssocID="{06FD0644-E0B4-4D4D-81A4-D9F13A9ADD8B}" presName="root2" presStyleCnt="0"/>
      <dgm:spPr>
        <a:scene3d>
          <a:camera prst="orthographicFront"/>
          <a:lightRig rig="threePt" dir="t"/>
        </a:scene3d>
        <a:sp3d>
          <a:bevelB prst="angle"/>
        </a:sp3d>
      </dgm:spPr>
    </dgm:pt>
    <dgm:pt modelId="{800FA74E-D8BB-DF4A-B327-50329FAC885C}" type="pres">
      <dgm:prSet presAssocID="{06FD0644-E0B4-4D4D-81A4-D9F13A9ADD8B}" presName="LevelTwoTextNode" presStyleLbl="node2" presStyleIdx="1" presStyleCnt="4" custLinFactNeighborX="-35725" custLinFactNeighborY="-13861">
        <dgm:presLayoutVars>
          <dgm:chPref val="3"/>
        </dgm:presLayoutVars>
      </dgm:prSet>
      <dgm:spPr/>
    </dgm:pt>
    <dgm:pt modelId="{3F0C02E6-1720-6E40-9CB4-5BD0B1F1DF5F}" type="pres">
      <dgm:prSet presAssocID="{06FD0644-E0B4-4D4D-81A4-D9F13A9ADD8B}" presName="level3hierChild" presStyleCnt="0"/>
      <dgm:spPr>
        <a:scene3d>
          <a:camera prst="orthographicFront"/>
          <a:lightRig rig="threePt" dir="t"/>
        </a:scene3d>
        <a:sp3d>
          <a:bevelB prst="angle"/>
        </a:sp3d>
      </dgm:spPr>
    </dgm:pt>
    <dgm:pt modelId="{D32E2708-ADCA-5F49-9E1F-BFA1098168AF}" type="pres">
      <dgm:prSet presAssocID="{9A49E81B-8508-9743-873F-5267544F47C2}" presName="conn2-1" presStyleLbl="parChTrans1D2" presStyleIdx="2" presStyleCnt="4"/>
      <dgm:spPr/>
    </dgm:pt>
    <dgm:pt modelId="{FF10D759-CD2F-3E4C-A734-C1BDD8717E49}" type="pres">
      <dgm:prSet presAssocID="{9A49E81B-8508-9743-873F-5267544F47C2}" presName="connTx" presStyleLbl="parChTrans1D2" presStyleIdx="2" presStyleCnt="4"/>
      <dgm:spPr/>
    </dgm:pt>
    <dgm:pt modelId="{511C0B8C-01D0-4E43-AF9A-B279A24E9A49}" type="pres">
      <dgm:prSet presAssocID="{CBEAECFC-C0EA-3143-9111-2075CC6E4F1D}" presName="root2" presStyleCnt="0"/>
      <dgm:spPr>
        <a:scene3d>
          <a:camera prst="orthographicFront"/>
          <a:lightRig rig="threePt" dir="t"/>
        </a:scene3d>
        <a:sp3d>
          <a:bevelB prst="angle"/>
        </a:sp3d>
      </dgm:spPr>
    </dgm:pt>
    <dgm:pt modelId="{3E3CE2EA-F54E-CB44-83B8-E228DD3BBC09}" type="pres">
      <dgm:prSet presAssocID="{CBEAECFC-C0EA-3143-9111-2075CC6E4F1D}" presName="LevelTwoTextNode" presStyleLbl="node2" presStyleIdx="2" presStyleCnt="4" custLinFactNeighborX="-30099" custLinFactNeighborY="-12500">
        <dgm:presLayoutVars>
          <dgm:chPref val="3"/>
        </dgm:presLayoutVars>
      </dgm:prSet>
      <dgm:spPr/>
    </dgm:pt>
    <dgm:pt modelId="{90AD4D5D-1F80-3F4C-8B9F-7277289CD039}" type="pres">
      <dgm:prSet presAssocID="{CBEAECFC-C0EA-3143-9111-2075CC6E4F1D}" presName="level3hierChild" presStyleCnt="0"/>
      <dgm:spPr>
        <a:scene3d>
          <a:camera prst="orthographicFront"/>
          <a:lightRig rig="threePt" dir="t"/>
        </a:scene3d>
        <a:sp3d>
          <a:bevelB prst="angle"/>
        </a:sp3d>
      </dgm:spPr>
    </dgm:pt>
    <dgm:pt modelId="{FEDC5946-9C31-3641-A6EB-31EFFE1A08F6}" type="pres">
      <dgm:prSet presAssocID="{BC9E1DC7-1CE2-9044-A7D6-B387A7333B78}" presName="conn2-1" presStyleLbl="parChTrans1D2" presStyleIdx="3" presStyleCnt="4"/>
      <dgm:spPr/>
    </dgm:pt>
    <dgm:pt modelId="{886B2181-292A-3D4C-BBEE-D4C6BBB83DAB}" type="pres">
      <dgm:prSet presAssocID="{BC9E1DC7-1CE2-9044-A7D6-B387A7333B78}" presName="connTx" presStyleLbl="parChTrans1D2" presStyleIdx="3" presStyleCnt="4"/>
      <dgm:spPr/>
    </dgm:pt>
    <dgm:pt modelId="{52B88DBF-4E1C-5A49-8461-50B18A9DC0EE}" type="pres">
      <dgm:prSet presAssocID="{58F638C6-61F8-5741-87FC-C50F9D705951}" presName="root2" presStyleCnt="0"/>
      <dgm:spPr/>
    </dgm:pt>
    <dgm:pt modelId="{58295A69-729F-2B48-9125-B2618FAE74FD}" type="pres">
      <dgm:prSet presAssocID="{58F638C6-61F8-5741-87FC-C50F9D705951}" presName="LevelTwoTextNode" presStyleLbl="node2" presStyleIdx="3" presStyleCnt="4" custLinFactNeighborX="-24504" custLinFactNeighborY="-10870">
        <dgm:presLayoutVars>
          <dgm:chPref val="3"/>
        </dgm:presLayoutVars>
      </dgm:prSet>
      <dgm:spPr/>
    </dgm:pt>
    <dgm:pt modelId="{8BC46E5F-DE1E-7849-A6FB-73CC39B460BD}" type="pres">
      <dgm:prSet presAssocID="{58F638C6-61F8-5741-87FC-C50F9D705951}" presName="level3hierChild" presStyleCnt="0"/>
      <dgm:spPr/>
    </dgm:pt>
  </dgm:ptLst>
  <dgm:cxnLst>
    <dgm:cxn modelId="{000EA907-0021-824E-94BB-5DE6E2F81783}" type="presOf" srcId="{58F638C6-61F8-5741-87FC-C50F9D705951}" destId="{58295A69-729F-2B48-9125-B2618FAE74FD}" srcOrd="0" destOrd="0" presId="urn:microsoft.com/office/officeart/2008/layout/HorizontalMultiLevelHierarchy"/>
    <dgm:cxn modelId="{2C27A416-A6B8-B949-9869-FFDF8EE9DFBC}" type="presOf" srcId="{9A49E81B-8508-9743-873F-5267544F47C2}" destId="{FF10D759-CD2F-3E4C-A734-C1BDD8717E49}" srcOrd="1" destOrd="0" presId="urn:microsoft.com/office/officeart/2008/layout/HorizontalMultiLevelHierarchy"/>
    <dgm:cxn modelId="{F06D301A-F22E-5749-9BCA-4902302B6A2C}" srcId="{A131A98A-311D-774E-BE32-015C604DCD0E}" destId="{28B74399-8DC6-A249-966C-9D733047CF22}" srcOrd="0" destOrd="0" parTransId="{DFB8BA69-57B6-CA43-A0FF-330E341167E0}" sibTransId="{FA581F6E-CF13-FC43-84F8-3993840A01C4}"/>
    <dgm:cxn modelId="{8C504626-96D6-FB4A-8675-1F7FDED14DF3}" type="presOf" srcId="{A131A98A-311D-774E-BE32-015C604DCD0E}" destId="{8D6B1725-F827-3B4C-8FE2-C5E614C73903}" srcOrd="0" destOrd="0" presId="urn:microsoft.com/office/officeart/2008/layout/HorizontalMultiLevelHierarchy"/>
    <dgm:cxn modelId="{334D2928-0D92-9044-BEE7-36A4D5F86905}" type="presOf" srcId="{9A49E81B-8508-9743-873F-5267544F47C2}" destId="{D32E2708-ADCA-5F49-9E1F-BFA1098168AF}" srcOrd="0" destOrd="0" presId="urn:microsoft.com/office/officeart/2008/layout/HorizontalMultiLevelHierarchy"/>
    <dgm:cxn modelId="{CD34CA41-FD6B-A941-93E3-2F106B34B9AD}" type="presOf" srcId="{DFB8BA69-57B6-CA43-A0FF-330E341167E0}" destId="{09DA3E8C-6D75-0F48-89C1-29E2B95731C3}" srcOrd="0" destOrd="0" presId="urn:microsoft.com/office/officeart/2008/layout/HorizontalMultiLevelHierarchy"/>
    <dgm:cxn modelId="{1E4B4D43-7733-0041-99BD-4B24663EE303}" type="presOf" srcId="{DFB8BA69-57B6-CA43-A0FF-330E341167E0}" destId="{64B78B26-A912-D24D-802F-FBF19F526DA6}" srcOrd="1" destOrd="0" presId="urn:microsoft.com/office/officeart/2008/layout/HorizontalMultiLevelHierarchy"/>
    <dgm:cxn modelId="{C3D15664-F51C-9646-BE00-FFA4F745AD38}" srcId="{A131A98A-311D-774E-BE32-015C604DCD0E}" destId="{CBEAECFC-C0EA-3143-9111-2075CC6E4F1D}" srcOrd="2" destOrd="0" parTransId="{9A49E81B-8508-9743-873F-5267544F47C2}" sibTransId="{6C0C053E-A1C4-EE4B-8799-6FE73A323ED7}"/>
    <dgm:cxn modelId="{55F3DA45-1F3B-AF4E-91B3-B9E46D4EA5FC}" type="presOf" srcId="{06FD0644-E0B4-4D4D-81A4-D9F13A9ADD8B}" destId="{800FA74E-D8BB-DF4A-B327-50329FAC885C}" srcOrd="0" destOrd="0" presId="urn:microsoft.com/office/officeart/2008/layout/HorizontalMultiLevelHierarchy"/>
    <dgm:cxn modelId="{A9A6B057-BC34-1A48-A264-26D847732FA4}" type="presOf" srcId="{88F4DD0E-5E7E-1B4A-8505-DD62029ADD9E}" destId="{9840C81B-4BC5-834C-B412-82E9A977C172}" srcOrd="1" destOrd="0" presId="urn:microsoft.com/office/officeart/2008/layout/HorizontalMultiLevelHierarchy"/>
    <dgm:cxn modelId="{302BB98A-6AC2-7C4F-A175-D1CE800FBBD0}" type="presOf" srcId="{BC9E1DC7-1CE2-9044-A7D6-B387A7333B78}" destId="{FEDC5946-9C31-3641-A6EB-31EFFE1A08F6}" srcOrd="0" destOrd="0" presId="urn:microsoft.com/office/officeart/2008/layout/HorizontalMultiLevelHierarchy"/>
    <dgm:cxn modelId="{EEC265C0-9A16-E349-8A3F-F371D2AF2475}" srcId="{A131A98A-311D-774E-BE32-015C604DCD0E}" destId="{06FD0644-E0B4-4D4D-81A4-D9F13A9ADD8B}" srcOrd="1" destOrd="0" parTransId="{88F4DD0E-5E7E-1B4A-8505-DD62029ADD9E}" sibTransId="{723C2A52-0AE6-B348-AD63-D79F432B54A2}"/>
    <dgm:cxn modelId="{1899D2C4-4209-B34A-8F36-18805DF60963}" type="presOf" srcId="{88F4DD0E-5E7E-1B4A-8505-DD62029ADD9E}" destId="{5856B456-31E5-1B44-9428-6845B159BD3B}" srcOrd="0" destOrd="0" presId="urn:microsoft.com/office/officeart/2008/layout/HorizontalMultiLevelHierarchy"/>
    <dgm:cxn modelId="{F3BD7DDD-D830-274D-84CA-555E163ED154}" type="presOf" srcId="{CBEAECFC-C0EA-3143-9111-2075CC6E4F1D}" destId="{3E3CE2EA-F54E-CB44-83B8-E228DD3BBC09}" srcOrd="0" destOrd="0" presId="urn:microsoft.com/office/officeart/2008/layout/HorizontalMultiLevelHierarchy"/>
    <dgm:cxn modelId="{F66210F1-FB1E-DD43-9BB7-9770083AC455}" type="presOf" srcId="{28B74399-8DC6-A249-966C-9D733047CF22}" destId="{6A6999D0-4338-0044-9695-0E929CE749F2}" srcOrd="0" destOrd="0" presId="urn:microsoft.com/office/officeart/2008/layout/HorizontalMultiLevelHierarchy"/>
    <dgm:cxn modelId="{9B4C89F4-32B8-3E42-B107-33B757BA8B22}" srcId="{A131A98A-311D-774E-BE32-015C604DCD0E}" destId="{58F638C6-61F8-5741-87FC-C50F9D705951}" srcOrd="3" destOrd="0" parTransId="{BC9E1DC7-1CE2-9044-A7D6-B387A7333B78}" sibTransId="{75AAD3C9-E128-DC4C-872A-F416133B3167}"/>
    <dgm:cxn modelId="{EC51D6F4-B1DE-7D4E-8DFE-6EEBCAFD15CD}" srcId="{4141E93E-C02A-B549-B9F2-DD530D8255C0}" destId="{A131A98A-311D-774E-BE32-015C604DCD0E}" srcOrd="0" destOrd="0" parTransId="{2A7628A4-7476-4149-B6E4-A80260715DA7}" sibTransId="{C2C25ADE-3B8E-F842-B854-9AE53B8A930E}"/>
    <dgm:cxn modelId="{21FBA9FE-A96F-7546-82E8-A70EF9E31A2E}" type="presOf" srcId="{BC9E1DC7-1CE2-9044-A7D6-B387A7333B78}" destId="{886B2181-292A-3D4C-BBEE-D4C6BBB83DAB}" srcOrd="1" destOrd="0" presId="urn:microsoft.com/office/officeart/2008/layout/HorizontalMultiLevelHierarchy"/>
    <dgm:cxn modelId="{AA4FB5FF-AB1C-5F44-A7A7-5FBCBA062F44}" type="presOf" srcId="{4141E93E-C02A-B549-B9F2-DD530D8255C0}" destId="{A1DB8ECD-E16B-1947-B063-2E95B0D9F651}" srcOrd="0" destOrd="0" presId="urn:microsoft.com/office/officeart/2008/layout/HorizontalMultiLevelHierarchy"/>
    <dgm:cxn modelId="{99927248-FB37-694B-8626-3C115681253B}" type="presParOf" srcId="{A1DB8ECD-E16B-1947-B063-2E95B0D9F651}" destId="{134E0FCC-8845-FF4E-9236-1881E1777414}" srcOrd="0" destOrd="0" presId="urn:microsoft.com/office/officeart/2008/layout/HorizontalMultiLevelHierarchy"/>
    <dgm:cxn modelId="{3EBEDD90-CF00-B44F-8A05-9FB4BB2BB756}" type="presParOf" srcId="{134E0FCC-8845-FF4E-9236-1881E1777414}" destId="{8D6B1725-F827-3B4C-8FE2-C5E614C73903}" srcOrd="0" destOrd="0" presId="urn:microsoft.com/office/officeart/2008/layout/HorizontalMultiLevelHierarchy"/>
    <dgm:cxn modelId="{E2A7706E-4AA0-EB40-9C95-A57BA0C1DD89}" type="presParOf" srcId="{134E0FCC-8845-FF4E-9236-1881E1777414}" destId="{A0C58776-CDA6-7847-BD6B-6198DB3278AB}" srcOrd="1" destOrd="0" presId="urn:microsoft.com/office/officeart/2008/layout/HorizontalMultiLevelHierarchy"/>
    <dgm:cxn modelId="{ED300996-153B-4C42-BDEB-E043C783A5E7}" type="presParOf" srcId="{A0C58776-CDA6-7847-BD6B-6198DB3278AB}" destId="{09DA3E8C-6D75-0F48-89C1-29E2B95731C3}" srcOrd="0" destOrd="0" presId="urn:microsoft.com/office/officeart/2008/layout/HorizontalMultiLevelHierarchy"/>
    <dgm:cxn modelId="{0B44D31A-3E00-1C49-9A96-8BE6F85426F2}" type="presParOf" srcId="{09DA3E8C-6D75-0F48-89C1-29E2B95731C3}" destId="{64B78B26-A912-D24D-802F-FBF19F526DA6}" srcOrd="0" destOrd="0" presId="urn:microsoft.com/office/officeart/2008/layout/HorizontalMultiLevelHierarchy"/>
    <dgm:cxn modelId="{08C0C27F-F680-1942-8B35-3E66B78CD3BC}" type="presParOf" srcId="{A0C58776-CDA6-7847-BD6B-6198DB3278AB}" destId="{633AD700-091C-EF48-8088-9A1539A3E3C6}" srcOrd="1" destOrd="0" presId="urn:microsoft.com/office/officeart/2008/layout/HorizontalMultiLevelHierarchy"/>
    <dgm:cxn modelId="{C3023157-7754-194C-947A-D6CDF3B93C41}" type="presParOf" srcId="{633AD700-091C-EF48-8088-9A1539A3E3C6}" destId="{6A6999D0-4338-0044-9695-0E929CE749F2}" srcOrd="0" destOrd="0" presId="urn:microsoft.com/office/officeart/2008/layout/HorizontalMultiLevelHierarchy"/>
    <dgm:cxn modelId="{30352276-E89C-9D4F-A068-62E930EDDEA6}" type="presParOf" srcId="{633AD700-091C-EF48-8088-9A1539A3E3C6}" destId="{FC31547C-2547-B746-ADFD-A6836A215B45}" srcOrd="1" destOrd="0" presId="urn:microsoft.com/office/officeart/2008/layout/HorizontalMultiLevelHierarchy"/>
    <dgm:cxn modelId="{1FB484BA-ABFF-6E41-A5E2-A2D404F571DD}" type="presParOf" srcId="{A0C58776-CDA6-7847-BD6B-6198DB3278AB}" destId="{5856B456-31E5-1B44-9428-6845B159BD3B}" srcOrd="2" destOrd="0" presId="urn:microsoft.com/office/officeart/2008/layout/HorizontalMultiLevelHierarchy"/>
    <dgm:cxn modelId="{E11F3286-1302-F041-84C0-DAE5C1DCD5BA}" type="presParOf" srcId="{5856B456-31E5-1B44-9428-6845B159BD3B}" destId="{9840C81B-4BC5-834C-B412-82E9A977C172}" srcOrd="0" destOrd="0" presId="urn:microsoft.com/office/officeart/2008/layout/HorizontalMultiLevelHierarchy"/>
    <dgm:cxn modelId="{23D233A7-6C4F-414B-AAF0-D0563070A956}" type="presParOf" srcId="{A0C58776-CDA6-7847-BD6B-6198DB3278AB}" destId="{9F9C2630-799E-1042-BF07-08644585865D}" srcOrd="3" destOrd="0" presId="urn:microsoft.com/office/officeart/2008/layout/HorizontalMultiLevelHierarchy"/>
    <dgm:cxn modelId="{1864FB40-7B4F-0540-B350-AEEAA14AF9B2}" type="presParOf" srcId="{9F9C2630-799E-1042-BF07-08644585865D}" destId="{800FA74E-D8BB-DF4A-B327-50329FAC885C}" srcOrd="0" destOrd="0" presId="urn:microsoft.com/office/officeart/2008/layout/HorizontalMultiLevelHierarchy"/>
    <dgm:cxn modelId="{507B9CEA-61B1-0043-9800-13394C7AF9E4}" type="presParOf" srcId="{9F9C2630-799E-1042-BF07-08644585865D}" destId="{3F0C02E6-1720-6E40-9CB4-5BD0B1F1DF5F}" srcOrd="1" destOrd="0" presId="urn:microsoft.com/office/officeart/2008/layout/HorizontalMultiLevelHierarchy"/>
    <dgm:cxn modelId="{4AA584EA-AC69-B446-AF9E-8C0312C4F86F}" type="presParOf" srcId="{A0C58776-CDA6-7847-BD6B-6198DB3278AB}" destId="{D32E2708-ADCA-5F49-9E1F-BFA1098168AF}" srcOrd="4" destOrd="0" presId="urn:microsoft.com/office/officeart/2008/layout/HorizontalMultiLevelHierarchy"/>
    <dgm:cxn modelId="{0B785974-BAD9-5645-9E94-D71F856DC86F}" type="presParOf" srcId="{D32E2708-ADCA-5F49-9E1F-BFA1098168AF}" destId="{FF10D759-CD2F-3E4C-A734-C1BDD8717E49}" srcOrd="0" destOrd="0" presId="urn:microsoft.com/office/officeart/2008/layout/HorizontalMultiLevelHierarchy"/>
    <dgm:cxn modelId="{EA53F99A-67C9-A946-B8BC-7D5AF1D4439E}" type="presParOf" srcId="{A0C58776-CDA6-7847-BD6B-6198DB3278AB}" destId="{511C0B8C-01D0-4E43-AF9A-B279A24E9A49}" srcOrd="5" destOrd="0" presId="urn:microsoft.com/office/officeart/2008/layout/HorizontalMultiLevelHierarchy"/>
    <dgm:cxn modelId="{4A76131C-EA5F-A74C-B50C-327683E51F9E}" type="presParOf" srcId="{511C0B8C-01D0-4E43-AF9A-B279A24E9A49}" destId="{3E3CE2EA-F54E-CB44-83B8-E228DD3BBC09}" srcOrd="0" destOrd="0" presId="urn:microsoft.com/office/officeart/2008/layout/HorizontalMultiLevelHierarchy"/>
    <dgm:cxn modelId="{C5DD4C5F-EE24-7B48-8CAE-674354A1BC4B}" type="presParOf" srcId="{511C0B8C-01D0-4E43-AF9A-B279A24E9A49}" destId="{90AD4D5D-1F80-3F4C-8B9F-7277289CD039}" srcOrd="1" destOrd="0" presId="urn:microsoft.com/office/officeart/2008/layout/HorizontalMultiLevelHierarchy"/>
    <dgm:cxn modelId="{C8CF849C-9438-8B47-9200-4174B616F50D}" type="presParOf" srcId="{A0C58776-CDA6-7847-BD6B-6198DB3278AB}" destId="{FEDC5946-9C31-3641-A6EB-31EFFE1A08F6}" srcOrd="6" destOrd="0" presId="urn:microsoft.com/office/officeart/2008/layout/HorizontalMultiLevelHierarchy"/>
    <dgm:cxn modelId="{0E9EE1B4-249E-694E-B296-0E2A487985F8}" type="presParOf" srcId="{FEDC5946-9C31-3641-A6EB-31EFFE1A08F6}" destId="{886B2181-292A-3D4C-BBEE-D4C6BBB83DAB}" srcOrd="0" destOrd="0" presId="urn:microsoft.com/office/officeart/2008/layout/HorizontalMultiLevelHierarchy"/>
    <dgm:cxn modelId="{71A9600A-5BB8-044D-81AE-73F0996ADC29}" type="presParOf" srcId="{A0C58776-CDA6-7847-BD6B-6198DB3278AB}" destId="{52B88DBF-4E1C-5A49-8461-50B18A9DC0EE}" srcOrd="7" destOrd="0" presId="urn:microsoft.com/office/officeart/2008/layout/HorizontalMultiLevelHierarchy"/>
    <dgm:cxn modelId="{4AD31079-9B99-2142-9288-C1DC5E7BA010}" type="presParOf" srcId="{52B88DBF-4E1C-5A49-8461-50B18A9DC0EE}" destId="{58295A69-729F-2B48-9125-B2618FAE74FD}" srcOrd="0" destOrd="0" presId="urn:microsoft.com/office/officeart/2008/layout/HorizontalMultiLevelHierarchy"/>
    <dgm:cxn modelId="{83E2E44F-64D1-EB42-B7A2-EE2350F35BE4}" type="presParOf" srcId="{52B88DBF-4E1C-5A49-8461-50B18A9DC0EE}" destId="{8BC46E5F-DE1E-7849-A6FB-73CC39B460B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05C503B-EF51-42C8-A8A2-577712487DF2}"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IN"/>
        </a:p>
      </dgm:t>
    </dgm:pt>
    <dgm:pt modelId="{2083810F-C1D9-441D-B3A6-06B6E97609B4}">
      <dgm:prSet/>
      <dgm:spPr/>
      <dgm:t>
        <a:bodyPr/>
        <a:lstStyle/>
        <a:p>
          <a:pPr rtl="0"/>
          <a:r>
            <a:rPr lang="en-IN" b="1" u="sng" dirty="0"/>
            <a:t>Under the Esteemed guidance of Anjana Agarwal</a:t>
          </a:r>
          <a:endParaRPr lang="en-IN" u="sng" dirty="0"/>
        </a:p>
      </dgm:t>
    </dgm:pt>
    <dgm:pt modelId="{B2ADD7F5-39C9-4B84-BD89-E31FC410B9AB}" type="parTrans" cxnId="{4C73D7E0-C21D-4445-A3F5-CBD7A444E706}">
      <dgm:prSet/>
      <dgm:spPr/>
      <dgm:t>
        <a:bodyPr/>
        <a:lstStyle/>
        <a:p>
          <a:endParaRPr lang="en-IN"/>
        </a:p>
      </dgm:t>
    </dgm:pt>
    <dgm:pt modelId="{DAE59F1C-C2D3-42F0-9F47-16D09DF9B757}" type="sibTrans" cxnId="{4C73D7E0-C21D-4445-A3F5-CBD7A444E706}">
      <dgm:prSet/>
      <dgm:spPr/>
      <dgm:t>
        <a:bodyPr/>
        <a:lstStyle/>
        <a:p>
          <a:endParaRPr lang="en-IN"/>
        </a:p>
      </dgm:t>
    </dgm:pt>
    <dgm:pt modelId="{1D2F040C-E4A1-4061-BDDC-D11AFC35AE5F}">
      <dgm:prSet/>
      <dgm:spPr/>
      <dgm:t>
        <a:bodyPr/>
        <a:lstStyle/>
        <a:p>
          <a:pPr rtl="0"/>
          <a:r>
            <a:rPr lang="en-IN" b="1" dirty="0"/>
            <a:t>Submitted by:</a:t>
          </a:r>
          <a:endParaRPr lang="en-IN" dirty="0"/>
        </a:p>
      </dgm:t>
    </dgm:pt>
    <dgm:pt modelId="{107A77BD-AB60-4A7F-8469-30C9EFC83A14}" type="parTrans" cxnId="{06A73B53-EA9B-4FD7-BF08-E64364B29ECF}">
      <dgm:prSet/>
      <dgm:spPr/>
      <dgm:t>
        <a:bodyPr/>
        <a:lstStyle/>
        <a:p>
          <a:endParaRPr lang="en-IN"/>
        </a:p>
      </dgm:t>
    </dgm:pt>
    <dgm:pt modelId="{E83A4B3F-F7B0-407E-A522-7361EA19D27E}" type="sibTrans" cxnId="{06A73B53-EA9B-4FD7-BF08-E64364B29ECF}">
      <dgm:prSet/>
      <dgm:spPr/>
      <dgm:t>
        <a:bodyPr/>
        <a:lstStyle/>
        <a:p>
          <a:endParaRPr lang="en-IN"/>
        </a:p>
      </dgm:t>
    </dgm:pt>
    <dgm:pt modelId="{316DAED9-D146-4707-A35C-62CBBE0E3C62}">
      <dgm:prSet custT="1"/>
      <dgm:spPr/>
      <dgm:t>
        <a:bodyPr/>
        <a:lstStyle/>
        <a:p>
          <a:pPr rtl="0"/>
          <a:r>
            <a:rPr lang="en-IN" sz="1600" b="1" dirty="0"/>
            <a:t>Deep Ranjan Guha</a:t>
          </a:r>
          <a:endParaRPr lang="en-IN" sz="1600" dirty="0"/>
        </a:p>
      </dgm:t>
    </dgm:pt>
    <dgm:pt modelId="{96A8ACBE-E72F-4242-8D0A-D8B4FB7CFAA1}" type="parTrans" cxnId="{AF6655E1-B321-4D5B-913C-14F5AF384E48}">
      <dgm:prSet/>
      <dgm:spPr/>
      <dgm:t>
        <a:bodyPr/>
        <a:lstStyle/>
        <a:p>
          <a:endParaRPr lang="en-IN"/>
        </a:p>
      </dgm:t>
    </dgm:pt>
    <dgm:pt modelId="{DE980F3E-AF1A-463B-9684-0CC8DE8CDA83}" type="sibTrans" cxnId="{AF6655E1-B321-4D5B-913C-14F5AF384E48}">
      <dgm:prSet/>
      <dgm:spPr/>
      <dgm:t>
        <a:bodyPr/>
        <a:lstStyle/>
        <a:p>
          <a:endParaRPr lang="en-IN"/>
        </a:p>
      </dgm:t>
    </dgm:pt>
    <dgm:pt modelId="{0C93E0A1-13F1-4C12-9CFF-C6102608DD13}">
      <dgm:prSet custT="1"/>
      <dgm:spPr/>
      <dgm:t>
        <a:bodyPr/>
        <a:lstStyle/>
        <a:p>
          <a:pPr rtl="0"/>
          <a:r>
            <a:rPr lang="en-IN" sz="1600" b="1" dirty="0"/>
            <a:t>Ankit Chatterjee</a:t>
          </a:r>
          <a:endParaRPr lang="en-IN" sz="1600" dirty="0"/>
        </a:p>
      </dgm:t>
    </dgm:pt>
    <dgm:pt modelId="{9973847A-6DD4-4B01-B29F-4E200FE97BAD}" type="parTrans" cxnId="{36D3B7B2-B330-46CC-A056-53F68392FFAB}">
      <dgm:prSet/>
      <dgm:spPr/>
      <dgm:t>
        <a:bodyPr/>
        <a:lstStyle/>
        <a:p>
          <a:endParaRPr lang="en-IN"/>
        </a:p>
      </dgm:t>
    </dgm:pt>
    <dgm:pt modelId="{288AC935-19BE-47E0-B3D2-CD6275010BB9}" type="sibTrans" cxnId="{36D3B7B2-B330-46CC-A056-53F68392FFAB}">
      <dgm:prSet/>
      <dgm:spPr/>
      <dgm:t>
        <a:bodyPr/>
        <a:lstStyle/>
        <a:p>
          <a:endParaRPr lang="en-IN"/>
        </a:p>
      </dgm:t>
    </dgm:pt>
    <dgm:pt modelId="{CD61BA01-60E2-4EC2-85C1-AB80F23A9B9F}">
      <dgm:prSet custT="1"/>
      <dgm:spPr/>
      <dgm:t>
        <a:bodyPr/>
        <a:lstStyle/>
        <a:p>
          <a:pPr rtl="0"/>
          <a:r>
            <a:rPr lang="en-IN" sz="1600" b="1" dirty="0"/>
            <a:t>Piyali Dey </a:t>
          </a:r>
          <a:endParaRPr lang="en-IN" sz="1600" dirty="0"/>
        </a:p>
      </dgm:t>
    </dgm:pt>
    <dgm:pt modelId="{41B8B97D-6B19-42BB-BA2C-6380A0C9B7CC}" type="parTrans" cxnId="{9CC6A74B-FAB4-4353-8B48-79867B0897F8}">
      <dgm:prSet/>
      <dgm:spPr/>
      <dgm:t>
        <a:bodyPr/>
        <a:lstStyle/>
        <a:p>
          <a:endParaRPr lang="en-IN"/>
        </a:p>
      </dgm:t>
    </dgm:pt>
    <dgm:pt modelId="{D1F4EF3B-0EC0-46E7-873B-84E706E078EE}" type="sibTrans" cxnId="{9CC6A74B-FAB4-4353-8B48-79867B0897F8}">
      <dgm:prSet/>
      <dgm:spPr/>
      <dgm:t>
        <a:bodyPr/>
        <a:lstStyle/>
        <a:p>
          <a:endParaRPr lang="en-IN"/>
        </a:p>
      </dgm:t>
    </dgm:pt>
    <dgm:pt modelId="{1C337297-95B8-4695-ABB4-B411AEA24D12}">
      <dgm:prSet custT="1"/>
      <dgm:spPr/>
      <dgm:t>
        <a:bodyPr/>
        <a:lstStyle/>
        <a:p>
          <a:pPr rtl="0"/>
          <a:r>
            <a:rPr lang="en-IN" sz="1600" b="1" dirty="0"/>
            <a:t>Ronjini Konwar</a:t>
          </a:r>
          <a:endParaRPr lang="en-IN" sz="1600" dirty="0"/>
        </a:p>
      </dgm:t>
    </dgm:pt>
    <dgm:pt modelId="{FB0C11FD-5A69-4E2C-A69A-96D4154DB046}" type="parTrans" cxnId="{548ED5A0-8F4C-4178-B6A9-27B537A0DFD7}">
      <dgm:prSet/>
      <dgm:spPr/>
      <dgm:t>
        <a:bodyPr/>
        <a:lstStyle/>
        <a:p>
          <a:endParaRPr lang="en-IN"/>
        </a:p>
      </dgm:t>
    </dgm:pt>
    <dgm:pt modelId="{3CF8BEC5-E47F-433D-A9F9-ABF429D2E2F8}" type="sibTrans" cxnId="{548ED5A0-8F4C-4178-B6A9-27B537A0DFD7}">
      <dgm:prSet/>
      <dgm:spPr/>
      <dgm:t>
        <a:bodyPr/>
        <a:lstStyle/>
        <a:p>
          <a:endParaRPr lang="en-IN"/>
        </a:p>
      </dgm:t>
    </dgm:pt>
    <dgm:pt modelId="{CD87D7FD-E409-4BF2-BFF8-475AF06A0792}">
      <dgm:prSet custT="1"/>
      <dgm:spPr/>
      <dgm:t>
        <a:bodyPr/>
        <a:lstStyle/>
        <a:p>
          <a:pPr rtl="0"/>
          <a:r>
            <a:rPr lang="en-IN" sz="1600" b="1" dirty="0"/>
            <a:t>Sudipto Das</a:t>
          </a:r>
          <a:endParaRPr lang="en-IN" sz="1600" dirty="0"/>
        </a:p>
      </dgm:t>
    </dgm:pt>
    <dgm:pt modelId="{16650766-8920-4ED0-B156-83BE8CB1BF2C}" type="parTrans" cxnId="{B69F460B-8DE0-4847-A9AD-851B9E81154A}">
      <dgm:prSet/>
      <dgm:spPr/>
      <dgm:t>
        <a:bodyPr/>
        <a:lstStyle/>
        <a:p>
          <a:endParaRPr lang="en-IN"/>
        </a:p>
      </dgm:t>
    </dgm:pt>
    <dgm:pt modelId="{76EC2079-928B-4B12-BB06-BCEC87C18FF7}" type="sibTrans" cxnId="{B69F460B-8DE0-4847-A9AD-851B9E81154A}">
      <dgm:prSet/>
      <dgm:spPr/>
      <dgm:t>
        <a:bodyPr/>
        <a:lstStyle/>
        <a:p>
          <a:endParaRPr lang="en-IN"/>
        </a:p>
      </dgm:t>
    </dgm:pt>
    <dgm:pt modelId="{E9F9993D-CA38-481D-A595-DE8FBF04CD60}">
      <dgm:prSet custT="1"/>
      <dgm:spPr/>
      <dgm:t>
        <a:bodyPr/>
        <a:lstStyle/>
        <a:p>
          <a:pPr rtl="0"/>
          <a:r>
            <a:rPr lang="en-IN" sz="1600" b="1" dirty="0"/>
            <a:t>Harshal Singh Chauhan</a:t>
          </a:r>
          <a:endParaRPr lang="en-IN" sz="1600" dirty="0"/>
        </a:p>
      </dgm:t>
    </dgm:pt>
    <dgm:pt modelId="{D77EAA99-9D4A-4DA6-A225-7511EDBAE041}" type="parTrans" cxnId="{44BBB89F-7668-43FC-89BE-9D10195E0305}">
      <dgm:prSet/>
      <dgm:spPr/>
      <dgm:t>
        <a:bodyPr/>
        <a:lstStyle/>
        <a:p>
          <a:endParaRPr lang="en-IN"/>
        </a:p>
      </dgm:t>
    </dgm:pt>
    <dgm:pt modelId="{22F9DD5D-BF5E-4369-8000-EB2BF5602817}" type="sibTrans" cxnId="{44BBB89F-7668-43FC-89BE-9D10195E0305}">
      <dgm:prSet/>
      <dgm:spPr/>
      <dgm:t>
        <a:bodyPr/>
        <a:lstStyle/>
        <a:p>
          <a:endParaRPr lang="en-IN"/>
        </a:p>
      </dgm:t>
    </dgm:pt>
    <dgm:pt modelId="{8FDC142E-9457-4E45-88E2-72ABA0B52F5D}" type="pres">
      <dgm:prSet presAssocID="{F05C503B-EF51-42C8-A8A2-577712487DF2}" presName="Name0" presStyleCnt="0">
        <dgm:presLayoutVars>
          <dgm:dir/>
          <dgm:animLvl val="lvl"/>
          <dgm:resizeHandles val="exact"/>
        </dgm:presLayoutVars>
      </dgm:prSet>
      <dgm:spPr/>
    </dgm:pt>
    <dgm:pt modelId="{1C435FED-6D29-4A2C-BB76-90A82704E006}" type="pres">
      <dgm:prSet presAssocID="{2083810F-C1D9-441D-B3A6-06B6E97609B4}" presName="linNode" presStyleCnt="0"/>
      <dgm:spPr/>
    </dgm:pt>
    <dgm:pt modelId="{AACDFA3D-CA80-4B63-A460-B65FF504E4F8}" type="pres">
      <dgm:prSet presAssocID="{2083810F-C1D9-441D-B3A6-06B6E97609B4}" presName="parentText" presStyleLbl="node1" presStyleIdx="0" presStyleCnt="8" custScaleX="174638" custLinFactY="300000" custLinFactNeighborX="844" custLinFactNeighborY="375848">
        <dgm:presLayoutVars>
          <dgm:chMax val="1"/>
          <dgm:bulletEnabled val="1"/>
        </dgm:presLayoutVars>
      </dgm:prSet>
      <dgm:spPr/>
    </dgm:pt>
    <dgm:pt modelId="{48F12A27-81E8-4AE4-A62D-15A6A2ED8078}" type="pres">
      <dgm:prSet presAssocID="{DAE59F1C-C2D3-42F0-9F47-16D09DF9B757}" presName="sp" presStyleCnt="0"/>
      <dgm:spPr/>
    </dgm:pt>
    <dgm:pt modelId="{BB1B6BBF-9197-427F-8D17-857D6DCB5B1F}" type="pres">
      <dgm:prSet presAssocID="{1D2F040C-E4A1-4061-BDDC-D11AFC35AE5F}" presName="linNode" presStyleCnt="0"/>
      <dgm:spPr/>
    </dgm:pt>
    <dgm:pt modelId="{8862ED88-AC5A-4349-A98D-A9E467C4EA3C}" type="pres">
      <dgm:prSet presAssocID="{1D2F040C-E4A1-4061-BDDC-D11AFC35AE5F}" presName="parentText" presStyleLbl="node1" presStyleIdx="1" presStyleCnt="8" custScaleX="174638" custScaleY="60824" custLinFactY="-5033" custLinFactNeighborX="844" custLinFactNeighborY="-100000">
        <dgm:presLayoutVars>
          <dgm:chMax val="1"/>
          <dgm:bulletEnabled val="1"/>
        </dgm:presLayoutVars>
      </dgm:prSet>
      <dgm:spPr/>
    </dgm:pt>
    <dgm:pt modelId="{014D3CF0-106A-4198-B48A-3C64F0F8C0E2}" type="pres">
      <dgm:prSet presAssocID="{E83A4B3F-F7B0-407E-A522-7361EA19D27E}" presName="sp" presStyleCnt="0"/>
      <dgm:spPr/>
    </dgm:pt>
    <dgm:pt modelId="{A29A1E7F-0D4D-4956-9832-613F47EFB5EB}" type="pres">
      <dgm:prSet presAssocID="{316DAED9-D146-4707-A35C-62CBBE0E3C62}" presName="linNode" presStyleCnt="0"/>
      <dgm:spPr/>
    </dgm:pt>
    <dgm:pt modelId="{446E17DA-1CA3-4A8E-B094-944D11D3FE93}" type="pres">
      <dgm:prSet presAssocID="{316DAED9-D146-4707-A35C-62CBBE0E3C62}" presName="parentText" presStyleLbl="node1" presStyleIdx="2" presStyleCnt="8" custScaleX="174638" custLinFactNeighborX="844" custLinFactNeighborY="-92642">
        <dgm:presLayoutVars>
          <dgm:chMax val="1"/>
          <dgm:bulletEnabled val="1"/>
        </dgm:presLayoutVars>
      </dgm:prSet>
      <dgm:spPr/>
    </dgm:pt>
    <dgm:pt modelId="{E1D414EB-2F52-4729-A1A9-0CE492F46567}" type="pres">
      <dgm:prSet presAssocID="{DE980F3E-AF1A-463B-9684-0CC8DE8CDA83}" presName="sp" presStyleCnt="0"/>
      <dgm:spPr/>
    </dgm:pt>
    <dgm:pt modelId="{6497E1D6-6E9B-4E10-9E96-35B8F10CA268}" type="pres">
      <dgm:prSet presAssocID="{0C93E0A1-13F1-4C12-9CFF-C6102608DD13}" presName="linNode" presStyleCnt="0"/>
      <dgm:spPr/>
    </dgm:pt>
    <dgm:pt modelId="{0827B83C-124A-4737-8AA4-5D8188B8CAD6}" type="pres">
      <dgm:prSet presAssocID="{0C93E0A1-13F1-4C12-9CFF-C6102608DD13}" presName="parentText" presStyleLbl="node1" presStyleIdx="3" presStyleCnt="8" custScaleX="174637" custLinFactY="-1548" custLinFactNeighborX="844" custLinFactNeighborY="-100000">
        <dgm:presLayoutVars>
          <dgm:chMax val="1"/>
          <dgm:bulletEnabled val="1"/>
        </dgm:presLayoutVars>
      </dgm:prSet>
      <dgm:spPr/>
    </dgm:pt>
    <dgm:pt modelId="{4A40A54A-32EF-4B99-8759-4F274EB7C472}" type="pres">
      <dgm:prSet presAssocID="{288AC935-19BE-47E0-B3D2-CD6275010BB9}" presName="sp" presStyleCnt="0"/>
      <dgm:spPr/>
    </dgm:pt>
    <dgm:pt modelId="{D84D0667-7B79-43A2-A1CB-68E878A074E1}" type="pres">
      <dgm:prSet presAssocID="{CD61BA01-60E2-4EC2-85C1-AB80F23A9B9F}" presName="linNode" presStyleCnt="0"/>
      <dgm:spPr/>
    </dgm:pt>
    <dgm:pt modelId="{1CFEE945-DAC0-48F2-8225-B1243CA56345}" type="pres">
      <dgm:prSet presAssocID="{CD61BA01-60E2-4EC2-85C1-AB80F23A9B9F}" presName="parentText" presStyleLbl="node1" presStyleIdx="4" presStyleCnt="8" custScaleX="174638" custLinFactY="-18850" custLinFactNeighborX="844" custLinFactNeighborY="-100000">
        <dgm:presLayoutVars>
          <dgm:chMax val="1"/>
          <dgm:bulletEnabled val="1"/>
        </dgm:presLayoutVars>
      </dgm:prSet>
      <dgm:spPr/>
    </dgm:pt>
    <dgm:pt modelId="{40A2A20E-088A-48AA-A27B-E1B2E076D048}" type="pres">
      <dgm:prSet presAssocID="{D1F4EF3B-0EC0-46E7-873B-84E706E078EE}" presName="sp" presStyleCnt="0"/>
      <dgm:spPr/>
    </dgm:pt>
    <dgm:pt modelId="{122B5C23-1767-4BEC-A4B2-59598641E5FB}" type="pres">
      <dgm:prSet presAssocID="{1C337297-95B8-4695-ABB4-B411AEA24D12}" presName="linNode" presStyleCnt="0"/>
      <dgm:spPr/>
    </dgm:pt>
    <dgm:pt modelId="{D5861BCE-D13A-4C34-A87C-7E3D70541848}" type="pres">
      <dgm:prSet presAssocID="{1C337297-95B8-4695-ABB4-B411AEA24D12}" presName="parentText" presStyleLbl="node1" presStyleIdx="5" presStyleCnt="8" custScaleX="174638" custLinFactY="-26975" custLinFactNeighborX="844" custLinFactNeighborY="-100000">
        <dgm:presLayoutVars>
          <dgm:chMax val="1"/>
          <dgm:bulletEnabled val="1"/>
        </dgm:presLayoutVars>
      </dgm:prSet>
      <dgm:spPr/>
    </dgm:pt>
    <dgm:pt modelId="{DA9A78AF-7E15-4212-BB92-3A24CC76AEB8}" type="pres">
      <dgm:prSet presAssocID="{3CF8BEC5-E47F-433D-A9F9-ABF429D2E2F8}" presName="sp" presStyleCnt="0"/>
      <dgm:spPr/>
    </dgm:pt>
    <dgm:pt modelId="{A40880E0-60E2-466D-8F68-3E8A084ED61F}" type="pres">
      <dgm:prSet presAssocID="{CD87D7FD-E409-4BF2-BFF8-475AF06A0792}" presName="linNode" presStyleCnt="0"/>
      <dgm:spPr/>
    </dgm:pt>
    <dgm:pt modelId="{47806910-9F8A-48A6-88E4-41B20D836FD9}" type="pres">
      <dgm:prSet presAssocID="{CD87D7FD-E409-4BF2-BFF8-475AF06A0792}" presName="parentText" presStyleLbl="node1" presStyleIdx="6" presStyleCnt="8" custScaleX="174638" custLinFactY="-38224" custLinFactNeighborX="844" custLinFactNeighborY="-100000">
        <dgm:presLayoutVars>
          <dgm:chMax val="1"/>
          <dgm:bulletEnabled val="1"/>
        </dgm:presLayoutVars>
      </dgm:prSet>
      <dgm:spPr/>
    </dgm:pt>
    <dgm:pt modelId="{0B3087AF-28F7-46B5-A0DE-2D3662AEBCEA}" type="pres">
      <dgm:prSet presAssocID="{76EC2079-928B-4B12-BB06-BCEC87C18FF7}" presName="sp" presStyleCnt="0"/>
      <dgm:spPr/>
    </dgm:pt>
    <dgm:pt modelId="{BF808E94-56B7-4225-B48C-4A77DF79DB16}" type="pres">
      <dgm:prSet presAssocID="{E9F9993D-CA38-481D-A595-DE8FBF04CD60}" presName="linNode" presStyleCnt="0"/>
      <dgm:spPr/>
    </dgm:pt>
    <dgm:pt modelId="{A39D6DCF-ED9D-4F39-8FB9-6A3B8F8C2641}" type="pres">
      <dgm:prSet presAssocID="{E9F9993D-CA38-481D-A595-DE8FBF04CD60}" presName="parentText" presStyleLbl="node1" presStyleIdx="7" presStyleCnt="8" custScaleX="174638" custLinFactY="-49472" custLinFactNeighborX="844" custLinFactNeighborY="-100000">
        <dgm:presLayoutVars>
          <dgm:chMax val="1"/>
          <dgm:bulletEnabled val="1"/>
        </dgm:presLayoutVars>
      </dgm:prSet>
      <dgm:spPr/>
    </dgm:pt>
  </dgm:ptLst>
  <dgm:cxnLst>
    <dgm:cxn modelId="{B69F460B-8DE0-4847-A9AD-851B9E81154A}" srcId="{F05C503B-EF51-42C8-A8A2-577712487DF2}" destId="{CD87D7FD-E409-4BF2-BFF8-475AF06A0792}" srcOrd="6" destOrd="0" parTransId="{16650766-8920-4ED0-B156-83BE8CB1BF2C}" sibTransId="{76EC2079-928B-4B12-BB06-BCEC87C18FF7}"/>
    <dgm:cxn modelId="{86777C1D-9FBD-4158-9231-7806437AB84D}" type="presOf" srcId="{316DAED9-D146-4707-A35C-62CBBE0E3C62}" destId="{446E17DA-1CA3-4A8E-B094-944D11D3FE93}" srcOrd="0" destOrd="0" presId="urn:microsoft.com/office/officeart/2005/8/layout/vList5"/>
    <dgm:cxn modelId="{D418D231-35B6-4A4E-8AE0-5293A465668C}" type="presOf" srcId="{1C337297-95B8-4695-ABB4-B411AEA24D12}" destId="{D5861BCE-D13A-4C34-A87C-7E3D70541848}" srcOrd="0" destOrd="0" presId="urn:microsoft.com/office/officeart/2005/8/layout/vList5"/>
    <dgm:cxn modelId="{4CEEC346-5D29-428D-AB73-08635F9A7544}" type="presOf" srcId="{0C93E0A1-13F1-4C12-9CFF-C6102608DD13}" destId="{0827B83C-124A-4737-8AA4-5D8188B8CAD6}" srcOrd="0" destOrd="0" presId="urn:microsoft.com/office/officeart/2005/8/layout/vList5"/>
    <dgm:cxn modelId="{9CC6A74B-FAB4-4353-8B48-79867B0897F8}" srcId="{F05C503B-EF51-42C8-A8A2-577712487DF2}" destId="{CD61BA01-60E2-4EC2-85C1-AB80F23A9B9F}" srcOrd="4" destOrd="0" parTransId="{41B8B97D-6B19-42BB-BA2C-6380A0C9B7CC}" sibTransId="{D1F4EF3B-0EC0-46E7-873B-84E706E078EE}"/>
    <dgm:cxn modelId="{06A73B53-EA9B-4FD7-BF08-E64364B29ECF}" srcId="{F05C503B-EF51-42C8-A8A2-577712487DF2}" destId="{1D2F040C-E4A1-4061-BDDC-D11AFC35AE5F}" srcOrd="1" destOrd="0" parTransId="{107A77BD-AB60-4A7F-8469-30C9EFC83A14}" sibTransId="{E83A4B3F-F7B0-407E-A522-7361EA19D27E}"/>
    <dgm:cxn modelId="{91571F56-35E2-4EDB-A0BF-E8FB239445EC}" type="presOf" srcId="{F05C503B-EF51-42C8-A8A2-577712487DF2}" destId="{8FDC142E-9457-4E45-88E2-72ABA0B52F5D}" srcOrd="0" destOrd="0" presId="urn:microsoft.com/office/officeart/2005/8/layout/vList5"/>
    <dgm:cxn modelId="{9CE1458B-D434-42E9-8E38-F883CBFA5ADD}" type="presOf" srcId="{2083810F-C1D9-441D-B3A6-06B6E97609B4}" destId="{AACDFA3D-CA80-4B63-A460-B65FF504E4F8}" srcOrd="0" destOrd="0" presId="urn:microsoft.com/office/officeart/2005/8/layout/vList5"/>
    <dgm:cxn modelId="{059F448C-DB3B-4D7C-9A48-C1F0994FE484}" type="presOf" srcId="{E9F9993D-CA38-481D-A595-DE8FBF04CD60}" destId="{A39D6DCF-ED9D-4F39-8FB9-6A3B8F8C2641}" srcOrd="0" destOrd="0" presId="urn:microsoft.com/office/officeart/2005/8/layout/vList5"/>
    <dgm:cxn modelId="{44BBB89F-7668-43FC-89BE-9D10195E0305}" srcId="{F05C503B-EF51-42C8-A8A2-577712487DF2}" destId="{E9F9993D-CA38-481D-A595-DE8FBF04CD60}" srcOrd="7" destOrd="0" parTransId="{D77EAA99-9D4A-4DA6-A225-7511EDBAE041}" sibTransId="{22F9DD5D-BF5E-4369-8000-EB2BF5602817}"/>
    <dgm:cxn modelId="{548ED5A0-8F4C-4178-B6A9-27B537A0DFD7}" srcId="{F05C503B-EF51-42C8-A8A2-577712487DF2}" destId="{1C337297-95B8-4695-ABB4-B411AEA24D12}" srcOrd="5" destOrd="0" parTransId="{FB0C11FD-5A69-4E2C-A69A-96D4154DB046}" sibTransId="{3CF8BEC5-E47F-433D-A9F9-ABF429D2E2F8}"/>
    <dgm:cxn modelId="{705E00A1-9248-4598-8104-F2C8E207B373}" type="presOf" srcId="{1D2F040C-E4A1-4061-BDDC-D11AFC35AE5F}" destId="{8862ED88-AC5A-4349-A98D-A9E467C4EA3C}" srcOrd="0" destOrd="0" presId="urn:microsoft.com/office/officeart/2005/8/layout/vList5"/>
    <dgm:cxn modelId="{36D3B7B2-B330-46CC-A056-53F68392FFAB}" srcId="{F05C503B-EF51-42C8-A8A2-577712487DF2}" destId="{0C93E0A1-13F1-4C12-9CFF-C6102608DD13}" srcOrd="3" destOrd="0" parTransId="{9973847A-6DD4-4B01-B29F-4E200FE97BAD}" sibTransId="{288AC935-19BE-47E0-B3D2-CD6275010BB9}"/>
    <dgm:cxn modelId="{ED5C88DB-911E-4914-B4D8-399D44B76D8C}" type="presOf" srcId="{CD61BA01-60E2-4EC2-85C1-AB80F23A9B9F}" destId="{1CFEE945-DAC0-48F2-8225-B1243CA56345}" srcOrd="0" destOrd="0" presId="urn:microsoft.com/office/officeart/2005/8/layout/vList5"/>
    <dgm:cxn modelId="{4C73D7E0-C21D-4445-A3F5-CBD7A444E706}" srcId="{F05C503B-EF51-42C8-A8A2-577712487DF2}" destId="{2083810F-C1D9-441D-B3A6-06B6E97609B4}" srcOrd="0" destOrd="0" parTransId="{B2ADD7F5-39C9-4B84-BD89-E31FC410B9AB}" sibTransId="{DAE59F1C-C2D3-42F0-9F47-16D09DF9B757}"/>
    <dgm:cxn modelId="{AF6655E1-B321-4D5B-913C-14F5AF384E48}" srcId="{F05C503B-EF51-42C8-A8A2-577712487DF2}" destId="{316DAED9-D146-4707-A35C-62CBBE0E3C62}" srcOrd="2" destOrd="0" parTransId="{96A8ACBE-E72F-4242-8D0A-D8B4FB7CFAA1}" sibTransId="{DE980F3E-AF1A-463B-9684-0CC8DE8CDA83}"/>
    <dgm:cxn modelId="{4CFA40F6-5142-470D-AC11-5F71D23E9271}" type="presOf" srcId="{CD87D7FD-E409-4BF2-BFF8-475AF06A0792}" destId="{47806910-9F8A-48A6-88E4-41B20D836FD9}" srcOrd="0" destOrd="0" presId="urn:microsoft.com/office/officeart/2005/8/layout/vList5"/>
    <dgm:cxn modelId="{2530421D-2931-4F52-94F4-3CBBCAFBCA04}" type="presParOf" srcId="{8FDC142E-9457-4E45-88E2-72ABA0B52F5D}" destId="{1C435FED-6D29-4A2C-BB76-90A82704E006}" srcOrd="0" destOrd="0" presId="urn:microsoft.com/office/officeart/2005/8/layout/vList5"/>
    <dgm:cxn modelId="{0AA91CD6-D5F5-489B-A160-EB146FC3E76E}" type="presParOf" srcId="{1C435FED-6D29-4A2C-BB76-90A82704E006}" destId="{AACDFA3D-CA80-4B63-A460-B65FF504E4F8}" srcOrd="0" destOrd="0" presId="urn:microsoft.com/office/officeart/2005/8/layout/vList5"/>
    <dgm:cxn modelId="{BA941A0D-2903-47B9-A7FB-CB3EE56ADE5D}" type="presParOf" srcId="{8FDC142E-9457-4E45-88E2-72ABA0B52F5D}" destId="{48F12A27-81E8-4AE4-A62D-15A6A2ED8078}" srcOrd="1" destOrd="0" presId="urn:microsoft.com/office/officeart/2005/8/layout/vList5"/>
    <dgm:cxn modelId="{85663CBA-076B-4DC1-B93D-762118D91DDF}" type="presParOf" srcId="{8FDC142E-9457-4E45-88E2-72ABA0B52F5D}" destId="{BB1B6BBF-9197-427F-8D17-857D6DCB5B1F}" srcOrd="2" destOrd="0" presId="urn:microsoft.com/office/officeart/2005/8/layout/vList5"/>
    <dgm:cxn modelId="{DDE350F5-01B3-4BAB-B003-53ACA2AFFE76}" type="presParOf" srcId="{BB1B6BBF-9197-427F-8D17-857D6DCB5B1F}" destId="{8862ED88-AC5A-4349-A98D-A9E467C4EA3C}" srcOrd="0" destOrd="0" presId="urn:microsoft.com/office/officeart/2005/8/layout/vList5"/>
    <dgm:cxn modelId="{1AEF86CC-2AD9-42E5-85A0-FD4847AFC20A}" type="presParOf" srcId="{8FDC142E-9457-4E45-88E2-72ABA0B52F5D}" destId="{014D3CF0-106A-4198-B48A-3C64F0F8C0E2}" srcOrd="3" destOrd="0" presId="urn:microsoft.com/office/officeart/2005/8/layout/vList5"/>
    <dgm:cxn modelId="{BFF57BF7-71D5-4250-9F96-E016CD6E5CCC}" type="presParOf" srcId="{8FDC142E-9457-4E45-88E2-72ABA0B52F5D}" destId="{A29A1E7F-0D4D-4956-9832-613F47EFB5EB}" srcOrd="4" destOrd="0" presId="urn:microsoft.com/office/officeart/2005/8/layout/vList5"/>
    <dgm:cxn modelId="{9D40E0BF-133C-4867-9C53-374CD25405FF}" type="presParOf" srcId="{A29A1E7F-0D4D-4956-9832-613F47EFB5EB}" destId="{446E17DA-1CA3-4A8E-B094-944D11D3FE93}" srcOrd="0" destOrd="0" presId="urn:microsoft.com/office/officeart/2005/8/layout/vList5"/>
    <dgm:cxn modelId="{492F7681-B78C-4607-B90C-AB8615879034}" type="presParOf" srcId="{8FDC142E-9457-4E45-88E2-72ABA0B52F5D}" destId="{E1D414EB-2F52-4729-A1A9-0CE492F46567}" srcOrd="5" destOrd="0" presId="urn:microsoft.com/office/officeart/2005/8/layout/vList5"/>
    <dgm:cxn modelId="{1B1E37E2-2DB1-4DAD-B1C8-1600986BF540}" type="presParOf" srcId="{8FDC142E-9457-4E45-88E2-72ABA0B52F5D}" destId="{6497E1D6-6E9B-4E10-9E96-35B8F10CA268}" srcOrd="6" destOrd="0" presId="urn:microsoft.com/office/officeart/2005/8/layout/vList5"/>
    <dgm:cxn modelId="{8B1897EB-2095-4773-8769-775F7C5CEBA7}" type="presParOf" srcId="{6497E1D6-6E9B-4E10-9E96-35B8F10CA268}" destId="{0827B83C-124A-4737-8AA4-5D8188B8CAD6}" srcOrd="0" destOrd="0" presId="urn:microsoft.com/office/officeart/2005/8/layout/vList5"/>
    <dgm:cxn modelId="{24E81031-B7D6-481E-A422-97213E2282F2}" type="presParOf" srcId="{8FDC142E-9457-4E45-88E2-72ABA0B52F5D}" destId="{4A40A54A-32EF-4B99-8759-4F274EB7C472}" srcOrd="7" destOrd="0" presId="urn:microsoft.com/office/officeart/2005/8/layout/vList5"/>
    <dgm:cxn modelId="{DCB672EE-EA2E-4DB7-88A5-9A4756537143}" type="presParOf" srcId="{8FDC142E-9457-4E45-88E2-72ABA0B52F5D}" destId="{D84D0667-7B79-43A2-A1CB-68E878A074E1}" srcOrd="8" destOrd="0" presId="urn:microsoft.com/office/officeart/2005/8/layout/vList5"/>
    <dgm:cxn modelId="{270C90A3-BC94-4208-9777-60FD5D9E9449}" type="presParOf" srcId="{D84D0667-7B79-43A2-A1CB-68E878A074E1}" destId="{1CFEE945-DAC0-48F2-8225-B1243CA56345}" srcOrd="0" destOrd="0" presId="urn:microsoft.com/office/officeart/2005/8/layout/vList5"/>
    <dgm:cxn modelId="{4E5C0C00-33EE-4680-A4DA-4A3C0574CA34}" type="presParOf" srcId="{8FDC142E-9457-4E45-88E2-72ABA0B52F5D}" destId="{40A2A20E-088A-48AA-A27B-E1B2E076D048}" srcOrd="9" destOrd="0" presId="urn:microsoft.com/office/officeart/2005/8/layout/vList5"/>
    <dgm:cxn modelId="{3543B2E5-12EE-476F-9EB3-37C9612C7878}" type="presParOf" srcId="{8FDC142E-9457-4E45-88E2-72ABA0B52F5D}" destId="{122B5C23-1767-4BEC-A4B2-59598641E5FB}" srcOrd="10" destOrd="0" presId="urn:microsoft.com/office/officeart/2005/8/layout/vList5"/>
    <dgm:cxn modelId="{CD2BA8CC-2ACA-42EB-BDC9-75000E631B50}" type="presParOf" srcId="{122B5C23-1767-4BEC-A4B2-59598641E5FB}" destId="{D5861BCE-D13A-4C34-A87C-7E3D70541848}" srcOrd="0" destOrd="0" presId="urn:microsoft.com/office/officeart/2005/8/layout/vList5"/>
    <dgm:cxn modelId="{51B13B26-9F6C-43D6-ADCB-9B36D08339A0}" type="presParOf" srcId="{8FDC142E-9457-4E45-88E2-72ABA0B52F5D}" destId="{DA9A78AF-7E15-4212-BB92-3A24CC76AEB8}" srcOrd="11" destOrd="0" presId="urn:microsoft.com/office/officeart/2005/8/layout/vList5"/>
    <dgm:cxn modelId="{A50A886F-37CC-4E8B-9E3B-853358CEAE2C}" type="presParOf" srcId="{8FDC142E-9457-4E45-88E2-72ABA0B52F5D}" destId="{A40880E0-60E2-466D-8F68-3E8A084ED61F}" srcOrd="12" destOrd="0" presId="urn:microsoft.com/office/officeart/2005/8/layout/vList5"/>
    <dgm:cxn modelId="{C581195A-1CA1-40F6-9F2C-5420BBD2ECBE}" type="presParOf" srcId="{A40880E0-60E2-466D-8F68-3E8A084ED61F}" destId="{47806910-9F8A-48A6-88E4-41B20D836FD9}" srcOrd="0" destOrd="0" presId="urn:microsoft.com/office/officeart/2005/8/layout/vList5"/>
    <dgm:cxn modelId="{4ACE53A9-B73A-4A9B-AB2E-722C9DE304FC}" type="presParOf" srcId="{8FDC142E-9457-4E45-88E2-72ABA0B52F5D}" destId="{0B3087AF-28F7-46B5-A0DE-2D3662AEBCEA}" srcOrd="13" destOrd="0" presId="urn:microsoft.com/office/officeart/2005/8/layout/vList5"/>
    <dgm:cxn modelId="{ADD780D8-F61D-4B58-BBC2-BB183B8D10EB}" type="presParOf" srcId="{8FDC142E-9457-4E45-88E2-72ABA0B52F5D}" destId="{BF808E94-56B7-4225-B48C-4A77DF79DB16}" srcOrd="14" destOrd="0" presId="urn:microsoft.com/office/officeart/2005/8/layout/vList5"/>
    <dgm:cxn modelId="{1D5FDA62-D46C-4F6E-A555-627A60427AEF}" type="presParOf" srcId="{BF808E94-56B7-4225-B48C-4A77DF79DB16}" destId="{A39D6DCF-ED9D-4F39-8FB9-6A3B8F8C2641}"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E9CA48-4EA1-46D8-8CD6-7B083218C50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7686099D-703A-41FD-B172-A51B43C8E0B8}">
      <dgm:prSet custT="1"/>
      <dgm:spPr/>
      <dgm:t>
        <a:bodyPr/>
        <a:lstStyle/>
        <a:p>
          <a:r>
            <a:rPr lang="en-IN" sz="3600" b="1" i="0" u="none" dirty="0">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dgm:t>
    </dgm:pt>
    <dgm:pt modelId="{FEB02824-ACB3-43A5-96F8-B784260D1D6C}" type="parTrans" cxnId="{AFA8BBFA-57B5-401A-9E70-AE22809AC9E5}">
      <dgm:prSet/>
      <dgm:spPr/>
      <dgm:t>
        <a:bodyPr/>
        <a:lstStyle/>
        <a:p>
          <a:endParaRPr lang="en-IN"/>
        </a:p>
      </dgm:t>
    </dgm:pt>
    <dgm:pt modelId="{9A0FAE38-6B89-4019-88BB-FB63DBA130E5}" type="sibTrans" cxnId="{AFA8BBFA-57B5-401A-9E70-AE22809AC9E5}">
      <dgm:prSet/>
      <dgm:spPr/>
      <dgm:t>
        <a:bodyPr/>
        <a:lstStyle/>
        <a:p>
          <a:endParaRPr lang="en-IN"/>
        </a:p>
      </dgm:t>
    </dgm:pt>
    <dgm:pt modelId="{E7D15EAF-5B7C-41CB-9E19-77F5052740C2}" type="pres">
      <dgm:prSet presAssocID="{A9E9CA48-4EA1-46D8-8CD6-7B083218C502}" presName="linear" presStyleCnt="0">
        <dgm:presLayoutVars>
          <dgm:animLvl val="lvl"/>
          <dgm:resizeHandles val="exact"/>
        </dgm:presLayoutVars>
      </dgm:prSet>
      <dgm:spPr/>
    </dgm:pt>
    <dgm:pt modelId="{B0E2CD54-63B5-4B0D-8879-18F7FE91401B}" type="pres">
      <dgm:prSet presAssocID="{7686099D-703A-41FD-B172-A51B43C8E0B8}" presName="parentText" presStyleLbl="node1" presStyleIdx="0" presStyleCnt="1" custLinFactNeighborX="-13661" custLinFactNeighborY="4461">
        <dgm:presLayoutVars>
          <dgm:chMax val="0"/>
          <dgm:bulletEnabled val="1"/>
        </dgm:presLayoutVars>
      </dgm:prSet>
      <dgm:spPr/>
    </dgm:pt>
  </dgm:ptLst>
  <dgm:cxnLst>
    <dgm:cxn modelId="{43804D47-ED20-4914-A0B3-E886F570DEC1}" type="presOf" srcId="{A9E9CA48-4EA1-46D8-8CD6-7B083218C502}" destId="{E7D15EAF-5B7C-41CB-9E19-77F5052740C2}" srcOrd="0" destOrd="0" presId="urn:microsoft.com/office/officeart/2005/8/layout/vList2"/>
    <dgm:cxn modelId="{688675A4-F326-4489-84E5-29DC1695D8D9}" type="presOf" srcId="{7686099D-703A-41FD-B172-A51B43C8E0B8}" destId="{B0E2CD54-63B5-4B0D-8879-18F7FE91401B}" srcOrd="0" destOrd="0" presId="urn:microsoft.com/office/officeart/2005/8/layout/vList2"/>
    <dgm:cxn modelId="{AFA8BBFA-57B5-401A-9E70-AE22809AC9E5}" srcId="{A9E9CA48-4EA1-46D8-8CD6-7B083218C502}" destId="{7686099D-703A-41FD-B172-A51B43C8E0B8}" srcOrd="0" destOrd="0" parTransId="{FEB02824-ACB3-43A5-96F8-B784260D1D6C}" sibTransId="{9A0FAE38-6B89-4019-88BB-FB63DBA130E5}"/>
    <dgm:cxn modelId="{CC8AF90E-AA26-44A5-857C-2DE06AA14107}" type="presParOf" srcId="{E7D15EAF-5B7C-41CB-9E19-77F5052740C2}" destId="{B0E2CD54-63B5-4B0D-8879-18F7FE9140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49B183-265B-4199-B24E-1F12ECC3C54F}"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IN"/>
        </a:p>
      </dgm:t>
    </dgm:pt>
    <dgm:pt modelId="{EE0F2698-EBFD-44CA-9C3D-4A70EFD8D40E}">
      <dgm:prSet custT="1"/>
      <dgm:spPr/>
      <dgm:t>
        <a:bodyPr/>
        <a:lstStyle/>
        <a:p>
          <a:r>
            <a:rPr lang="en-IN" sz="3600" b="1" i="0" baseline="0" dirty="0"/>
            <a:t>Industry Review</a:t>
          </a:r>
          <a:endParaRPr lang="en-IN" sz="3600" b="1" dirty="0"/>
        </a:p>
      </dgm:t>
    </dgm:pt>
    <dgm:pt modelId="{3D1D286A-9001-4921-A673-378E796685A4}" type="parTrans" cxnId="{6E3675B6-5A14-4FB3-8545-947E24EE2A4C}">
      <dgm:prSet/>
      <dgm:spPr/>
      <dgm:t>
        <a:bodyPr/>
        <a:lstStyle/>
        <a:p>
          <a:endParaRPr lang="en-IN"/>
        </a:p>
      </dgm:t>
    </dgm:pt>
    <dgm:pt modelId="{020E0718-7EDF-4F0A-9D56-235C0BA0226D}" type="sibTrans" cxnId="{6E3675B6-5A14-4FB3-8545-947E24EE2A4C}">
      <dgm:prSet/>
      <dgm:spPr/>
      <dgm:t>
        <a:bodyPr/>
        <a:lstStyle/>
        <a:p>
          <a:endParaRPr lang="en-IN"/>
        </a:p>
      </dgm:t>
    </dgm:pt>
    <dgm:pt modelId="{F49A3D43-6474-4C01-8D6A-CC1CE3FEAC83}">
      <dgm:prSet custT="1"/>
      <dgm:spPr/>
      <dgm:t>
        <a:bodyPr/>
        <a:lstStyle/>
        <a:p>
          <a:r>
            <a:rPr lang="en-IN" sz="2000" b="0" i="0" baseline="0" dirty="0"/>
            <a:t>Direct Marketing and its relevance in the Banking Industry</a:t>
          </a:r>
          <a:endParaRPr lang="en-IN" sz="2000" dirty="0"/>
        </a:p>
      </dgm:t>
    </dgm:pt>
    <dgm:pt modelId="{BCA0E931-9EC3-4EC7-936F-74F0A8FB2185}" type="parTrans" cxnId="{AC8D4933-0E76-46F0-B50E-0EF2C9106779}">
      <dgm:prSet/>
      <dgm:spPr/>
      <dgm:t>
        <a:bodyPr/>
        <a:lstStyle/>
        <a:p>
          <a:endParaRPr lang="en-IN"/>
        </a:p>
      </dgm:t>
    </dgm:pt>
    <dgm:pt modelId="{5507A15C-0521-4236-9002-04FF232BEAD0}" type="sibTrans" cxnId="{AC8D4933-0E76-46F0-B50E-0EF2C9106779}">
      <dgm:prSet/>
      <dgm:spPr/>
      <dgm:t>
        <a:bodyPr/>
        <a:lstStyle/>
        <a:p>
          <a:endParaRPr lang="en-IN"/>
        </a:p>
      </dgm:t>
    </dgm:pt>
    <dgm:pt modelId="{EC46287A-690C-4EAF-A7F4-1D874DC52D2F}">
      <dgm:prSet custT="1"/>
      <dgm:spPr/>
      <dgm:t>
        <a:bodyPr/>
        <a:lstStyle/>
        <a:p>
          <a:r>
            <a:rPr lang="en-IN" sz="2000" b="0" i="0" baseline="0" dirty="0"/>
            <a:t>Telemarketing as a type of Direct Marketing</a:t>
          </a:r>
          <a:endParaRPr lang="en-IN" sz="2000" dirty="0"/>
        </a:p>
      </dgm:t>
    </dgm:pt>
    <dgm:pt modelId="{48E31627-3478-440B-BCD8-1B68F527C896}" type="parTrans" cxnId="{FD65801B-7AAA-4E9D-8AC0-2A2526E6A1E5}">
      <dgm:prSet/>
      <dgm:spPr/>
      <dgm:t>
        <a:bodyPr/>
        <a:lstStyle/>
        <a:p>
          <a:endParaRPr lang="en-IN"/>
        </a:p>
      </dgm:t>
    </dgm:pt>
    <dgm:pt modelId="{78C72601-E70F-4900-B1D0-FA060D192305}" type="sibTrans" cxnId="{FD65801B-7AAA-4E9D-8AC0-2A2526E6A1E5}">
      <dgm:prSet/>
      <dgm:spPr/>
      <dgm:t>
        <a:bodyPr/>
        <a:lstStyle/>
        <a:p>
          <a:endParaRPr lang="en-IN"/>
        </a:p>
      </dgm:t>
    </dgm:pt>
    <dgm:pt modelId="{A64933A7-0D13-47BB-9994-86A1F92C27FC}">
      <dgm:prSet/>
      <dgm:spPr/>
      <dgm:t>
        <a:bodyPr/>
        <a:lstStyle/>
        <a:p>
          <a:r>
            <a:rPr lang="en-IN" b="1" i="0" baseline="0" dirty="0"/>
            <a:t>Areas our project aims to focus</a:t>
          </a:r>
          <a:endParaRPr lang="en-IN" b="1" dirty="0"/>
        </a:p>
      </dgm:t>
    </dgm:pt>
    <dgm:pt modelId="{ACCD5521-B90F-4B8D-92AC-F549D730D4D1}" type="parTrans" cxnId="{894FD493-F755-42CA-98B0-4C1F3D922AFA}">
      <dgm:prSet/>
      <dgm:spPr/>
      <dgm:t>
        <a:bodyPr/>
        <a:lstStyle/>
        <a:p>
          <a:endParaRPr lang="en-IN"/>
        </a:p>
      </dgm:t>
    </dgm:pt>
    <dgm:pt modelId="{79482706-964E-414F-9B3F-78AAA268918B}" type="sibTrans" cxnId="{894FD493-F755-42CA-98B0-4C1F3D922AFA}">
      <dgm:prSet/>
      <dgm:spPr/>
      <dgm:t>
        <a:bodyPr/>
        <a:lstStyle/>
        <a:p>
          <a:endParaRPr lang="en-IN"/>
        </a:p>
      </dgm:t>
    </dgm:pt>
    <dgm:pt modelId="{5D9232CB-E24D-4AF0-AB3D-520FD44C8D9C}">
      <dgm:prSet custT="1"/>
      <dgm:spPr/>
      <dgm:t>
        <a:bodyPr/>
        <a:lstStyle/>
        <a:p>
          <a:r>
            <a:rPr lang="en-IN" sz="2000" b="0" i="0" baseline="0" dirty="0"/>
            <a:t>Customer Segmentation</a:t>
          </a:r>
          <a:endParaRPr lang="en-IN" sz="2000" dirty="0"/>
        </a:p>
      </dgm:t>
    </dgm:pt>
    <dgm:pt modelId="{BF961F79-8E86-4E27-A2A0-196ABCBCAAA3}" type="parTrans" cxnId="{2CD70369-09AE-4FA5-B74C-41D3974641B2}">
      <dgm:prSet/>
      <dgm:spPr/>
      <dgm:t>
        <a:bodyPr/>
        <a:lstStyle/>
        <a:p>
          <a:endParaRPr lang="en-IN"/>
        </a:p>
      </dgm:t>
    </dgm:pt>
    <dgm:pt modelId="{898E8B25-C2E9-430C-9E71-AE247D0E607A}" type="sibTrans" cxnId="{2CD70369-09AE-4FA5-B74C-41D3974641B2}">
      <dgm:prSet/>
      <dgm:spPr/>
      <dgm:t>
        <a:bodyPr/>
        <a:lstStyle/>
        <a:p>
          <a:endParaRPr lang="en-IN"/>
        </a:p>
      </dgm:t>
    </dgm:pt>
    <dgm:pt modelId="{70BC429A-DEF2-4AE1-AC46-2673C3171B9D}">
      <dgm:prSet custT="1"/>
      <dgm:spPr/>
      <dgm:t>
        <a:bodyPr/>
        <a:lstStyle/>
        <a:p>
          <a:r>
            <a:rPr lang="en-IN" sz="2000" b="0" i="0" baseline="0" dirty="0"/>
            <a:t>Customer Retention</a:t>
          </a:r>
          <a:endParaRPr lang="en-IN" sz="2000" dirty="0"/>
        </a:p>
      </dgm:t>
    </dgm:pt>
    <dgm:pt modelId="{8B71D586-79B5-41C0-82C2-8210F9D024C7}" type="parTrans" cxnId="{AE83284D-DED7-4CE3-A6E0-800152EC2626}">
      <dgm:prSet/>
      <dgm:spPr/>
      <dgm:t>
        <a:bodyPr/>
        <a:lstStyle/>
        <a:p>
          <a:endParaRPr lang="en-IN"/>
        </a:p>
      </dgm:t>
    </dgm:pt>
    <dgm:pt modelId="{4BE231E8-D5F2-4E5F-9EF4-7C9B5450817D}" type="sibTrans" cxnId="{AE83284D-DED7-4CE3-A6E0-800152EC2626}">
      <dgm:prSet/>
      <dgm:spPr/>
      <dgm:t>
        <a:bodyPr/>
        <a:lstStyle/>
        <a:p>
          <a:endParaRPr lang="en-IN"/>
        </a:p>
      </dgm:t>
    </dgm:pt>
    <dgm:pt modelId="{B00889C0-0E00-4EDD-BCB8-D5728C21AC00}" type="pres">
      <dgm:prSet presAssocID="{0649B183-265B-4199-B24E-1F12ECC3C54F}" presName="Name0" presStyleCnt="0">
        <dgm:presLayoutVars>
          <dgm:dir/>
          <dgm:animLvl val="lvl"/>
          <dgm:resizeHandles val="exact"/>
        </dgm:presLayoutVars>
      </dgm:prSet>
      <dgm:spPr/>
    </dgm:pt>
    <dgm:pt modelId="{39E76598-8C33-4578-8347-3B21F828E6DB}" type="pres">
      <dgm:prSet presAssocID="{EE0F2698-EBFD-44CA-9C3D-4A70EFD8D40E}" presName="linNode" presStyleCnt="0"/>
      <dgm:spPr/>
    </dgm:pt>
    <dgm:pt modelId="{56AF8435-D651-488E-A298-2B388E3016C2}" type="pres">
      <dgm:prSet presAssocID="{EE0F2698-EBFD-44CA-9C3D-4A70EFD8D40E}" presName="parentText" presStyleLbl="node1" presStyleIdx="0" presStyleCnt="2">
        <dgm:presLayoutVars>
          <dgm:chMax val="1"/>
          <dgm:bulletEnabled val="1"/>
        </dgm:presLayoutVars>
      </dgm:prSet>
      <dgm:spPr/>
    </dgm:pt>
    <dgm:pt modelId="{7E7C3333-BB85-4E72-B8CF-E8E3B14CE50F}" type="pres">
      <dgm:prSet presAssocID="{EE0F2698-EBFD-44CA-9C3D-4A70EFD8D40E}" presName="descendantText" presStyleLbl="alignAccFollowNode1" presStyleIdx="0" presStyleCnt="2">
        <dgm:presLayoutVars>
          <dgm:bulletEnabled val="1"/>
        </dgm:presLayoutVars>
      </dgm:prSet>
      <dgm:spPr/>
    </dgm:pt>
    <dgm:pt modelId="{6620D7AA-913C-41A0-A6CF-9533853B697F}" type="pres">
      <dgm:prSet presAssocID="{020E0718-7EDF-4F0A-9D56-235C0BA0226D}" presName="sp" presStyleCnt="0"/>
      <dgm:spPr/>
    </dgm:pt>
    <dgm:pt modelId="{57DA4989-0B37-429F-9F32-AB25A3BB27DB}" type="pres">
      <dgm:prSet presAssocID="{A64933A7-0D13-47BB-9994-86A1F92C27FC}" presName="linNode" presStyleCnt="0"/>
      <dgm:spPr/>
    </dgm:pt>
    <dgm:pt modelId="{CAAAF15C-9C2E-4691-A115-FBA22406957C}" type="pres">
      <dgm:prSet presAssocID="{A64933A7-0D13-47BB-9994-86A1F92C27FC}" presName="parentText" presStyleLbl="node1" presStyleIdx="1" presStyleCnt="2">
        <dgm:presLayoutVars>
          <dgm:chMax val="1"/>
          <dgm:bulletEnabled val="1"/>
        </dgm:presLayoutVars>
      </dgm:prSet>
      <dgm:spPr/>
    </dgm:pt>
    <dgm:pt modelId="{95CF00A1-E53F-460A-9662-6FF7D4D929DF}" type="pres">
      <dgm:prSet presAssocID="{A64933A7-0D13-47BB-9994-86A1F92C27FC}" presName="descendantText" presStyleLbl="alignAccFollowNode1" presStyleIdx="1" presStyleCnt="2">
        <dgm:presLayoutVars>
          <dgm:bulletEnabled val="1"/>
        </dgm:presLayoutVars>
      </dgm:prSet>
      <dgm:spPr/>
    </dgm:pt>
  </dgm:ptLst>
  <dgm:cxnLst>
    <dgm:cxn modelId="{FD65801B-7AAA-4E9D-8AC0-2A2526E6A1E5}" srcId="{EE0F2698-EBFD-44CA-9C3D-4A70EFD8D40E}" destId="{EC46287A-690C-4EAF-A7F4-1D874DC52D2F}" srcOrd="1" destOrd="0" parTransId="{48E31627-3478-440B-BCD8-1B68F527C896}" sibTransId="{78C72601-E70F-4900-B1D0-FA060D192305}"/>
    <dgm:cxn modelId="{D26E3223-792E-4552-8704-00B75579A9FC}" type="presOf" srcId="{5D9232CB-E24D-4AF0-AB3D-520FD44C8D9C}" destId="{95CF00A1-E53F-460A-9662-6FF7D4D929DF}" srcOrd="0" destOrd="0" presId="urn:microsoft.com/office/officeart/2005/8/layout/vList5"/>
    <dgm:cxn modelId="{AC8D4933-0E76-46F0-B50E-0EF2C9106779}" srcId="{EE0F2698-EBFD-44CA-9C3D-4A70EFD8D40E}" destId="{F49A3D43-6474-4C01-8D6A-CC1CE3FEAC83}" srcOrd="0" destOrd="0" parTransId="{BCA0E931-9EC3-4EC7-936F-74F0A8FB2185}" sibTransId="{5507A15C-0521-4236-9002-04FF232BEAD0}"/>
    <dgm:cxn modelId="{0DDB943B-437F-437B-A50D-625784AC2131}" type="presOf" srcId="{A64933A7-0D13-47BB-9994-86A1F92C27FC}" destId="{CAAAF15C-9C2E-4691-A115-FBA22406957C}" srcOrd="0" destOrd="0" presId="urn:microsoft.com/office/officeart/2005/8/layout/vList5"/>
    <dgm:cxn modelId="{2CD70369-09AE-4FA5-B74C-41D3974641B2}" srcId="{A64933A7-0D13-47BB-9994-86A1F92C27FC}" destId="{5D9232CB-E24D-4AF0-AB3D-520FD44C8D9C}" srcOrd="0" destOrd="0" parTransId="{BF961F79-8E86-4E27-A2A0-196ABCBCAAA3}" sibTransId="{898E8B25-C2E9-430C-9E71-AE247D0E607A}"/>
    <dgm:cxn modelId="{AE83284D-DED7-4CE3-A6E0-800152EC2626}" srcId="{A64933A7-0D13-47BB-9994-86A1F92C27FC}" destId="{70BC429A-DEF2-4AE1-AC46-2673C3171B9D}" srcOrd="1" destOrd="0" parTransId="{8B71D586-79B5-41C0-82C2-8210F9D024C7}" sibTransId="{4BE231E8-D5F2-4E5F-9EF4-7C9B5450817D}"/>
    <dgm:cxn modelId="{894FD493-F755-42CA-98B0-4C1F3D922AFA}" srcId="{0649B183-265B-4199-B24E-1F12ECC3C54F}" destId="{A64933A7-0D13-47BB-9994-86A1F92C27FC}" srcOrd="1" destOrd="0" parTransId="{ACCD5521-B90F-4B8D-92AC-F549D730D4D1}" sibTransId="{79482706-964E-414F-9B3F-78AAA268918B}"/>
    <dgm:cxn modelId="{9D5BAD9B-1F99-4013-9C1B-2EC0A6125513}" type="presOf" srcId="{0649B183-265B-4199-B24E-1F12ECC3C54F}" destId="{B00889C0-0E00-4EDD-BCB8-D5728C21AC00}" srcOrd="0" destOrd="0" presId="urn:microsoft.com/office/officeart/2005/8/layout/vList5"/>
    <dgm:cxn modelId="{6E3675B6-5A14-4FB3-8545-947E24EE2A4C}" srcId="{0649B183-265B-4199-B24E-1F12ECC3C54F}" destId="{EE0F2698-EBFD-44CA-9C3D-4A70EFD8D40E}" srcOrd="0" destOrd="0" parTransId="{3D1D286A-9001-4921-A673-378E796685A4}" sibTransId="{020E0718-7EDF-4F0A-9D56-235C0BA0226D}"/>
    <dgm:cxn modelId="{E5F2BAC7-40BB-4706-9ED1-D327EF334F3A}" type="presOf" srcId="{EC46287A-690C-4EAF-A7F4-1D874DC52D2F}" destId="{7E7C3333-BB85-4E72-B8CF-E8E3B14CE50F}" srcOrd="0" destOrd="1" presId="urn:microsoft.com/office/officeart/2005/8/layout/vList5"/>
    <dgm:cxn modelId="{2360C5D7-80DB-4B7B-A5F6-66CF9BF713F1}" type="presOf" srcId="{EE0F2698-EBFD-44CA-9C3D-4A70EFD8D40E}" destId="{56AF8435-D651-488E-A298-2B388E3016C2}" srcOrd="0" destOrd="0" presId="urn:microsoft.com/office/officeart/2005/8/layout/vList5"/>
    <dgm:cxn modelId="{36DA9DDD-E14A-49C1-A58C-6D4E92C7ED1B}" type="presOf" srcId="{F49A3D43-6474-4C01-8D6A-CC1CE3FEAC83}" destId="{7E7C3333-BB85-4E72-B8CF-E8E3B14CE50F}" srcOrd="0" destOrd="0" presId="urn:microsoft.com/office/officeart/2005/8/layout/vList5"/>
    <dgm:cxn modelId="{D1395FF1-9966-48EA-8856-5E8CA8A4D193}" type="presOf" srcId="{70BC429A-DEF2-4AE1-AC46-2673C3171B9D}" destId="{95CF00A1-E53F-460A-9662-6FF7D4D929DF}" srcOrd="0" destOrd="1" presId="urn:microsoft.com/office/officeart/2005/8/layout/vList5"/>
    <dgm:cxn modelId="{BBD0D0BF-B801-41D0-819C-E165587D2A1D}" type="presParOf" srcId="{B00889C0-0E00-4EDD-BCB8-D5728C21AC00}" destId="{39E76598-8C33-4578-8347-3B21F828E6DB}" srcOrd="0" destOrd="0" presId="urn:microsoft.com/office/officeart/2005/8/layout/vList5"/>
    <dgm:cxn modelId="{D7EE2D06-1235-4955-8E4D-5F7741A23853}" type="presParOf" srcId="{39E76598-8C33-4578-8347-3B21F828E6DB}" destId="{56AF8435-D651-488E-A298-2B388E3016C2}" srcOrd="0" destOrd="0" presId="urn:microsoft.com/office/officeart/2005/8/layout/vList5"/>
    <dgm:cxn modelId="{C209CF20-89A7-47E7-B626-2F1CDE0F7DF1}" type="presParOf" srcId="{39E76598-8C33-4578-8347-3B21F828E6DB}" destId="{7E7C3333-BB85-4E72-B8CF-E8E3B14CE50F}" srcOrd="1" destOrd="0" presId="urn:microsoft.com/office/officeart/2005/8/layout/vList5"/>
    <dgm:cxn modelId="{2FE40A58-406D-47D8-86D6-1A2C0166B6E7}" type="presParOf" srcId="{B00889C0-0E00-4EDD-BCB8-D5728C21AC00}" destId="{6620D7AA-913C-41A0-A6CF-9533853B697F}" srcOrd="1" destOrd="0" presId="urn:microsoft.com/office/officeart/2005/8/layout/vList5"/>
    <dgm:cxn modelId="{E2239FC3-2603-414D-A762-4CFF93471460}" type="presParOf" srcId="{B00889C0-0E00-4EDD-BCB8-D5728C21AC00}" destId="{57DA4989-0B37-429F-9F32-AB25A3BB27DB}" srcOrd="2" destOrd="0" presId="urn:microsoft.com/office/officeart/2005/8/layout/vList5"/>
    <dgm:cxn modelId="{B31A4283-E714-4DAA-9B5A-887E6660F728}" type="presParOf" srcId="{57DA4989-0B37-429F-9F32-AB25A3BB27DB}" destId="{CAAAF15C-9C2E-4691-A115-FBA22406957C}" srcOrd="0" destOrd="0" presId="urn:microsoft.com/office/officeart/2005/8/layout/vList5"/>
    <dgm:cxn modelId="{2C62E173-36BF-4AAF-94C1-4E3A7B925853}" type="presParOf" srcId="{57DA4989-0B37-429F-9F32-AB25A3BB27DB}" destId="{95CF00A1-E53F-460A-9662-6FF7D4D929DF}"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E9CA48-4EA1-46D8-8CD6-7B083218C50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686099D-703A-41FD-B172-A51B43C8E0B8}">
      <dgm:prSet custT="1"/>
      <dgm:spPr/>
      <dgm:t>
        <a:bodyPr/>
        <a:lstStyle/>
        <a:p>
          <a:r>
            <a:rPr lang="en-IN" sz="2800" b="1" dirty="0"/>
            <a:t>Attribute Information</a:t>
          </a:r>
        </a:p>
      </dgm:t>
    </dgm:pt>
    <dgm:pt modelId="{FEB02824-ACB3-43A5-96F8-B784260D1D6C}" type="parTrans" cxnId="{AFA8BBFA-57B5-401A-9E70-AE22809AC9E5}">
      <dgm:prSet/>
      <dgm:spPr/>
      <dgm:t>
        <a:bodyPr/>
        <a:lstStyle/>
        <a:p>
          <a:endParaRPr lang="en-IN"/>
        </a:p>
      </dgm:t>
    </dgm:pt>
    <dgm:pt modelId="{9A0FAE38-6B89-4019-88BB-FB63DBA130E5}" type="sibTrans" cxnId="{AFA8BBFA-57B5-401A-9E70-AE22809AC9E5}">
      <dgm:prSet/>
      <dgm:spPr/>
      <dgm:t>
        <a:bodyPr/>
        <a:lstStyle/>
        <a:p>
          <a:endParaRPr lang="en-IN"/>
        </a:p>
      </dgm:t>
    </dgm:pt>
    <dgm:pt modelId="{E7D15EAF-5B7C-41CB-9E19-77F5052740C2}" type="pres">
      <dgm:prSet presAssocID="{A9E9CA48-4EA1-46D8-8CD6-7B083218C502}" presName="linear" presStyleCnt="0">
        <dgm:presLayoutVars>
          <dgm:animLvl val="lvl"/>
          <dgm:resizeHandles val="exact"/>
        </dgm:presLayoutVars>
      </dgm:prSet>
      <dgm:spPr/>
    </dgm:pt>
    <dgm:pt modelId="{B0E2CD54-63B5-4B0D-8879-18F7FE91401B}" type="pres">
      <dgm:prSet presAssocID="{7686099D-703A-41FD-B172-A51B43C8E0B8}" presName="parentText" presStyleLbl="node1" presStyleIdx="0" presStyleCnt="1" custLinFactNeighborX="-45355" custLinFactNeighborY="-98273">
        <dgm:presLayoutVars>
          <dgm:chMax val="0"/>
          <dgm:bulletEnabled val="1"/>
        </dgm:presLayoutVars>
      </dgm:prSet>
      <dgm:spPr/>
    </dgm:pt>
  </dgm:ptLst>
  <dgm:cxnLst>
    <dgm:cxn modelId="{43804D47-ED20-4914-A0B3-E886F570DEC1}" type="presOf" srcId="{A9E9CA48-4EA1-46D8-8CD6-7B083218C502}" destId="{E7D15EAF-5B7C-41CB-9E19-77F5052740C2}" srcOrd="0" destOrd="0" presId="urn:microsoft.com/office/officeart/2005/8/layout/vList2"/>
    <dgm:cxn modelId="{688675A4-F326-4489-84E5-29DC1695D8D9}" type="presOf" srcId="{7686099D-703A-41FD-B172-A51B43C8E0B8}" destId="{B0E2CD54-63B5-4B0D-8879-18F7FE91401B}" srcOrd="0" destOrd="0" presId="urn:microsoft.com/office/officeart/2005/8/layout/vList2"/>
    <dgm:cxn modelId="{AFA8BBFA-57B5-401A-9E70-AE22809AC9E5}" srcId="{A9E9CA48-4EA1-46D8-8CD6-7B083218C502}" destId="{7686099D-703A-41FD-B172-A51B43C8E0B8}" srcOrd="0" destOrd="0" parTransId="{FEB02824-ACB3-43A5-96F8-B784260D1D6C}" sibTransId="{9A0FAE38-6B89-4019-88BB-FB63DBA130E5}"/>
    <dgm:cxn modelId="{CC8AF90E-AA26-44A5-857C-2DE06AA14107}" type="presParOf" srcId="{E7D15EAF-5B7C-41CB-9E19-77F5052740C2}" destId="{B0E2CD54-63B5-4B0D-8879-18F7FE9140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6570DD-D54F-41CB-A56B-48DDD233CD6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5760545-7372-4C69-9AE8-07FEB29248DF}">
      <dgm:prSet custT="1"/>
      <dgm:spPr/>
      <dgm:t>
        <a:bodyPr/>
        <a:lstStyle/>
        <a:p>
          <a:r>
            <a:rPr lang="en-IN" sz="3600" b="1" i="0" u="none" dirty="0">
              <a:latin typeface="Helvetica Neue Condensed" panose="02000503000000020004" pitchFamily="2" charset="0"/>
              <a:ea typeface="Helvetica Neue Condensed" panose="02000503000000020004" pitchFamily="2" charset="0"/>
              <a:cs typeface="Helvetica Neue Condensed" panose="02000503000000020004" pitchFamily="2" charset="0"/>
            </a:rPr>
            <a:t>BUSINESS PROBLEM </a:t>
          </a:r>
        </a:p>
      </dgm:t>
    </dgm:pt>
    <dgm:pt modelId="{AC9725E6-8705-4217-929D-7A9751B485BE}" type="parTrans" cxnId="{5ED05DA9-CB34-4342-A730-9B2872DB1272}">
      <dgm:prSet/>
      <dgm:spPr/>
      <dgm:t>
        <a:bodyPr/>
        <a:lstStyle/>
        <a:p>
          <a:endParaRPr lang="en-IN"/>
        </a:p>
      </dgm:t>
    </dgm:pt>
    <dgm:pt modelId="{7EF6811D-AF84-479F-B0A1-FD01810B15D7}" type="sibTrans" cxnId="{5ED05DA9-CB34-4342-A730-9B2872DB1272}">
      <dgm:prSet/>
      <dgm:spPr/>
      <dgm:t>
        <a:bodyPr/>
        <a:lstStyle/>
        <a:p>
          <a:endParaRPr lang="en-IN"/>
        </a:p>
      </dgm:t>
    </dgm:pt>
    <dgm:pt modelId="{B5BD31A6-23EB-46C8-9D97-B98E989E9813}" type="pres">
      <dgm:prSet presAssocID="{666570DD-D54F-41CB-A56B-48DDD233CD6E}" presName="linear" presStyleCnt="0">
        <dgm:presLayoutVars>
          <dgm:animLvl val="lvl"/>
          <dgm:resizeHandles val="exact"/>
        </dgm:presLayoutVars>
      </dgm:prSet>
      <dgm:spPr/>
    </dgm:pt>
    <dgm:pt modelId="{E8A35E42-B7A6-40F3-A8C8-18132FF4735B}" type="pres">
      <dgm:prSet presAssocID="{A5760545-7372-4C69-9AE8-07FEB29248DF}" presName="parentText" presStyleLbl="node1" presStyleIdx="0" presStyleCnt="1" custLinFactNeighborY="3883">
        <dgm:presLayoutVars>
          <dgm:chMax val="0"/>
          <dgm:bulletEnabled val="1"/>
        </dgm:presLayoutVars>
      </dgm:prSet>
      <dgm:spPr/>
    </dgm:pt>
  </dgm:ptLst>
  <dgm:cxnLst>
    <dgm:cxn modelId="{41BA6702-048D-4847-9EFC-6A6089192898}" type="presOf" srcId="{A5760545-7372-4C69-9AE8-07FEB29248DF}" destId="{E8A35E42-B7A6-40F3-A8C8-18132FF4735B}" srcOrd="0" destOrd="0" presId="urn:microsoft.com/office/officeart/2005/8/layout/vList2"/>
    <dgm:cxn modelId="{6AB50610-5E99-4493-892E-E8DA99CD8336}" type="presOf" srcId="{666570DD-D54F-41CB-A56B-48DDD233CD6E}" destId="{B5BD31A6-23EB-46C8-9D97-B98E989E9813}" srcOrd="0" destOrd="0" presId="urn:microsoft.com/office/officeart/2005/8/layout/vList2"/>
    <dgm:cxn modelId="{5ED05DA9-CB34-4342-A730-9B2872DB1272}" srcId="{666570DD-D54F-41CB-A56B-48DDD233CD6E}" destId="{A5760545-7372-4C69-9AE8-07FEB29248DF}" srcOrd="0" destOrd="0" parTransId="{AC9725E6-8705-4217-929D-7A9751B485BE}" sibTransId="{7EF6811D-AF84-479F-B0A1-FD01810B15D7}"/>
    <dgm:cxn modelId="{2D4F7D1A-C4A3-4761-8495-589D1BCEB6EB}" type="presParOf" srcId="{B5BD31A6-23EB-46C8-9D97-B98E989E9813}" destId="{E8A35E42-B7A6-40F3-A8C8-18132FF473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A08443-73F7-40CE-859C-58B4B0415A0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4D17EF0A-1421-4AC8-BB4B-3463419ECFFB}" type="pres">
      <dgm:prSet presAssocID="{CFA08443-73F7-40CE-859C-58B4B0415A0D}" presName="linear" presStyleCnt="0">
        <dgm:presLayoutVars>
          <dgm:animLvl val="lvl"/>
          <dgm:resizeHandles val="exact"/>
        </dgm:presLayoutVars>
      </dgm:prSet>
      <dgm:spPr/>
    </dgm:pt>
  </dgm:ptLst>
  <dgm:cxnLst>
    <dgm:cxn modelId="{911BDF0E-1EE6-4CBD-BA70-23C3B2D80F7B}" type="presOf" srcId="{CFA08443-73F7-40CE-859C-58B4B0415A0D}" destId="{4D17EF0A-1421-4AC8-BB4B-3463419ECFF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106FC7-E0EC-4CBB-B561-CABE6C684BBA}" type="doc">
      <dgm:prSet loTypeId="urn:microsoft.com/office/officeart/2005/8/layout/chevron1" loCatId="process" qsTypeId="urn:microsoft.com/office/officeart/2005/8/quickstyle/simple1" qsCatId="simple" csTypeId="urn:microsoft.com/office/officeart/2005/8/colors/accent1_2" csCatId="accent1" phldr="1"/>
      <dgm:spPr/>
    </dgm:pt>
    <dgm:pt modelId="{8FE5E4CC-3D72-49AE-AEB4-3921A846224D}">
      <dgm:prSet phldrT="[Text]"/>
      <dgm:spPr/>
      <dgm:t>
        <a:bodyPr/>
        <a:lstStyle/>
        <a:p>
          <a:r>
            <a:rPr lang="en-US" dirty="0"/>
            <a:t>Data Prepossessing</a:t>
          </a:r>
          <a:endParaRPr lang="en-IN" dirty="0"/>
        </a:p>
      </dgm:t>
    </dgm:pt>
    <dgm:pt modelId="{50941072-32C4-41B2-A1D6-49D8831AE0D2}" type="parTrans" cxnId="{164456AF-8925-4D32-AD55-FB25D95C834B}">
      <dgm:prSet/>
      <dgm:spPr/>
      <dgm:t>
        <a:bodyPr/>
        <a:lstStyle/>
        <a:p>
          <a:endParaRPr lang="en-IN"/>
        </a:p>
      </dgm:t>
    </dgm:pt>
    <dgm:pt modelId="{FFB50478-45F4-4DDF-B69F-81D91823729F}" type="sibTrans" cxnId="{164456AF-8925-4D32-AD55-FB25D95C834B}">
      <dgm:prSet/>
      <dgm:spPr/>
      <dgm:t>
        <a:bodyPr/>
        <a:lstStyle/>
        <a:p>
          <a:endParaRPr lang="en-IN"/>
        </a:p>
      </dgm:t>
    </dgm:pt>
    <dgm:pt modelId="{2C248775-E532-4176-9764-7B3416B0966F}">
      <dgm:prSet phldrT="[Text]"/>
      <dgm:spPr/>
      <dgm:t>
        <a:bodyPr/>
        <a:lstStyle/>
        <a:p>
          <a:r>
            <a:rPr lang="en-US" dirty="0"/>
            <a:t>Exploratory Data Analysis</a:t>
          </a:r>
          <a:endParaRPr lang="en-IN" dirty="0"/>
        </a:p>
      </dgm:t>
    </dgm:pt>
    <dgm:pt modelId="{B88EA751-1532-4B40-8666-3B221F01758C}" type="parTrans" cxnId="{1738DACC-51ED-454F-BAEA-E9033E35954A}">
      <dgm:prSet/>
      <dgm:spPr/>
      <dgm:t>
        <a:bodyPr/>
        <a:lstStyle/>
        <a:p>
          <a:endParaRPr lang="en-IN"/>
        </a:p>
      </dgm:t>
    </dgm:pt>
    <dgm:pt modelId="{C10996CE-1EAA-4AE1-9752-5AC140101F51}" type="sibTrans" cxnId="{1738DACC-51ED-454F-BAEA-E9033E35954A}">
      <dgm:prSet/>
      <dgm:spPr/>
      <dgm:t>
        <a:bodyPr/>
        <a:lstStyle/>
        <a:p>
          <a:endParaRPr lang="en-IN"/>
        </a:p>
      </dgm:t>
    </dgm:pt>
    <dgm:pt modelId="{016ADA3C-573B-4F51-A26A-6F4C53B865DF}">
      <dgm:prSet phldrT="[Text]"/>
      <dgm:spPr/>
      <dgm:t>
        <a:bodyPr/>
        <a:lstStyle/>
        <a:p>
          <a:r>
            <a:rPr lang="en-US" dirty="0"/>
            <a:t>Model Evaluation</a:t>
          </a:r>
          <a:endParaRPr lang="en-IN" dirty="0"/>
        </a:p>
      </dgm:t>
    </dgm:pt>
    <dgm:pt modelId="{36594AE7-C69F-40EB-9738-F23C0F20837C}" type="parTrans" cxnId="{1BC2A3BD-E4C8-4B38-BE24-96B501200E21}">
      <dgm:prSet/>
      <dgm:spPr/>
      <dgm:t>
        <a:bodyPr/>
        <a:lstStyle/>
        <a:p>
          <a:endParaRPr lang="en-IN"/>
        </a:p>
      </dgm:t>
    </dgm:pt>
    <dgm:pt modelId="{507FF586-8AD3-44EE-A0BC-40E778E69902}" type="sibTrans" cxnId="{1BC2A3BD-E4C8-4B38-BE24-96B501200E21}">
      <dgm:prSet/>
      <dgm:spPr/>
      <dgm:t>
        <a:bodyPr/>
        <a:lstStyle/>
        <a:p>
          <a:endParaRPr lang="en-IN"/>
        </a:p>
      </dgm:t>
    </dgm:pt>
    <dgm:pt modelId="{CE0645D9-AC11-4EA7-B4FE-0CAB475ED00E}" type="pres">
      <dgm:prSet presAssocID="{FB106FC7-E0EC-4CBB-B561-CABE6C684BBA}" presName="Name0" presStyleCnt="0">
        <dgm:presLayoutVars>
          <dgm:dir/>
          <dgm:animLvl val="lvl"/>
          <dgm:resizeHandles val="exact"/>
        </dgm:presLayoutVars>
      </dgm:prSet>
      <dgm:spPr/>
    </dgm:pt>
    <dgm:pt modelId="{44F14119-CDB2-4AD9-9F43-8D7F3B239D39}" type="pres">
      <dgm:prSet presAssocID="{8FE5E4CC-3D72-49AE-AEB4-3921A846224D}" presName="parTxOnly" presStyleLbl="node1" presStyleIdx="0" presStyleCnt="3" custLinFactY="100000" custLinFactNeighborX="34200" custLinFactNeighborY="107592">
        <dgm:presLayoutVars>
          <dgm:chMax val="0"/>
          <dgm:chPref val="0"/>
          <dgm:bulletEnabled val="1"/>
        </dgm:presLayoutVars>
      </dgm:prSet>
      <dgm:spPr/>
    </dgm:pt>
    <dgm:pt modelId="{E92ABB03-2B01-41D3-BBD5-2DAD821F5EF6}" type="pres">
      <dgm:prSet presAssocID="{FFB50478-45F4-4DDF-B69F-81D91823729F}" presName="parTxOnlySpace" presStyleCnt="0"/>
      <dgm:spPr/>
    </dgm:pt>
    <dgm:pt modelId="{8263758B-C04B-4B09-BFD7-01A97894BE47}" type="pres">
      <dgm:prSet presAssocID="{2C248775-E532-4176-9764-7B3416B0966F}" presName="parTxOnly" presStyleLbl="node1" presStyleIdx="1" presStyleCnt="3" custLinFactY="61226" custLinFactNeighborX="-14587" custLinFactNeighborY="100000">
        <dgm:presLayoutVars>
          <dgm:chMax val="0"/>
          <dgm:chPref val="0"/>
          <dgm:bulletEnabled val="1"/>
        </dgm:presLayoutVars>
      </dgm:prSet>
      <dgm:spPr/>
    </dgm:pt>
    <dgm:pt modelId="{2FDBB98C-782D-44E7-9355-5762EF851306}" type="pres">
      <dgm:prSet presAssocID="{C10996CE-1EAA-4AE1-9752-5AC140101F51}" presName="parTxOnlySpace" presStyleCnt="0"/>
      <dgm:spPr/>
    </dgm:pt>
    <dgm:pt modelId="{C4829C69-2DF0-467B-B082-C778C71EE4D9}" type="pres">
      <dgm:prSet presAssocID="{016ADA3C-573B-4F51-A26A-6F4C53B865DF}" presName="parTxOnly" presStyleLbl="node1" presStyleIdx="2" presStyleCnt="3" custLinFactY="100000" custLinFactNeighborX="-14774" custLinFactNeighborY="110511">
        <dgm:presLayoutVars>
          <dgm:chMax val="0"/>
          <dgm:chPref val="0"/>
          <dgm:bulletEnabled val="1"/>
        </dgm:presLayoutVars>
      </dgm:prSet>
      <dgm:spPr/>
    </dgm:pt>
  </dgm:ptLst>
  <dgm:cxnLst>
    <dgm:cxn modelId="{517E285D-7D33-4B66-8C87-B0F8CDF573FB}" type="presOf" srcId="{016ADA3C-573B-4F51-A26A-6F4C53B865DF}" destId="{C4829C69-2DF0-467B-B082-C778C71EE4D9}" srcOrd="0" destOrd="0" presId="urn:microsoft.com/office/officeart/2005/8/layout/chevron1"/>
    <dgm:cxn modelId="{FB426067-44ED-4F49-8690-C8CB6F174094}" type="presOf" srcId="{FB106FC7-E0EC-4CBB-B561-CABE6C684BBA}" destId="{CE0645D9-AC11-4EA7-B4FE-0CAB475ED00E}" srcOrd="0" destOrd="0" presId="urn:microsoft.com/office/officeart/2005/8/layout/chevron1"/>
    <dgm:cxn modelId="{0BED566D-4D7D-4F05-803E-CA891222D1FE}" type="presOf" srcId="{8FE5E4CC-3D72-49AE-AEB4-3921A846224D}" destId="{44F14119-CDB2-4AD9-9F43-8D7F3B239D39}" srcOrd="0" destOrd="0" presId="urn:microsoft.com/office/officeart/2005/8/layout/chevron1"/>
    <dgm:cxn modelId="{164456AF-8925-4D32-AD55-FB25D95C834B}" srcId="{FB106FC7-E0EC-4CBB-B561-CABE6C684BBA}" destId="{8FE5E4CC-3D72-49AE-AEB4-3921A846224D}" srcOrd="0" destOrd="0" parTransId="{50941072-32C4-41B2-A1D6-49D8831AE0D2}" sibTransId="{FFB50478-45F4-4DDF-B69F-81D91823729F}"/>
    <dgm:cxn modelId="{3BD5A3B5-FA18-4679-B19E-4035556FA15D}" type="presOf" srcId="{2C248775-E532-4176-9764-7B3416B0966F}" destId="{8263758B-C04B-4B09-BFD7-01A97894BE47}" srcOrd="0" destOrd="0" presId="urn:microsoft.com/office/officeart/2005/8/layout/chevron1"/>
    <dgm:cxn modelId="{1BC2A3BD-E4C8-4B38-BE24-96B501200E21}" srcId="{FB106FC7-E0EC-4CBB-B561-CABE6C684BBA}" destId="{016ADA3C-573B-4F51-A26A-6F4C53B865DF}" srcOrd="2" destOrd="0" parTransId="{36594AE7-C69F-40EB-9738-F23C0F20837C}" sibTransId="{507FF586-8AD3-44EE-A0BC-40E778E69902}"/>
    <dgm:cxn modelId="{1738DACC-51ED-454F-BAEA-E9033E35954A}" srcId="{FB106FC7-E0EC-4CBB-B561-CABE6C684BBA}" destId="{2C248775-E532-4176-9764-7B3416B0966F}" srcOrd="1" destOrd="0" parTransId="{B88EA751-1532-4B40-8666-3B221F01758C}" sibTransId="{C10996CE-1EAA-4AE1-9752-5AC140101F51}"/>
    <dgm:cxn modelId="{4DE2CC3A-3C3D-42A1-ADBD-CDA09611E486}" type="presParOf" srcId="{CE0645D9-AC11-4EA7-B4FE-0CAB475ED00E}" destId="{44F14119-CDB2-4AD9-9F43-8D7F3B239D39}" srcOrd="0" destOrd="0" presId="urn:microsoft.com/office/officeart/2005/8/layout/chevron1"/>
    <dgm:cxn modelId="{E4441917-BDC3-4AF9-B147-98DA474108A2}" type="presParOf" srcId="{CE0645D9-AC11-4EA7-B4FE-0CAB475ED00E}" destId="{E92ABB03-2B01-41D3-BBD5-2DAD821F5EF6}" srcOrd="1" destOrd="0" presId="urn:microsoft.com/office/officeart/2005/8/layout/chevron1"/>
    <dgm:cxn modelId="{0A647B0D-6CC1-4248-94CC-51EA9CA1CEB3}" type="presParOf" srcId="{CE0645D9-AC11-4EA7-B4FE-0CAB475ED00E}" destId="{8263758B-C04B-4B09-BFD7-01A97894BE47}" srcOrd="2" destOrd="0" presId="urn:microsoft.com/office/officeart/2005/8/layout/chevron1"/>
    <dgm:cxn modelId="{51121B96-6C35-4635-A666-E0BB4CAE84F5}" type="presParOf" srcId="{CE0645D9-AC11-4EA7-B4FE-0CAB475ED00E}" destId="{2FDBB98C-782D-44E7-9355-5762EF851306}" srcOrd="3" destOrd="0" presId="urn:microsoft.com/office/officeart/2005/8/layout/chevron1"/>
    <dgm:cxn modelId="{6F85EE3A-257B-4524-8737-7C074341B6D8}" type="presParOf" srcId="{CE0645D9-AC11-4EA7-B4FE-0CAB475ED00E}" destId="{C4829C69-2DF0-467B-B082-C778C71EE4D9}" srcOrd="4"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793C17-C433-4D31-B175-6F95FC4336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00366D5-6DC7-4F18-9B8F-67F856254FBD}">
      <dgm:prSet/>
      <dgm:spPr/>
      <dgm:t>
        <a:bodyPr/>
        <a:lstStyle/>
        <a:p>
          <a:pPr rtl="0"/>
          <a:r>
            <a:rPr lang="en-IN" b="1" u="sng" dirty="0"/>
            <a:t>EXPLORATORY DATA ANALYSIS – CUSTOMER SEGMENTATION</a:t>
          </a:r>
          <a:endParaRPr lang="en-IN" dirty="0"/>
        </a:p>
      </dgm:t>
    </dgm:pt>
    <dgm:pt modelId="{7262B5BF-A8FC-45A1-9D2C-B1B8B58E8028}" type="parTrans" cxnId="{41904E9F-B69E-4FA9-9E84-8E0E01CF7AA2}">
      <dgm:prSet/>
      <dgm:spPr/>
      <dgm:t>
        <a:bodyPr/>
        <a:lstStyle/>
        <a:p>
          <a:endParaRPr lang="en-IN"/>
        </a:p>
      </dgm:t>
    </dgm:pt>
    <dgm:pt modelId="{BECAABE5-4F24-471A-99E1-0F45C8996A10}" type="sibTrans" cxnId="{41904E9F-B69E-4FA9-9E84-8E0E01CF7AA2}">
      <dgm:prSet/>
      <dgm:spPr/>
      <dgm:t>
        <a:bodyPr/>
        <a:lstStyle/>
        <a:p>
          <a:endParaRPr lang="en-IN"/>
        </a:p>
      </dgm:t>
    </dgm:pt>
    <dgm:pt modelId="{387947DB-54E4-4BED-B508-5064868CDDE8}" type="pres">
      <dgm:prSet presAssocID="{90793C17-C433-4D31-B175-6F95FC433602}" presName="linear" presStyleCnt="0">
        <dgm:presLayoutVars>
          <dgm:animLvl val="lvl"/>
          <dgm:resizeHandles val="exact"/>
        </dgm:presLayoutVars>
      </dgm:prSet>
      <dgm:spPr/>
    </dgm:pt>
    <dgm:pt modelId="{DCBAE990-E939-442F-8498-F111582F14E6}" type="pres">
      <dgm:prSet presAssocID="{A00366D5-6DC7-4F18-9B8F-67F856254FBD}" presName="parentText" presStyleLbl="node1" presStyleIdx="0" presStyleCnt="1" custScaleY="148634" custLinFactNeighborX="-980" custLinFactNeighborY="-76156">
        <dgm:presLayoutVars>
          <dgm:chMax val="0"/>
          <dgm:bulletEnabled val="1"/>
        </dgm:presLayoutVars>
      </dgm:prSet>
      <dgm:spPr/>
    </dgm:pt>
  </dgm:ptLst>
  <dgm:cxnLst>
    <dgm:cxn modelId="{CBBD4703-10DA-4351-83F2-167E306FB70A}" type="presOf" srcId="{A00366D5-6DC7-4F18-9B8F-67F856254FBD}" destId="{DCBAE990-E939-442F-8498-F111582F14E6}" srcOrd="0" destOrd="0" presId="urn:microsoft.com/office/officeart/2005/8/layout/vList2"/>
    <dgm:cxn modelId="{41904E9F-B69E-4FA9-9E84-8E0E01CF7AA2}" srcId="{90793C17-C433-4D31-B175-6F95FC433602}" destId="{A00366D5-6DC7-4F18-9B8F-67F856254FBD}" srcOrd="0" destOrd="0" parTransId="{7262B5BF-A8FC-45A1-9D2C-B1B8B58E8028}" sibTransId="{BECAABE5-4F24-471A-99E1-0F45C8996A10}"/>
    <dgm:cxn modelId="{53D2ECA2-E12C-4CB6-914C-7D06BD79DE09}" type="presOf" srcId="{90793C17-C433-4D31-B175-6F95FC433602}" destId="{387947DB-54E4-4BED-B508-5064868CDDE8}" srcOrd="0" destOrd="0" presId="urn:microsoft.com/office/officeart/2005/8/layout/vList2"/>
    <dgm:cxn modelId="{B6A42B1D-4215-41B5-BE22-B74577B38559}" type="presParOf" srcId="{387947DB-54E4-4BED-B508-5064868CDDE8}" destId="{DCBAE990-E939-442F-8498-F111582F14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FF201-AEB6-4492-A06D-BCC10A4C7974}">
      <dsp:nvSpPr>
        <dsp:cNvPr id="0" name=""/>
        <dsp:cNvSpPr/>
      </dsp:nvSpPr>
      <dsp:spPr>
        <a:xfrm>
          <a:off x="0" y="307619"/>
          <a:ext cx="9448799" cy="1670759"/>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noFill/>
        </a:ln>
        <a:effectLst/>
        <a:scene3d>
          <a:camera prst="orthographicFront"/>
          <a:lightRig rig="threePt" dir="t">
            <a:rot lat="0" lon="0" rev="7500000"/>
          </a:lightRig>
        </a:scene3d>
        <a:sp3d prstMaterial="dkEdge">
          <a:bevelT w="127000" h="25400" prst="relaxedInset"/>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IN" sz="4200" b="1" kern="1200" dirty="0"/>
            <a:t>Improving Effectiveness of Direct Marketing through Predictive Modelling</a:t>
          </a:r>
          <a:endParaRPr lang="en-IN" sz="4200" kern="1200" dirty="0"/>
        </a:p>
      </dsp:txBody>
      <dsp:txXfrm>
        <a:off x="81560" y="389179"/>
        <a:ext cx="9285679" cy="15076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C28D8-7667-400D-BB4C-B4F4A7F15383}">
      <dsp:nvSpPr>
        <dsp:cNvPr id="0" name=""/>
        <dsp:cNvSpPr/>
      </dsp:nvSpPr>
      <dsp:spPr>
        <a:xfrm>
          <a:off x="0" y="0"/>
          <a:ext cx="7162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b="1" u="sng" kern="1200" dirty="0"/>
            <a:t>Individual Target Comparison for features</a:t>
          </a:r>
        </a:p>
      </dsp:txBody>
      <dsp:txXfrm>
        <a:off x="25759" y="25759"/>
        <a:ext cx="7111282" cy="4761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4BE77-CC8B-4F9A-ABBD-BC8E34B0A97E}">
      <dsp:nvSpPr>
        <dsp:cNvPr id="0" name=""/>
        <dsp:cNvSpPr/>
      </dsp:nvSpPr>
      <dsp:spPr>
        <a:xfrm>
          <a:off x="0" y="0"/>
          <a:ext cx="7696200" cy="533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1" u="sng" kern="1200" dirty="0"/>
            <a:t>EXPLORATORY DATA ANALYSIS – MULTIVARIATE ANALYSIS</a:t>
          </a:r>
          <a:endParaRPr lang="en-IN" sz="2400" kern="1200" dirty="0"/>
        </a:p>
      </dsp:txBody>
      <dsp:txXfrm>
        <a:off x="26020" y="26020"/>
        <a:ext cx="7644160" cy="4809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D2AFB-A814-4564-A28F-D75254939BBB}">
      <dsp:nvSpPr>
        <dsp:cNvPr id="0" name=""/>
        <dsp:cNvSpPr/>
      </dsp:nvSpPr>
      <dsp:spPr>
        <a:xfrm>
          <a:off x="0" y="6600"/>
          <a:ext cx="8115300" cy="748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u="sng" kern="1200" dirty="0"/>
            <a:t>EXPLORATORY DATA ANALYSIS</a:t>
          </a:r>
          <a:endParaRPr lang="en-IN" sz="2400" kern="1200" dirty="0"/>
        </a:p>
      </dsp:txBody>
      <dsp:txXfrm>
        <a:off x="36553" y="43153"/>
        <a:ext cx="8042194" cy="6756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D2E90-3EE7-493D-BA24-3477D49216FA}">
      <dsp:nvSpPr>
        <dsp:cNvPr id="0" name=""/>
        <dsp:cNvSpPr/>
      </dsp:nvSpPr>
      <dsp:spPr>
        <a:xfrm>
          <a:off x="0" y="26508"/>
          <a:ext cx="4724399" cy="1213289"/>
        </a:xfrm>
        <a:prstGeom prst="round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The emp.var.rate, cons.price.idx, euribor3m and nr.employed features have very high correlation. With euribor3m and emp.var.rate having the highest correlation of 0.97.</a:t>
          </a:r>
        </a:p>
      </dsp:txBody>
      <dsp:txXfrm>
        <a:off x="59228" y="85736"/>
        <a:ext cx="4605943" cy="10948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38BBC-9440-4B11-8651-5331295D7EC2}">
      <dsp:nvSpPr>
        <dsp:cNvPr id="0" name=""/>
        <dsp:cNvSpPr/>
      </dsp:nvSpPr>
      <dsp:spPr>
        <a:xfrm>
          <a:off x="0" y="302973"/>
          <a:ext cx="4114800" cy="765653"/>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Outliers are presence in some attributeslike‘age’,’duration’,’Campaign’</a:t>
          </a:r>
        </a:p>
      </dsp:txBody>
      <dsp:txXfrm>
        <a:off x="37376" y="340349"/>
        <a:ext cx="4040048" cy="6909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C5946-9C31-3641-A6EB-31EFFE1A08F6}">
      <dsp:nvSpPr>
        <dsp:cNvPr id="0" name=""/>
        <dsp:cNvSpPr/>
      </dsp:nvSpPr>
      <dsp:spPr>
        <a:xfrm>
          <a:off x="825857" y="2173287"/>
          <a:ext cx="773496" cy="1458697"/>
        </a:xfrm>
        <a:custGeom>
          <a:avLst/>
          <a:gdLst/>
          <a:ahLst/>
          <a:cxnLst/>
          <a:rect l="0" t="0" r="0" b="0"/>
          <a:pathLst>
            <a:path>
              <a:moveTo>
                <a:pt x="0" y="0"/>
              </a:moveTo>
              <a:lnTo>
                <a:pt x="386748" y="0"/>
              </a:lnTo>
              <a:lnTo>
                <a:pt x="386748" y="1458697"/>
              </a:lnTo>
              <a:lnTo>
                <a:pt x="773496" y="1458697"/>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171328" y="2861359"/>
        <a:ext cx="82554" cy="82554"/>
      </dsp:txXfrm>
    </dsp:sp>
    <dsp:sp modelId="{D32E2708-ADCA-5F49-9E1F-BFA1098168AF}">
      <dsp:nvSpPr>
        <dsp:cNvPr id="0" name=""/>
        <dsp:cNvSpPr/>
      </dsp:nvSpPr>
      <dsp:spPr>
        <a:xfrm>
          <a:off x="825857" y="2173287"/>
          <a:ext cx="621939" cy="412924"/>
        </a:xfrm>
        <a:custGeom>
          <a:avLst/>
          <a:gdLst/>
          <a:ahLst/>
          <a:cxnLst/>
          <a:rect l="0" t="0" r="0" b="0"/>
          <a:pathLst>
            <a:path>
              <a:moveTo>
                <a:pt x="0" y="0"/>
              </a:moveTo>
              <a:lnTo>
                <a:pt x="310969" y="0"/>
              </a:lnTo>
              <a:lnTo>
                <a:pt x="310969" y="412924"/>
              </a:lnTo>
              <a:lnTo>
                <a:pt x="621939" y="41292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a:bevelB prst="angle"/>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118163" y="2361086"/>
        <a:ext cx="37326" cy="37326"/>
      </dsp:txXfrm>
    </dsp:sp>
    <dsp:sp modelId="{5856B456-31E5-1B44-9428-6845B159BD3B}">
      <dsp:nvSpPr>
        <dsp:cNvPr id="0" name=""/>
        <dsp:cNvSpPr/>
      </dsp:nvSpPr>
      <dsp:spPr>
        <a:xfrm>
          <a:off x="825857" y="1542660"/>
          <a:ext cx="469543" cy="630626"/>
        </a:xfrm>
        <a:custGeom>
          <a:avLst/>
          <a:gdLst/>
          <a:ahLst/>
          <a:cxnLst/>
          <a:rect l="0" t="0" r="0" b="0"/>
          <a:pathLst>
            <a:path>
              <a:moveTo>
                <a:pt x="0" y="630626"/>
              </a:moveTo>
              <a:lnTo>
                <a:pt x="234771" y="630626"/>
              </a:lnTo>
              <a:lnTo>
                <a:pt x="234771" y="0"/>
              </a:lnTo>
              <a:lnTo>
                <a:pt x="469543" y="0"/>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a:bevelB prst="angle"/>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040973" y="1838318"/>
        <a:ext cx="39311" cy="39311"/>
      </dsp:txXfrm>
    </dsp:sp>
    <dsp:sp modelId="{09DA3E8C-6D75-0F48-89C1-29E2B95731C3}">
      <dsp:nvSpPr>
        <dsp:cNvPr id="0" name=""/>
        <dsp:cNvSpPr/>
      </dsp:nvSpPr>
      <dsp:spPr>
        <a:xfrm>
          <a:off x="825857" y="507780"/>
          <a:ext cx="317147" cy="1665506"/>
        </a:xfrm>
        <a:custGeom>
          <a:avLst/>
          <a:gdLst/>
          <a:ahLst/>
          <a:cxnLst/>
          <a:rect l="0" t="0" r="0" b="0"/>
          <a:pathLst>
            <a:path>
              <a:moveTo>
                <a:pt x="0" y="1665506"/>
              </a:moveTo>
              <a:lnTo>
                <a:pt x="158573" y="1665506"/>
              </a:lnTo>
              <a:lnTo>
                <a:pt x="158573" y="0"/>
              </a:lnTo>
              <a:lnTo>
                <a:pt x="317147" y="0"/>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a:bevelB prst="angle"/>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942045" y="1298148"/>
        <a:ext cx="84771" cy="84771"/>
      </dsp:txXfrm>
    </dsp:sp>
    <dsp:sp modelId="{8D6B1725-F827-3B4C-8FE2-C5E614C73903}">
      <dsp:nvSpPr>
        <dsp:cNvPr id="0" name=""/>
        <dsp:cNvSpPr/>
      </dsp:nvSpPr>
      <dsp:spPr>
        <a:xfrm rot="16200000">
          <a:off x="-1760358" y="1760358"/>
          <a:ext cx="4346575" cy="825857"/>
        </a:xfrm>
        <a:prstGeom prst="rect">
          <a:avLst/>
        </a:prstGeom>
        <a:gradFill flip="none" rotWithShape="1">
          <a:gsLst>
            <a:gs pos="0">
              <a:schemeClr val="bg2">
                <a:lumMod val="21251"/>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path path="circle">
            <a:fillToRect l="100000" t="100000"/>
          </a:path>
          <a:tileRect r="-100000" b="-10000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accent4">
                  <a:lumMod val="60000"/>
                  <a:lumOff val="40000"/>
                </a:schemeClr>
              </a:solidFill>
            </a:rPr>
            <a:t>Classification</a:t>
          </a:r>
        </a:p>
      </dsp:txBody>
      <dsp:txXfrm>
        <a:off x="-1760358" y="1760358"/>
        <a:ext cx="4346575" cy="825857"/>
      </dsp:txXfrm>
    </dsp:sp>
    <dsp:sp modelId="{6A6999D0-4338-0044-9695-0E929CE749F2}">
      <dsp:nvSpPr>
        <dsp:cNvPr id="0" name=""/>
        <dsp:cNvSpPr/>
      </dsp:nvSpPr>
      <dsp:spPr>
        <a:xfrm>
          <a:off x="1143004" y="94856"/>
          <a:ext cx="2708785" cy="825849"/>
        </a:xfrm>
        <a:prstGeom prst="rect">
          <a:avLst/>
        </a:prstGeom>
        <a:gradFill rotWithShape="0">
          <a:gsLst>
            <a:gs pos="0">
              <a:srgbClr val="FFC000">
                <a:lumMod val="49000"/>
                <a:lumOff val="51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Logistic Regression Model</a:t>
          </a:r>
        </a:p>
      </dsp:txBody>
      <dsp:txXfrm>
        <a:off x="1143004" y="94856"/>
        <a:ext cx="2708785" cy="825849"/>
      </dsp:txXfrm>
    </dsp:sp>
    <dsp:sp modelId="{800FA74E-D8BB-DF4A-B327-50329FAC885C}">
      <dsp:nvSpPr>
        <dsp:cNvPr id="0" name=""/>
        <dsp:cNvSpPr/>
      </dsp:nvSpPr>
      <dsp:spPr>
        <a:xfrm>
          <a:off x="1295400" y="1129736"/>
          <a:ext cx="2708785" cy="825849"/>
        </a:xfrm>
        <a:prstGeom prst="rect">
          <a:avLst/>
        </a:prstGeom>
        <a:gradFill rotWithShape="0">
          <a:gsLst>
            <a:gs pos="0">
              <a:srgbClr val="FFC000">
                <a:lumMod val="46496"/>
                <a:lumOff val="53504"/>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K-Nearest Neighbors Classification Model</a:t>
          </a:r>
        </a:p>
      </dsp:txBody>
      <dsp:txXfrm>
        <a:off x="1295400" y="1129736"/>
        <a:ext cx="2708785" cy="825849"/>
      </dsp:txXfrm>
    </dsp:sp>
    <dsp:sp modelId="{3E3CE2EA-F54E-CB44-83B8-E228DD3BBC09}">
      <dsp:nvSpPr>
        <dsp:cNvPr id="0" name=""/>
        <dsp:cNvSpPr/>
      </dsp:nvSpPr>
      <dsp:spPr>
        <a:xfrm>
          <a:off x="1447797" y="2173287"/>
          <a:ext cx="2708785" cy="825849"/>
        </a:xfrm>
        <a:prstGeom prst="rect">
          <a:avLst/>
        </a:prstGeom>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Decision Tree Classification Model</a:t>
          </a:r>
        </a:p>
      </dsp:txBody>
      <dsp:txXfrm>
        <a:off x="1447797" y="2173287"/>
        <a:ext cx="2708785" cy="825849"/>
      </dsp:txXfrm>
    </dsp:sp>
    <dsp:sp modelId="{58295A69-729F-2B48-9125-B2618FAE74FD}">
      <dsp:nvSpPr>
        <dsp:cNvPr id="0" name=""/>
        <dsp:cNvSpPr/>
      </dsp:nvSpPr>
      <dsp:spPr>
        <a:xfrm>
          <a:off x="1599353" y="3219060"/>
          <a:ext cx="2708785" cy="825849"/>
        </a:xfrm>
        <a:prstGeom prst="rect">
          <a:avLst/>
        </a:prstGeom>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Naïve Bayes Model</a:t>
          </a:r>
        </a:p>
      </dsp:txBody>
      <dsp:txXfrm>
        <a:off x="1599353" y="3219060"/>
        <a:ext cx="2708785" cy="825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DFA3D-CA80-4B63-A460-B65FF504E4F8}">
      <dsp:nvSpPr>
        <dsp:cNvPr id="0" name=""/>
        <dsp:cNvSpPr/>
      </dsp:nvSpPr>
      <dsp:spPr>
        <a:xfrm>
          <a:off x="1447796" y="3298517"/>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rtl="0">
            <a:lnSpc>
              <a:spcPct val="90000"/>
            </a:lnSpc>
            <a:spcBef>
              <a:spcPct val="0"/>
            </a:spcBef>
            <a:spcAft>
              <a:spcPct val="35000"/>
            </a:spcAft>
            <a:buNone/>
          </a:pPr>
          <a:r>
            <a:rPr lang="en-IN" sz="1500" b="1" u="sng" kern="1200" dirty="0"/>
            <a:t>Under the Esteemed guidance of Anjana Agarwal</a:t>
          </a:r>
          <a:endParaRPr lang="en-IN" sz="1500" u="sng" kern="1200" dirty="0"/>
        </a:p>
      </dsp:txBody>
      <dsp:txXfrm>
        <a:off x="1471602" y="3322323"/>
        <a:ext cx="4776306" cy="440060"/>
      </dsp:txXfrm>
    </dsp:sp>
    <dsp:sp modelId="{8862ED88-AC5A-4349-A98D-A9E467C4EA3C}">
      <dsp:nvSpPr>
        <dsp:cNvPr id="0" name=""/>
        <dsp:cNvSpPr/>
      </dsp:nvSpPr>
      <dsp:spPr>
        <a:xfrm>
          <a:off x="1447796" y="2431"/>
          <a:ext cx="4823918" cy="29662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rtl="0">
            <a:lnSpc>
              <a:spcPct val="90000"/>
            </a:lnSpc>
            <a:spcBef>
              <a:spcPct val="0"/>
            </a:spcBef>
            <a:spcAft>
              <a:spcPct val="35000"/>
            </a:spcAft>
            <a:buNone/>
          </a:pPr>
          <a:r>
            <a:rPr lang="en-IN" sz="1500" b="1" kern="1200" dirty="0"/>
            <a:t>Submitted by:</a:t>
          </a:r>
          <a:endParaRPr lang="en-IN" sz="1500" kern="1200" dirty="0"/>
        </a:p>
      </dsp:txBody>
      <dsp:txXfrm>
        <a:off x="1462276" y="16911"/>
        <a:ext cx="4794958" cy="267661"/>
      </dsp:txXfrm>
    </dsp:sp>
    <dsp:sp modelId="{446E17DA-1CA3-4A8E-B094-944D11D3FE93}">
      <dsp:nvSpPr>
        <dsp:cNvPr id="0" name=""/>
        <dsp:cNvSpPr/>
      </dsp:nvSpPr>
      <dsp:spPr>
        <a:xfrm>
          <a:off x="1447796" y="383864"/>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Deep Ranjan Guha</a:t>
          </a:r>
          <a:endParaRPr lang="en-IN" sz="1600" kern="1200" dirty="0"/>
        </a:p>
      </dsp:txBody>
      <dsp:txXfrm>
        <a:off x="1471602" y="407670"/>
        <a:ext cx="4776306" cy="440060"/>
      </dsp:txXfrm>
    </dsp:sp>
    <dsp:sp modelId="{0827B83C-124A-4737-8AA4-5D8188B8CAD6}">
      <dsp:nvSpPr>
        <dsp:cNvPr id="0" name=""/>
        <dsp:cNvSpPr/>
      </dsp:nvSpPr>
      <dsp:spPr>
        <a:xfrm>
          <a:off x="1447796" y="852488"/>
          <a:ext cx="4823890"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Ankit Chatterjee</a:t>
          </a:r>
          <a:endParaRPr lang="en-IN" sz="1600" kern="1200" dirty="0"/>
        </a:p>
      </dsp:txBody>
      <dsp:txXfrm>
        <a:off x="1471602" y="876294"/>
        <a:ext cx="4776278" cy="440060"/>
      </dsp:txXfrm>
    </dsp:sp>
    <dsp:sp modelId="{1CFEE945-DAC0-48F2-8225-B1243CA56345}">
      <dsp:nvSpPr>
        <dsp:cNvPr id="0" name=""/>
        <dsp:cNvSpPr/>
      </dsp:nvSpPr>
      <dsp:spPr>
        <a:xfrm>
          <a:off x="1447796" y="1280167"/>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Piyali Dey </a:t>
          </a:r>
          <a:endParaRPr lang="en-IN" sz="1600" kern="1200" dirty="0"/>
        </a:p>
      </dsp:txBody>
      <dsp:txXfrm>
        <a:off x="1471602" y="1303973"/>
        <a:ext cx="4776306" cy="440060"/>
      </dsp:txXfrm>
    </dsp:sp>
    <dsp:sp modelId="{D5861BCE-D13A-4C34-A87C-7E3D70541848}">
      <dsp:nvSpPr>
        <dsp:cNvPr id="0" name=""/>
        <dsp:cNvSpPr/>
      </dsp:nvSpPr>
      <dsp:spPr>
        <a:xfrm>
          <a:off x="1447796" y="1752600"/>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Ronjini Konwar</a:t>
          </a:r>
          <a:endParaRPr lang="en-IN" sz="1600" kern="1200" dirty="0"/>
        </a:p>
      </dsp:txBody>
      <dsp:txXfrm>
        <a:off x="1471602" y="1776406"/>
        <a:ext cx="4776306" cy="440060"/>
      </dsp:txXfrm>
    </dsp:sp>
    <dsp:sp modelId="{47806910-9F8A-48A6-88E4-41B20D836FD9}">
      <dsp:nvSpPr>
        <dsp:cNvPr id="0" name=""/>
        <dsp:cNvSpPr/>
      </dsp:nvSpPr>
      <dsp:spPr>
        <a:xfrm>
          <a:off x="1447796" y="2209798"/>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Sudipto Das</a:t>
          </a:r>
          <a:endParaRPr lang="en-IN" sz="1600" kern="1200" dirty="0"/>
        </a:p>
      </dsp:txBody>
      <dsp:txXfrm>
        <a:off x="1471602" y="2233604"/>
        <a:ext cx="4776306" cy="440060"/>
      </dsp:txXfrm>
    </dsp:sp>
    <dsp:sp modelId="{A39D6DCF-ED9D-4F39-8FB9-6A3B8F8C2641}">
      <dsp:nvSpPr>
        <dsp:cNvPr id="0" name=""/>
        <dsp:cNvSpPr/>
      </dsp:nvSpPr>
      <dsp:spPr>
        <a:xfrm>
          <a:off x="1447796" y="2667001"/>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Harshal Singh Chauhan</a:t>
          </a:r>
          <a:endParaRPr lang="en-IN" sz="1600" kern="1200" dirty="0"/>
        </a:p>
      </dsp:txBody>
      <dsp:txXfrm>
        <a:off x="1471602" y="2690807"/>
        <a:ext cx="4776306" cy="440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2CD54-63B5-4B0D-8879-18F7FE91401B}">
      <dsp:nvSpPr>
        <dsp:cNvPr id="0" name=""/>
        <dsp:cNvSpPr/>
      </dsp:nvSpPr>
      <dsp:spPr>
        <a:xfrm>
          <a:off x="0" y="111"/>
          <a:ext cx="3886200" cy="85396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0" u="none" kern="1200" dirty="0">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dsp:txBody>
      <dsp:txXfrm>
        <a:off x="41687" y="41798"/>
        <a:ext cx="3802826" cy="7705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C3333-BB85-4E72-B8CF-E8E3B14CE50F}">
      <dsp:nvSpPr>
        <dsp:cNvPr id="0" name=""/>
        <dsp:cNvSpPr/>
      </dsp:nvSpPr>
      <dsp:spPr>
        <a:xfrm rot="5400000">
          <a:off x="4513935" y="-1462414"/>
          <a:ext cx="1698041" cy="504748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b="0" i="0" kern="1200" baseline="0" dirty="0"/>
            <a:t>Direct Marketing and its relevance in the Banking Industry</a:t>
          </a:r>
          <a:endParaRPr lang="en-IN" sz="2000" kern="1200" dirty="0"/>
        </a:p>
        <a:p>
          <a:pPr marL="228600" lvl="1" indent="-228600" algn="l" defTabSz="889000">
            <a:lnSpc>
              <a:spcPct val="90000"/>
            </a:lnSpc>
            <a:spcBef>
              <a:spcPct val="0"/>
            </a:spcBef>
            <a:spcAft>
              <a:spcPct val="15000"/>
            </a:spcAft>
            <a:buChar char="•"/>
          </a:pPr>
          <a:r>
            <a:rPr lang="en-IN" sz="2000" b="0" i="0" kern="1200" baseline="0" dirty="0"/>
            <a:t>Telemarketing as a type of Direct Marketing</a:t>
          </a:r>
          <a:endParaRPr lang="en-IN" sz="2000" kern="1200" dirty="0"/>
        </a:p>
      </dsp:txBody>
      <dsp:txXfrm rot="-5400000">
        <a:off x="2839212" y="295201"/>
        <a:ext cx="4964596" cy="1532257"/>
      </dsp:txXfrm>
    </dsp:sp>
    <dsp:sp modelId="{56AF8435-D651-488E-A298-2B388E3016C2}">
      <dsp:nvSpPr>
        <dsp:cNvPr id="0" name=""/>
        <dsp:cNvSpPr/>
      </dsp:nvSpPr>
      <dsp:spPr>
        <a:xfrm>
          <a:off x="0" y="53"/>
          <a:ext cx="2839212"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i="0" kern="1200" baseline="0" dirty="0"/>
            <a:t>Industry Review</a:t>
          </a:r>
          <a:endParaRPr lang="en-IN" sz="3600" b="1" kern="1200" dirty="0"/>
        </a:p>
      </dsp:txBody>
      <dsp:txXfrm>
        <a:off x="103614" y="103667"/>
        <a:ext cx="2631984" cy="1915324"/>
      </dsp:txXfrm>
    </dsp:sp>
    <dsp:sp modelId="{95CF00A1-E53F-460A-9662-6FF7D4D929DF}">
      <dsp:nvSpPr>
        <dsp:cNvPr id="0" name=""/>
        <dsp:cNvSpPr/>
      </dsp:nvSpPr>
      <dsp:spPr>
        <a:xfrm rot="5400000">
          <a:off x="4513935" y="766264"/>
          <a:ext cx="1698041" cy="504748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b="0" i="0" kern="1200" baseline="0" dirty="0"/>
            <a:t>Customer Segmentation</a:t>
          </a:r>
          <a:endParaRPr lang="en-IN" sz="2000" kern="1200" dirty="0"/>
        </a:p>
        <a:p>
          <a:pPr marL="228600" lvl="1" indent="-228600" algn="l" defTabSz="889000">
            <a:lnSpc>
              <a:spcPct val="90000"/>
            </a:lnSpc>
            <a:spcBef>
              <a:spcPct val="0"/>
            </a:spcBef>
            <a:spcAft>
              <a:spcPct val="15000"/>
            </a:spcAft>
            <a:buChar char="•"/>
          </a:pPr>
          <a:r>
            <a:rPr lang="en-IN" sz="2000" b="0" i="0" kern="1200" baseline="0" dirty="0"/>
            <a:t>Customer Retention</a:t>
          </a:r>
          <a:endParaRPr lang="en-IN" sz="2000" kern="1200" dirty="0"/>
        </a:p>
      </dsp:txBody>
      <dsp:txXfrm rot="-5400000">
        <a:off x="2839212" y="2523879"/>
        <a:ext cx="4964596" cy="1532257"/>
      </dsp:txXfrm>
    </dsp:sp>
    <dsp:sp modelId="{CAAAF15C-9C2E-4691-A115-FBA22406957C}">
      <dsp:nvSpPr>
        <dsp:cNvPr id="0" name=""/>
        <dsp:cNvSpPr/>
      </dsp:nvSpPr>
      <dsp:spPr>
        <a:xfrm>
          <a:off x="0" y="2228732"/>
          <a:ext cx="2839212"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i="0" kern="1200" baseline="0" dirty="0"/>
            <a:t>Areas our project aims to focus</a:t>
          </a:r>
          <a:endParaRPr lang="en-IN" sz="3600" b="1" kern="1200" dirty="0"/>
        </a:p>
      </dsp:txBody>
      <dsp:txXfrm>
        <a:off x="103614" y="2332346"/>
        <a:ext cx="2631984" cy="1915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2CD54-63B5-4B0D-8879-18F7FE91401B}">
      <dsp:nvSpPr>
        <dsp:cNvPr id="0" name=""/>
        <dsp:cNvSpPr/>
      </dsp:nvSpPr>
      <dsp:spPr>
        <a:xfrm>
          <a:off x="0" y="0"/>
          <a:ext cx="3759199" cy="64413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Attribute Information</a:t>
          </a:r>
        </a:p>
      </dsp:txBody>
      <dsp:txXfrm>
        <a:off x="31444" y="31444"/>
        <a:ext cx="3696311" cy="5812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5E42-B7A6-40F3-A8C8-18132FF4735B}">
      <dsp:nvSpPr>
        <dsp:cNvPr id="0" name=""/>
        <dsp:cNvSpPr/>
      </dsp:nvSpPr>
      <dsp:spPr>
        <a:xfrm>
          <a:off x="0" y="92"/>
          <a:ext cx="7086600" cy="68570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0" u="none" kern="1200" dirty="0">
              <a:latin typeface="Helvetica Neue Condensed" panose="02000503000000020004" pitchFamily="2" charset="0"/>
              <a:ea typeface="Helvetica Neue Condensed" panose="02000503000000020004" pitchFamily="2" charset="0"/>
              <a:cs typeface="Helvetica Neue Condensed" panose="02000503000000020004" pitchFamily="2" charset="0"/>
            </a:rPr>
            <a:t>BUSINESS PROBLEM </a:t>
          </a:r>
        </a:p>
      </dsp:txBody>
      <dsp:txXfrm>
        <a:off x="33473" y="33565"/>
        <a:ext cx="7019654" cy="618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14119-CDB2-4AD9-9F43-8D7F3B239D39}">
      <dsp:nvSpPr>
        <dsp:cNvPr id="0" name=""/>
        <dsp:cNvSpPr/>
      </dsp:nvSpPr>
      <dsp:spPr>
        <a:xfrm>
          <a:off x="87630" y="3183752"/>
          <a:ext cx="2502247" cy="10008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Data Prepossessing</a:t>
          </a:r>
          <a:endParaRPr lang="en-IN" sz="1900" kern="1200" dirty="0"/>
        </a:p>
      </dsp:txBody>
      <dsp:txXfrm>
        <a:off x="588079" y="3183752"/>
        <a:ext cx="1501349" cy="1000898"/>
      </dsp:txXfrm>
    </dsp:sp>
    <dsp:sp modelId="{8263758B-C04B-4B09-BFD7-01A97894BE47}">
      <dsp:nvSpPr>
        <dsp:cNvPr id="0" name=""/>
        <dsp:cNvSpPr/>
      </dsp:nvSpPr>
      <dsp:spPr>
        <a:xfrm>
          <a:off x="2217576" y="3183752"/>
          <a:ext cx="2502247" cy="10008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Exploratory Data Analysis</a:t>
          </a:r>
          <a:endParaRPr lang="en-IN" sz="1900" kern="1200" dirty="0"/>
        </a:p>
      </dsp:txBody>
      <dsp:txXfrm>
        <a:off x="2718025" y="3183752"/>
        <a:ext cx="1501349" cy="1000898"/>
      </dsp:txXfrm>
    </dsp:sp>
    <dsp:sp modelId="{C4829C69-2DF0-467B-B082-C778C71EE4D9}">
      <dsp:nvSpPr>
        <dsp:cNvPr id="0" name=""/>
        <dsp:cNvSpPr/>
      </dsp:nvSpPr>
      <dsp:spPr>
        <a:xfrm>
          <a:off x="4469130" y="3183752"/>
          <a:ext cx="2502247" cy="10008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Evaluation</a:t>
          </a:r>
          <a:endParaRPr lang="en-IN" sz="1900" kern="1200" dirty="0"/>
        </a:p>
      </dsp:txBody>
      <dsp:txXfrm>
        <a:off x="4969579" y="3183752"/>
        <a:ext cx="1501349" cy="10008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AE990-E939-442F-8498-F111582F14E6}">
      <dsp:nvSpPr>
        <dsp:cNvPr id="0" name=""/>
        <dsp:cNvSpPr/>
      </dsp:nvSpPr>
      <dsp:spPr>
        <a:xfrm>
          <a:off x="0" y="0"/>
          <a:ext cx="6629401" cy="6773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b="1" u="sng" kern="1200" dirty="0"/>
            <a:t>EXPLORATORY DATA ANALYSIS – CUSTOMER SEGMENTATION</a:t>
          </a:r>
          <a:endParaRPr lang="en-IN" sz="1900" kern="1200" dirty="0"/>
        </a:p>
      </dsp:txBody>
      <dsp:txXfrm>
        <a:off x="33065" y="33065"/>
        <a:ext cx="6563271" cy="6112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10/23/2021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1449200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97655798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90138602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10589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22397161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47140-E761-4776-BB05-B90A68E34D64}"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02927071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47140-E761-4776-BB05-B90A68E34D64}" type="datetimeFigureOut">
              <a:rPr lang="en-US" smtClean="0"/>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91017811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47140-E761-4776-BB05-B90A68E34D64}"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84188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72528569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66040572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15129846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10/23/2021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a:extLst>
              <a:ext uri="{FF2B5EF4-FFF2-40B4-BE49-F238E27FC236}">
                <a16:creationId xmlns:a16="http://schemas.microsoft.com/office/drawing/2014/main" id="{27B6D230-688D-421A-9D5E-D5753C3C25C5}"/>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a:extLst>
              <a:ext uri="{FF2B5EF4-FFF2-40B4-BE49-F238E27FC236}">
                <a16:creationId xmlns:a16="http://schemas.microsoft.com/office/drawing/2014/main" id="{4AB71EED-6879-458D-B783-4718EB7633F5}"/>
              </a:ext>
            </a:extLst>
          </p:cNvPr>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a:extLst>
              <a:ext uri="{FF2B5EF4-FFF2-40B4-BE49-F238E27FC236}">
                <a16:creationId xmlns:a16="http://schemas.microsoft.com/office/drawing/2014/main" id="{EADEECF4-FFAC-490F-9718-C4D3EAAF8306}"/>
              </a:ext>
            </a:extLst>
          </p:cNvPr>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4064670203"/>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8.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3" Type="http://schemas.openxmlformats.org/officeDocument/2006/relationships/hyperlink" Target="file:///\\Users\deepranjanguha\Desktop\&#8226;%09https:\archive.ics.uci.edu\ml\datasets\bank+marketing" TargetMode="External"/><Relationship Id="rId2" Type="http://schemas.openxmlformats.org/officeDocument/2006/relationships/hyperlink" Target="https://en.wikipedia.org/wiki/Cross-industry_standard_process_for_data_mining" TargetMode="External"/><Relationship Id="rId1" Type="http://schemas.openxmlformats.org/officeDocument/2006/relationships/slideLayout" Target="../slideLayouts/slideLayout2.xml"/><Relationship Id="rId6" Type="http://schemas.openxmlformats.org/officeDocument/2006/relationships/hyperlink" Target="file:///\\Users\deepranjanguha\Desktop\&#8226;%09https:\www.geeksforgeeks.org\python-programming-language" TargetMode="External"/><Relationship Id="rId5" Type="http://schemas.openxmlformats.org/officeDocument/2006/relationships/hyperlink" Target="file:///\\Users\deepranjanguha\Desktop\&#8226;%09https:\stackoverflow.com" TargetMode="External"/><Relationship Id="rId4" Type="http://schemas.openxmlformats.org/officeDocument/2006/relationships/hyperlink" Target="file:///\\Users\deepranjanguha\Desktop\&#8226;%09https:\towardsdatascience.com\developing-a-multi-layer-perceptron-for-a-bank-marketing-dataset-f754deee49f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9.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11" Type="http://schemas.openxmlformats.org/officeDocument/2006/relationships/image" Target="../media/image6.png"/><Relationship Id="rId5" Type="http://schemas.openxmlformats.org/officeDocument/2006/relationships/diagramColors" Target="../diagrams/colors9.xml"/><Relationship Id="rId10" Type="http://schemas.openxmlformats.org/officeDocument/2006/relationships/image" Target="../media/image5.png"/><Relationship Id="rId4" Type="http://schemas.openxmlformats.org/officeDocument/2006/relationships/diagramQuickStyle" Target="../diagrams/quickStyle9.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10" Type="http://schemas.openxmlformats.org/officeDocument/2006/relationships/image" Target="../media/image11.png"/><Relationship Id="rId4" Type="http://schemas.openxmlformats.org/officeDocument/2006/relationships/diagramQuickStyle" Target="../diagrams/quickStyle10.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1.xml"/><Relationship Id="rId7" Type="http://schemas.openxmlformats.org/officeDocument/2006/relationships/image" Target="../media/image1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image" Target="../media/image15.png"/><Relationship Id="rId4" Type="http://schemas.openxmlformats.org/officeDocument/2006/relationships/diagramQuickStyle" Target="../diagrams/quickStyle11.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image" Target="../media/image17.png"/><Relationship Id="rId18" Type="http://schemas.microsoft.com/office/2007/relationships/diagramDrawing" Target="../diagrams/drawing14.xml"/><Relationship Id="rId3" Type="http://schemas.openxmlformats.org/officeDocument/2006/relationships/diagramLayout" Target="../diagrams/layout12.xml"/><Relationship Id="rId7" Type="http://schemas.openxmlformats.org/officeDocument/2006/relationships/image" Target="../media/image16.png"/><Relationship Id="rId12" Type="http://schemas.microsoft.com/office/2007/relationships/diagramDrawing" Target="../diagrams/drawing13.xml"/><Relationship Id="rId17" Type="http://schemas.openxmlformats.org/officeDocument/2006/relationships/diagramColors" Target="../diagrams/colors14.xml"/><Relationship Id="rId2" Type="http://schemas.openxmlformats.org/officeDocument/2006/relationships/diagramData" Target="../diagrams/data12.xml"/><Relationship Id="rId16" Type="http://schemas.openxmlformats.org/officeDocument/2006/relationships/diagramQuickStyle" Target="../diagrams/quickStyle14.xml"/><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diagramColors" Target="../diagrams/colors13.xml"/><Relationship Id="rId5" Type="http://schemas.openxmlformats.org/officeDocument/2006/relationships/diagramColors" Target="../diagrams/colors12.xml"/><Relationship Id="rId15" Type="http://schemas.openxmlformats.org/officeDocument/2006/relationships/diagramLayout" Target="../diagrams/layout14.xml"/><Relationship Id="rId10" Type="http://schemas.openxmlformats.org/officeDocument/2006/relationships/diagramQuickStyle" Target="../diagrams/quickStyle13.xml"/><Relationship Id="rId4" Type="http://schemas.openxmlformats.org/officeDocument/2006/relationships/diagramQuickStyle" Target="../diagrams/quickStyle12.xml"/><Relationship Id="rId9" Type="http://schemas.openxmlformats.org/officeDocument/2006/relationships/diagramLayout" Target="../diagrams/layout13.xml"/><Relationship Id="rId14" Type="http://schemas.openxmlformats.org/officeDocument/2006/relationships/diagramData" Target="../diagrams/data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50042035"/>
              </p:ext>
            </p:extLst>
          </p:nvPr>
        </p:nvGraphicFramePr>
        <p:xfrm>
          <a:off x="1752600" y="457200"/>
          <a:ext cx="9448799" cy="2285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3357632756"/>
              </p:ext>
            </p:extLst>
          </p:nvPr>
        </p:nvGraphicFramePr>
        <p:xfrm>
          <a:off x="2438398" y="2590800"/>
          <a:ext cx="7672885" cy="388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6534894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208-9CF4-F44E-9D92-B17699AABCA4}"/>
              </a:ext>
            </a:extLst>
          </p:cNvPr>
          <p:cNvSpPr>
            <a:spLocks noGrp="1"/>
          </p:cNvSpPr>
          <p:nvPr>
            <p:ph type="title"/>
          </p:nvPr>
        </p:nvSpPr>
        <p:spPr>
          <a:xfrm>
            <a:off x="647699" y="46037"/>
            <a:ext cx="10515600" cy="1325563"/>
          </a:xfrm>
        </p:spPr>
        <p:txBody>
          <a:bodyPr>
            <a:normAutofit/>
          </a:bodyPr>
          <a:lstStyle/>
          <a:p>
            <a:r>
              <a:rPr lang="en-US" sz="36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 Non-Parametric Test: </a:t>
            </a:r>
            <a:r>
              <a:rPr lang="en-IN" sz="36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Mann-Whitney U </a:t>
            </a:r>
            <a:endParaRPr lang="en-US" sz="36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graphicFrame>
        <p:nvGraphicFramePr>
          <p:cNvPr id="11" name="Table 10">
            <a:extLst>
              <a:ext uri="{FF2B5EF4-FFF2-40B4-BE49-F238E27FC236}">
                <a16:creationId xmlns:a16="http://schemas.microsoft.com/office/drawing/2014/main" id="{A71B540F-9B67-5147-A348-21F4BE3E005D}"/>
              </a:ext>
            </a:extLst>
          </p:cNvPr>
          <p:cNvGraphicFramePr>
            <a:graphicFrameLocks noGrp="1"/>
          </p:cNvGraphicFramePr>
          <p:nvPr>
            <p:extLst>
              <p:ext uri="{D42A27DB-BD31-4B8C-83A1-F6EECF244321}">
                <p14:modId xmlns:p14="http://schemas.microsoft.com/office/powerpoint/2010/main" val="3114717998"/>
              </p:ext>
            </p:extLst>
          </p:nvPr>
        </p:nvGraphicFramePr>
        <p:xfrm>
          <a:off x="638174" y="1371600"/>
          <a:ext cx="10915652" cy="5166400"/>
        </p:xfrm>
        <a:graphic>
          <a:graphicData uri="http://schemas.openxmlformats.org/drawingml/2006/table">
            <a:tbl>
              <a:tblPr>
                <a:tableStyleId>{3C2FFA5D-87B4-456A-9821-1D502468CF0F}</a:tableStyleId>
              </a:tblPr>
              <a:tblGrid>
                <a:gridCol w="885826">
                  <a:extLst>
                    <a:ext uri="{9D8B030D-6E8A-4147-A177-3AD203B41FA5}">
                      <a16:colId xmlns:a16="http://schemas.microsoft.com/office/drawing/2014/main" val="794743466"/>
                    </a:ext>
                  </a:extLst>
                </a:gridCol>
                <a:gridCol w="685800">
                  <a:extLst>
                    <a:ext uri="{9D8B030D-6E8A-4147-A177-3AD203B41FA5}">
                      <a16:colId xmlns:a16="http://schemas.microsoft.com/office/drawing/2014/main" val="626215256"/>
                    </a:ext>
                  </a:extLst>
                </a:gridCol>
                <a:gridCol w="609600">
                  <a:extLst>
                    <a:ext uri="{9D8B030D-6E8A-4147-A177-3AD203B41FA5}">
                      <a16:colId xmlns:a16="http://schemas.microsoft.com/office/drawing/2014/main" val="808563859"/>
                    </a:ext>
                  </a:extLst>
                </a:gridCol>
                <a:gridCol w="685800">
                  <a:extLst>
                    <a:ext uri="{9D8B030D-6E8A-4147-A177-3AD203B41FA5}">
                      <a16:colId xmlns:a16="http://schemas.microsoft.com/office/drawing/2014/main" val="379701472"/>
                    </a:ext>
                  </a:extLst>
                </a:gridCol>
                <a:gridCol w="1066800">
                  <a:extLst>
                    <a:ext uri="{9D8B030D-6E8A-4147-A177-3AD203B41FA5}">
                      <a16:colId xmlns:a16="http://schemas.microsoft.com/office/drawing/2014/main" val="341227309"/>
                    </a:ext>
                  </a:extLst>
                </a:gridCol>
                <a:gridCol w="1038224">
                  <a:extLst>
                    <a:ext uri="{9D8B030D-6E8A-4147-A177-3AD203B41FA5}">
                      <a16:colId xmlns:a16="http://schemas.microsoft.com/office/drawing/2014/main" val="2322670033"/>
                    </a:ext>
                  </a:extLst>
                </a:gridCol>
                <a:gridCol w="1447800">
                  <a:extLst>
                    <a:ext uri="{9D8B030D-6E8A-4147-A177-3AD203B41FA5}">
                      <a16:colId xmlns:a16="http://schemas.microsoft.com/office/drawing/2014/main" val="3083187593"/>
                    </a:ext>
                  </a:extLst>
                </a:gridCol>
                <a:gridCol w="866776">
                  <a:extLst>
                    <a:ext uri="{9D8B030D-6E8A-4147-A177-3AD203B41FA5}">
                      <a16:colId xmlns:a16="http://schemas.microsoft.com/office/drawing/2014/main" val="4009588499"/>
                    </a:ext>
                  </a:extLst>
                </a:gridCol>
                <a:gridCol w="3629026">
                  <a:extLst>
                    <a:ext uri="{9D8B030D-6E8A-4147-A177-3AD203B41FA5}">
                      <a16:colId xmlns:a16="http://schemas.microsoft.com/office/drawing/2014/main" val="596633010"/>
                    </a:ext>
                  </a:extLst>
                </a:gridCol>
              </a:tblGrid>
              <a:tr h="276704">
                <a:tc>
                  <a:txBody>
                    <a:bodyPr/>
                    <a:lstStyle/>
                    <a:p>
                      <a:pPr algn="l" fontAlgn="b"/>
                      <a:endParaRPr lang="en-IN" sz="6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rowSpan="2" gridSpan="3">
                  <a:txBody>
                    <a:bodyPr/>
                    <a:lstStyle/>
                    <a:p>
                      <a:pPr algn="ctr" fontAlgn="b"/>
                      <a:r>
                        <a:rPr lang="en-IN" sz="3200" b="1" i="1" u="none" strike="noStrike" dirty="0">
                          <a:solidFill>
                            <a:srgbClr val="000000"/>
                          </a:solidFill>
                          <a:effectLst/>
                          <a:latin typeface="Calibri" panose="020F0502020204030204" pitchFamily="34" charset="0"/>
                        </a:rPr>
                        <a:t>Observations</a:t>
                      </a:r>
                    </a:p>
                  </a:txBody>
                  <a:tcPr marL="5391" marR="5391" marT="5391" marB="0" anchor="b">
                    <a:solidFill>
                      <a:schemeClr val="accent1">
                        <a:lumMod val="40000"/>
                        <a:lumOff val="60000"/>
                      </a:schemeClr>
                    </a:solidFill>
                  </a:tcPr>
                </a:tc>
                <a:tc rowSpan="2" hMerge="1">
                  <a:txBody>
                    <a:bodyPr/>
                    <a:lstStyle/>
                    <a:p>
                      <a:endParaRPr lang="en-US"/>
                    </a:p>
                  </a:txBody>
                  <a:tcPr/>
                </a:tc>
                <a:tc rowSpan="2" hMerge="1">
                  <a:txBody>
                    <a:bodyPr/>
                    <a:lstStyle/>
                    <a:p>
                      <a:endParaRPr lang="en-US"/>
                    </a:p>
                  </a:txBody>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2957729076"/>
                  </a:ext>
                </a:extLst>
              </a:tr>
              <a:tr h="276704">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2556026752"/>
                  </a:ext>
                </a:extLst>
              </a:tr>
              <a:tr h="350493">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64619721"/>
                  </a:ext>
                </a:extLst>
              </a:tr>
              <a:tr h="350493">
                <a:tc>
                  <a:txBody>
                    <a:bodyPr/>
                    <a:lstStyle/>
                    <a:p>
                      <a:pPr algn="l" fontAlgn="b"/>
                      <a:r>
                        <a:rPr lang="en-IN" sz="1600" b="1" i="1" u="none" strike="noStrike" dirty="0">
                          <a:solidFill>
                            <a:schemeClr val="tx1"/>
                          </a:solidFill>
                          <a:effectLst/>
                          <a:latin typeface="Calibri" panose="020F0502020204030204" pitchFamily="34" charset="0"/>
                        </a:rPr>
                        <a:t>Numerical features</a:t>
                      </a: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latin typeface="Calibri" panose="020F0502020204030204" pitchFamily="34" charset="0"/>
                        </a:rPr>
                        <a:t>Target variable</a:t>
                      </a: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Test Name</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P-Value</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Conclusion</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Test Type</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a:solidFill>
                            <a:schemeClr val="tx1"/>
                          </a:solidFill>
                          <a:effectLst/>
                        </a:rPr>
                        <a:t>Test Name</a:t>
                      </a:r>
                      <a:endParaRPr lang="en-IN" sz="1600" b="1" i="1"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a:solidFill>
                            <a:schemeClr val="tx1"/>
                          </a:solidFill>
                          <a:effectLst/>
                        </a:rPr>
                        <a:t>P-value</a:t>
                      </a:r>
                      <a:endParaRPr lang="en-IN" sz="1600" b="1" i="1"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Conclusion</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1093312245"/>
                  </a:ext>
                </a:extLst>
              </a:tr>
              <a:tr h="350493">
                <a:tc>
                  <a:txBody>
                    <a:bodyPr/>
                    <a:lstStyle/>
                    <a:p>
                      <a:pPr algn="l" fontAlgn="b"/>
                      <a:r>
                        <a:rPr lang="en-IN" sz="1200" b="1" u="none" strike="noStrike" dirty="0">
                          <a:solidFill>
                            <a:schemeClr val="tx1"/>
                          </a:solidFill>
                          <a:effectLst/>
                        </a:rPr>
                        <a:t>Age</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8.83E-40</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dirty="0">
                          <a:solidFill>
                            <a:schemeClr val="tx1"/>
                          </a:solidFill>
                          <a:effectLst/>
                        </a:rPr>
                        <a:t>Not Normal</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Non-Parametric</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4.18E-131</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age</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929033014"/>
                  </a:ext>
                </a:extLst>
              </a:tr>
              <a:tr h="350493">
                <a:tc>
                  <a:txBody>
                    <a:bodyPr/>
                    <a:lstStyle/>
                    <a:p>
                      <a:pPr algn="l" fontAlgn="b"/>
                      <a:r>
                        <a:rPr lang="en-IN" sz="1200" b="1" u="none" strike="noStrike">
                          <a:solidFill>
                            <a:schemeClr val="tx1"/>
                          </a:solidFill>
                          <a:effectLst/>
                        </a:rPr>
                        <a:t>Duration</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2.54E-31</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Non-Parametric</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7.28E-153</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duration</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2216141903"/>
                  </a:ext>
                </a:extLst>
              </a:tr>
              <a:tr h="350493">
                <a:tc>
                  <a:txBody>
                    <a:bodyPr/>
                    <a:lstStyle/>
                    <a:p>
                      <a:pPr algn="l" fontAlgn="b"/>
                      <a:r>
                        <a:rPr lang="en-IN" sz="1200" b="1" u="none" strike="noStrike">
                          <a:solidFill>
                            <a:schemeClr val="tx1"/>
                          </a:solidFill>
                          <a:effectLst/>
                        </a:rPr>
                        <a:t>Campian</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3.06E-49</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a:solidFill>
                            <a:schemeClr val="tx1"/>
                          </a:solidFill>
                          <a:effectLst/>
                        </a:rPr>
                        <a:t>Two population are different for variable campaign</a:t>
                      </a:r>
                      <a:endParaRPr lang="en-IN" sz="1200" b="1" i="0" u="none" strike="noStrike">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3159196511"/>
                  </a:ext>
                </a:extLst>
              </a:tr>
              <a:tr h="350493">
                <a:tc>
                  <a:txBody>
                    <a:bodyPr/>
                    <a:lstStyle/>
                    <a:p>
                      <a:pPr algn="l" fontAlgn="b"/>
                      <a:r>
                        <a:rPr lang="en-IN" sz="1200" b="1" u="none" strike="noStrike">
                          <a:solidFill>
                            <a:schemeClr val="tx1"/>
                          </a:solidFill>
                          <a:effectLst/>
                        </a:rPr>
                        <a:t>Pdays</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0</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pdays</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3422452348"/>
                  </a:ext>
                </a:extLst>
              </a:tr>
              <a:tr h="350493">
                <a:tc>
                  <a:txBody>
                    <a:bodyPr/>
                    <a:lstStyle/>
                    <a:p>
                      <a:pPr algn="l" fontAlgn="b"/>
                      <a:r>
                        <a:rPr lang="en-IN" sz="1200" b="1" u="none" strike="noStrike">
                          <a:solidFill>
                            <a:schemeClr val="tx1"/>
                          </a:solidFill>
                          <a:effectLst/>
                        </a:rPr>
                        <a:t>Previous</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0</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previous</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254587586"/>
                  </a:ext>
                </a:extLst>
              </a:tr>
              <a:tr h="350493">
                <a:tc>
                  <a:txBody>
                    <a:bodyPr/>
                    <a:lstStyle/>
                    <a:p>
                      <a:pPr algn="l" fontAlgn="b"/>
                      <a:r>
                        <a:rPr lang="en-IN" sz="1200" b="1" u="none" strike="noStrike">
                          <a:solidFill>
                            <a:schemeClr val="tx1"/>
                          </a:solidFill>
                          <a:effectLst/>
                        </a:rPr>
                        <a:t>emp.var.rate</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6.19E-19</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emp.var.rate</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1584017609"/>
                  </a:ext>
                </a:extLst>
              </a:tr>
              <a:tr h="350493">
                <a:tc>
                  <a:txBody>
                    <a:bodyPr/>
                    <a:lstStyle/>
                    <a:p>
                      <a:pPr algn="l" fontAlgn="b"/>
                      <a:r>
                        <a:rPr lang="en-IN" sz="1200" b="1" u="none" strike="noStrike">
                          <a:solidFill>
                            <a:schemeClr val="tx1"/>
                          </a:solidFill>
                          <a:effectLst/>
                        </a:rPr>
                        <a:t>cons.price.idx</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8.37E-96</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cons.price.idx</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64981474"/>
                  </a:ext>
                </a:extLst>
              </a:tr>
              <a:tr h="350493">
                <a:tc>
                  <a:txBody>
                    <a:bodyPr/>
                    <a:lstStyle/>
                    <a:p>
                      <a:pPr algn="l" fontAlgn="b"/>
                      <a:r>
                        <a:rPr lang="en-IN" sz="1200" b="1" u="none" strike="noStrike">
                          <a:solidFill>
                            <a:schemeClr val="tx1"/>
                          </a:solidFill>
                          <a:effectLst/>
                        </a:rPr>
                        <a:t>cons.conf.idx</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cons.conf.idx</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1370345525"/>
                  </a:ext>
                </a:extLst>
              </a:tr>
              <a:tr h="350493">
                <a:tc>
                  <a:txBody>
                    <a:bodyPr/>
                    <a:lstStyle/>
                    <a:p>
                      <a:pPr algn="l" fontAlgn="b"/>
                      <a:r>
                        <a:rPr lang="en-IN" sz="1200" b="1" u="none" strike="noStrike">
                          <a:solidFill>
                            <a:schemeClr val="tx1"/>
                          </a:solidFill>
                          <a:effectLst/>
                        </a:rPr>
                        <a:t>euribor3m</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euribor3m</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416721264"/>
                  </a:ext>
                </a:extLst>
              </a:tr>
              <a:tr h="350493">
                <a:tc>
                  <a:txBody>
                    <a:bodyPr/>
                    <a:lstStyle/>
                    <a:p>
                      <a:pPr algn="l" fontAlgn="b"/>
                      <a:r>
                        <a:rPr lang="en-IN" sz="1200" b="1" u="none" strike="noStrike">
                          <a:solidFill>
                            <a:schemeClr val="tx1"/>
                          </a:solidFill>
                          <a:effectLst/>
                        </a:rPr>
                        <a:t>nr.employed</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nr.employed</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3271472150"/>
                  </a:ext>
                </a:extLst>
              </a:tr>
            </a:tbl>
          </a:graphicData>
        </a:graphic>
      </p:graphicFrame>
      <p:sp>
        <p:nvSpPr>
          <p:cNvPr id="13" name="Rounded Rectangle 12">
            <a:extLst>
              <a:ext uri="{FF2B5EF4-FFF2-40B4-BE49-F238E27FC236}">
                <a16:creationId xmlns:a16="http://schemas.microsoft.com/office/drawing/2014/main" id="{3650106A-0ED8-904E-823A-CEA34DB988B5}"/>
              </a:ext>
            </a:extLst>
          </p:cNvPr>
          <p:cNvSpPr/>
          <p:nvPr/>
        </p:nvSpPr>
        <p:spPr>
          <a:xfrm>
            <a:off x="685800" y="330212"/>
            <a:ext cx="8763000"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761351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F82A-BF50-2948-83ED-89BB72399493}"/>
              </a:ext>
            </a:extLst>
          </p:cNvPr>
          <p:cNvSpPr>
            <a:spLocks noGrp="1"/>
          </p:cNvSpPr>
          <p:nvPr>
            <p:ph type="title"/>
          </p:nvPr>
        </p:nvSpPr>
        <p:spPr>
          <a:xfrm>
            <a:off x="728662" y="249835"/>
            <a:ext cx="10515600" cy="1325563"/>
          </a:xfrm>
          <a:solidFill>
            <a:schemeClr val="tx1">
              <a:alpha val="0"/>
            </a:schemeClr>
          </a:solidFill>
          <a:scene3d>
            <a:camera prst="orthographicFront"/>
            <a:lightRig rig="threePt" dir="t"/>
          </a:scene3d>
          <a:sp3d>
            <a:bevelT prst="angle"/>
          </a:sp3d>
        </p:spPr>
        <p:txBody>
          <a:bodyPr>
            <a:normAutofit/>
            <a:scene3d>
              <a:camera prst="orthographicFront"/>
              <a:lightRig rig="soft" dir="t">
                <a:rot lat="0" lon="0" rev="15600000"/>
              </a:lightRig>
            </a:scene3d>
            <a:sp3d extrusionH="57150" prstMaterial="softEdge">
              <a:bevelT w="25400" h="38100"/>
            </a:sp3d>
          </a:bodyPr>
          <a:lstStyle/>
          <a:p>
            <a:pPr lvl="0"/>
            <a:r>
              <a:rPr lang="en-IN" b="1" dirty="0">
                <a:ln w="0"/>
                <a:effectLst>
                  <a:outerShdw blurRad="38100" dist="19050" dir="2700000" algn="tl" rotWithShape="0">
                    <a:schemeClr val="dk1">
                      <a:alpha val="40000"/>
                    </a:schemeClr>
                  </a:outerShdw>
                </a:effectLst>
                <a:latin typeface="Helvetica Neue Condensed" panose="02000503000000020004" pitchFamily="2" charset="0"/>
                <a:ea typeface="Helvetica Neue Condensed" panose="02000503000000020004" pitchFamily="2" charset="0"/>
                <a:cs typeface="Helvetica Neue Condensed" panose="02000503000000020004" pitchFamily="2" charset="0"/>
              </a:rPr>
              <a:t>Predictive Modelling and Observations</a:t>
            </a:r>
          </a:p>
        </p:txBody>
      </p:sp>
      <p:graphicFrame>
        <p:nvGraphicFramePr>
          <p:cNvPr id="4" name="Content Placeholder 3">
            <a:extLst>
              <a:ext uri="{FF2B5EF4-FFF2-40B4-BE49-F238E27FC236}">
                <a16:creationId xmlns:a16="http://schemas.microsoft.com/office/drawing/2014/main" id="{3F0A1BB0-B675-7A48-AB49-F5C5C51E3BA2}"/>
              </a:ext>
            </a:extLst>
          </p:cNvPr>
          <p:cNvGraphicFramePr>
            <a:graphicFrameLocks noGrp="1"/>
          </p:cNvGraphicFramePr>
          <p:nvPr>
            <p:ph idx="1"/>
            <p:extLst>
              <p:ext uri="{D42A27DB-BD31-4B8C-83A1-F6EECF244321}">
                <p14:modId xmlns:p14="http://schemas.microsoft.com/office/powerpoint/2010/main" val="453332648"/>
              </p:ext>
            </p:extLst>
          </p:nvPr>
        </p:nvGraphicFramePr>
        <p:xfrm>
          <a:off x="457200" y="1886343"/>
          <a:ext cx="5867400" cy="4346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ardrop 14">
            <a:extLst>
              <a:ext uri="{FF2B5EF4-FFF2-40B4-BE49-F238E27FC236}">
                <a16:creationId xmlns:a16="http://schemas.microsoft.com/office/drawing/2014/main" id="{A25919AA-669F-A24A-AB08-F187AC9E4F39}"/>
              </a:ext>
            </a:extLst>
          </p:cNvPr>
          <p:cNvSpPr/>
          <p:nvPr/>
        </p:nvSpPr>
        <p:spPr>
          <a:xfrm rot="15342271">
            <a:off x="9045377" y="3745188"/>
            <a:ext cx="1918720" cy="4025395"/>
          </a:xfrm>
          <a:prstGeom prst="teardrop">
            <a:avLst>
              <a:gd name="adj" fmla="val 183194"/>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2EA901C-297C-E94B-A2B3-C918BA5E54A4}"/>
              </a:ext>
            </a:extLst>
          </p:cNvPr>
          <p:cNvSpPr txBox="1"/>
          <p:nvPr/>
        </p:nvSpPr>
        <p:spPr>
          <a:xfrm>
            <a:off x="8385278" y="4981373"/>
            <a:ext cx="2895600" cy="1754326"/>
          </a:xfrm>
          <a:prstGeom prst="rect">
            <a:avLst/>
          </a:prstGeom>
          <a:noFill/>
        </p:spPr>
        <p:txBody>
          <a:bodyPr wrap="square" rtlCol="0">
            <a:spAutoFit/>
          </a:bodyPr>
          <a:lstStyle/>
          <a:p>
            <a:r>
              <a:rPr lang="en-US" dirty="0">
                <a:solidFill>
                  <a:schemeClr val="bg1"/>
                </a:solidFill>
              </a:rPr>
              <a:t>We have fitted four base models for classification like Logistic Regression Model, KNN Model and a Decision Tree model and Naïve Bayes model</a:t>
            </a:r>
          </a:p>
        </p:txBody>
      </p:sp>
      <p:sp>
        <p:nvSpPr>
          <p:cNvPr id="18" name="Rounded Rectangle 17">
            <a:extLst>
              <a:ext uri="{FF2B5EF4-FFF2-40B4-BE49-F238E27FC236}">
                <a16:creationId xmlns:a16="http://schemas.microsoft.com/office/drawing/2014/main" id="{7F7DF460-F3C0-F741-9B00-BFC1D733171E}"/>
              </a:ext>
            </a:extLst>
          </p:cNvPr>
          <p:cNvSpPr/>
          <p:nvPr/>
        </p:nvSpPr>
        <p:spPr>
          <a:xfrm>
            <a:off x="609600" y="542358"/>
            <a:ext cx="10634662" cy="7614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2D33E9B-5E27-5441-8771-FA3107A37F82}"/>
              </a:ext>
            </a:extLst>
          </p:cNvPr>
          <p:cNvPicPr>
            <a:picLocks noChangeAspect="1"/>
          </p:cNvPicPr>
          <p:nvPr/>
        </p:nvPicPr>
        <p:blipFill>
          <a:blip r:embed="rId7"/>
          <a:stretch>
            <a:fillRect/>
          </a:stretch>
        </p:blipFill>
        <p:spPr>
          <a:xfrm>
            <a:off x="4763676" y="2225520"/>
            <a:ext cx="7345874" cy="1965480"/>
          </a:xfrm>
          <a:prstGeom prst="rect">
            <a:avLst/>
          </a:prstGeom>
        </p:spPr>
      </p:pic>
    </p:spTree>
    <p:extLst>
      <p:ext uri="{BB962C8B-B14F-4D97-AF65-F5344CB8AC3E}">
        <p14:creationId xmlns:p14="http://schemas.microsoft.com/office/powerpoint/2010/main" val="65885138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1FDB-BE2F-274F-8227-037E9079CAF4}"/>
              </a:ext>
            </a:extLst>
          </p:cNvPr>
          <p:cNvSpPr>
            <a:spLocks noGrp="1"/>
          </p:cNvSpPr>
          <p:nvPr>
            <p:ph type="title"/>
          </p:nvPr>
        </p:nvSpPr>
        <p:spPr>
          <a:xfrm>
            <a:off x="619125" y="99218"/>
            <a:ext cx="10515600" cy="1325563"/>
          </a:xfrm>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Confusion Matrix comparison</a:t>
            </a:r>
          </a:p>
        </p:txBody>
      </p:sp>
      <p:pic>
        <p:nvPicPr>
          <p:cNvPr id="11" name="Picture 10">
            <a:extLst>
              <a:ext uri="{FF2B5EF4-FFF2-40B4-BE49-F238E27FC236}">
                <a16:creationId xmlns:a16="http://schemas.microsoft.com/office/drawing/2014/main" id="{979A58B9-D0CA-644A-903F-592F3EFCCF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91436" y="1317952"/>
            <a:ext cx="3409128" cy="2536964"/>
          </a:xfrm>
          <a:prstGeom prst="rect">
            <a:avLst/>
          </a:prstGeom>
          <a:noFill/>
          <a:ln>
            <a:noFill/>
          </a:ln>
        </p:spPr>
      </p:pic>
      <p:sp>
        <p:nvSpPr>
          <p:cNvPr id="12" name="TextBox 11">
            <a:extLst>
              <a:ext uri="{FF2B5EF4-FFF2-40B4-BE49-F238E27FC236}">
                <a16:creationId xmlns:a16="http://schemas.microsoft.com/office/drawing/2014/main" id="{A832C56F-20C3-3B40-A457-05AD8C49916C}"/>
              </a:ext>
            </a:extLst>
          </p:cNvPr>
          <p:cNvSpPr txBox="1"/>
          <p:nvPr/>
        </p:nvSpPr>
        <p:spPr>
          <a:xfrm>
            <a:off x="5969655" y="4419898"/>
            <a:ext cx="1971675" cy="2031325"/>
          </a:xfrm>
          <a:prstGeom prst="rect">
            <a:avLst/>
          </a:prstGeom>
          <a:noFill/>
        </p:spPr>
        <p:txBody>
          <a:bodyPr wrap="square" rtlCol="0">
            <a:spAutoFit/>
          </a:bodyPr>
          <a:lstStyle/>
          <a:p>
            <a:pPr fontAlgn="base" latinLnBrk="1"/>
            <a:r>
              <a:rPr lang="en-IN" dirty="0"/>
              <a:t>Confusion Matrix for</a:t>
            </a:r>
            <a:r>
              <a:rPr lang="en-IN" b="1" dirty="0"/>
              <a:t> </a:t>
            </a:r>
            <a:r>
              <a:rPr lang="en-IN" b="1" i="1" dirty="0"/>
              <a:t>K-Nearest Neighbours' Model</a:t>
            </a:r>
            <a:r>
              <a:rPr lang="en-IN" dirty="0"/>
              <a:t> : </a:t>
            </a:r>
          </a:p>
          <a:p>
            <a:pPr fontAlgn="base" latinLnBrk="1"/>
            <a:r>
              <a:rPr lang="en-IN" dirty="0"/>
              <a:t>------------------------- </a:t>
            </a:r>
          </a:p>
          <a:p>
            <a:pPr fontAlgn="base" latinLnBrk="1"/>
            <a:r>
              <a:rPr lang="en-IN" dirty="0"/>
              <a:t>[[7059  251]</a:t>
            </a:r>
          </a:p>
          <a:p>
            <a:pPr fontAlgn="base" latinLnBrk="1"/>
            <a:r>
              <a:rPr lang="en-IN" dirty="0"/>
              <a:t> [ 572  356]]</a:t>
            </a:r>
          </a:p>
          <a:p>
            <a:endParaRPr lang="en-US" dirty="0"/>
          </a:p>
        </p:txBody>
      </p:sp>
      <p:sp>
        <p:nvSpPr>
          <p:cNvPr id="13" name="TextBox 12">
            <a:extLst>
              <a:ext uri="{FF2B5EF4-FFF2-40B4-BE49-F238E27FC236}">
                <a16:creationId xmlns:a16="http://schemas.microsoft.com/office/drawing/2014/main" id="{5673D0B9-8852-774C-BD91-7130E8EBD1D6}"/>
              </a:ext>
            </a:extLst>
          </p:cNvPr>
          <p:cNvSpPr txBox="1"/>
          <p:nvPr/>
        </p:nvSpPr>
        <p:spPr>
          <a:xfrm>
            <a:off x="534671" y="3908704"/>
            <a:ext cx="1971675" cy="2031325"/>
          </a:xfrm>
          <a:prstGeom prst="rect">
            <a:avLst/>
          </a:prstGeom>
          <a:noFill/>
        </p:spPr>
        <p:txBody>
          <a:bodyPr wrap="square" rtlCol="0">
            <a:spAutoFit/>
          </a:bodyPr>
          <a:lstStyle/>
          <a:p>
            <a:pPr fontAlgn="base" latinLnBrk="1"/>
            <a:r>
              <a:rPr lang="en-IN" dirty="0"/>
              <a:t>Confusion Matrix for </a:t>
            </a:r>
            <a:r>
              <a:rPr lang="en-IN" b="1" i="1" dirty="0"/>
              <a:t>Logistic Regression Mode</a:t>
            </a:r>
            <a:r>
              <a:rPr lang="en-IN" i="1" dirty="0"/>
              <a:t>l</a:t>
            </a:r>
            <a:r>
              <a:rPr lang="en-IN" dirty="0"/>
              <a:t> : </a:t>
            </a:r>
          </a:p>
          <a:p>
            <a:pPr fontAlgn="base" latinLnBrk="1"/>
            <a:r>
              <a:rPr lang="en-IN" dirty="0"/>
              <a:t>-------------------------</a:t>
            </a:r>
          </a:p>
          <a:p>
            <a:pPr fontAlgn="base" latinLnBrk="1"/>
            <a:r>
              <a:rPr lang="en-IN" dirty="0"/>
              <a:t>[[7089  221]</a:t>
            </a:r>
          </a:p>
          <a:p>
            <a:pPr fontAlgn="base" latinLnBrk="1"/>
            <a:r>
              <a:rPr lang="en-IN" dirty="0"/>
              <a:t> [ 544  384]]</a:t>
            </a:r>
          </a:p>
          <a:p>
            <a:endParaRPr lang="en-US" dirty="0"/>
          </a:p>
        </p:txBody>
      </p:sp>
      <p:sp>
        <p:nvSpPr>
          <p:cNvPr id="14" name="TextBox 13">
            <a:extLst>
              <a:ext uri="{FF2B5EF4-FFF2-40B4-BE49-F238E27FC236}">
                <a16:creationId xmlns:a16="http://schemas.microsoft.com/office/drawing/2014/main" id="{67C92F2D-E7B4-864C-AD5D-2D215A015D82}"/>
              </a:ext>
            </a:extLst>
          </p:cNvPr>
          <p:cNvSpPr txBox="1"/>
          <p:nvPr/>
        </p:nvSpPr>
        <p:spPr>
          <a:xfrm>
            <a:off x="7824977" y="1317952"/>
            <a:ext cx="1804896" cy="2031325"/>
          </a:xfrm>
          <a:prstGeom prst="rect">
            <a:avLst/>
          </a:prstGeom>
          <a:noFill/>
        </p:spPr>
        <p:txBody>
          <a:bodyPr wrap="square" rtlCol="0">
            <a:spAutoFit/>
          </a:bodyPr>
          <a:lstStyle/>
          <a:p>
            <a:pPr fontAlgn="base" latinLnBrk="1"/>
            <a:r>
              <a:rPr lang="en-IN" dirty="0"/>
              <a:t>Confusion Matrix for </a:t>
            </a:r>
            <a:r>
              <a:rPr lang="en-IN" b="1" i="1" dirty="0"/>
              <a:t>Decision Tree Model</a:t>
            </a:r>
            <a:r>
              <a:rPr lang="en-IN" dirty="0"/>
              <a:t> : </a:t>
            </a:r>
          </a:p>
          <a:p>
            <a:pPr fontAlgn="base" latinLnBrk="1"/>
            <a:r>
              <a:rPr lang="en-IN" dirty="0"/>
              <a:t>-----------------------</a:t>
            </a:r>
          </a:p>
          <a:p>
            <a:pPr fontAlgn="base" latinLnBrk="1"/>
            <a:r>
              <a:rPr lang="en-IN" dirty="0"/>
              <a:t>[[6812  498]</a:t>
            </a:r>
          </a:p>
          <a:p>
            <a:pPr fontAlgn="base" latinLnBrk="1"/>
            <a:r>
              <a:rPr lang="en-IN" dirty="0"/>
              <a:t> [ 458  470]]</a:t>
            </a:r>
          </a:p>
          <a:p>
            <a:endParaRPr lang="en-US" dirty="0"/>
          </a:p>
        </p:txBody>
      </p:sp>
      <p:pic>
        <p:nvPicPr>
          <p:cNvPr id="2052" name="Picture 4">
            <a:extLst>
              <a:ext uri="{FF2B5EF4-FFF2-40B4-BE49-F238E27FC236}">
                <a16:creationId xmlns:a16="http://schemas.microsoft.com/office/drawing/2014/main" id="{3D58117B-8EAE-A94F-A7B6-6C777E4D3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133" y="4243249"/>
            <a:ext cx="3400854" cy="25155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FE40F96-9159-A848-8658-B7337317211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4671" y="1328668"/>
            <a:ext cx="3409128" cy="2515533"/>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161A9CE3-58C8-CD4C-9CB8-21D055191676}"/>
              </a:ext>
            </a:extLst>
          </p:cNvPr>
          <p:cNvSpPr/>
          <p:nvPr/>
        </p:nvSpPr>
        <p:spPr>
          <a:xfrm>
            <a:off x="442148" y="375639"/>
            <a:ext cx="8168452" cy="767361"/>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CD841187-6E59-6B42-BB8D-CB9A8D11C268}"/>
              </a:ext>
            </a:extLst>
          </p:cNvPr>
          <p:cNvPicPr>
            <a:picLocks noChangeAspect="1"/>
          </p:cNvPicPr>
          <p:nvPr/>
        </p:nvPicPr>
        <p:blipFill>
          <a:blip r:embed="rId5"/>
          <a:stretch>
            <a:fillRect/>
          </a:stretch>
        </p:blipFill>
        <p:spPr>
          <a:xfrm>
            <a:off x="8197857" y="4177794"/>
            <a:ext cx="3400854" cy="2515532"/>
          </a:xfrm>
          <a:prstGeom prst="rect">
            <a:avLst/>
          </a:prstGeom>
        </p:spPr>
      </p:pic>
      <p:sp>
        <p:nvSpPr>
          <p:cNvPr id="3" name="TextBox 2">
            <a:extLst>
              <a:ext uri="{FF2B5EF4-FFF2-40B4-BE49-F238E27FC236}">
                <a16:creationId xmlns:a16="http://schemas.microsoft.com/office/drawing/2014/main" id="{46B80B88-34A9-824E-A9EF-126DFE6D4B6A}"/>
              </a:ext>
            </a:extLst>
          </p:cNvPr>
          <p:cNvSpPr txBox="1"/>
          <p:nvPr/>
        </p:nvSpPr>
        <p:spPr>
          <a:xfrm>
            <a:off x="9886400" y="2665572"/>
            <a:ext cx="2204318" cy="1754326"/>
          </a:xfrm>
          <a:prstGeom prst="rect">
            <a:avLst/>
          </a:prstGeom>
          <a:noFill/>
        </p:spPr>
        <p:txBody>
          <a:bodyPr wrap="square" rtlCol="0">
            <a:spAutoFit/>
          </a:bodyPr>
          <a:lstStyle/>
          <a:p>
            <a:pPr fontAlgn="base" latinLnBrk="1"/>
            <a:r>
              <a:rPr lang="en-US" dirty="0"/>
              <a:t>Confusion Matrix for </a:t>
            </a:r>
            <a:r>
              <a:rPr lang="en-US" b="1" i="1" dirty="0"/>
              <a:t>Naïve Bayes Model </a:t>
            </a:r>
            <a:r>
              <a:rPr lang="en-US" dirty="0"/>
              <a:t>: </a:t>
            </a:r>
            <a:endParaRPr lang="en-IN" dirty="0"/>
          </a:p>
          <a:p>
            <a:pPr fontAlgn="base" latinLnBrk="1"/>
            <a:r>
              <a:rPr lang="en-US" dirty="0"/>
              <a:t>---------------------------- </a:t>
            </a:r>
            <a:endParaRPr lang="en-IN" dirty="0"/>
          </a:p>
          <a:p>
            <a:pPr fontAlgn="base" latinLnBrk="1"/>
            <a:r>
              <a:rPr lang="en-US" dirty="0"/>
              <a:t>[[6801  509]</a:t>
            </a:r>
            <a:endParaRPr lang="en-IN" dirty="0"/>
          </a:p>
          <a:p>
            <a:pPr fontAlgn="base" latinLnBrk="1"/>
            <a:r>
              <a:rPr lang="en-US" dirty="0"/>
              <a:t> [ 472  456]]</a:t>
            </a:r>
            <a:endParaRPr lang="en-IN" dirty="0"/>
          </a:p>
          <a:p>
            <a:endParaRPr lang="en-US" dirty="0"/>
          </a:p>
        </p:txBody>
      </p:sp>
    </p:spTree>
    <p:extLst>
      <p:ext uri="{BB962C8B-B14F-4D97-AF65-F5344CB8AC3E}">
        <p14:creationId xmlns:p14="http://schemas.microsoft.com/office/powerpoint/2010/main" val="139741993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2E70-B3D5-D245-B83A-D6DC923E805E}"/>
              </a:ext>
            </a:extLst>
          </p:cNvPr>
          <p:cNvSpPr>
            <a:spLocks noGrp="1"/>
          </p:cNvSpPr>
          <p:nvPr>
            <p:ph type="title"/>
          </p:nvPr>
        </p:nvSpPr>
        <p:spPr>
          <a:xfrm>
            <a:off x="685800" y="165097"/>
            <a:ext cx="10515600" cy="1325563"/>
          </a:xfrm>
        </p:spPr>
        <p:txBody>
          <a:bodyPr>
            <a:norm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CLASSIFICATION REPORT</a:t>
            </a:r>
          </a:p>
        </p:txBody>
      </p:sp>
      <p:sp>
        <p:nvSpPr>
          <p:cNvPr id="4" name="TextBox 3">
            <a:extLst>
              <a:ext uri="{FF2B5EF4-FFF2-40B4-BE49-F238E27FC236}">
                <a16:creationId xmlns:a16="http://schemas.microsoft.com/office/drawing/2014/main" id="{28EA2A65-E098-6642-994F-A106B3921DBB}"/>
              </a:ext>
            </a:extLst>
          </p:cNvPr>
          <p:cNvSpPr txBox="1"/>
          <p:nvPr/>
        </p:nvSpPr>
        <p:spPr>
          <a:xfrm>
            <a:off x="914400" y="2114550"/>
            <a:ext cx="184731"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C573E112-DE7F-7147-B6E5-8B886D5BA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78" y="1354412"/>
            <a:ext cx="3909101" cy="2371631"/>
          </a:xfrm>
          <a:prstGeom prst="rect">
            <a:avLst/>
          </a:prstGeom>
        </p:spPr>
      </p:pic>
      <p:pic>
        <p:nvPicPr>
          <p:cNvPr id="11" name="Picture 10">
            <a:extLst>
              <a:ext uri="{FF2B5EF4-FFF2-40B4-BE49-F238E27FC236}">
                <a16:creationId xmlns:a16="http://schemas.microsoft.com/office/drawing/2014/main" id="{F5E3187A-349D-AB4A-B4BB-EEA6AAB3C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66" y="3993391"/>
            <a:ext cx="3879413" cy="2371631"/>
          </a:xfrm>
          <a:prstGeom prst="rect">
            <a:avLst/>
          </a:prstGeom>
        </p:spPr>
      </p:pic>
      <p:pic>
        <p:nvPicPr>
          <p:cNvPr id="15" name="Picture 14">
            <a:extLst>
              <a:ext uri="{FF2B5EF4-FFF2-40B4-BE49-F238E27FC236}">
                <a16:creationId xmlns:a16="http://schemas.microsoft.com/office/drawing/2014/main" id="{E36D7AD3-DD6A-784B-9B6E-C6B42F74D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478" y="1374425"/>
            <a:ext cx="4107895" cy="2371631"/>
          </a:xfrm>
          <a:prstGeom prst="rect">
            <a:avLst/>
          </a:prstGeom>
        </p:spPr>
      </p:pic>
      <p:sp>
        <p:nvSpPr>
          <p:cNvPr id="17" name="Rectangular Callout 16">
            <a:extLst>
              <a:ext uri="{FF2B5EF4-FFF2-40B4-BE49-F238E27FC236}">
                <a16:creationId xmlns:a16="http://schemas.microsoft.com/office/drawing/2014/main" id="{3F53A7F9-C5A3-CD41-9435-444E5B7AC1B8}"/>
              </a:ext>
            </a:extLst>
          </p:cNvPr>
          <p:cNvSpPr/>
          <p:nvPr/>
        </p:nvSpPr>
        <p:spPr>
          <a:xfrm rot="5400000">
            <a:off x="4976617" y="1026934"/>
            <a:ext cx="724135" cy="1912097"/>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ular Callout 17">
            <a:extLst>
              <a:ext uri="{FF2B5EF4-FFF2-40B4-BE49-F238E27FC236}">
                <a16:creationId xmlns:a16="http://schemas.microsoft.com/office/drawing/2014/main" id="{16B81C03-ECAF-FF4D-A29A-AE7D1333516D}"/>
              </a:ext>
            </a:extLst>
          </p:cNvPr>
          <p:cNvSpPr/>
          <p:nvPr/>
        </p:nvSpPr>
        <p:spPr>
          <a:xfrm rot="5400000">
            <a:off x="10894956" y="793187"/>
            <a:ext cx="724136" cy="1819521"/>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ular Callout 18">
            <a:extLst>
              <a:ext uri="{FF2B5EF4-FFF2-40B4-BE49-F238E27FC236}">
                <a16:creationId xmlns:a16="http://schemas.microsoft.com/office/drawing/2014/main" id="{5558D900-1C30-1F48-9C2E-213D846CF760}"/>
              </a:ext>
            </a:extLst>
          </p:cNvPr>
          <p:cNvSpPr/>
          <p:nvPr/>
        </p:nvSpPr>
        <p:spPr>
          <a:xfrm rot="5400000">
            <a:off x="5063966" y="3455767"/>
            <a:ext cx="724135" cy="1737398"/>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3B85F186-7438-E747-AC6E-7B649B86505A}"/>
              </a:ext>
            </a:extLst>
          </p:cNvPr>
          <p:cNvSpPr txBox="1"/>
          <p:nvPr/>
        </p:nvSpPr>
        <p:spPr>
          <a:xfrm>
            <a:off x="4478079" y="1702948"/>
            <a:ext cx="2157244" cy="523220"/>
          </a:xfrm>
          <a:prstGeom prst="rect">
            <a:avLst/>
          </a:prstGeom>
          <a:noFill/>
        </p:spPr>
        <p:txBody>
          <a:bodyPr wrap="square" rtlCol="0">
            <a:spAutoFit/>
          </a:bodyPr>
          <a:lstStyle/>
          <a:p>
            <a:r>
              <a:rPr lang="en-IN" sz="1400" b="1" dirty="0">
                <a:solidFill>
                  <a:schemeClr val="bg1"/>
                </a:solidFill>
              </a:rPr>
              <a:t>Specificity - 96.97% </a:t>
            </a:r>
          </a:p>
          <a:p>
            <a:r>
              <a:rPr lang="en-IN" sz="1400" b="1" dirty="0">
                <a:solidFill>
                  <a:schemeClr val="bg1"/>
                </a:solidFill>
              </a:rPr>
              <a:t>Sensitivity - 41.37% </a:t>
            </a:r>
            <a:endParaRPr lang="en-US" sz="1400" b="1" dirty="0">
              <a:solidFill>
                <a:schemeClr val="bg1"/>
              </a:solidFill>
            </a:endParaRPr>
          </a:p>
        </p:txBody>
      </p:sp>
      <p:sp>
        <p:nvSpPr>
          <p:cNvPr id="21" name="TextBox 20">
            <a:extLst>
              <a:ext uri="{FF2B5EF4-FFF2-40B4-BE49-F238E27FC236}">
                <a16:creationId xmlns:a16="http://schemas.microsoft.com/office/drawing/2014/main" id="{393DFB8D-4DC5-274D-8718-FCE9F94C3AE4}"/>
              </a:ext>
            </a:extLst>
          </p:cNvPr>
          <p:cNvSpPr txBox="1"/>
          <p:nvPr/>
        </p:nvSpPr>
        <p:spPr>
          <a:xfrm>
            <a:off x="4630495" y="4056371"/>
            <a:ext cx="1664238" cy="523220"/>
          </a:xfrm>
          <a:prstGeom prst="rect">
            <a:avLst/>
          </a:prstGeom>
          <a:noFill/>
        </p:spPr>
        <p:txBody>
          <a:bodyPr wrap="none" rtlCol="0">
            <a:spAutoFit/>
          </a:bodyPr>
          <a:lstStyle/>
          <a:p>
            <a:r>
              <a:rPr lang="en-IN" sz="1400" b="1" dirty="0">
                <a:solidFill>
                  <a:schemeClr val="bg1"/>
                </a:solidFill>
              </a:rPr>
              <a:t>Specificity - 96.56% </a:t>
            </a:r>
          </a:p>
          <a:p>
            <a:r>
              <a:rPr lang="en-IN" sz="1400" b="1" dirty="0">
                <a:solidFill>
                  <a:schemeClr val="bg1"/>
                </a:solidFill>
              </a:rPr>
              <a:t>Sensitivity - 38%</a:t>
            </a:r>
            <a:endParaRPr lang="en-US" sz="1400" b="1" dirty="0">
              <a:solidFill>
                <a:schemeClr val="bg1"/>
              </a:solidFill>
            </a:endParaRPr>
          </a:p>
        </p:txBody>
      </p:sp>
      <p:sp>
        <p:nvSpPr>
          <p:cNvPr id="22" name="TextBox 21">
            <a:extLst>
              <a:ext uri="{FF2B5EF4-FFF2-40B4-BE49-F238E27FC236}">
                <a16:creationId xmlns:a16="http://schemas.microsoft.com/office/drawing/2014/main" id="{73283F7D-11E6-7E45-B4B9-3023705900AE}"/>
              </a:ext>
            </a:extLst>
          </p:cNvPr>
          <p:cNvSpPr txBox="1"/>
          <p:nvPr/>
        </p:nvSpPr>
        <p:spPr>
          <a:xfrm>
            <a:off x="10429386" y="1459762"/>
            <a:ext cx="1737399" cy="523220"/>
          </a:xfrm>
          <a:prstGeom prst="rect">
            <a:avLst/>
          </a:prstGeom>
          <a:noFill/>
        </p:spPr>
        <p:txBody>
          <a:bodyPr wrap="square" rtlCol="0">
            <a:spAutoFit/>
          </a:bodyPr>
          <a:lstStyle/>
          <a:p>
            <a:r>
              <a:rPr lang="en-IN" sz="1400" b="1" dirty="0">
                <a:solidFill>
                  <a:schemeClr val="bg1"/>
                </a:solidFill>
              </a:rPr>
              <a:t>Specificity - 93.18% </a:t>
            </a:r>
          </a:p>
          <a:p>
            <a:r>
              <a:rPr lang="en-IN" sz="1400" b="1" dirty="0">
                <a:solidFill>
                  <a:schemeClr val="bg1"/>
                </a:solidFill>
              </a:rPr>
              <a:t>Sensitivity - 50.64% </a:t>
            </a:r>
            <a:endParaRPr lang="en-US" sz="1400" b="1" dirty="0">
              <a:solidFill>
                <a:schemeClr val="bg1"/>
              </a:solidFill>
            </a:endParaRPr>
          </a:p>
        </p:txBody>
      </p:sp>
      <p:sp>
        <p:nvSpPr>
          <p:cNvPr id="23" name="Rounded Rectangle 22">
            <a:extLst>
              <a:ext uri="{FF2B5EF4-FFF2-40B4-BE49-F238E27FC236}">
                <a16:creationId xmlns:a16="http://schemas.microsoft.com/office/drawing/2014/main" id="{13963FFA-1B5A-F74E-9F13-685A81A51FC0}"/>
              </a:ext>
            </a:extLst>
          </p:cNvPr>
          <p:cNvSpPr/>
          <p:nvPr/>
        </p:nvSpPr>
        <p:spPr>
          <a:xfrm>
            <a:off x="568978" y="422673"/>
            <a:ext cx="6365222"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F4AFEAA-07A4-3D4B-BA29-C066AC9252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5602" y="3993902"/>
            <a:ext cx="4060408" cy="2371631"/>
          </a:xfrm>
          <a:prstGeom prst="rect">
            <a:avLst/>
          </a:prstGeom>
        </p:spPr>
      </p:pic>
      <p:sp>
        <p:nvSpPr>
          <p:cNvPr id="16" name="Rectangular Callout 15">
            <a:extLst>
              <a:ext uri="{FF2B5EF4-FFF2-40B4-BE49-F238E27FC236}">
                <a16:creationId xmlns:a16="http://schemas.microsoft.com/office/drawing/2014/main" id="{B5CCB64E-1E43-DF42-827C-644A3BFBC380}"/>
              </a:ext>
            </a:extLst>
          </p:cNvPr>
          <p:cNvSpPr/>
          <p:nvPr/>
        </p:nvSpPr>
        <p:spPr>
          <a:xfrm rot="5400000">
            <a:off x="10936019" y="3791128"/>
            <a:ext cx="724135" cy="1737398"/>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D4478F5-9C3A-D644-850F-257AE5AD46CE}"/>
              </a:ext>
            </a:extLst>
          </p:cNvPr>
          <p:cNvSpPr txBox="1"/>
          <p:nvPr/>
        </p:nvSpPr>
        <p:spPr>
          <a:xfrm>
            <a:off x="10573133" y="4398217"/>
            <a:ext cx="1446230" cy="523220"/>
          </a:xfrm>
          <a:prstGeom prst="rect">
            <a:avLst/>
          </a:prstGeom>
          <a:noFill/>
        </p:spPr>
        <p:txBody>
          <a:bodyPr wrap="none" rtlCol="0">
            <a:spAutoFit/>
          </a:bodyPr>
          <a:lstStyle/>
          <a:p>
            <a:r>
              <a:rPr lang="en-IN" sz="1400" b="1" dirty="0">
                <a:solidFill>
                  <a:schemeClr val="bg1"/>
                </a:solidFill>
              </a:rPr>
              <a:t>Specificity - 93% </a:t>
            </a:r>
          </a:p>
          <a:p>
            <a:r>
              <a:rPr lang="en-IN" sz="1400" b="1" dirty="0">
                <a:solidFill>
                  <a:schemeClr val="bg1"/>
                </a:solidFill>
              </a:rPr>
              <a:t>Sensitivity - 49% </a:t>
            </a:r>
            <a:endParaRPr lang="en-US" sz="1400" b="1" dirty="0">
              <a:solidFill>
                <a:schemeClr val="bg1"/>
              </a:solidFill>
            </a:endParaRPr>
          </a:p>
        </p:txBody>
      </p:sp>
    </p:spTree>
    <p:extLst>
      <p:ext uri="{BB962C8B-B14F-4D97-AF65-F5344CB8AC3E}">
        <p14:creationId xmlns:p14="http://schemas.microsoft.com/office/powerpoint/2010/main" val="155738752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045-BC17-3C40-AA6A-A5FA7C2DE1C1}"/>
              </a:ext>
            </a:extLst>
          </p:cNvPr>
          <p:cNvSpPr>
            <a:spLocks noGrp="1"/>
          </p:cNvSpPr>
          <p:nvPr>
            <p:ph type="title"/>
          </p:nvPr>
        </p:nvSpPr>
        <p:spPr>
          <a:xfrm>
            <a:off x="838200" y="231775"/>
            <a:ext cx="10515600" cy="1325563"/>
          </a:xfrm>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ROC Curve and ROC AUC Score</a:t>
            </a:r>
          </a:p>
        </p:txBody>
      </p:sp>
      <p:pic>
        <p:nvPicPr>
          <p:cNvPr id="3074" name="Picture 2">
            <a:extLst>
              <a:ext uri="{FF2B5EF4-FFF2-40B4-BE49-F238E27FC236}">
                <a16:creationId xmlns:a16="http://schemas.microsoft.com/office/drawing/2014/main" id="{8F6FB8FF-7D26-C445-87B5-AFDB8C35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52" y="1364041"/>
            <a:ext cx="2909490" cy="2369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902A72C-DC70-9242-BAB2-267FA02D0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445" y="3820810"/>
            <a:ext cx="2909489" cy="23696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3723B7D-E7E2-584E-8EDC-2AE8A311B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1" y="1338669"/>
            <a:ext cx="2909489" cy="2369634"/>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Research">
            <a:extLst>
              <a:ext uri="{FF2B5EF4-FFF2-40B4-BE49-F238E27FC236}">
                <a16:creationId xmlns:a16="http://schemas.microsoft.com/office/drawing/2014/main" id="{C0EFDD52-37B5-5B43-BED8-1854D572DBD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3661" y="2326672"/>
            <a:ext cx="533401" cy="533401"/>
          </a:xfrm>
          <a:prstGeom prst="rect">
            <a:avLst/>
          </a:prstGeom>
        </p:spPr>
      </p:pic>
      <p:pic>
        <p:nvPicPr>
          <p:cNvPr id="11" name="Graphic 10" descr="Research">
            <a:extLst>
              <a:ext uri="{FF2B5EF4-FFF2-40B4-BE49-F238E27FC236}">
                <a16:creationId xmlns:a16="http://schemas.microsoft.com/office/drawing/2014/main" id="{F7025F9F-DB11-E44E-9F6B-70B7970061F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7934" y="2386848"/>
            <a:ext cx="519511" cy="533400"/>
          </a:xfrm>
          <a:prstGeom prst="rect">
            <a:avLst/>
          </a:prstGeom>
        </p:spPr>
      </p:pic>
      <p:pic>
        <p:nvPicPr>
          <p:cNvPr id="15" name="Graphic 14" descr="Research">
            <a:extLst>
              <a:ext uri="{FF2B5EF4-FFF2-40B4-BE49-F238E27FC236}">
                <a16:creationId xmlns:a16="http://schemas.microsoft.com/office/drawing/2014/main" id="{DA5724F3-0B91-4141-8CC1-1C853A456F3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37934" y="4872034"/>
            <a:ext cx="519512" cy="519512"/>
          </a:xfrm>
          <a:prstGeom prst="rect">
            <a:avLst/>
          </a:prstGeom>
        </p:spPr>
      </p:pic>
      <p:sp>
        <p:nvSpPr>
          <p:cNvPr id="12" name="Rounded Rectangle 11">
            <a:extLst>
              <a:ext uri="{FF2B5EF4-FFF2-40B4-BE49-F238E27FC236}">
                <a16:creationId xmlns:a16="http://schemas.microsoft.com/office/drawing/2014/main" id="{EE9D409A-7559-8D49-95CA-2FC3020DC252}"/>
              </a:ext>
            </a:extLst>
          </p:cNvPr>
          <p:cNvSpPr/>
          <p:nvPr/>
        </p:nvSpPr>
        <p:spPr>
          <a:xfrm>
            <a:off x="3972489" y="2387554"/>
            <a:ext cx="1818712" cy="506236"/>
          </a:xfrm>
          <a:prstGeom prst="roundRect">
            <a:avLst/>
          </a:prstGeom>
          <a:gradFill>
            <a:gsLst>
              <a:gs pos="0">
                <a:schemeClr val="accent1">
                  <a:lumMod val="40000"/>
                  <a:lumOff val="60000"/>
                  <a:alpha val="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93.15</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20" name="Rounded Rectangle 19">
            <a:extLst>
              <a:ext uri="{FF2B5EF4-FFF2-40B4-BE49-F238E27FC236}">
                <a16:creationId xmlns:a16="http://schemas.microsoft.com/office/drawing/2014/main" id="{C1DEBD0C-002D-8145-9A2B-2DB53E974FFA}"/>
              </a:ext>
            </a:extLst>
          </p:cNvPr>
          <p:cNvSpPr/>
          <p:nvPr/>
        </p:nvSpPr>
        <p:spPr>
          <a:xfrm>
            <a:off x="3981589" y="4857577"/>
            <a:ext cx="1818712" cy="533400"/>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85.66</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t> </a:t>
            </a:r>
          </a:p>
        </p:txBody>
      </p:sp>
      <p:sp>
        <p:nvSpPr>
          <p:cNvPr id="21" name="Rounded Rectangle 20">
            <a:extLst>
              <a:ext uri="{FF2B5EF4-FFF2-40B4-BE49-F238E27FC236}">
                <a16:creationId xmlns:a16="http://schemas.microsoft.com/office/drawing/2014/main" id="{8D6DB928-FA68-F54E-9F04-67A840B6B830}"/>
              </a:ext>
            </a:extLst>
          </p:cNvPr>
          <p:cNvSpPr/>
          <p:nvPr/>
        </p:nvSpPr>
        <p:spPr>
          <a:xfrm>
            <a:off x="9992847" y="2341820"/>
            <a:ext cx="1760799" cy="567118"/>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71.91</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22" name="Rounded Rectangle 21">
            <a:extLst>
              <a:ext uri="{FF2B5EF4-FFF2-40B4-BE49-F238E27FC236}">
                <a16:creationId xmlns:a16="http://schemas.microsoft.com/office/drawing/2014/main" id="{2BA7CFA2-D0B7-C540-B700-087441F4F03B}"/>
              </a:ext>
            </a:extLst>
          </p:cNvPr>
          <p:cNvSpPr/>
          <p:nvPr/>
        </p:nvSpPr>
        <p:spPr>
          <a:xfrm>
            <a:off x="514554" y="443287"/>
            <a:ext cx="9043989"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rminator 13">
            <a:extLst>
              <a:ext uri="{FF2B5EF4-FFF2-40B4-BE49-F238E27FC236}">
                <a16:creationId xmlns:a16="http://schemas.microsoft.com/office/drawing/2014/main" id="{E53034A0-1B47-1643-B690-445E0F37102E}"/>
              </a:ext>
            </a:extLst>
          </p:cNvPr>
          <p:cNvSpPr/>
          <p:nvPr/>
        </p:nvSpPr>
        <p:spPr>
          <a:xfrm>
            <a:off x="2117950" y="6234944"/>
            <a:ext cx="1818713" cy="461665"/>
          </a:xfrm>
          <a:prstGeom prst="flowChartTerminator">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Conclusion</a:t>
            </a:r>
          </a:p>
        </p:txBody>
      </p:sp>
      <p:sp>
        <p:nvSpPr>
          <p:cNvPr id="16" name="TextBox 15">
            <a:extLst>
              <a:ext uri="{FF2B5EF4-FFF2-40B4-BE49-F238E27FC236}">
                <a16:creationId xmlns:a16="http://schemas.microsoft.com/office/drawing/2014/main" id="{D8116084-4833-BC47-8D40-BC41DCD1D223}"/>
              </a:ext>
            </a:extLst>
          </p:cNvPr>
          <p:cNvSpPr txBox="1"/>
          <p:nvPr/>
        </p:nvSpPr>
        <p:spPr>
          <a:xfrm>
            <a:off x="4043590" y="6281110"/>
            <a:ext cx="5622501" cy="369332"/>
          </a:xfrm>
          <a:prstGeom prst="rect">
            <a:avLst/>
          </a:prstGeom>
          <a:noFill/>
        </p:spPr>
        <p:txBody>
          <a:bodyPr wrap="none" rtlCol="0">
            <a:spAutoFit/>
          </a:bodyPr>
          <a:lstStyle/>
          <a:p>
            <a:r>
              <a:rPr lang="en-US" b="1" dirty="0"/>
              <a:t>The Logistic Regression model has the highest AUC score.</a:t>
            </a:r>
          </a:p>
        </p:txBody>
      </p:sp>
      <p:pic>
        <p:nvPicPr>
          <p:cNvPr id="1026" name="Picture 2">
            <a:extLst>
              <a:ext uri="{FF2B5EF4-FFF2-40B4-BE49-F238E27FC236}">
                <a16:creationId xmlns:a16="http://schemas.microsoft.com/office/drawing/2014/main" id="{CEA0B080-3D9B-B345-9CB3-BD4A6A6FDF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1" y="3857178"/>
            <a:ext cx="2909492" cy="2369635"/>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descr="Research">
            <a:extLst>
              <a:ext uri="{FF2B5EF4-FFF2-40B4-BE49-F238E27FC236}">
                <a16:creationId xmlns:a16="http://schemas.microsoft.com/office/drawing/2014/main" id="{DBB4D12E-4898-C944-A098-70A72951FC8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79932" y="4682692"/>
            <a:ext cx="533401" cy="533401"/>
          </a:xfrm>
          <a:prstGeom prst="rect">
            <a:avLst/>
          </a:prstGeom>
        </p:spPr>
      </p:pic>
      <p:sp>
        <p:nvSpPr>
          <p:cNvPr id="25" name="Rounded Rectangle 24">
            <a:extLst>
              <a:ext uri="{FF2B5EF4-FFF2-40B4-BE49-F238E27FC236}">
                <a16:creationId xmlns:a16="http://schemas.microsoft.com/office/drawing/2014/main" id="{408A4887-E7BE-664E-8802-3D84544CFE1A}"/>
              </a:ext>
            </a:extLst>
          </p:cNvPr>
          <p:cNvSpPr/>
          <p:nvPr/>
        </p:nvSpPr>
        <p:spPr>
          <a:xfrm>
            <a:off x="10017749" y="4681880"/>
            <a:ext cx="1818712" cy="533400"/>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81.93</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t> </a:t>
            </a:r>
          </a:p>
        </p:txBody>
      </p:sp>
    </p:spTree>
    <p:extLst>
      <p:ext uri="{BB962C8B-B14F-4D97-AF65-F5344CB8AC3E}">
        <p14:creationId xmlns:p14="http://schemas.microsoft.com/office/powerpoint/2010/main" val="31225654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CA35B-F91D-CA48-A7F7-437CF9144B1C}"/>
              </a:ext>
            </a:extLst>
          </p:cNvPr>
          <p:cNvSpPr txBox="1">
            <a:spLocks noGrp="1"/>
          </p:cNvSpPr>
          <p:nvPr>
            <p:ph type="title"/>
          </p:nvPr>
        </p:nvSpPr>
        <p:spPr>
          <a:xfrm>
            <a:off x="685800" y="685800"/>
            <a:ext cx="7620000" cy="776288"/>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b="1" dirty="0">
                <a:solidFill>
                  <a:schemeClr val="tx1"/>
                </a:solidFill>
              </a:rPr>
              <a:t>    Hyperparameter tunning/Post-pruning</a:t>
            </a:r>
          </a:p>
        </p:txBody>
      </p:sp>
      <p:sp>
        <p:nvSpPr>
          <p:cNvPr id="6" name="TextBox 5">
            <a:extLst>
              <a:ext uri="{FF2B5EF4-FFF2-40B4-BE49-F238E27FC236}">
                <a16:creationId xmlns:a16="http://schemas.microsoft.com/office/drawing/2014/main" id="{FC32026B-FFD4-934B-90D5-133BD641A133}"/>
              </a:ext>
            </a:extLst>
          </p:cNvPr>
          <p:cNvSpPr txBox="1"/>
          <p:nvPr/>
        </p:nvSpPr>
        <p:spPr>
          <a:xfrm>
            <a:off x="672935" y="1676400"/>
            <a:ext cx="10515600" cy="1200329"/>
          </a:xfrm>
          <a:prstGeom prst="rect">
            <a:avLst/>
          </a:prstGeom>
          <a:noFill/>
        </p:spPr>
        <p:txBody>
          <a:bodyPr wrap="square" rtlCol="0">
            <a:spAutoFit/>
          </a:bodyPr>
          <a:lstStyle/>
          <a:p>
            <a:r>
              <a:rPr lang="en-IN" dirty="0"/>
              <a:t>Each base model has been chosen and a set of parameters has been considered for fine tuning. Using these set of parameters we have used Grid Search Cross Validation technique for Hyperparameter tunning the models where the Cross Validation method considered is 10-Fold Cross Validation.</a:t>
            </a:r>
          </a:p>
          <a:p>
            <a:endParaRPr lang="en-US" dirty="0"/>
          </a:p>
        </p:txBody>
      </p:sp>
      <p:pic>
        <p:nvPicPr>
          <p:cNvPr id="12" name="Picture 11">
            <a:extLst>
              <a:ext uri="{FF2B5EF4-FFF2-40B4-BE49-F238E27FC236}">
                <a16:creationId xmlns:a16="http://schemas.microsoft.com/office/drawing/2014/main" id="{A9D3D474-6338-5D46-8438-EC6840E59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67001"/>
            <a:ext cx="5959929" cy="3968750"/>
          </a:xfrm>
          <a:prstGeom prst="rect">
            <a:avLst/>
          </a:prstGeom>
        </p:spPr>
      </p:pic>
      <p:pic>
        <p:nvPicPr>
          <p:cNvPr id="16" name="Picture 15">
            <a:extLst>
              <a:ext uri="{FF2B5EF4-FFF2-40B4-BE49-F238E27FC236}">
                <a16:creationId xmlns:a16="http://schemas.microsoft.com/office/drawing/2014/main" id="{9A4F336B-19C7-A945-BD8C-A5775BD59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67001"/>
            <a:ext cx="5562600" cy="3968750"/>
          </a:xfrm>
          <a:prstGeom prst="rect">
            <a:avLst/>
          </a:prstGeom>
        </p:spPr>
      </p:pic>
    </p:spTree>
    <p:extLst>
      <p:ext uri="{BB962C8B-B14F-4D97-AF65-F5344CB8AC3E}">
        <p14:creationId xmlns:p14="http://schemas.microsoft.com/office/powerpoint/2010/main" val="9142261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198-2B09-8E44-84E5-B471EA88E42B}"/>
              </a:ext>
            </a:extLst>
          </p:cNvPr>
          <p:cNvSpPr>
            <a:spLocks noGrp="1"/>
          </p:cNvSpPr>
          <p:nvPr>
            <p:ph type="title"/>
          </p:nvPr>
        </p:nvSpPr>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Treating Imbalanced Data</a:t>
            </a:r>
          </a:p>
        </p:txBody>
      </p:sp>
      <p:sp>
        <p:nvSpPr>
          <p:cNvPr id="3" name="Content Placeholder 2">
            <a:extLst>
              <a:ext uri="{FF2B5EF4-FFF2-40B4-BE49-F238E27FC236}">
                <a16:creationId xmlns:a16="http://schemas.microsoft.com/office/drawing/2014/main" id="{97EE3C6C-0CF7-D948-9DC9-4CFFA648AEE5}"/>
              </a:ext>
            </a:extLst>
          </p:cNvPr>
          <p:cNvSpPr>
            <a:spLocks noGrp="1"/>
          </p:cNvSpPr>
          <p:nvPr>
            <p:ph idx="1"/>
          </p:nvPr>
        </p:nvSpPr>
        <p:spPr>
          <a:xfrm>
            <a:off x="685800" y="1557243"/>
            <a:ext cx="6705600" cy="1844120"/>
          </a:xfrm>
        </p:spPr>
        <p:txBody>
          <a:bodyPr>
            <a:normAutofit/>
          </a:bodyPr>
          <a:lstStyle/>
          <a:p>
            <a:r>
              <a:rPr lang="en-IN" sz="1800" dirty="0"/>
              <a:t>One approach to address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a:t>
            </a:r>
            <a:r>
              <a:rPr lang="en-IN" sz="1800" b="1" dirty="0"/>
              <a:t>Synthetic Minority Oversampling Technique(SMOTE)</a:t>
            </a:r>
          </a:p>
          <a:p>
            <a:endParaRPr lang="en-IN" sz="1800" b="1" dirty="0"/>
          </a:p>
          <a:p>
            <a:pPr marL="0" indent="0">
              <a:buNone/>
            </a:pPr>
            <a:endParaRPr lang="en-IN" sz="1800" b="1" dirty="0"/>
          </a:p>
          <a:p>
            <a:endParaRPr lang="en-IN" sz="1800" b="1" dirty="0"/>
          </a:p>
        </p:txBody>
      </p:sp>
      <p:sp>
        <p:nvSpPr>
          <p:cNvPr id="6" name="Rounded Rectangle 5">
            <a:extLst>
              <a:ext uri="{FF2B5EF4-FFF2-40B4-BE49-F238E27FC236}">
                <a16:creationId xmlns:a16="http://schemas.microsoft.com/office/drawing/2014/main" id="{9C3243E9-9F32-A34C-BBE7-8C73C9F0547A}"/>
              </a:ext>
            </a:extLst>
          </p:cNvPr>
          <p:cNvSpPr/>
          <p:nvPr/>
        </p:nvSpPr>
        <p:spPr>
          <a:xfrm>
            <a:off x="443834" y="572041"/>
            <a:ext cx="7328566" cy="896916"/>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8" name="Content Placeholder 3">
            <a:extLst>
              <a:ext uri="{FF2B5EF4-FFF2-40B4-BE49-F238E27FC236}">
                <a16:creationId xmlns:a16="http://schemas.microsoft.com/office/drawing/2014/main" id="{662C9ADD-DF0B-D342-AB8C-48E7C50819EC}"/>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678740" y="579448"/>
            <a:ext cx="4095156" cy="3033876"/>
          </a:xfrm>
          <a:prstGeom prst="rect">
            <a:avLst/>
          </a:prstGeom>
          <a:noFill/>
          <a:ln>
            <a:noFill/>
          </a:ln>
        </p:spPr>
      </p:pic>
      <p:sp>
        <p:nvSpPr>
          <p:cNvPr id="12" name="Rounded Rectangle 11">
            <a:extLst>
              <a:ext uri="{FF2B5EF4-FFF2-40B4-BE49-F238E27FC236}">
                <a16:creationId xmlns:a16="http://schemas.microsoft.com/office/drawing/2014/main" id="{E427829E-347C-3547-8BBB-EA571C45FAF2}"/>
              </a:ext>
            </a:extLst>
          </p:cNvPr>
          <p:cNvSpPr/>
          <p:nvPr/>
        </p:nvSpPr>
        <p:spPr>
          <a:xfrm>
            <a:off x="1066800" y="3401363"/>
            <a:ext cx="4343400" cy="942037"/>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Smote Analysis</a:t>
            </a:r>
          </a:p>
        </p:txBody>
      </p:sp>
      <p:pic>
        <p:nvPicPr>
          <p:cNvPr id="9" name="Picture 8">
            <a:extLst>
              <a:ext uri="{FF2B5EF4-FFF2-40B4-BE49-F238E27FC236}">
                <a16:creationId xmlns:a16="http://schemas.microsoft.com/office/drawing/2014/main" id="{05FA3F4F-39F2-475A-B634-1AB06C42B835}"/>
              </a:ext>
            </a:extLst>
          </p:cNvPr>
          <p:cNvPicPr>
            <a:picLocks noChangeAspect="1"/>
          </p:cNvPicPr>
          <p:nvPr/>
        </p:nvPicPr>
        <p:blipFill>
          <a:blip r:embed="rId3"/>
          <a:stretch>
            <a:fillRect/>
          </a:stretch>
        </p:blipFill>
        <p:spPr>
          <a:xfrm>
            <a:off x="857250" y="4446215"/>
            <a:ext cx="6381750" cy="2318703"/>
          </a:xfrm>
          <a:prstGeom prst="rect">
            <a:avLst/>
          </a:prstGeom>
        </p:spPr>
      </p:pic>
      <p:pic>
        <p:nvPicPr>
          <p:cNvPr id="13" name="Picture 12">
            <a:extLst>
              <a:ext uri="{FF2B5EF4-FFF2-40B4-BE49-F238E27FC236}">
                <a16:creationId xmlns:a16="http://schemas.microsoft.com/office/drawing/2014/main" id="{22396BC7-9B1A-46E4-8D70-4BAFC4C7A23B}"/>
              </a:ext>
            </a:extLst>
          </p:cNvPr>
          <p:cNvPicPr>
            <a:picLocks noChangeAspect="1"/>
          </p:cNvPicPr>
          <p:nvPr/>
        </p:nvPicPr>
        <p:blipFill>
          <a:blip r:embed="rId4"/>
          <a:stretch>
            <a:fillRect/>
          </a:stretch>
        </p:blipFill>
        <p:spPr>
          <a:xfrm>
            <a:off x="7496175" y="3640300"/>
            <a:ext cx="4229901" cy="3233177"/>
          </a:xfrm>
          <a:prstGeom prst="rect">
            <a:avLst/>
          </a:prstGeom>
        </p:spPr>
      </p:pic>
    </p:spTree>
    <p:extLst>
      <p:ext uri="{BB962C8B-B14F-4D97-AF65-F5344CB8AC3E}">
        <p14:creationId xmlns:p14="http://schemas.microsoft.com/office/powerpoint/2010/main" val="258598045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D2B615-FBC4-E94D-95C4-6AEBE1BEB8B9}"/>
              </a:ext>
            </a:extLst>
          </p:cNvPr>
          <p:cNvSpPr>
            <a:spLocks noGrp="1"/>
          </p:cNvSpPr>
          <p:nvPr>
            <p:ph type="title"/>
          </p:nvPr>
        </p:nvSpPr>
        <p:spPr>
          <a:xfrm>
            <a:off x="685800" y="609600"/>
            <a:ext cx="5029200" cy="8382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US" b="1" dirty="0">
                <a:solidFill>
                  <a:schemeClr val="tx1"/>
                </a:solidFill>
              </a:rPr>
              <a:t>  Feature Engineering</a:t>
            </a:r>
          </a:p>
        </p:txBody>
      </p:sp>
      <p:sp>
        <p:nvSpPr>
          <p:cNvPr id="5" name="TextBox 4">
            <a:extLst>
              <a:ext uri="{FF2B5EF4-FFF2-40B4-BE49-F238E27FC236}">
                <a16:creationId xmlns:a16="http://schemas.microsoft.com/office/drawing/2014/main" id="{65107AF1-3066-0D43-9A64-CD96121C55BD}"/>
              </a:ext>
            </a:extLst>
          </p:cNvPr>
          <p:cNvSpPr txBox="1"/>
          <p:nvPr/>
        </p:nvSpPr>
        <p:spPr>
          <a:xfrm>
            <a:off x="593307" y="1600200"/>
            <a:ext cx="11370093" cy="923330"/>
          </a:xfrm>
          <a:prstGeom prst="rect">
            <a:avLst/>
          </a:prstGeom>
          <a:noFill/>
        </p:spPr>
        <p:txBody>
          <a:bodyPr wrap="square" rtlCol="0">
            <a:spAutoFit/>
          </a:bodyPr>
          <a:lstStyle/>
          <a:p>
            <a:r>
              <a:rPr lang="en-US" dirty="0"/>
              <a:t>We have used </a:t>
            </a:r>
            <a:r>
              <a:rPr lang="en-US" b="1" dirty="0"/>
              <a:t>Recursive Feature Elimination</a:t>
            </a:r>
            <a:r>
              <a:rPr lang="en-US" dirty="0"/>
              <a:t>(RFE) method to obtain a subset of features which contribute significantly to the model from the overall resampled data using a base Random Forest model on the complete resampled data. The features that will be considered for further model building and optimization are :</a:t>
            </a:r>
          </a:p>
        </p:txBody>
      </p:sp>
      <p:sp>
        <p:nvSpPr>
          <p:cNvPr id="6" name="TextBox 5">
            <a:extLst>
              <a:ext uri="{FF2B5EF4-FFF2-40B4-BE49-F238E27FC236}">
                <a16:creationId xmlns:a16="http://schemas.microsoft.com/office/drawing/2014/main" id="{71AECD04-356D-9746-873F-E85AA790B04D}"/>
              </a:ext>
            </a:extLst>
          </p:cNvPr>
          <p:cNvSpPr txBox="1"/>
          <p:nvPr/>
        </p:nvSpPr>
        <p:spPr>
          <a:xfrm>
            <a:off x="1981200" y="2539387"/>
            <a:ext cx="8996318" cy="1477328"/>
          </a:xfrm>
          <a:prstGeom prst="rect">
            <a:avLst/>
          </a:prstGeom>
          <a:noFill/>
        </p:spPr>
        <p:txBody>
          <a:bodyPr wrap="square" rtlCol="0">
            <a:spAutoFit/>
          </a:bodyPr>
          <a:lstStyle/>
          <a:p>
            <a:r>
              <a:rPr lang="en-IN" b="1" i="1" dirty="0">
                <a:solidFill>
                  <a:srgbClr val="0070C0"/>
                </a:solidFill>
              </a:rPr>
              <a:t>'</a:t>
            </a:r>
            <a:r>
              <a:rPr lang="en-IN" b="1" i="1" dirty="0" err="1">
                <a:solidFill>
                  <a:srgbClr val="0070C0"/>
                </a:solidFill>
              </a:rPr>
              <a:t>education_high.school</a:t>
            </a:r>
            <a:r>
              <a:rPr lang="en-IN" b="1" i="1" dirty="0">
                <a:solidFill>
                  <a:srgbClr val="0070C0"/>
                </a:solidFill>
              </a:rPr>
              <a:t>', '</a:t>
            </a:r>
            <a:r>
              <a:rPr lang="en-IN" b="1" i="1" dirty="0" err="1">
                <a:solidFill>
                  <a:srgbClr val="0070C0"/>
                </a:solidFill>
              </a:rPr>
              <a:t>day_of_week_tue</a:t>
            </a:r>
            <a:r>
              <a:rPr lang="en-IN" b="1" i="1" dirty="0">
                <a:solidFill>
                  <a:srgbClr val="0070C0"/>
                </a:solidFill>
              </a:rPr>
              <a:t>', '</a:t>
            </a:r>
            <a:r>
              <a:rPr lang="en-IN" b="1" i="1" dirty="0" err="1">
                <a:solidFill>
                  <a:srgbClr val="0070C0"/>
                </a:solidFill>
              </a:rPr>
              <a:t>day_of_week_thu</a:t>
            </a:r>
            <a:r>
              <a:rPr lang="en-IN" b="1" i="1" dirty="0">
                <a:solidFill>
                  <a:srgbClr val="0070C0"/>
                </a:solidFill>
              </a:rPr>
              <a:t>', '</a:t>
            </a:r>
            <a:r>
              <a:rPr lang="en-IN" b="1" i="1" dirty="0" err="1">
                <a:solidFill>
                  <a:srgbClr val="0070C0"/>
                </a:solidFill>
              </a:rPr>
              <a:t>day_of_week_mon</a:t>
            </a:r>
            <a:r>
              <a:rPr lang="en-IN" b="1" i="1" dirty="0">
                <a:solidFill>
                  <a:srgbClr val="0070C0"/>
                </a:solidFill>
              </a:rPr>
              <a:t>', '</a:t>
            </a:r>
            <a:r>
              <a:rPr lang="en-IN" b="1" i="1" dirty="0" err="1">
                <a:solidFill>
                  <a:srgbClr val="0070C0"/>
                </a:solidFill>
              </a:rPr>
              <a:t>month_may</a:t>
            </a:r>
            <a:r>
              <a:rPr lang="en-IN" b="1" i="1" dirty="0">
                <a:solidFill>
                  <a:srgbClr val="0070C0"/>
                </a:solidFill>
              </a:rPr>
              <a:t>', '</a:t>
            </a:r>
            <a:r>
              <a:rPr lang="en-IN" b="1" i="1" dirty="0" err="1">
                <a:solidFill>
                  <a:srgbClr val="0070C0"/>
                </a:solidFill>
              </a:rPr>
              <a:t>contact_telephone</a:t>
            </a:r>
            <a:r>
              <a:rPr lang="en-IN" b="1" i="1" dirty="0">
                <a:solidFill>
                  <a:srgbClr val="0070C0"/>
                </a:solidFill>
              </a:rPr>
              <a:t>', '</a:t>
            </a:r>
            <a:r>
              <a:rPr lang="en-IN" b="1" i="1" dirty="0" err="1">
                <a:solidFill>
                  <a:srgbClr val="0070C0"/>
                </a:solidFill>
              </a:rPr>
              <a:t>loan_yes</a:t>
            </a:r>
            <a:r>
              <a:rPr lang="en-IN" b="1" i="1" dirty="0">
                <a:solidFill>
                  <a:srgbClr val="0070C0"/>
                </a:solidFill>
              </a:rPr>
              <a:t>', '</a:t>
            </a:r>
            <a:r>
              <a:rPr lang="en-IN" b="1" i="1" dirty="0" err="1">
                <a:solidFill>
                  <a:srgbClr val="0070C0"/>
                </a:solidFill>
              </a:rPr>
              <a:t>housing_yes</a:t>
            </a:r>
            <a:r>
              <a:rPr lang="en-IN" b="1" i="1" dirty="0">
                <a:solidFill>
                  <a:srgbClr val="0070C0"/>
                </a:solidFill>
              </a:rPr>
              <a:t>', '</a:t>
            </a:r>
            <a:r>
              <a:rPr lang="en-IN" b="1" i="1" dirty="0" err="1">
                <a:solidFill>
                  <a:srgbClr val="0070C0"/>
                </a:solidFill>
              </a:rPr>
              <a:t>default_unknown</a:t>
            </a:r>
            <a:r>
              <a:rPr lang="en-IN" b="1" i="1" dirty="0">
                <a:solidFill>
                  <a:srgbClr val="0070C0"/>
                </a:solidFill>
              </a:rPr>
              <a:t>', '</a:t>
            </a:r>
            <a:r>
              <a:rPr lang="en-IN" b="1" i="1" dirty="0" err="1">
                <a:solidFill>
                  <a:srgbClr val="0070C0"/>
                </a:solidFill>
              </a:rPr>
              <a:t>education_university.degree</a:t>
            </a:r>
            <a:r>
              <a:rPr lang="en-IN" b="1" i="1" dirty="0">
                <a:solidFill>
                  <a:srgbClr val="0070C0"/>
                </a:solidFill>
              </a:rPr>
              <a:t>', '</a:t>
            </a:r>
            <a:r>
              <a:rPr lang="en-IN" b="1" i="1" dirty="0" err="1">
                <a:solidFill>
                  <a:srgbClr val="0070C0"/>
                </a:solidFill>
              </a:rPr>
              <a:t>day_of_week_wed</a:t>
            </a:r>
            <a:r>
              <a:rPr lang="en-IN" b="1" i="1" dirty="0">
                <a:solidFill>
                  <a:srgbClr val="0070C0"/>
                </a:solidFill>
              </a:rPr>
              <a:t>', 'education_basic.9y', '</a:t>
            </a:r>
            <a:r>
              <a:rPr lang="en-IN" b="1" i="1" dirty="0" err="1">
                <a:solidFill>
                  <a:srgbClr val="0070C0"/>
                </a:solidFill>
              </a:rPr>
              <a:t>marital_single</a:t>
            </a:r>
            <a:r>
              <a:rPr lang="en-IN" b="1" i="1" dirty="0">
                <a:solidFill>
                  <a:srgbClr val="0070C0"/>
                </a:solidFill>
              </a:rPr>
              <a:t>', '</a:t>
            </a:r>
            <a:r>
              <a:rPr lang="en-IN" b="1" i="1" dirty="0" err="1">
                <a:solidFill>
                  <a:srgbClr val="0070C0"/>
                </a:solidFill>
              </a:rPr>
              <a:t>marital_married</a:t>
            </a:r>
            <a:r>
              <a:rPr lang="en-IN" b="1" i="1" dirty="0">
                <a:solidFill>
                  <a:srgbClr val="0070C0"/>
                </a:solidFill>
              </a:rPr>
              <a:t>', '</a:t>
            </a:r>
            <a:r>
              <a:rPr lang="en-IN" b="1" i="1" dirty="0" err="1">
                <a:solidFill>
                  <a:srgbClr val="0070C0"/>
                </a:solidFill>
              </a:rPr>
              <a:t>job_technician</a:t>
            </a:r>
            <a:r>
              <a:rPr lang="en-IN" b="1" i="1" dirty="0">
                <a:solidFill>
                  <a:srgbClr val="0070C0"/>
                </a:solidFill>
              </a:rPr>
              <a:t>', '</a:t>
            </a:r>
            <a:r>
              <a:rPr lang="en-IN" b="1" i="1" dirty="0" err="1">
                <a:solidFill>
                  <a:srgbClr val="0070C0"/>
                </a:solidFill>
              </a:rPr>
              <a:t>poutcome_success</a:t>
            </a:r>
            <a:r>
              <a:rPr lang="en-IN" b="1" i="1" dirty="0">
                <a:solidFill>
                  <a:srgbClr val="0070C0"/>
                </a:solidFill>
              </a:rPr>
              <a:t>', 'previous', '</a:t>
            </a:r>
            <a:r>
              <a:rPr lang="en-IN" b="1" i="1" dirty="0" err="1">
                <a:solidFill>
                  <a:srgbClr val="0070C0"/>
                </a:solidFill>
              </a:rPr>
              <a:t>cons.price.idx</a:t>
            </a:r>
            <a:r>
              <a:rPr lang="en-IN" b="1" i="1" dirty="0">
                <a:solidFill>
                  <a:srgbClr val="0070C0"/>
                </a:solidFill>
              </a:rPr>
              <a:t>', 'age', '</a:t>
            </a:r>
            <a:r>
              <a:rPr lang="en-IN" b="1" i="1" dirty="0" err="1">
                <a:solidFill>
                  <a:srgbClr val="0070C0"/>
                </a:solidFill>
              </a:rPr>
              <a:t>cons.conf.idx</a:t>
            </a:r>
            <a:r>
              <a:rPr lang="en-IN" b="1" i="1" dirty="0">
                <a:solidFill>
                  <a:srgbClr val="0070C0"/>
                </a:solidFill>
              </a:rPr>
              <a:t>', '</a:t>
            </a:r>
            <a:r>
              <a:rPr lang="en-IN" b="1" i="1" dirty="0" err="1">
                <a:solidFill>
                  <a:srgbClr val="0070C0"/>
                </a:solidFill>
              </a:rPr>
              <a:t>nr.employed</a:t>
            </a:r>
            <a:r>
              <a:rPr lang="en-IN" b="1" i="1" dirty="0">
                <a:solidFill>
                  <a:srgbClr val="0070C0"/>
                </a:solidFill>
              </a:rPr>
              <a:t>', 'duration', '</a:t>
            </a:r>
            <a:r>
              <a:rPr lang="en-IN" b="1" i="1" dirty="0" err="1">
                <a:solidFill>
                  <a:srgbClr val="0070C0"/>
                </a:solidFill>
              </a:rPr>
              <a:t>job_blue</a:t>
            </a:r>
            <a:r>
              <a:rPr lang="en-IN" b="1" i="1" dirty="0">
                <a:solidFill>
                  <a:srgbClr val="0070C0"/>
                </a:solidFill>
              </a:rPr>
              <a:t>-collar', 'campaign'</a:t>
            </a:r>
            <a:endParaRPr lang="en-US" b="1" i="1" dirty="0">
              <a:solidFill>
                <a:srgbClr val="0070C0"/>
              </a:solidFill>
            </a:endParaRPr>
          </a:p>
        </p:txBody>
      </p:sp>
      <p:sp>
        <p:nvSpPr>
          <p:cNvPr id="8" name="Title 3">
            <a:extLst>
              <a:ext uri="{FF2B5EF4-FFF2-40B4-BE49-F238E27FC236}">
                <a16:creationId xmlns:a16="http://schemas.microsoft.com/office/drawing/2014/main" id="{6DC21FC0-47BA-CB4E-A649-2905FAB20DD0}"/>
              </a:ext>
            </a:extLst>
          </p:cNvPr>
          <p:cNvSpPr txBox="1">
            <a:spLocks/>
          </p:cNvSpPr>
          <p:nvPr/>
        </p:nvSpPr>
        <p:spPr>
          <a:xfrm>
            <a:off x="593306" y="4191000"/>
            <a:ext cx="7255293" cy="8382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Bagging and Boosting algorithms</a:t>
            </a:r>
          </a:p>
        </p:txBody>
      </p:sp>
      <p:sp>
        <p:nvSpPr>
          <p:cNvPr id="9" name="TextBox 8">
            <a:extLst>
              <a:ext uri="{FF2B5EF4-FFF2-40B4-BE49-F238E27FC236}">
                <a16:creationId xmlns:a16="http://schemas.microsoft.com/office/drawing/2014/main" id="{951D904A-6503-4045-B14F-57954A453912}"/>
              </a:ext>
            </a:extLst>
          </p:cNvPr>
          <p:cNvSpPr txBox="1"/>
          <p:nvPr/>
        </p:nvSpPr>
        <p:spPr>
          <a:xfrm>
            <a:off x="762000" y="5257800"/>
            <a:ext cx="10058400" cy="1200329"/>
          </a:xfrm>
          <a:prstGeom prst="rect">
            <a:avLst/>
          </a:prstGeom>
          <a:noFill/>
        </p:spPr>
        <p:txBody>
          <a:bodyPr wrap="square" rtlCol="0">
            <a:spAutoFit/>
          </a:bodyPr>
          <a:lstStyle/>
          <a:p>
            <a:r>
              <a:rPr lang="en-US" dirty="0"/>
              <a:t>Using the above features we have deployed a bagging classifier i.e. a Random Forest model with default parameters and three boosting classifiers like AdaBoost model, Gradient Boost model and XGBoost model and have done a critical analysis based on the model sensitivity and specificity,f1-weighted average and ROC AUC score to compare each model.</a:t>
            </a:r>
          </a:p>
        </p:txBody>
      </p:sp>
    </p:spTree>
    <p:extLst>
      <p:ext uri="{BB962C8B-B14F-4D97-AF65-F5344CB8AC3E}">
        <p14:creationId xmlns:p14="http://schemas.microsoft.com/office/powerpoint/2010/main" val="345595652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FD9AE4-9F24-4766-AA84-7ED934C8E9B7}"/>
              </a:ext>
            </a:extLst>
          </p:cNvPr>
          <p:cNvPicPr>
            <a:picLocks noChangeAspect="1"/>
          </p:cNvPicPr>
          <p:nvPr/>
        </p:nvPicPr>
        <p:blipFill>
          <a:blip r:embed="rId2"/>
          <a:stretch>
            <a:fillRect/>
          </a:stretch>
        </p:blipFill>
        <p:spPr>
          <a:xfrm>
            <a:off x="973777" y="1375558"/>
            <a:ext cx="10251007" cy="2855983"/>
          </a:xfrm>
          <a:prstGeom prst="rect">
            <a:avLst/>
          </a:prstGeom>
        </p:spPr>
      </p:pic>
      <p:pic>
        <p:nvPicPr>
          <p:cNvPr id="11" name="Picture 10">
            <a:extLst>
              <a:ext uri="{FF2B5EF4-FFF2-40B4-BE49-F238E27FC236}">
                <a16:creationId xmlns:a16="http://schemas.microsoft.com/office/drawing/2014/main" id="{1053714C-E7E6-4D05-8CBD-9BC02592FCD3}"/>
              </a:ext>
            </a:extLst>
          </p:cNvPr>
          <p:cNvPicPr>
            <a:picLocks noChangeAspect="1"/>
          </p:cNvPicPr>
          <p:nvPr/>
        </p:nvPicPr>
        <p:blipFill>
          <a:blip r:embed="rId3"/>
          <a:stretch>
            <a:fillRect/>
          </a:stretch>
        </p:blipFill>
        <p:spPr>
          <a:xfrm>
            <a:off x="1008413" y="5935281"/>
            <a:ext cx="8855207" cy="662997"/>
          </a:xfrm>
          <a:prstGeom prst="rect">
            <a:avLst/>
          </a:prstGeom>
        </p:spPr>
      </p:pic>
      <p:pic>
        <p:nvPicPr>
          <p:cNvPr id="13" name="Picture 12">
            <a:extLst>
              <a:ext uri="{FF2B5EF4-FFF2-40B4-BE49-F238E27FC236}">
                <a16:creationId xmlns:a16="http://schemas.microsoft.com/office/drawing/2014/main" id="{C904A8A5-4D74-461A-9D8A-C1AC7C717EE6}"/>
              </a:ext>
            </a:extLst>
          </p:cNvPr>
          <p:cNvPicPr>
            <a:picLocks noChangeAspect="1"/>
          </p:cNvPicPr>
          <p:nvPr/>
        </p:nvPicPr>
        <p:blipFill>
          <a:blip r:embed="rId4"/>
          <a:stretch>
            <a:fillRect/>
          </a:stretch>
        </p:blipFill>
        <p:spPr>
          <a:xfrm>
            <a:off x="990600" y="4195689"/>
            <a:ext cx="9335309" cy="1806097"/>
          </a:xfrm>
          <a:prstGeom prst="rect">
            <a:avLst/>
          </a:prstGeom>
        </p:spPr>
      </p:pic>
      <p:sp>
        <p:nvSpPr>
          <p:cNvPr id="7" name="Title 3">
            <a:extLst>
              <a:ext uri="{FF2B5EF4-FFF2-40B4-BE49-F238E27FC236}">
                <a16:creationId xmlns:a16="http://schemas.microsoft.com/office/drawing/2014/main" id="{2DA34E07-A382-1A48-89B6-1EA71C0D5EE0}"/>
              </a:ext>
            </a:extLst>
          </p:cNvPr>
          <p:cNvSpPr txBox="1">
            <a:spLocks/>
          </p:cNvSpPr>
          <p:nvPr/>
        </p:nvSpPr>
        <p:spPr>
          <a:xfrm>
            <a:off x="533400" y="398047"/>
            <a:ext cx="7162799" cy="912234"/>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Overall Model Comparison</a:t>
            </a:r>
          </a:p>
        </p:txBody>
      </p:sp>
    </p:spTree>
    <p:extLst>
      <p:ext uri="{BB962C8B-B14F-4D97-AF65-F5344CB8AC3E}">
        <p14:creationId xmlns:p14="http://schemas.microsoft.com/office/powerpoint/2010/main" val="293572474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DF4094-85D7-40FF-BB24-003296DB7F46}"/>
              </a:ext>
            </a:extLst>
          </p:cNvPr>
          <p:cNvPicPr>
            <a:picLocks noChangeAspect="1"/>
          </p:cNvPicPr>
          <p:nvPr/>
        </p:nvPicPr>
        <p:blipFill>
          <a:blip r:embed="rId2"/>
          <a:stretch>
            <a:fillRect/>
          </a:stretch>
        </p:blipFill>
        <p:spPr>
          <a:xfrm>
            <a:off x="685799" y="408495"/>
            <a:ext cx="5181601" cy="2409869"/>
          </a:xfrm>
          <a:prstGeom prst="rect">
            <a:avLst/>
          </a:prstGeom>
        </p:spPr>
      </p:pic>
      <p:pic>
        <p:nvPicPr>
          <p:cNvPr id="3" name="Picture 2">
            <a:extLst>
              <a:ext uri="{FF2B5EF4-FFF2-40B4-BE49-F238E27FC236}">
                <a16:creationId xmlns:a16="http://schemas.microsoft.com/office/drawing/2014/main" id="{DBC4699A-EBD4-4770-A248-ED72F2BBD6DC}"/>
              </a:ext>
            </a:extLst>
          </p:cNvPr>
          <p:cNvPicPr>
            <a:picLocks noChangeAspect="1"/>
          </p:cNvPicPr>
          <p:nvPr/>
        </p:nvPicPr>
        <p:blipFill>
          <a:blip r:embed="rId3"/>
          <a:stretch>
            <a:fillRect/>
          </a:stretch>
        </p:blipFill>
        <p:spPr>
          <a:xfrm>
            <a:off x="6073219" y="442177"/>
            <a:ext cx="5418056" cy="2455143"/>
          </a:xfrm>
          <a:prstGeom prst="rect">
            <a:avLst/>
          </a:prstGeom>
        </p:spPr>
      </p:pic>
      <p:pic>
        <p:nvPicPr>
          <p:cNvPr id="5" name="Picture 4">
            <a:extLst>
              <a:ext uri="{FF2B5EF4-FFF2-40B4-BE49-F238E27FC236}">
                <a16:creationId xmlns:a16="http://schemas.microsoft.com/office/drawing/2014/main" id="{D6AFF5F6-1993-49B4-8AFC-8F387FDDB4CE}"/>
              </a:ext>
            </a:extLst>
          </p:cNvPr>
          <p:cNvPicPr>
            <a:picLocks noChangeAspect="1"/>
          </p:cNvPicPr>
          <p:nvPr/>
        </p:nvPicPr>
        <p:blipFill>
          <a:blip r:embed="rId4"/>
          <a:stretch>
            <a:fillRect/>
          </a:stretch>
        </p:blipFill>
        <p:spPr>
          <a:xfrm>
            <a:off x="914399" y="2851982"/>
            <a:ext cx="5112017" cy="3851898"/>
          </a:xfrm>
          <a:prstGeom prst="rect">
            <a:avLst/>
          </a:prstGeom>
        </p:spPr>
      </p:pic>
      <p:pic>
        <p:nvPicPr>
          <p:cNvPr id="7" name="Picture 6">
            <a:extLst>
              <a:ext uri="{FF2B5EF4-FFF2-40B4-BE49-F238E27FC236}">
                <a16:creationId xmlns:a16="http://schemas.microsoft.com/office/drawing/2014/main" id="{E0519752-4FCC-46E3-B865-CAB231C17D63}"/>
              </a:ext>
            </a:extLst>
          </p:cNvPr>
          <p:cNvPicPr>
            <a:picLocks noChangeAspect="1"/>
          </p:cNvPicPr>
          <p:nvPr/>
        </p:nvPicPr>
        <p:blipFill>
          <a:blip r:embed="rId5"/>
          <a:stretch>
            <a:fillRect/>
          </a:stretch>
        </p:blipFill>
        <p:spPr>
          <a:xfrm>
            <a:off x="5923416" y="3449782"/>
            <a:ext cx="6286397" cy="2579995"/>
          </a:xfrm>
          <a:prstGeom prst="rect">
            <a:avLst/>
          </a:prstGeom>
        </p:spPr>
      </p:pic>
    </p:spTree>
    <p:extLst>
      <p:ext uri="{BB962C8B-B14F-4D97-AF65-F5344CB8AC3E}">
        <p14:creationId xmlns:p14="http://schemas.microsoft.com/office/powerpoint/2010/main" val="3546879286"/>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1280B56-360B-4A27-95FE-42110FEEC240}"/>
              </a:ext>
            </a:extLst>
          </p:cNvPr>
          <p:cNvGraphicFramePr/>
          <p:nvPr>
            <p:extLst>
              <p:ext uri="{D42A27DB-BD31-4B8C-83A1-F6EECF244321}">
                <p14:modId xmlns:p14="http://schemas.microsoft.com/office/powerpoint/2010/main" val="1937068772"/>
              </p:ext>
            </p:extLst>
          </p:nvPr>
        </p:nvGraphicFramePr>
        <p:xfrm>
          <a:off x="1524000" y="403225"/>
          <a:ext cx="3886200" cy="854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id="{BB50C074-E931-4EF1-BC43-90DB14D1F817}"/>
              </a:ext>
            </a:extLst>
          </p:cNvPr>
          <p:cNvGraphicFramePr>
            <a:graphicFrameLocks noGrp="1"/>
          </p:cNvGraphicFramePr>
          <p:nvPr>
            <p:ph idx="1"/>
            <p:extLst>
              <p:ext uri="{D42A27DB-BD31-4B8C-83A1-F6EECF244321}">
                <p14:modId xmlns:p14="http://schemas.microsoft.com/office/powerpoint/2010/main" val="2604851001"/>
              </p:ext>
            </p:extLst>
          </p:nvPr>
        </p:nvGraphicFramePr>
        <p:xfrm>
          <a:off x="1905000" y="1676400"/>
          <a:ext cx="78867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8421075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FA0724-3150-644C-B686-06A0CB6F4C74}"/>
              </a:ext>
            </a:extLst>
          </p:cNvPr>
          <p:cNvSpPr txBox="1">
            <a:spLocks noGrp="1"/>
          </p:cNvSpPr>
          <p:nvPr>
            <p:ph type="title"/>
          </p:nvPr>
        </p:nvSpPr>
        <p:spPr>
          <a:xfrm>
            <a:off x="609600" y="533400"/>
            <a:ext cx="7239000" cy="9144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Limitations and Future work</a:t>
            </a:r>
          </a:p>
        </p:txBody>
      </p:sp>
      <p:sp>
        <p:nvSpPr>
          <p:cNvPr id="5" name="TextBox 4">
            <a:extLst>
              <a:ext uri="{FF2B5EF4-FFF2-40B4-BE49-F238E27FC236}">
                <a16:creationId xmlns:a16="http://schemas.microsoft.com/office/drawing/2014/main" id="{AD50A21C-D69D-E04D-95D4-0E4B279D8494}"/>
              </a:ext>
            </a:extLst>
          </p:cNvPr>
          <p:cNvSpPr txBox="1"/>
          <p:nvPr/>
        </p:nvSpPr>
        <p:spPr>
          <a:xfrm>
            <a:off x="753869" y="1752600"/>
            <a:ext cx="9380731" cy="2585323"/>
          </a:xfrm>
          <a:prstGeom prst="rect">
            <a:avLst/>
          </a:prstGeom>
          <a:noFill/>
        </p:spPr>
        <p:txBody>
          <a:bodyPr wrap="square" rtlCol="0">
            <a:spAutoFit/>
          </a:bodyPr>
          <a:lstStyle/>
          <a:p>
            <a:pPr marL="285750" indent="-285750">
              <a:buFont typeface="Arial" panose="020B0604020202020204" pitchFamily="34" charset="0"/>
              <a:buChar char="•"/>
            </a:pPr>
            <a:r>
              <a:rPr lang="en-IN" dirty="0"/>
              <a:t>SMOTE analysis is not very practical for high dimensional data and is not a convenient way to treat imbalance which can be better resolved by generating actual data from the domain.</a:t>
            </a:r>
          </a:p>
          <a:p>
            <a:pPr marL="285750" indent="-285750">
              <a:buFont typeface="Arial" panose="020B0604020202020204" pitchFamily="34" charset="0"/>
              <a:buChar char="•"/>
            </a:pPr>
            <a:r>
              <a:rPr lang="en-IN" dirty="0"/>
              <a:t>Complex algorithms like neural networks can be deployed.</a:t>
            </a:r>
          </a:p>
          <a:p>
            <a:pPr marL="285750" indent="-285750">
              <a:buFont typeface="Arial" panose="020B0604020202020204" pitchFamily="34" charset="0"/>
              <a:buChar char="•"/>
            </a:pPr>
            <a:r>
              <a:rPr lang="en-IN" dirty="0"/>
              <a:t>The </a:t>
            </a:r>
            <a:r>
              <a:rPr lang="en-IN" dirty="0" err="1"/>
              <a:t>XGBoost</a:t>
            </a:r>
            <a:r>
              <a:rPr lang="en-IN" dirty="0"/>
              <a:t> Model can be further fine tunned to enhance the performance.</a:t>
            </a:r>
          </a:p>
          <a:p>
            <a:pPr marL="285750" indent="-285750">
              <a:buFont typeface="Arial" panose="020B0604020202020204" pitchFamily="34" charset="0"/>
              <a:buChar char="•"/>
            </a:pPr>
            <a:r>
              <a:rPr lang="en-IN" dirty="0"/>
              <a:t>The model can be further improved with more detailed analysis and deployed on a cloud based environment like AWS, Microsoft Azure, Heroku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US" dirty="0"/>
          </a:p>
        </p:txBody>
      </p:sp>
      <p:sp>
        <p:nvSpPr>
          <p:cNvPr id="6" name="TextBox 5">
            <a:extLst>
              <a:ext uri="{FF2B5EF4-FFF2-40B4-BE49-F238E27FC236}">
                <a16:creationId xmlns:a16="http://schemas.microsoft.com/office/drawing/2014/main" id="{4DC56980-1AA7-D545-A704-B358BA1C574D}"/>
              </a:ext>
            </a:extLst>
          </p:cNvPr>
          <p:cNvSpPr txBox="1"/>
          <p:nvPr/>
        </p:nvSpPr>
        <p:spPr>
          <a:xfrm>
            <a:off x="753869" y="3886200"/>
            <a:ext cx="10975120" cy="2308324"/>
          </a:xfrm>
          <a:prstGeom prst="rect">
            <a:avLst/>
          </a:prstGeom>
          <a:noFill/>
        </p:spPr>
        <p:txBody>
          <a:bodyPr wrap="none" rtlCol="0">
            <a:spAutoFit/>
          </a:bodyPr>
          <a:lstStyle/>
          <a:p>
            <a:r>
              <a:rPr lang="en-IN" b="1" dirty="0"/>
              <a:t>References</a:t>
            </a:r>
            <a:endParaRPr lang="en-IN" dirty="0"/>
          </a:p>
          <a:p>
            <a:pPr lvl="0"/>
            <a:r>
              <a:rPr lang="en-IN" dirty="0"/>
              <a:t>https://</a:t>
            </a:r>
            <a:r>
              <a:rPr lang="en-IN" dirty="0" err="1"/>
              <a:t>paginas.fe.up.pt</a:t>
            </a:r>
            <a:r>
              <a:rPr lang="en-IN" dirty="0"/>
              <a:t>/~</a:t>
            </a:r>
            <a:r>
              <a:rPr lang="en-IN" dirty="0" err="1"/>
              <a:t>ec</a:t>
            </a:r>
            <a:r>
              <a:rPr lang="en-IN" dirty="0"/>
              <a:t>/files_0405/slides/02%20CRISP.pdf</a:t>
            </a:r>
          </a:p>
          <a:p>
            <a:pPr lvl="0"/>
            <a:r>
              <a:rPr lang="en-IN" dirty="0"/>
              <a:t>https://</a:t>
            </a:r>
            <a:r>
              <a:rPr lang="en-IN" dirty="0" err="1"/>
              <a:t>en.wikipedia.org</a:t>
            </a:r>
            <a:r>
              <a:rPr lang="en-IN" dirty="0"/>
              <a:t>/wiki/</a:t>
            </a:r>
            <a:r>
              <a:rPr lang="en-IN" u="sng" dirty="0">
                <a:hlinkClick r:id="rId2"/>
              </a:rPr>
              <a:t>Cross</a:t>
            </a:r>
            <a:r>
              <a:rPr lang="en-IN" dirty="0"/>
              <a:t>-</a:t>
            </a:r>
            <a:r>
              <a:rPr lang="en-IN" dirty="0" err="1"/>
              <a:t>industry_standard_process_for_data_mining</a:t>
            </a:r>
            <a:endParaRPr lang="en-IN" dirty="0"/>
          </a:p>
          <a:p>
            <a:pPr lvl="0"/>
            <a:r>
              <a:rPr lang="en-IN" u="sng" dirty="0">
                <a:hlinkClick r:id="rId3"/>
              </a:rPr>
              <a:t>https://archive.ics.uci.edu/ml/datasets/bank+marketing</a:t>
            </a:r>
            <a:r>
              <a:rPr lang="en-IN" dirty="0"/>
              <a:t> </a:t>
            </a:r>
          </a:p>
          <a:p>
            <a:pPr lvl="0"/>
            <a:r>
              <a:rPr lang="en-IN" u="sng" dirty="0">
                <a:hlinkClick r:id="rId4"/>
              </a:rPr>
              <a:t>https://towardsdatascience.com/developing-a-multi-layer-perceptron-for-a-bank-marketing-dataset-f754deee49fb</a:t>
            </a:r>
            <a:r>
              <a:rPr lang="en-IN" dirty="0"/>
              <a:t> </a:t>
            </a:r>
          </a:p>
          <a:p>
            <a:pPr lvl="0"/>
            <a:r>
              <a:rPr lang="en-IN" u="sng" dirty="0">
                <a:hlinkClick r:id="rId5"/>
              </a:rPr>
              <a:t>https://stackoverflow.com/</a:t>
            </a:r>
            <a:endParaRPr lang="en-IN" dirty="0"/>
          </a:p>
          <a:p>
            <a:pPr lvl="0"/>
            <a:r>
              <a:rPr lang="en-IN" u="sng" dirty="0">
                <a:hlinkClick r:id="rId6"/>
              </a:rPr>
              <a:t>https://www.geeksforgeeks.org/python-programming-language/</a:t>
            </a:r>
            <a:endParaRPr lang="en-IN" dirty="0"/>
          </a:p>
          <a:p>
            <a:endParaRPr lang="en-US" dirty="0"/>
          </a:p>
        </p:txBody>
      </p:sp>
    </p:spTree>
    <p:extLst>
      <p:ext uri="{BB962C8B-B14F-4D97-AF65-F5344CB8AC3E}">
        <p14:creationId xmlns:p14="http://schemas.microsoft.com/office/powerpoint/2010/main" val="48165937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66062" y="1958440"/>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993584-3A0A-4A2C-B696-661F9DFA9D8E}"/>
              </a:ext>
            </a:extLst>
          </p:cNvPr>
          <p:cNvSpPr>
            <a:spLocks noGrp="1"/>
          </p:cNvSpPr>
          <p:nvPr>
            <p:ph type="body" idx="1"/>
          </p:nvPr>
        </p:nvSpPr>
        <p:spPr>
          <a:xfrm>
            <a:off x="865187" y="3996718"/>
            <a:ext cx="8355013" cy="2632682"/>
          </a:xfrm>
        </p:spPr>
        <p:txBody>
          <a:bodyPr>
            <a:normAutofit fontScale="47500" lnSpcReduction="20000"/>
          </a:bodyPr>
          <a:lstStyle/>
          <a:p>
            <a:r>
              <a:rPr lang="en-IN" sz="2900" b="1" u="sng" dirty="0">
                <a:solidFill>
                  <a:srgbClr val="24292F"/>
                </a:solidFill>
              </a:rPr>
              <a:t>bank client data:</a:t>
            </a:r>
          </a:p>
          <a:p>
            <a:r>
              <a:rPr lang="en-IN" sz="2900" dirty="0">
                <a:solidFill>
                  <a:srgbClr val="24292F"/>
                </a:solidFill>
              </a:rPr>
              <a:t>1 - </a:t>
            </a:r>
            <a:r>
              <a:rPr lang="en-IN" sz="2900" b="1" dirty="0">
                <a:solidFill>
                  <a:srgbClr val="24292F"/>
                </a:solidFill>
              </a:rPr>
              <a:t>age:</a:t>
            </a:r>
            <a:r>
              <a:rPr lang="en-IN" sz="2900" dirty="0">
                <a:solidFill>
                  <a:srgbClr val="24292F"/>
                </a:solidFill>
              </a:rPr>
              <a:t> (numeric)</a:t>
            </a:r>
            <a:br>
              <a:rPr lang="en-IN" sz="2900" dirty="0">
                <a:solidFill>
                  <a:srgbClr val="24292F"/>
                </a:solidFill>
              </a:rPr>
            </a:br>
            <a:r>
              <a:rPr lang="en-IN" sz="2900" dirty="0">
                <a:solidFill>
                  <a:srgbClr val="24292F"/>
                </a:solidFill>
              </a:rPr>
              <a:t>2 -</a:t>
            </a:r>
            <a:r>
              <a:rPr lang="en-IN" sz="2900" b="1" dirty="0">
                <a:solidFill>
                  <a:srgbClr val="24292F"/>
                </a:solidFill>
              </a:rPr>
              <a:t> job</a:t>
            </a:r>
            <a:r>
              <a:rPr lang="en-IN" sz="2900" dirty="0">
                <a:solidFill>
                  <a:srgbClr val="24292F"/>
                </a:solidFill>
              </a:rPr>
              <a:t>: type of job (categorical)</a:t>
            </a:r>
            <a:br>
              <a:rPr lang="en-IN" sz="2900" dirty="0">
                <a:solidFill>
                  <a:srgbClr val="24292F"/>
                </a:solidFill>
              </a:rPr>
            </a:br>
            <a:r>
              <a:rPr lang="en-IN" sz="2900" dirty="0">
                <a:solidFill>
                  <a:srgbClr val="24292F"/>
                </a:solidFill>
              </a:rPr>
              <a:t>3 -</a:t>
            </a:r>
            <a:r>
              <a:rPr lang="en-IN" sz="2900" b="1" dirty="0">
                <a:solidFill>
                  <a:srgbClr val="24292F"/>
                </a:solidFill>
              </a:rPr>
              <a:t> marital</a:t>
            </a:r>
            <a:r>
              <a:rPr lang="en-IN" sz="2900" dirty="0">
                <a:solidFill>
                  <a:srgbClr val="24292F"/>
                </a:solidFill>
              </a:rPr>
              <a:t>: marital status (categorical)</a:t>
            </a:r>
            <a:br>
              <a:rPr lang="en-IN" sz="2900" dirty="0">
                <a:solidFill>
                  <a:srgbClr val="24292F"/>
                </a:solidFill>
              </a:rPr>
            </a:br>
            <a:r>
              <a:rPr lang="en-IN" sz="2900" dirty="0">
                <a:solidFill>
                  <a:srgbClr val="24292F"/>
                </a:solidFill>
              </a:rPr>
              <a:t>4 -</a:t>
            </a:r>
            <a:r>
              <a:rPr lang="en-IN" sz="2900" b="1" dirty="0">
                <a:solidFill>
                  <a:srgbClr val="24292F"/>
                </a:solidFill>
              </a:rPr>
              <a:t> education: </a:t>
            </a:r>
            <a:r>
              <a:rPr lang="en-IN" sz="2900" dirty="0">
                <a:solidFill>
                  <a:srgbClr val="24292F"/>
                </a:solidFill>
              </a:rPr>
              <a:t>(categorical)</a:t>
            </a:r>
            <a:br>
              <a:rPr lang="en-IN" sz="2900" dirty="0">
                <a:solidFill>
                  <a:srgbClr val="24292F"/>
                </a:solidFill>
              </a:rPr>
            </a:br>
            <a:r>
              <a:rPr lang="en-IN" sz="2900" dirty="0">
                <a:solidFill>
                  <a:srgbClr val="24292F"/>
                </a:solidFill>
              </a:rPr>
              <a:t>5 - </a:t>
            </a:r>
            <a:r>
              <a:rPr lang="en-IN" sz="2900" b="1" dirty="0">
                <a:solidFill>
                  <a:srgbClr val="24292F"/>
                </a:solidFill>
              </a:rPr>
              <a:t>default</a:t>
            </a:r>
            <a:r>
              <a:rPr lang="en-IN" sz="2900" dirty="0">
                <a:solidFill>
                  <a:srgbClr val="24292F"/>
                </a:solidFill>
              </a:rPr>
              <a:t>: has credit in default? (categorical)</a:t>
            </a:r>
            <a:br>
              <a:rPr lang="en-IN" sz="2900" dirty="0">
                <a:solidFill>
                  <a:srgbClr val="24292F"/>
                </a:solidFill>
              </a:rPr>
            </a:br>
            <a:r>
              <a:rPr lang="en-IN" sz="2900" dirty="0">
                <a:solidFill>
                  <a:srgbClr val="24292F"/>
                </a:solidFill>
              </a:rPr>
              <a:t>6 - </a:t>
            </a:r>
            <a:r>
              <a:rPr lang="en-IN" sz="2900" b="1" dirty="0">
                <a:solidFill>
                  <a:srgbClr val="24292F"/>
                </a:solidFill>
              </a:rPr>
              <a:t>housing</a:t>
            </a:r>
            <a:r>
              <a:rPr lang="en-IN" sz="2900" dirty="0">
                <a:solidFill>
                  <a:srgbClr val="24292F"/>
                </a:solidFill>
              </a:rPr>
              <a:t>: has housing loan? (categorical)</a:t>
            </a:r>
            <a:br>
              <a:rPr lang="en-IN" sz="2900" dirty="0">
                <a:solidFill>
                  <a:srgbClr val="24292F"/>
                </a:solidFill>
              </a:rPr>
            </a:br>
            <a:r>
              <a:rPr lang="en-IN" sz="2900" dirty="0">
                <a:solidFill>
                  <a:srgbClr val="24292F"/>
                </a:solidFill>
              </a:rPr>
              <a:t>7 - </a:t>
            </a:r>
            <a:r>
              <a:rPr lang="en-IN" sz="2900" b="1" dirty="0">
                <a:solidFill>
                  <a:srgbClr val="24292F"/>
                </a:solidFill>
              </a:rPr>
              <a:t>loan</a:t>
            </a:r>
            <a:r>
              <a:rPr lang="en-IN" sz="2900" dirty="0">
                <a:solidFill>
                  <a:srgbClr val="24292F"/>
                </a:solidFill>
              </a:rPr>
              <a:t>: has personal loan? (categorical)</a:t>
            </a:r>
          </a:p>
          <a:p>
            <a:r>
              <a:rPr lang="en-IN" sz="2900" b="1" u="sng" dirty="0">
                <a:solidFill>
                  <a:srgbClr val="24292F"/>
                </a:solidFill>
              </a:rPr>
              <a:t>related with the last contact of the current campaign:</a:t>
            </a:r>
          </a:p>
          <a:p>
            <a:r>
              <a:rPr lang="en-IN" sz="2900" dirty="0">
                <a:solidFill>
                  <a:srgbClr val="24292F"/>
                </a:solidFill>
              </a:rPr>
              <a:t>8 -</a:t>
            </a:r>
            <a:r>
              <a:rPr lang="en-IN" sz="2900" b="1" dirty="0">
                <a:solidFill>
                  <a:srgbClr val="24292F"/>
                </a:solidFill>
              </a:rPr>
              <a:t> contact</a:t>
            </a:r>
            <a:r>
              <a:rPr lang="en-IN" sz="2900" dirty="0">
                <a:solidFill>
                  <a:srgbClr val="24292F"/>
                </a:solidFill>
              </a:rPr>
              <a:t>: contact communication type (categorical</a:t>
            </a:r>
            <a:br>
              <a:rPr lang="en-IN" sz="2900" dirty="0">
                <a:solidFill>
                  <a:srgbClr val="24292F"/>
                </a:solidFill>
              </a:rPr>
            </a:br>
            <a:r>
              <a:rPr lang="en-IN" sz="2900" dirty="0">
                <a:solidFill>
                  <a:srgbClr val="24292F"/>
                </a:solidFill>
              </a:rPr>
              <a:t>9 - </a:t>
            </a:r>
            <a:r>
              <a:rPr lang="en-IN" sz="2900" b="1" dirty="0">
                <a:solidFill>
                  <a:srgbClr val="24292F"/>
                </a:solidFill>
              </a:rPr>
              <a:t>month</a:t>
            </a:r>
            <a:r>
              <a:rPr lang="en-IN" sz="2900" dirty="0">
                <a:solidFill>
                  <a:srgbClr val="24292F"/>
                </a:solidFill>
              </a:rPr>
              <a:t>: last contact month of year (categorical)</a:t>
            </a:r>
            <a:br>
              <a:rPr lang="en-IN" sz="2900" dirty="0">
                <a:solidFill>
                  <a:srgbClr val="24292F"/>
                </a:solidFill>
              </a:rPr>
            </a:br>
            <a:r>
              <a:rPr lang="en-IN" sz="2900" dirty="0">
                <a:solidFill>
                  <a:srgbClr val="24292F"/>
                </a:solidFill>
              </a:rPr>
              <a:t>10 - </a:t>
            </a:r>
            <a:r>
              <a:rPr lang="en-IN" sz="2900" b="1" dirty="0">
                <a:solidFill>
                  <a:srgbClr val="24292F"/>
                </a:solidFill>
              </a:rPr>
              <a:t>day_of_week</a:t>
            </a:r>
            <a:r>
              <a:rPr lang="en-IN" sz="2900" dirty="0">
                <a:solidFill>
                  <a:srgbClr val="24292F"/>
                </a:solidFill>
              </a:rPr>
              <a:t>: last contact day of the week (categorical)</a:t>
            </a:r>
            <a:br>
              <a:rPr lang="en-IN" sz="2900" dirty="0">
                <a:solidFill>
                  <a:srgbClr val="24292F"/>
                </a:solidFill>
              </a:rPr>
            </a:br>
            <a:r>
              <a:rPr lang="en-IN" sz="2900" dirty="0">
                <a:solidFill>
                  <a:srgbClr val="24292F"/>
                </a:solidFill>
              </a:rPr>
              <a:t>11 - </a:t>
            </a:r>
            <a:r>
              <a:rPr lang="en-IN" sz="2900" b="1" dirty="0">
                <a:solidFill>
                  <a:srgbClr val="24292F"/>
                </a:solidFill>
              </a:rPr>
              <a:t>duration</a:t>
            </a:r>
            <a:r>
              <a:rPr lang="en-IN" sz="2900" dirty="0">
                <a:solidFill>
                  <a:srgbClr val="24292F"/>
                </a:solidFill>
              </a:rPr>
              <a:t>: last contact duration, in seconds (numeric). </a:t>
            </a:r>
          </a:p>
          <a:p>
            <a:pPr marL="342900" indent="-342900">
              <a:lnSpc>
                <a:spcPct val="130000"/>
              </a:lnSpc>
              <a:spcBef>
                <a:spcPts val="2545"/>
              </a:spcBef>
              <a:buClr>
                <a:srgbClr val="292929"/>
              </a:buClr>
              <a:buSzPts val="1000"/>
              <a:buFont typeface="Arial" panose="020B0604020202020204" pitchFamily="34" charset="0"/>
              <a:buChar char="•"/>
            </a:pPr>
            <a:endParaRPr lang="en-IN" dirty="0"/>
          </a:p>
          <a:p>
            <a:pPr marL="342900" indent="-342900">
              <a:lnSpc>
                <a:spcPct val="130000"/>
              </a:lnSpc>
              <a:spcBef>
                <a:spcPts val="2545"/>
              </a:spcBef>
              <a:buClr>
                <a:srgbClr val="292929"/>
              </a:buClr>
              <a:buSzPts val="100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010D6B84-1C3D-DA46-BCDF-E27E98B0C441}"/>
              </a:ext>
            </a:extLst>
          </p:cNvPr>
          <p:cNvSpPr txBox="1"/>
          <p:nvPr/>
        </p:nvSpPr>
        <p:spPr>
          <a:xfrm>
            <a:off x="533400" y="1089898"/>
            <a:ext cx="10164983" cy="2339102"/>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0000"/>
                </a:solidFill>
                <a:ea typeface="Calibri" panose="020F0502020204030204" pitchFamily="34" charset="0"/>
                <a:cs typeface="Times New Roman" panose="02020603050405020304" pitchFamily="18" charset="0"/>
              </a:rPr>
              <a:t>The data was made available by Moro, Laureano and Cortez (2014) through the popular University of California at Irvine (UCI) machine learning repository.</a:t>
            </a:r>
            <a:r>
              <a:rPr lang="en-IN" sz="1600"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IN" sz="1600" dirty="0">
                <a:ea typeface="Calibri" panose="020F0502020204030204" pitchFamily="34" charset="0"/>
                <a:cs typeface="Times New Roman" panose="02020603050405020304" pitchFamily="18" charset="0"/>
              </a:rPr>
              <a:t>The dataset also contains record of the customer’s background, socio-economic attributes and the campaign details (Moro, Laureano and Rita, 2014).</a:t>
            </a:r>
          </a:p>
          <a:p>
            <a:pPr marL="285750" indent="-285750">
              <a:buFont typeface="Arial" panose="020B0604020202020204" pitchFamily="34" charset="0"/>
              <a:buChar char="•"/>
            </a:pPr>
            <a:r>
              <a:rPr lang="en-IN" sz="1600" dirty="0">
                <a:solidFill>
                  <a:srgbClr val="000000"/>
                </a:solidFill>
                <a:ea typeface="Calibri" panose="020F0502020204030204" pitchFamily="34" charset="0"/>
                <a:cs typeface="Times New Roman" panose="02020603050405020304" pitchFamily="18" charset="0"/>
              </a:rPr>
              <a:t>There are 41188 records and there are 20 features and 1 class (y) which contains the information of -if the client has subscribed to the term deposit or not. </a:t>
            </a:r>
          </a:p>
          <a:p>
            <a:pPr marL="285750" indent="-285750">
              <a:buFont typeface="Arial" panose="020B0604020202020204" pitchFamily="34" charset="0"/>
              <a:buChar char="•"/>
            </a:pPr>
            <a:r>
              <a:rPr lang="en-IN" sz="1600" dirty="0">
                <a:solidFill>
                  <a:srgbClr val="000000"/>
                </a:solidFill>
                <a:ea typeface="Calibri" panose="020F0502020204030204" pitchFamily="34" charset="0"/>
                <a:cs typeface="Times New Roman" panose="02020603050405020304" pitchFamily="18" charset="0"/>
              </a:rPr>
              <a:t>The output variable named "y" is string which has values either "yes" or "no". Thus we replaced it with binary values: 1 for ‘yes’ and 0 for ‘no’.</a:t>
            </a:r>
          </a:p>
          <a:p>
            <a:endParaRPr lang="en-US" dirty="0"/>
          </a:p>
        </p:txBody>
      </p:sp>
      <p:sp>
        <p:nvSpPr>
          <p:cNvPr id="10" name="TextBox 9">
            <a:extLst>
              <a:ext uri="{FF2B5EF4-FFF2-40B4-BE49-F238E27FC236}">
                <a16:creationId xmlns:a16="http://schemas.microsoft.com/office/drawing/2014/main" id="{23F2A983-FAEE-F846-9CD5-BC4B859584EB}"/>
              </a:ext>
            </a:extLst>
          </p:cNvPr>
          <p:cNvSpPr txBox="1"/>
          <p:nvPr/>
        </p:nvSpPr>
        <p:spPr>
          <a:xfrm>
            <a:off x="5410200" y="3241558"/>
            <a:ext cx="6595159" cy="3539430"/>
          </a:xfrm>
          <a:prstGeom prst="rect">
            <a:avLst/>
          </a:prstGeom>
          <a:noFill/>
        </p:spPr>
        <p:txBody>
          <a:bodyPr wrap="square" rtlCol="0">
            <a:spAutoFit/>
          </a:bodyPr>
          <a:lstStyle/>
          <a:p>
            <a:r>
              <a:rPr lang="en-IN" sz="1400" b="1" u="sng" dirty="0">
                <a:solidFill>
                  <a:srgbClr val="24292F"/>
                </a:solidFill>
              </a:rPr>
              <a:t>other attributes:</a:t>
            </a:r>
            <a:br>
              <a:rPr lang="en-IN" sz="1400" b="1" u="sng" dirty="0">
                <a:solidFill>
                  <a:srgbClr val="24292F"/>
                </a:solidFill>
              </a:rPr>
            </a:br>
            <a:r>
              <a:rPr lang="en-IN" sz="1400" dirty="0">
                <a:solidFill>
                  <a:srgbClr val="24292F"/>
                </a:solidFill>
              </a:rPr>
              <a:t>12 - campaign: number of contacts performed during this campaign and for this client (numeric)</a:t>
            </a:r>
            <a:br>
              <a:rPr lang="en-IN" sz="1400" dirty="0">
                <a:solidFill>
                  <a:srgbClr val="24292F"/>
                </a:solidFill>
              </a:rPr>
            </a:br>
            <a:r>
              <a:rPr lang="en-IN" sz="1400" dirty="0">
                <a:solidFill>
                  <a:srgbClr val="24292F"/>
                </a:solidFill>
              </a:rPr>
              <a:t>13 - pdays: number of days that passed by after the client was last contacted from a previous campaign (numeric)</a:t>
            </a:r>
            <a:br>
              <a:rPr lang="en-IN" sz="1400" dirty="0">
                <a:solidFill>
                  <a:srgbClr val="24292F"/>
                </a:solidFill>
              </a:rPr>
            </a:br>
            <a:r>
              <a:rPr lang="en-IN" sz="1400" dirty="0">
                <a:solidFill>
                  <a:srgbClr val="24292F"/>
                </a:solidFill>
              </a:rPr>
              <a:t>14 - previous: number of contacts performed before this campaign and for this client (numeric)</a:t>
            </a:r>
            <a:br>
              <a:rPr lang="en-IN" sz="1400" dirty="0">
                <a:solidFill>
                  <a:srgbClr val="24292F"/>
                </a:solidFill>
              </a:rPr>
            </a:br>
            <a:r>
              <a:rPr lang="en-IN" sz="1400" dirty="0">
                <a:solidFill>
                  <a:srgbClr val="24292F"/>
                </a:solidFill>
              </a:rPr>
              <a:t>15 - poutcome: outcome of the previous marketing campaign (categorical)</a:t>
            </a:r>
            <a:br>
              <a:rPr lang="en-IN" sz="1400" dirty="0">
                <a:solidFill>
                  <a:srgbClr val="24292F"/>
                </a:solidFill>
              </a:rPr>
            </a:br>
            <a:r>
              <a:rPr lang="en-IN" sz="1400" b="1" u="sng" dirty="0">
                <a:solidFill>
                  <a:srgbClr val="24292F"/>
                </a:solidFill>
              </a:rPr>
              <a:t>social and economic context attributes:</a:t>
            </a:r>
            <a:br>
              <a:rPr lang="en-IN" sz="1400" b="1" u="sng" dirty="0">
                <a:solidFill>
                  <a:srgbClr val="24292F"/>
                </a:solidFill>
              </a:rPr>
            </a:br>
            <a:r>
              <a:rPr lang="en-IN" sz="1400" dirty="0">
                <a:solidFill>
                  <a:srgbClr val="24292F"/>
                </a:solidFill>
              </a:rPr>
              <a:t>16 - emp.var.rate: employment variation rate - quarterly indicator (numeric)</a:t>
            </a:r>
            <a:br>
              <a:rPr lang="en-IN" sz="1400" dirty="0">
                <a:solidFill>
                  <a:srgbClr val="24292F"/>
                </a:solidFill>
              </a:rPr>
            </a:br>
            <a:r>
              <a:rPr lang="en-IN" sz="1400" dirty="0">
                <a:solidFill>
                  <a:srgbClr val="24292F"/>
                </a:solidFill>
              </a:rPr>
              <a:t>17 - cons.price.idx: consumer price index - monthly indicator (numeric)</a:t>
            </a:r>
            <a:br>
              <a:rPr lang="en-IN" sz="1400" dirty="0">
                <a:solidFill>
                  <a:srgbClr val="24292F"/>
                </a:solidFill>
              </a:rPr>
            </a:br>
            <a:r>
              <a:rPr lang="en-IN" sz="1400" dirty="0">
                <a:solidFill>
                  <a:srgbClr val="24292F"/>
                </a:solidFill>
              </a:rPr>
              <a:t>18 - cons.conf.idx: consumer confidence index - monthly indicator (numeric)</a:t>
            </a:r>
            <a:br>
              <a:rPr lang="en-IN" sz="1400" dirty="0">
                <a:solidFill>
                  <a:srgbClr val="24292F"/>
                </a:solidFill>
              </a:rPr>
            </a:br>
            <a:r>
              <a:rPr lang="en-IN" sz="1400" dirty="0">
                <a:solidFill>
                  <a:srgbClr val="24292F"/>
                </a:solidFill>
              </a:rPr>
              <a:t>19 - euribor3m: euribor3 month rate - daily indicator (numeric)</a:t>
            </a:r>
            <a:br>
              <a:rPr lang="en-IN" sz="1400" dirty="0">
                <a:solidFill>
                  <a:srgbClr val="24292F"/>
                </a:solidFill>
              </a:rPr>
            </a:br>
            <a:r>
              <a:rPr lang="en-IN" sz="1400" dirty="0">
                <a:solidFill>
                  <a:srgbClr val="24292F"/>
                </a:solidFill>
              </a:rPr>
              <a:t>20 - nr.employed: number of employees - quarterly indicator (numeric)</a:t>
            </a:r>
            <a:br>
              <a:rPr lang="en-IN" sz="1400" dirty="0">
                <a:solidFill>
                  <a:srgbClr val="24292F"/>
                </a:solidFill>
              </a:rPr>
            </a:br>
            <a:r>
              <a:rPr lang="en-IN" sz="1400" b="1" u="sng" dirty="0">
                <a:solidFill>
                  <a:srgbClr val="24292F"/>
                </a:solidFill>
              </a:rPr>
              <a:t>Output variable (desired target):</a:t>
            </a:r>
            <a:br>
              <a:rPr lang="en-IN" sz="1400" b="1" u="sng" dirty="0">
                <a:solidFill>
                  <a:srgbClr val="24292F"/>
                </a:solidFill>
              </a:rPr>
            </a:br>
            <a:r>
              <a:rPr lang="en-IN" sz="1400" dirty="0">
                <a:solidFill>
                  <a:srgbClr val="24292F"/>
                </a:solidFill>
              </a:rPr>
              <a:t>21 - y - has the client subscribed a term deposit? (binary: 'yes','no')</a:t>
            </a:r>
            <a:endParaRPr lang="en-US" sz="1400" dirty="0"/>
          </a:p>
        </p:txBody>
      </p:sp>
      <p:grpSp>
        <p:nvGrpSpPr>
          <p:cNvPr id="11" name="Group 10">
            <a:extLst>
              <a:ext uri="{FF2B5EF4-FFF2-40B4-BE49-F238E27FC236}">
                <a16:creationId xmlns:a16="http://schemas.microsoft.com/office/drawing/2014/main" id="{39720388-1620-F246-8357-A21A1691F3E9}"/>
              </a:ext>
            </a:extLst>
          </p:cNvPr>
          <p:cNvGrpSpPr/>
          <p:nvPr/>
        </p:nvGrpSpPr>
        <p:grpSpPr>
          <a:xfrm>
            <a:off x="808034" y="257308"/>
            <a:ext cx="3816352" cy="815999"/>
            <a:chOff x="0" y="-24559"/>
            <a:chExt cx="3816352" cy="871332"/>
          </a:xfrm>
          <a:scene3d>
            <a:camera prst="orthographicFront"/>
            <a:lightRig rig="flat" dir="t"/>
          </a:scene3d>
        </p:grpSpPr>
        <p:sp>
          <p:nvSpPr>
            <p:cNvPr id="12" name="Rounded Rectangle 11">
              <a:extLst>
                <a:ext uri="{FF2B5EF4-FFF2-40B4-BE49-F238E27FC236}">
                  <a16:creationId xmlns:a16="http://schemas.microsoft.com/office/drawing/2014/main" id="{3348FABA-1CA9-F544-8831-90ED19C917C7}"/>
                </a:ext>
              </a:extLst>
            </p:cNvPr>
            <p:cNvSpPr/>
            <p:nvPr/>
          </p:nvSpPr>
          <p:spPr>
            <a:xfrm>
              <a:off x="0" y="7299"/>
              <a:ext cx="3409950" cy="839474"/>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4">
              <a:extLst>
                <a:ext uri="{FF2B5EF4-FFF2-40B4-BE49-F238E27FC236}">
                  <a16:creationId xmlns:a16="http://schemas.microsoft.com/office/drawing/2014/main" id="{68430123-A1B3-1943-85DB-10FA6383047C}"/>
                </a:ext>
              </a:extLst>
            </p:cNvPr>
            <p:cNvSpPr txBox="1"/>
            <p:nvPr/>
          </p:nvSpPr>
          <p:spPr>
            <a:xfrm>
              <a:off x="125414" y="-24559"/>
              <a:ext cx="3690938" cy="80169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200" b="1" dirty="0">
                  <a:solidFill>
                    <a:schemeClr val="tx1"/>
                  </a:solidFill>
                </a:rPr>
                <a:t>About the dataset</a:t>
              </a:r>
              <a:endParaRPr lang="en-IN" sz="3200" kern="1200" dirty="0">
                <a:solidFill>
                  <a:schemeClr val="tx1"/>
                </a:solidFill>
              </a:endParaRPr>
            </a:p>
          </p:txBody>
        </p:sp>
      </p:grpSp>
      <p:graphicFrame>
        <p:nvGraphicFramePr>
          <p:cNvPr id="16" name="Diagram 15">
            <a:extLst>
              <a:ext uri="{FF2B5EF4-FFF2-40B4-BE49-F238E27FC236}">
                <a16:creationId xmlns:a16="http://schemas.microsoft.com/office/drawing/2014/main" id="{B9E00337-4549-2F48-BBF5-BE06517FA129}"/>
              </a:ext>
            </a:extLst>
          </p:cNvPr>
          <p:cNvGraphicFramePr/>
          <p:nvPr>
            <p:extLst>
              <p:ext uri="{D42A27DB-BD31-4B8C-83A1-F6EECF244321}">
                <p14:modId xmlns:p14="http://schemas.microsoft.com/office/powerpoint/2010/main" val="3080830238"/>
              </p:ext>
            </p:extLst>
          </p:nvPr>
        </p:nvGraphicFramePr>
        <p:xfrm>
          <a:off x="865187" y="3241558"/>
          <a:ext cx="3759199" cy="644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60778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029FF8D-699C-9F4B-A6FF-467E56FCDF4D}"/>
              </a:ext>
            </a:extLst>
          </p:cNvPr>
          <p:cNvGrpSpPr/>
          <p:nvPr/>
        </p:nvGrpSpPr>
        <p:grpSpPr>
          <a:xfrm>
            <a:off x="1295400" y="304801"/>
            <a:ext cx="8265784" cy="2955011"/>
            <a:chOff x="1295400" y="304801"/>
            <a:chExt cx="8265784" cy="2955011"/>
          </a:xfrm>
        </p:grpSpPr>
        <p:graphicFrame>
          <p:nvGraphicFramePr>
            <p:cNvPr id="4" name="Diagram 3">
              <a:extLst>
                <a:ext uri="{FF2B5EF4-FFF2-40B4-BE49-F238E27FC236}">
                  <a16:creationId xmlns:a16="http://schemas.microsoft.com/office/drawing/2014/main" id="{D9061DDD-F370-4D01-BB7C-B9F7671B5084}"/>
                </a:ext>
              </a:extLst>
            </p:cNvPr>
            <p:cNvGraphicFramePr/>
            <p:nvPr>
              <p:extLst>
                <p:ext uri="{D42A27DB-BD31-4B8C-83A1-F6EECF244321}">
                  <p14:modId xmlns:p14="http://schemas.microsoft.com/office/powerpoint/2010/main" val="1922479358"/>
                </p:ext>
              </p:extLst>
            </p:nvPr>
          </p:nvGraphicFramePr>
          <p:xfrm>
            <a:off x="1295400" y="304801"/>
            <a:ext cx="7086600" cy="68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B567698-6DC3-344A-98B9-1F564ADCAD56}"/>
                </a:ext>
              </a:extLst>
            </p:cNvPr>
            <p:cNvSpPr txBox="1"/>
            <p:nvPr/>
          </p:nvSpPr>
          <p:spPr>
            <a:xfrm>
              <a:off x="1295400" y="1228487"/>
              <a:ext cx="8265784"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353744"/>
                  </a:solidFill>
                  <a:ea typeface="Proxima Nova"/>
                  <a:cs typeface="Proxima Nova"/>
                </a:rPr>
                <a:t>aims to establish a cost effective way of marketing. To achieve efficient direct marketing, possessing information about the present and estimating future customer’s preferences always provides an edge over the competitors. The availability of prospective customer data combined with improvements in data analysis has prompted firms to develop more customer-oriented strategies in recent decades to remain competitive</a:t>
              </a:r>
              <a:endParaRPr lang="en-IN" dirty="0">
                <a:solidFill>
                  <a:schemeClr val="tx1">
                    <a:lumMod val="95000"/>
                    <a:lumOff val="5000"/>
                  </a:schemeClr>
                </a:solidFill>
              </a:endParaRPr>
            </a:p>
            <a:p>
              <a:pPr marL="285750" indent="-285750">
                <a:buFont typeface="Arial" panose="020B0604020202020204" pitchFamily="34" charset="0"/>
                <a:buChar char="•"/>
              </a:pPr>
              <a:endParaRPr lang="en-US" dirty="0"/>
            </a:p>
          </p:txBody>
        </p:sp>
      </p:grpSp>
      <p:graphicFrame>
        <p:nvGraphicFramePr>
          <p:cNvPr id="9" name="Diagram 8">
            <a:extLst>
              <a:ext uri="{FF2B5EF4-FFF2-40B4-BE49-F238E27FC236}">
                <a16:creationId xmlns:a16="http://schemas.microsoft.com/office/drawing/2014/main" id="{A94EC067-D20B-5E4E-902D-AB41E80DE2E4}"/>
              </a:ext>
            </a:extLst>
          </p:cNvPr>
          <p:cNvGraphicFramePr/>
          <p:nvPr>
            <p:extLst>
              <p:ext uri="{D42A27DB-BD31-4B8C-83A1-F6EECF244321}">
                <p14:modId xmlns:p14="http://schemas.microsoft.com/office/powerpoint/2010/main" val="1834133160"/>
              </p:ext>
            </p:extLst>
          </p:nvPr>
        </p:nvGraphicFramePr>
        <p:xfrm>
          <a:off x="1524000" y="3581400"/>
          <a:ext cx="7010400" cy="7619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C6237FEA-4988-D840-8062-86A7E8F9464E}"/>
              </a:ext>
            </a:extLst>
          </p:cNvPr>
          <p:cNvGraphicFramePr/>
          <p:nvPr>
            <p:extLst>
              <p:ext uri="{D42A27DB-BD31-4B8C-83A1-F6EECF244321}">
                <p14:modId xmlns:p14="http://schemas.microsoft.com/office/powerpoint/2010/main" val="4100636086"/>
              </p:ext>
            </p:extLst>
          </p:nvPr>
        </p:nvGraphicFramePr>
        <p:xfrm>
          <a:off x="4572000" y="2397123"/>
          <a:ext cx="7010400" cy="41846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4" name="Group 13">
            <a:extLst>
              <a:ext uri="{FF2B5EF4-FFF2-40B4-BE49-F238E27FC236}">
                <a16:creationId xmlns:a16="http://schemas.microsoft.com/office/drawing/2014/main" id="{56DA6398-44E8-C64B-A0A6-C8FA9F6E8D63}"/>
              </a:ext>
            </a:extLst>
          </p:cNvPr>
          <p:cNvGrpSpPr/>
          <p:nvPr/>
        </p:nvGrpSpPr>
        <p:grpSpPr>
          <a:xfrm>
            <a:off x="1295400" y="3259812"/>
            <a:ext cx="7924800" cy="2144863"/>
            <a:chOff x="0" y="-22258"/>
            <a:chExt cx="2839212" cy="2144863"/>
          </a:xfrm>
          <a:scene3d>
            <a:camera prst="orthographicFront"/>
            <a:lightRig rig="threePt" dir="t">
              <a:rot lat="0" lon="0" rev="7500000"/>
            </a:lightRig>
          </a:scene3d>
        </p:grpSpPr>
        <p:sp>
          <p:nvSpPr>
            <p:cNvPr id="15" name="Rounded Rectangle 14">
              <a:extLst>
                <a:ext uri="{FF2B5EF4-FFF2-40B4-BE49-F238E27FC236}">
                  <a16:creationId xmlns:a16="http://schemas.microsoft.com/office/drawing/2014/main" id="{11D332F3-19FD-E743-8891-4642C0777210}"/>
                </a:ext>
              </a:extLst>
            </p:cNvPr>
            <p:cNvSpPr/>
            <p:nvPr/>
          </p:nvSpPr>
          <p:spPr>
            <a:xfrm>
              <a:off x="0" y="53"/>
              <a:ext cx="2839212" cy="2122552"/>
            </a:xfrm>
            <a:prstGeom prst="roundRect">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93F8AFEC-F7EE-DF4A-BF8C-A25EF26E5593}"/>
                </a:ext>
              </a:extLst>
            </p:cNvPr>
            <p:cNvSpPr txBox="1"/>
            <p:nvPr/>
          </p:nvSpPr>
          <p:spPr>
            <a:xfrm>
              <a:off x="73369" y="-22258"/>
              <a:ext cx="2711243" cy="214486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IN" b="1" dirty="0"/>
                <a:t>SOLUTION APPROACH</a:t>
              </a:r>
              <a:br>
                <a:rPr lang="en-IN" b="1" u="sng" dirty="0"/>
              </a:br>
              <a:r>
                <a:rPr lang="en-IN" dirty="0"/>
                <a:t>We shall be using data mining approaches to build a predictive model that labels data into a predefined class. Specifically, classification, which is a form of data analysis technique that results in a model and that model can predict predefined classes for unseen data. These models are referred to as classifiers, predicting categorical class labels (discrete, unordered) </a:t>
              </a:r>
              <a:endParaRPr lang="en-IN" sz="3600" b="1" kern="1200" dirty="0"/>
            </a:p>
          </p:txBody>
        </p:sp>
      </p:grpSp>
    </p:spTree>
    <p:extLst>
      <p:ext uri="{BB962C8B-B14F-4D97-AF65-F5344CB8AC3E}">
        <p14:creationId xmlns:p14="http://schemas.microsoft.com/office/powerpoint/2010/main" val="108552329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51441201"/>
              </p:ext>
            </p:extLst>
          </p:nvPr>
        </p:nvGraphicFramePr>
        <p:xfrm>
          <a:off x="380999" y="160708"/>
          <a:ext cx="6629401" cy="67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p:nvPr/>
        </p:nvPicPr>
        <p:blipFill>
          <a:blip r:embed="rId7">
            <a:extLst>
              <a:ext uri="{28A0092B-C50C-407E-A947-70E740481C1C}">
                <a14:useLocalDpi xmlns:a14="http://schemas.microsoft.com/office/drawing/2010/main" val="0"/>
              </a:ext>
            </a:extLst>
          </a:blip>
          <a:srcRect/>
          <a:stretch>
            <a:fillRect/>
          </a:stretch>
        </p:blipFill>
        <p:spPr bwMode="auto">
          <a:xfrm>
            <a:off x="466601" y="609599"/>
            <a:ext cx="3427541" cy="3187679"/>
          </a:xfrm>
          <a:prstGeom prst="rect">
            <a:avLst/>
          </a:prstGeom>
          <a:noFill/>
          <a:ln>
            <a:noFill/>
          </a:ln>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0892" y="2895600"/>
            <a:ext cx="4447308" cy="403860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1625" y="3657600"/>
            <a:ext cx="3406588" cy="30480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63000" y="3962400"/>
            <a:ext cx="3186531" cy="27432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38399" y="710328"/>
            <a:ext cx="3200400" cy="2871072"/>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72400" y="38099"/>
            <a:ext cx="4366126" cy="4245739"/>
          </a:xfrm>
          <a:prstGeom prst="rect">
            <a:avLst/>
          </a:prstGeom>
        </p:spPr>
      </p:pic>
    </p:spTree>
    <p:extLst>
      <p:ext uri="{BB962C8B-B14F-4D97-AF65-F5344CB8AC3E}">
        <p14:creationId xmlns:p14="http://schemas.microsoft.com/office/powerpoint/2010/main" val="106844905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281888024"/>
              </p:ext>
            </p:extLst>
          </p:nvPr>
        </p:nvGraphicFramePr>
        <p:xfrm>
          <a:off x="609600" y="76201"/>
          <a:ext cx="7162800"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99" y="665957"/>
            <a:ext cx="5941367" cy="2801144"/>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0848" y="3467100"/>
            <a:ext cx="2795751" cy="320040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000" y="3467100"/>
            <a:ext cx="3124200" cy="3314700"/>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2367" y="665956"/>
            <a:ext cx="5850583" cy="2801144"/>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5200" y="3581400"/>
            <a:ext cx="4800600" cy="3086100"/>
          </a:xfrm>
          <a:prstGeom prst="rect">
            <a:avLst/>
          </a:prstGeom>
        </p:spPr>
      </p:pic>
    </p:spTree>
    <p:extLst>
      <p:ext uri="{BB962C8B-B14F-4D97-AF65-F5344CB8AC3E}">
        <p14:creationId xmlns:p14="http://schemas.microsoft.com/office/powerpoint/2010/main" val="48814884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27933076"/>
              </p:ext>
            </p:extLst>
          </p:nvPr>
        </p:nvGraphicFramePr>
        <p:xfrm>
          <a:off x="533400" y="152401"/>
          <a:ext cx="7696200" cy="533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a:extLst>
              <a:ext uri="{28A0092B-C50C-407E-A947-70E740481C1C}">
                <a14:useLocalDpi xmlns:a14="http://schemas.microsoft.com/office/drawing/2010/main" val="0"/>
              </a:ext>
            </a:extLst>
          </a:blip>
          <a:srcRect/>
          <a:stretch>
            <a:fillRect/>
          </a:stretch>
        </p:blipFill>
        <p:spPr bwMode="auto">
          <a:xfrm>
            <a:off x="6324601" y="771524"/>
            <a:ext cx="5657752" cy="3423009"/>
          </a:xfrm>
          <a:prstGeom prst="rect">
            <a:avLst/>
          </a:prstGeom>
          <a:noFill/>
          <a:ln>
            <a:noFill/>
          </a:ln>
        </p:spPr>
      </p:pic>
      <p:pic>
        <p:nvPicPr>
          <p:cNvPr id="8" name="Picture 7"/>
          <p:cNvPicPr/>
          <p:nvPr/>
        </p:nvPicPr>
        <p:blipFill>
          <a:blip r:embed="rId8">
            <a:extLst>
              <a:ext uri="{28A0092B-C50C-407E-A947-70E740481C1C}">
                <a14:useLocalDpi xmlns:a14="http://schemas.microsoft.com/office/drawing/2010/main" val="0"/>
              </a:ext>
            </a:extLst>
          </a:blip>
          <a:srcRect/>
          <a:stretch>
            <a:fillRect/>
          </a:stretch>
        </p:blipFill>
        <p:spPr bwMode="auto">
          <a:xfrm>
            <a:off x="381000" y="4231359"/>
            <a:ext cx="5911392" cy="2474240"/>
          </a:xfrm>
          <a:prstGeom prst="rect">
            <a:avLst/>
          </a:prstGeom>
          <a:noFill/>
          <a:ln>
            <a:noFill/>
          </a:ln>
        </p:spPr>
      </p:pic>
      <p:pic>
        <p:nvPicPr>
          <p:cNvPr id="9" name="Picture 8"/>
          <p:cNvPicPr/>
          <p:nvPr/>
        </p:nvPicPr>
        <p:blipFill>
          <a:blip r:embed="rId9">
            <a:extLst>
              <a:ext uri="{28A0092B-C50C-407E-A947-70E740481C1C}">
                <a14:useLocalDpi xmlns:a14="http://schemas.microsoft.com/office/drawing/2010/main" val="0"/>
              </a:ext>
            </a:extLst>
          </a:blip>
          <a:srcRect/>
          <a:stretch>
            <a:fillRect/>
          </a:stretch>
        </p:blipFill>
        <p:spPr bwMode="auto">
          <a:xfrm>
            <a:off x="6324600" y="4194533"/>
            <a:ext cx="5594808" cy="2474240"/>
          </a:xfrm>
          <a:prstGeom prst="rect">
            <a:avLst/>
          </a:prstGeom>
          <a:noFill/>
          <a:ln>
            <a:noFill/>
          </a:ln>
        </p:spPr>
      </p:pic>
      <p:pic>
        <p:nvPicPr>
          <p:cNvPr id="13" name="Picture 12"/>
          <p:cNvPicPr/>
          <p:nvPr/>
        </p:nvPicPr>
        <p:blipFill>
          <a:blip r:embed="rId10">
            <a:extLst>
              <a:ext uri="{28A0092B-C50C-407E-A947-70E740481C1C}">
                <a14:useLocalDpi xmlns:a14="http://schemas.microsoft.com/office/drawing/2010/main" val="0"/>
              </a:ext>
            </a:extLst>
          </a:blip>
          <a:srcRect/>
          <a:stretch>
            <a:fillRect/>
          </a:stretch>
        </p:blipFill>
        <p:spPr bwMode="auto">
          <a:xfrm>
            <a:off x="304800" y="784586"/>
            <a:ext cx="6019800" cy="3409948"/>
          </a:xfrm>
          <a:prstGeom prst="rect">
            <a:avLst/>
          </a:prstGeom>
          <a:noFill/>
          <a:ln>
            <a:noFill/>
          </a:ln>
        </p:spPr>
      </p:pic>
    </p:spTree>
    <p:extLst>
      <p:ext uri="{BB962C8B-B14F-4D97-AF65-F5344CB8AC3E}">
        <p14:creationId xmlns:p14="http://schemas.microsoft.com/office/powerpoint/2010/main" val="220252645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880307513"/>
              </p:ext>
            </p:extLst>
          </p:nvPr>
        </p:nvGraphicFramePr>
        <p:xfrm>
          <a:off x="419100" y="152400"/>
          <a:ext cx="8115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1F446808-C3D4-40C9-8820-3B617A4E441C}"/>
              </a:ext>
            </a:extLst>
          </p:cNvPr>
          <p:cNvPicPr>
            <a:picLocks noGrp="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14337" y="1371600"/>
            <a:ext cx="5334001" cy="4019490"/>
          </a:xfrm>
          <a:prstGeom prst="rect">
            <a:avLst/>
          </a:prstGeom>
          <a:noFill/>
          <a:ln>
            <a:noFill/>
          </a:ln>
        </p:spPr>
      </p:pic>
      <p:graphicFrame>
        <p:nvGraphicFramePr>
          <p:cNvPr id="9" name="Diagram 8">
            <a:extLst>
              <a:ext uri="{FF2B5EF4-FFF2-40B4-BE49-F238E27FC236}">
                <a16:creationId xmlns:a16="http://schemas.microsoft.com/office/drawing/2014/main" id="{5496DBC9-50C5-4452-856D-A954678F5DA7}"/>
              </a:ext>
            </a:extLst>
          </p:cNvPr>
          <p:cNvGraphicFramePr/>
          <p:nvPr>
            <p:extLst>
              <p:ext uri="{D42A27DB-BD31-4B8C-83A1-F6EECF244321}">
                <p14:modId xmlns:p14="http://schemas.microsoft.com/office/powerpoint/2010/main" val="1282299419"/>
              </p:ext>
            </p:extLst>
          </p:nvPr>
        </p:nvGraphicFramePr>
        <p:xfrm>
          <a:off x="609601" y="5334000"/>
          <a:ext cx="4724400" cy="12397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2"/>
          <p:cNvSpPr/>
          <p:nvPr/>
        </p:nvSpPr>
        <p:spPr>
          <a:xfrm>
            <a:off x="914400" y="914400"/>
            <a:ext cx="3733800" cy="400110"/>
          </a:xfrm>
          <a:prstGeom prst="rect">
            <a:avLst/>
          </a:prstGeom>
        </p:spPr>
        <p:txBody>
          <a:bodyPr wrap="square">
            <a:spAutoFit/>
          </a:bodyPr>
          <a:lstStyle/>
          <a:p>
            <a:r>
              <a:rPr lang="en-IN" sz="2000" b="1" u="sng" dirty="0">
                <a:solidFill>
                  <a:srgbClr val="000000"/>
                </a:solidFill>
                <a:latin typeface="Times New Roman" panose="02020603050405020304" pitchFamily="18" charset="0"/>
                <a:ea typeface="Calibri" panose="020F0502020204030204" pitchFamily="34" charset="0"/>
              </a:rPr>
              <a:t>Checking for multicollinearity</a:t>
            </a:r>
            <a:endParaRPr lang="en-IN" sz="2000" b="1" u="sng" dirty="0"/>
          </a:p>
        </p:txBody>
      </p:sp>
      <p:pic>
        <p:nvPicPr>
          <p:cNvPr id="10" name="Picture 9"/>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638801" y="1314510"/>
            <a:ext cx="6476999" cy="5467290"/>
          </a:xfrm>
          <a:prstGeom prst="rect">
            <a:avLst/>
          </a:prstGeom>
          <a:noFill/>
          <a:ln>
            <a:noFill/>
          </a:ln>
        </p:spPr>
      </p:pic>
      <p:sp>
        <p:nvSpPr>
          <p:cNvPr id="5" name="Rectangle 4"/>
          <p:cNvSpPr/>
          <p:nvPr/>
        </p:nvSpPr>
        <p:spPr>
          <a:xfrm>
            <a:off x="6858000" y="760512"/>
            <a:ext cx="4114800" cy="553998"/>
          </a:xfrm>
          <a:prstGeom prst="rect">
            <a:avLst/>
          </a:prstGeom>
        </p:spPr>
        <p:txBody>
          <a:bodyPr wrap="square">
            <a:spAutoFit/>
          </a:bodyPr>
          <a:lstStyle/>
          <a:p>
            <a:pPr algn="just">
              <a:lnSpc>
                <a:spcPct val="150000"/>
              </a:lnSpc>
              <a:spcAft>
                <a:spcPts val="800"/>
              </a:spcAft>
            </a:pPr>
            <a:r>
              <a:rPr lang="en-IN" sz="2000"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Numerical Analysis-Outliers Yes/No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1223913713"/>
              </p:ext>
            </p:extLst>
          </p:nvPr>
        </p:nvGraphicFramePr>
        <p:xfrm>
          <a:off x="8001000" y="5410200"/>
          <a:ext cx="4114800" cy="13716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414115230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C22F-BC61-4F40-9973-81DCD635301B}"/>
              </a:ext>
            </a:extLst>
          </p:cNvPr>
          <p:cNvSpPr>
            <a:spLocks noGrp="1"/>
          </p:cNvSpPr>
          <p:nvPr>
            <p:ph type="title"/>
          </p:nvPr>
        </p:nvSpPr>
        <p:spPr>
          <a:xfrm>
            <a:off x="714375" y="239711"/>
            <a:ext cx="10515600" cy="1325563"/>
          </a:xfrm>
        </p:spPr>
        <p:txBody>
          <a:bodyPr>
            <a:normAutofit/>
          </a:bodyPr>
          <a:lstStyle/>
          <a:p>
            <a:r>
              <a:rPr lang="en-US" sz="3200" b="1" dirty="0">
                <a:latin typeface="Helvetica Neue" panose="02000503000000020004" pitchFamily="2" charset="0"/>
                <a:ea typeface="Helvetica Neue" panose="02000503000000020004" pitchFamily="2" charset="0"/>
                <a:cs typeface="Helvetica Neue" panose="02000503000000020004" pitchFamily="2" charset="0"/>
              </a:rPr>
              <a:t>Inferential Statistical Analysis: Chi-Square Test for Independence of Attributes</a:t>
            </a:r>
          </a:p>
        </p:txBody>
      </p:sp>
      <p:graphicFrame>
        <p:nvGraphicFramePr>
          <p:cNvPr id="4" name="Content Placeholder 3">
            <a:extLst>
              <a:ext uri="{FF2B5EF4-FFF2-40B4-BE49-F238E27FC236}">
                <a16:creationId xmlns:a16="http://schemas.microsoft.com/office/drawing/2014/main" id="{636066AB-52E7-E344-887A-414FEE357EE0}"/>
              </a:ext>
            </a:extLst>
          </p:cNvPr>
          <p:cNvGraphicFramePr>
            <a:graphicFrameLocks noGrp="1"/>
          </p:cNvGraphicFramePr>
          <p:nvPr>
            <p:ph idx="1"/>
            <p:extLst>
              <p:ext uri="{D42A27DB-BD31-4B8C-83A1-F6EECF244321}">
                <p14:modId xmlns:p14="http://schemas.microsoft.com/office/powerpoint/2010/main" val="1334930887"/>
              </p:ext>
            </p:extLst>
          </p:nvPr>
        </p:nvGraphicFramePr>
        <p:xfrm>
          <a:off x="1007285" y="1512889"/>
          <a:ext cx="10470340" cy="5172932"/>
        </p:xfrm>
        <a:graphic>
          <a:graphicData uri="http://schemas.openxmlformats.org/drawingml/2006/table">
            <a:tbl>
              <a:tblPr>
                <a:tableStyleId>{35758FB7-9AC5-4552-8A53-C91805E547FA}</a:tableStyleId>
              </a:tblPr>
              <a:tblGrid>
                <a:gridCol w="914400">
                  <a:extLst>
                    <a:ext uri="{9D8B030D-6E8A-4147-A177-3AD203B41FA5}">
                      <a16:colId xmlns:a16="http://schemas.microsoft.com/office/drawing/2014/main" val="1677996303"/>
                    </a:ext>
                  </a:extLst>
                </a:gridCol>
                <a:gridCol w="1295400">
                  <a:extLst>
                    <a:ext uri="{9D8B030D-6E8A-4147-A177-3AD203B41FA5}">
                      <a16:colId xmlns:a16="http://schemas.microsoft.com/office/drawing/2014/main" val="20920664"/>
                    </a:ext>
                  </a:extLst>
                </a:gridCol>
                <a:gridCol w="1744865">
                  <a:extLst>
                    <a:ext uri="{9D8B030D-6E8A-4147-A177-3AD203B41FA5}">
                      <a16:colId xmlns:a16="http://schemas.microsoft.com/office/drawing/2014/main" val="689577762"/>
                    </a:ext>
                  </a:extLst>
                </a:gridCol>
                <a:gridCol w="1303135">
                  <a:extLst>
                    <a:ext uri="{9D8B030D-6E8A-4147-A177-3AD203B41FA5}">
                      <a16:colId xmlns:a16="http://schemas.microsoft.com/office/drawing/2014/main" val="3214638759"/>
                    </a:ext>
                  </a:extLst>
                </a:gridCol>
                <a:gridCol w="1303135">
                  <a:extLst>
                    <a:ext uri="{9D8B030D-6E8A-4147-A177-3AD203B41FA5}">
                      <a16:colId xmlns:a16="http://schemas.microsoft.com/office/drawing/2014/main" val="1120321123"/>
                    </a:ext>
                  </a:extLst>
                </a:gridCol>
                <a:gridCol w="1303135">
                  <a:extLst>
                    <a:ext uri="{9D8B030D-6E8A-4147-A177-3AD203B41FA5}">
                      <a16:colId xmlns:a16="http://schemas.microsoft.com/office/drawing/2014/main" val="2236132632"/>
                    </a:ext>
                  </a:extLst>
                </a:gridCol>
                <a:gridCol w="1303135">
                  <a:extLst>
                    <a:ext uri="{9D8B030D-6E8A-4147-A177-3AD203B41FA5}">
                      <a16:colId xmlns:a16="http://schemas.microsoft.com/office/drawing/2014/main" val="3026078034"/>
                    </a:ext>
                  </a:extLst>
                </a:gridCol>
                <a:gridCol w="1303135">
                  <a:extLst>
                    <a:ext uri="{9D8B030D-6E8A-4147-A177-3AD203B41FA5}">
                      <a16:colId xmlns:a16="http://schemas.microsoft.com/office/drawing/2014/main" val="3127216968"/>
                    </a:ext>
                  </a:extLst>
                </a:gridCol>
              </a:tblGrid>
              <a:tr h="634570">
                <a:tc>
                  <a:txBody>
                    <a:bodyPr/>
                    <a:lstStyle/>
                    <a:p>
                      <a:pPr algn="l" fontAlgn="ctr"/>
                      <a:r>
                        <a:rPr lang="en-IN" sz="1800" b="1" dirty="0">
                          <a:solidFill>
                            <a:schemeClr val="bg1"/>
                          </a:solidFill>
                          <a:effectLst/>
                        </a:rPr>
                        <a:t>Sl. No</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err="1">
                          <a:solidFill>
                            <a:schemeClr val="bg1"/>
                          </a:solidFill>
                          <a:effectLst/>
                        </a:rPr>
                        <a:t>Categoricalfeatures</a:t>
                      </a:r>
                      <a:endParaRPr lang="en-IN" sz="1800" b="1" dirty="0">
                        <a:solidFill>
                          <a:schemeClr val="bg1"/>
                        </a:solidFill>
                        <a:effectLst/>
                      </a:endParaRP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Target variable</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Degrees of freedom </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Critical Value</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Test Statistic</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P-value</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solidFill>
                          <a:schemeClr val="bg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bg1"/>
                          </a:solidFill>
                          <a:effectLst/>
                        </a:rPr>
                        <a:t>Conclusion</a:t>
                      </a:r>
                    </a:p>
                    <a:p>
                      <a:endParaRPr lang="en-US" sz="1800" dirty="0">
                        <a:solidFill>
                          <a:schemeClr val="bg1"/>
                        </a:solidFill>
                      </a:endParaRPr>
                    </a:p>
                  </a:txBody>
                  <a:tcPr marL="90653" marR="90653" marT="45326" marB="45326">
                    <a:cell3D prstMaterial="dkEdge">
                      <a:bevel w="25400" h="25400" prst="angle"/>
                      <a:lightRig rig="flood" dir="t"/>
                    </a:cell3D>
                    <a:solidFill>
                      <a:schemeClr val="accent1">
                        <a:lumMod val="60000"/>
                        <a:lumOff val="40000"/>
                      </a:schemeClr>
                    </a:solidFill>
                  </a:tcPr>
                </a:tc>
                <a:extLst>
                  <a:ext uri="{0D108BD9-81ED-4DB2-BD59-A6C34878D82A}">
                    <a16:rowId xmlns:a16="http://schemas.microsoft.com/office/drawing/2014/main" val="2557765845"/>
                  </a:ext>
                </a:extLst>
              </a:tr>
              <a:tr h="371677">
                <a:tc>
                  <a:txBody>
                    <a:bodyPr/>
                    <a:lstStyle/>
                    <a:p>
                      <a:pPr algn="l" fontAlgn="ctr"/>
                      <a:r>
                        <a:rPr lang="en-IN" sz="1400" b="1" dirty="0">
                          <a:effectLst/>
                        </a:rPr>
                        <a:t>1</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job</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19.6751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961.242440</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4.189763e-199</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439106832"/>
                  </a:ext>
                </a:extLst>
              </a:tr>
              <a:tr h="371677">
                <a:tc>
                  <a:txBody>
                    <a:bodyPr/>
                    <a:lstStyle/>
                    <a:p>
                      <a:pPr algn="l" fontAlgn="ctr"/>
                      <a:r>
                        <a:rPr lang="en-IN" sz="1400" b="1" dirty="0">
                          <a:effectLst/>
                        </a:rPr>
                        <a:t>2</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marital</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3</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7.8147</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122.655152</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2.068015e-26</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4112495449"/>
                  </a:ext>
                </a:extLst>
              </a:tr>
              <a:tr h="371677">
                <a:tc>
                  <a:txBody>
                    <a:bodyPr/>
                    <a:lstStyle/>
                    <a:p>
                      <a:pPr algn="l" fontAlgn="ctr"/>
                      <a:r>
                        <a:rPr lang="en-IN" sz="1400" b="1" dirty="0">
                          <a:effectLst/>
                        </a:rPr>
                        <a:t>3</a:t>
                      </a:r>
                    </a:p>
                  </a:txBody>
                  <a:tcPr marL="90653" marR="90653" marT="45326" marB="45326" anchor="ctr">
                    <a:solidFill>
                      <a:schemeClr val="accent1">
                        <a:lumMod val="40000"/>
                        <a:lumOff val="60000"/>
                      </a:schemeClr>
                    </a:solidFill>
                  </a:tcPr>
                </a:tc>
                <a:tc>
                  <a:txBody>
                    <a:bodyPr/>
                    <a:lstStyle/>
                    <a:p>
                      <a:pPr algn="l" fontAlgn="ctr"/>
                      <a:r>
                        <a:rPr lang="en-IN" sz="1100" b="1">
                          <a:effectLst/>
                        </a:rPr>
                        <a:t>education</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7</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14.0671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193.105905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3.305189e-38</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359520174"/>
                  </a:ext>
                </a:extLst>
              </a:tr>
              <a:tr h="371677">
                <a:tc>
                  <a:txBody>
                    <a:bodyPr/>
                    <a:lstStyle/>
                    <a:p>
                      <a:pPr algn="l" fontAlgn="ctr"/>
                      <a:r>
                        <a:rPr lang="en-IN" sz="1400" b="1" dirty="0">
                          <a:effectLst/>
                        </a:rPr>
                        <a:t>4</a:t>
                      </a:r>
                    </a:p>
                  </a:txBody>
                  <a:tcPr marL="90653" marR="90653" marT="45326" marB="45326" anchor="ctr">
                    <a:solidFill>
                      <a:schemeClr val="accent1">
                        <a:lumMod val="40000"/>
                        <a:lumOff val="60000"/>
                      </a:schemeClr>
                    </a:solidFill>
                  </a:tcPr>
                </a:tc>
                <a:tc>
                  <a:txBody>
                    <a:bodyPr/>
                    <a:lstStyle/>
                    <a:p>
                      <a:pPr algn="l" fontAlgn="ctr"/>
                      <a:r>
                        <a:rPr lang="en-IN" sz="1100" b="1">
                          <a:effectLst/>
                        </a:rPr>
                        <a:t>default</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2</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5.9915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406.577515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5.161958e-89</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1068918658"/>
                  </a:ext>
                </a:extLst>
              </a:tr>
              <a:tr h="371677">
                <a:tc>
                  <a:txBody>
                    <a:bodyPr/>
                    <a:lstStyle/>
                    <a:p>
                      <a:pPr algn="l" fontAlgn="ctr"/>
                      <a:r>
                        <a:rPr lang="en-IN" sz="1400" b="1" dirty="0">
                          <a:effectLst/>
                        </a:rPr>
                        <a:t>5</a:t>
                      </a:r>
                    </a:p>
                  </a:txBody>
                  <a:tcPr marL="90653" marR="90653" marT="45326" marB="45326" anchor="ctr">
                    <a:solidFill>
                      <a:schemeClr val="accent1">
                        <a:lumMod val="40000"/>
                        <a:lumOff val="60000"/>
                      </a:schemeClr>
                    </a:solidFill>
                  </a:tcPr>
                </a:tc>
                <a:tc>
                  <a:txBody>
                    <a:bodyPr/>
                    <a:lstStyle/>
                    <a:p>
                      <a:pPr algn="l" fontAlgn="ctr"/>
                      <a:r>
                        <a:rPr lang="en-IN" sz="1100" b="1">
                          <a:effectLst/>
                        </a:rPr>
                        <a:t>housing</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5.9915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5.684496</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5.829448e-02</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Independent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3472647144"/>
                  </a:ext>
                </a:extLst>
              </a:tr>
              <a:tr h="371677">
                <a:tc>
                  <a:txBody>
                    <a:bodyPr/>
                    <a:lstStyle/>
                    <a:p>
                      <a:pPr algn="l" fontAlgn="ctr"/>
                      <a:r>
                        <a:rPr lang="en-IN" sz="1400" b="1" dirty="0">
                          <a:effectLst/>
                        </a:rPr>
                        <a:t>6</a:t>
                      </a:r>
                    </a:p>
                  </a:txBody>
                  <a:tcPr marL="90653" marR="90653" marT="45326" marB="45326" anchor="ctr">
                    <a:solidFill>
                      <a:schemeClr val="accent1">
                        <a:lumMod val="40000"/>
                        <a:lumOff val="60000"/>
                      </a:schemeClr>
                    </a:solidFill>
                  </a:tcPr>
                </a:tc>
                <a:tc>
                  <a:txBody>
                    <a:bodyPr/>
                    <a:lstStyle/>
                    <a:p>
                      <a:pPr algn="l" fontAlgn="ctr"/>
                      <a:r>
                        <a:rPr lang="en-IN" sz="1100" b="1">
                          <a:effectLst/>
                        </a:rPr>
                        <a:t>loan</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5.9915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1.094028</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5.786753e-01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Independent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1899150987"/>
                  </a:ext>
                </a:extLst>
              </a:tr>
              <a:tr h="371677">
                <a:tc>
                  <a:txBody>
                    <a:bodyPr/>
                    <a:lstStyle/>
                    <a:p>
                      <a:pPr algn="l" fontAlgn="ctr"/>
                      <a:r>
                        <a:rPr lang="en-IN" sz="1400" b="1" dirty="0">
                          <a:effectLst/>
                        </a:rPr>
                        <a:t>7</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contact</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3.8415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863.269081</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9.481264e-190</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664405488"/>
                  </a:ext>
                </a:extLst>
              </a:tr>
              <a:tr h="371677">
                <a:tc>
                  <a:txBody>
                    <a:bodyPr/>
                    <a:lstStyle/>
                    <a:p>
                      <a:pPr algn="l" fontAlgn="ctr"/>
                      <a:r>
                        <a:rPr lang="en-IN" sz="1400" b="1" dirty="0">
                          <a:effectLst/>
                        </a:rPr>
                        <a:t>8</a:t>
                      </a:r>
                    </a:p>
                  </a:txBody>
                  <a:tcPr marL="90653" marR="90653" marT="45326" marB="45326" anchor="ctr">
                    <a:solidFill>
                      <a:schemeClr val="accent1">
                        <a:lumMod val="40000"/>
                        <a:lumOff val="60000"/>
                      </a:schemeClr>
                    </a:solidFill>
                  </a:tcPr>
                </a:tc>
                <a:tc>
                  <a:txBody>
                    <a:bodyPr/>
                    <a:lstStyle/>
                    <a:p>
                      <a:pPr algn="l" fontAlgn="ctr"/>
                      <a:r>
                        <a:rPr lang="en-IN" sz="1100" b="1">
                          <a:effectLst/>
                        </a:rPr>
                        <a:t>month</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9</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16.9190</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3101.149351</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0.000000e+00</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704885427"/>
                  </a:ext>
                </a:extLst>
              </a:tr>
              <a:tr h="371677">
                <a:tc>
                  <a:txBody>
                    <a:bodyPr/>
                    <a:lstStyle/>
                    <a:p>
                      <a:pPr algn="l" fontAlgn="ctr"/>
                      <a:r>
                        <a:rPr lang="en-IN" sz="1400" b="1" dirty="0">
                          <a:effectLst/>
                        </a:rPr>
                        <a:t>9</a:t>
                      </a:r>
                    </a:p>
                  </a:txBody>
                  <a:tcPr marL="90653" marR="90653" marT="45326" marB="45326" anchor="ctr">
                    <a:solidFill>
                      <a:schemeClr val="accent1">
                        <a:lumMod val="40000"/>
                        <a:lumOff val="60000"/>
                      </a:schemeClr>
                    </a:solidFill>
                  </a:tcPr>
                </a:tc>
                <a:tc>
                  <a:txBody>
                    <a:bodyPr/>
                    <a:lstStyle/>
                    <a:p>
                      <a:pPr algn="l" fontAlgn="ctr"/>
                      <a:r>
                        <a:rPr lang="en-IN" sz="1100" b="1">
                          <a:effectLst/>
                        </a:rPr>
                        <a:t>day_of_week</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4</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9.4877</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26.144939</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2.958482e-05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196334561"/>
                  </a:ext>
                </a:extLst>
              </a:tr>
              <a:tr h="371677">
                <a:tc>
                  <a:txBody>
                    <a:bodyPr/>
                    <a:lstStyle/>
                    <a:p>
                      <a:pPr algn="l" fontAlgn="ctr"/>
                      <a:r>
                        <a:rPr lang="en-IN" sz="1400" b="1" dirty="0">
                          <a:effectLst/>
                        </a:rPr>
                        <a:t>10</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poutcome</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2</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5.9915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4230.523798</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0.000000e+00</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3642737041"/>
                  </a:ext>
                </a:extLst>
              </a:tr>
            </a:tbl>
          </a:graphicData>
        </a:graphic>
      </p:graphicFrame>
      <p:sp>
        <p:nvSpPr>
          <p:cNvPr id="5" name="Rounded Rectangle 4">
            <a:extLst>
              <a:ext uri="{FF2B5EF4-FFF2-40B4-BE49-F238E27FC236}">
                <a16:creationId xmlns:a16="http://schemas.microsoft.com/office/drawing/2014/main" id="{A8E60B7F-1CAE-484C-98C9-3C5BE07A3194}"/>
              </a:ext>
            </a:extLst>
          </p:cNvPr>
          <p:cNvSpPr/>
          <p:nvPr/>
        </p:nvSpPr>
        <p:spPr>
          <a:xfrm>
            <a:off x="609600" y="407192"/>
            <a:ext cx="10058400" cy="990600"/>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801121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9523</TotalTime>
  <Words>1836</Words>
  <Application>Microsoft Office PowerPoint</Application>
  <PresentationFormat>Widescreen</PresentationFormat>
  <Paragraphs>305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Helvetica Neue</vt:lpstr>
      <vt:lpstr>Helvetica Neue Condensed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Inferential Statistical Analysis: Chi-Square Test for Independence of Attributes</vt:lpstr>
      <vt:lpstr> Non-Parametric Test: Mann-Whitney U </vt:lpstr>
      <vt:lpstr>Predictive Modelling and Observations</vt:lpstr>
      <vt:lpstr>Confusion Matrix comparison</vt:lpstr>
      <vt:lpstr>CLASSIFICATION REPORT</vt:lpstr>
      <vt:lpstr>ROC Curve and ROC AUC Score</vt:lpstr>
      <vt:lpstr>    Hyperparameter tunning/Post-pruning</vt:lpstr>
      <vt:lpstr>Treating Imbalanced Data</vt:lpstr>
      <vt:lpstr>  Feature Engineering</vt:lpstr>
      <vt:lpstr>PowerPoint Presentation</vt:lpstr>
      <vt:lpstr>PowerPoint Presentation</vt:lpstr>
      <vt:lpstr>  Limitations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Ankit Chatterjee</cp:lastModifiedBy>
  <cp:revision>348</cp:revision>
  <dcterms:created xsi:type="dcterms:W3CDTF">2017-03-30T12:09:41Z</dcterms:created>
  <dcterms:modified xsi:type="dcterms:W3CDTF">2021-10-22T22:34:13Z</dcterms:modified>
</cp:coreProperties>
</file>