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5" r:id="rId5"/>
    <p:sldId id="266" r:id="rId6"/>
    <p:sldId id="259" r:id="rId7"/>
    <p:sldId id="260" r:id="rId8"/>
    <p:sldId id="261"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C7A8-90FC-4FEB-9E78-CDA753249776}"/>
              </a:ext>
            </a:extLst>
          </p:cNvPr>
          <p:cNvSpPr>
            <a:spLocks noGrp="1"/>
          </p:cNvSpPr>
          <p:nvPr>
            <p:ph type="ctrTitle"/>
          </p:nvPr>
        </p:nvSpPr>
        <p:spPr>
          <a:xfrm>
            <a:off x="2589213" y="2080621"/>
            <a:ext cx="8915399" cy="2262781"/>
          </a:xfrm>
        </p:spPr>
        <p:txBody>
          <a:bodyPr/>
          <a:lstStyle/>
          <a:p>
            <a:r>
              <a:rPr lang="en-IN" dirty="0"/>
              <a:t>BIG DATA IN MEDIA AND ENTERTAINMENT</a:t>
            </a:r>
          </a:p>
        </p:txBody>
      </p:sp>
      <p:sp>
        <p:nvSpPr>
          <p:cNvPr id="3" name="Subtitle 2">
            <a:extLst>
              <a:ext uri="{FF2B5EF4-FFF2-40B4-BE49-F238E27FC236}">
                <a16:creationId xmlns:a16="http://schemas.microsoft.com/office/drawing/2014/main" id="{60E8F2BD-75E5-4BC1-BF5E-F3B599AF4237}"/>
              </a:ext>
            </a:extLst>
          </p:cNvPr>
          <p:cNvSpPr>
            <a:spLocks noGrp="1"/>
          </p:cNvSpPr>
          <p:nvPr>
            <p:ph type="subTitle" idx="1"/>
          </p:nvPr>
        </p:nvSpPr>
        <p:spPr>
          <a:xfrm>
            <a:off x="2589213" y="4777379"/>
            <a:ext cx="8915399" cy="1729438"/>
          </a:xfrm>
        </p:spPr>
        <p:txBody>
          <a:bodyPr>
            <a:normAutofit/>
          </a:bodyPr>
          <a:lstStyle/>
          <a:p>
            <a:r>
              <a:rPr lang="en-IN" dirty="0"/>
              <a:t>BY: Ankit Chaudhary(31470815)</a:t>
            </a:r>
          </a:p>
          <a:p>
            <a:r>
              <a:rPr lang="en-IN" dirty="0"/>
              <a:t>      Aditya Chavan (31480553)</a:t>
            </a:r>
          </a:p>
          <a:p>
            <a:r>
              <a:rPr lang="en-IN" dirty="0"/>
              <a:t>      Rohit </a:t>
            </a:r>
            <a:r>
              <a:rPr lang="en-IN" dirty="0" err="1"/>
              <a:t>Pahuja</a:t>
            </a:r>
            <a:r>
              <a:rPr lang="en-IN"/>
              <a:t>(31396683)</a:t>
            </a:r>
            <a:endParaRPr lang="en-IN" dirty="0"/>
          </a:p>
          <a:p>
            <a:r>
              <a:rPr lang="en-IN" dirty="0"/>
              <a:t>      Vinay Burhade(31477391)</a:t>
            </a:r>
          </a:p>
          <a:p>
            <a:endParaRPr lang="en-IN" dirty="0"/>
          </a:p>
        </p:txBody>
      </p:sp>
    </p:spTree>
    <p:extLst>
      <p:ext uri="{BB962C8B-B14F-4D97-AF65-F5344CB8AC3E}">
        <p14:creationId xmlns:p14="http://schemas.microsoft.com/office/powerpoint/2010/main" val="30975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890B-86C9-43FB-8361-B0F5E75672B1}"/>
              </a:ext>
            </a:extLst>
          </p:cNvPr>
          <p:cNvSpPr>
            <a:spLocks noGrp="1"/>
          </p:cNvSpPr>
          <p:nvPr>
            <p:ph type="title"/>
          </p:nvPr>
        </p:nvSpPr>
        <p:spPr/>
        <p:txBody>
          <a:bodyPr/>
          <a:lstStyle/>
          <a:p>
            <a:r>
              <a:rPr lang="en-IN" dirty="0"/>
              <a:t>Existing solutions</a:t>
            </a:r>
          </a:p>
        </p:txBody>
      </p:sp>
      <p:sp>
        <p:nvSpPr>
          <p:cNvPr id="3" name="Content Placeholder 2">
            <a:extLst>
              <a:ext uri="{FF2B5EF4-FFF2-40B4-BE49-F238E27FC236}">
                <a16:creationId xmlns:a16="http://schemas.microsoft.com/office/drawing/2014/main" id="{D6D98699-19AD-49A0-8A10-F53CC0552889}"/>
              </a:ext>
            </a:extLst>
          </p:cNvPr>
          <p:cNvSpPr>
            <a:spLocks noGrp="1"/>
          </p:cNvSpPr>
          <p:nvPr>
            <p:ph idx="1"/>
          </p:nvPr>
        </p:nvSpPr>
        <p:spPr>
          <a:xfrm>
            <a:off x="2589212" y="1736035"/>
            <a:ext cx="8915400" cy="4175187"/>
          </a:xfrm>
        </p:spPr>
        <p:txBody>
          <a:bodyPr/>
          <a:lstStyle/>
          <a:p>
            <a:pPr>
              <a:buFont typeface="+mj-lt"/>
              <a:buAutoNum type="arabicPeriod"/>
            </a:pPr>
            <a:r>
              <a:rPr lang="en-IN" sz="2000" dirty="0"/>
              <a:t>Usage Non RDBMS databases (NoSQL) like MongoDB and DynamoDB</a:t>
            </a:r>
          </a:p>
          <a:p>
            <a:pPr>
              <a:buFont typeface="+mj-lt"/>
              <a:buAutoNum type="arabicPeriod"/>
            </a:pPr>
            <a:r>
              <a:rPr lang="en-IN" sz="2000" dirty="0"/>
              <a:t>Using distributed computing systems like Hadoop, Hive, Pig, etc.</a:t>
            </a:r>
          </a:p>
          <a:p>
            <a:pPr>
              <a:buFont typeface="+mj-lt"/>
              <a:buAutoNum type="arabicPeriod"/>
            </a:pPr>
            <a:r>
              <a:rPr lang="en-IN" sz="2000" dirty="0"/>
              <a:t>Leveraging machine learning to fight cyber crimes, for </a:t>
            </a:r>
            <a:r>
              <a:rPr lang="en-IN" sz="2000" dirty="0" err="1"/>
              <a:t>eg.</a:t>
            </a:r>
            <a:r>
              <a:rPr lang="en-IN" sz="2000" dirty="0"/>
              <a:t> Amazon Macie</a:t>
            </a:r>
          </a:p>
          <a:p>
            <a:pPr>
              <a:buFont typeface="+mj-lt"/>
              <a:buAutoNum type="arabicPeriod"/>
            </a:pPr>
            <a:r>
              <a:rPr lang="en-IN" sz="2000" dirty="0"/>
              <a:t>Usage of optimized algorithms for cost optimization</a:t>
            </a:r>
          </a:p>
          <a:p>
            <a:pPr>
              <a:buFont typeface="+mj-lt"/>
              <a:buAutoNum type="arabicPeriod"/>
            </a:pPr>
            <a:r>
              <a:rPr lang="en-IN" sz="2000" dirty="0"/>
              <a:t>Usage of Hadoop and Map-Reduce for data processing</a:t>
            </a:r>
          </a:p>
          <a:p>
            <a:pPr>
              <a:buFont typeface="+mj-lt"/>
              <a:buAutoNum type="arabicPeriod"/>
            </a:pPr>
            <a:r>
              <a:rPr lang="en-IN" sz="2000" dirty="0"/>
              <a:t>Data lakes can be used to store data you don’t analyse at the moment</a:t>
            </a:r>
          </a:p>
          <a:p>
            <a:pPr>
              <a:buFont typeface="+mj-lt"/>
              <a:buAutoNum type="arabicPeriod"/>
            </a:pPr>
            <a:endParaRPr lang="en-IN" sz="2000" dirty="0"/>
          </a:p>
          <a:p>
            <a:pPr>
              <a:buFont typeface="+mj-lt"/>
              <a:buAutoNum type="arabicPeriod"/>
            </a:pPr>
            <a:endParaRPr lang="en-IN" dirty="0"/>
          </a:p>
        </p:txBody>
      </p:sp>
    </p:spTree>
    <p:extLst>
      <p:ext uri="{BB962C8B-B14F-4D97-AF65-F5344CB8AC3E}">
        <p14:creationId xmlns:p14="http://schemas.microsoft.com/office/powerpoint/2010/main" val="168122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8B6A-C897-4EA8-8AC0-20C5C50D29D3}"/>
              </a:ext>
            </a:extLst>
          </p:cNvPr>
          <p:cNvSpPr>
            <a:spLocks noGrp="1"/>
          </p:cNvSpPr>
          <p:nvPr>
            <p:ph type="title"/>
          </p:nvPr>
        </p:nvSpPr>
        <p:spPr>
          <a:xfrm>
            <a:off x="2589212" y="259299"/>
            <a:ext cx="8911687" cy="1280890"/>
          </a:xfrm>
        </p:spPr>
        <p:txBody>
          <a:bodyPr/>
          <a:lstStyle/>
          <a:p>
            <a:r>
              <a:rPr lang="en-IN" dirty="0"/>
              <a:t>Suggested Solutions</a:t>
            </a:r>
          </a:p>
        </p:txBody>
      </p:sp>
      <p:sp>
        <p:nvSpPr>
          <p:cNvPr id="3" name="Content Placeholder 2">
            <a:extLst>
              <a:ext uri="{FF2B5EF4-FFF2-40B4-BE49-F238E27FC236}">
                <a16:creationId xmlns:a16="http://schemas.microsoft.com/office/drawing/2014/main" id="{8D4BC7AB-4CF3-4982-BDD9-CED93ED9D2CD}"/>
              </a:ext>
            </a:extLst>
          </p:cNvPr>
          <p:cNvSpPr>
            <a:spLocks noGrp="1"/>
          </p:cNvSpPr>
          <p:nvPr>
            <p:ph idx="1"/>
          </p:nvPr>
        </p:nvSpPr>
        <p:spPr>
          <a:xfrm>
            <a:off x="2589212" y="965564"/>
            <a:ext cx="8915400" cy="5892436"/>
          </a:xfrm>
        </p:spPr>
        <p:txBody>
          <a:bodyPr>
            <a:normAutofit/>
          </a:bodyPr>
          <a:lstStyle/>
          <a:p>
            <a:pPr>
              <a:buFont typeface="+mj-lt"/>
              <a:buAutoNum type="arabicPeriod"/>
            </a:pPr>
            <a:r>
              <a:rPr lang="en-US" sz="2400" b="1" dirty="0"/>
              <a:t>Storing obsolete data in compressed state</a:t>
            </a:r>
          </a:p>
          <a:p>
            <a:r>
              <a:rPr lang="en-US" sz="2000" dirty="0"/>
              <a:t>Storing obsolete and historical data in compressed form</a:t>
            </a:r>
          </a:p>
          <a:p>
            <a:r>
              <a:rPr lang="en-US" sz="2000" dirty="0"/>
              <a:t>This data can be fetched back whenever needed, hence not occupying the current computing space</a:t>
            </a:r>
          </a:p>
          <a:p>
            <a:pPr marL="0" indent="0">
              <a:buNone/>
            </a:pPr>
            <a:endParaRPr lang="en-US" sz="2400" b="1" dirty="0"/>
          </a:p>
          <a:p>
            <a:pPr marL="0" indent="0">
              <a:buNone/>
            </a:pPr>
            <a:r>
              <a:rPr lang="en-US" sz="2400" b="1" dirty="0"/>
              <a:t>2. Automatic summarization of data</a:t>
            </a:r>
          </a:p>
          <a:p>
            <a:r>
              <a:rPr lang="en-US" dirty="0"/>
              <a:t>Software application for automatic summarization of data which includes text in order to send only the data which is important and required by the end user</a:t>
            </a:r>
            <a:endParaRPr lang="en-US" sz="2400" dirty="0"/>
          </a:p>
          <a:p>
            <a:r>
              <a:rPr lang="en-US" dirty="0"/>
              <a:t>The end user can set the tags for the required data using specific keywords.</a:t>
            </a:r>
          </a:p>
          <a:p>
            <a:endParaRPr lang="en-US" sz="2000" dirty="0"/>
          </a:p>
          <a:p>
            <a:pPr marL="0" indent="0">
              <a:buNone/>
            </a:pPr>
            <a:r>
              <a:rPr lang="en-US" sz="2400" b="1" dirty="0"/>
              <a:t>3. Lossless compression technique:</a:t>
            </a:r>
          </a:p>
          <a:p>
            <a:r>
              <a:rPr lang="en-US" dirty="0"/>
              <a:t>Algorithm to compress the data compressing yet not compromising the quality of the data over cloud storage systems </a:t>
            </a:r>
            <a:endParaRPr lang="en-US" sz="2400" dirty="0"/>
          </a:p>
          <a:p>
            <a:endParaRPr lang="en-US" sz="2000" dirty="0"/>
          </a:p>
          <a:p>
            <a:endParaRPr lang="en-IN" sz="2000" dirty="0"/>
          </a:p>
        </p:txBody>
      </p:sp>
    </p:spTree>
    <p:extLst>
      <p:ext uri="{BB962C8B-B14F-4D97-AF65-F5344CB8AC3E}">
        <p14:creationId xmlns:p14="http://schemas.microsoft.com/office/powerpoint/2010/main" val="231467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516A-EB57-4133-AA97-EE362D47A680}"/>
              </a:ext>
            </a:extLst>
          </p:cNvPr>
          <p:cNvSpPr>
            <a:spLocks noGrp="1"/>
          </p:cNvSpPr>
          <p:nvPr>
            <p:ph type="title"/>
          </p:nvPr>
        </p:nvSpPr>
        <p:spPr>
          <a:xfrm>
            <a:off x="3988905" y="2729948"/>
            <a:ext cx="4691269" cy="980661"/>
          </a:xfrm>
        </p:spPr>
        <p:txBody>
          <a:bodyPr>
            <a:noAutofit/>
          </a:bodyPr>
          <a:lstStyle/>
          <a:p>
            <a:r>
              <a:rPr lang="en-IN" sz="4800" dirty="0"/>
              <a:t>THANK YOU</a:t>
            </a:r>
          </a:p>
        </p:txBody>
      </p:sp>
    </p:spTree>
    <p:extLst>
      <p:ext uri="{BB962C8B-B14F-4D97-AF65-F5344CB8AC3E}">
        <p14:creationId xmlns:p14="http://schemas.microsoft.com/office/powerpoint/2010/main" val="216549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A9831-BB38-4AE4-974C-ACD9C0383A69}"/>
              </a:ext>
            </a:extLst>
          </p:cNvPr>
          <p:cNvPicPr>
            <a:picLocks noGrp="1" noChangeAspect="1"/>
          </p:cNvPicPr>
          <p:nvPr>
            <p:ph idx="1"/>
          </p:nvPr>
        </p:nvPicPr>
        <p:blipFill>
          <a:blip r:embed="rId2"/>
          <a:stretch>
            <a:fillRect/>
          </a:stretch>
        </p:blipFill>
        <p:spPr>
          <a:xfrm>
            <a:off x="3180200" y="382298"/>
            <a:ext cx="6719174" cy="6351187"/>
          </a:xfrm>
        </p:spPr>
      </p:pic>
    </p:spTree>
    <p:extLst>
      <p:ext uri="{BB962C8B-B14F-4D97-AF65-F5344CB8AC3E}">
        <p14:creationId xmlns:p14="http://schemas.microsoft.com/office/powerpoint/2010/main" val="168138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6E3C-1C33-43D1-964C-92F8D401E12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FFC5AA0-A76A-4BB7-BF80-C28792DC6BDA}"/>
              </a:ext>
            </a:extLst>
          </p:cNvPr>
          <p:cNvSpPr>
            <a:spLocks noGrp="1"/>
          </p:cNvSpPr>
          <p:nvPr>
            <p:ph idx="1"/>
          </p:nvPr>
        </p:nvSpPr>
        <p:spPr>
          <a:xfrm>
            <a:off x="2589212" y="1577009"/>
            <a:ext cx="8915400" cy="4334213"/>
          </a:xfrm>
        </p:spPr>
        <p:txBody>
          <a:bodyPr/>
          <a:lstStyle/>
          <a:p>
            <a:r>
              <a:rPr lang="en-IN" dirty="0"/>
              <a:t>The M&amp;E industry has frequently been at the forefront of adopting new technologies</a:t>
            </a:r>
          </a:p>
          <a:p>
            <a:r>
              <a:rPr lang="en-IN" dirty="0"/>
              <a:t>Smartphones and other digital media are becoming major source of entertainment, hence generating incredible amounts of data</a:t>
            </a:r>
          </a:p>
          <a:p>
            <a:r>
              <a:rPr lang="en-IN" dirty="0"/>
              <a:t>Big Data analytics must be embraced to create a connection with the customers</a:t>
            </a:r>
          </a:p>
          <a:p>
            <a:r>
              <a:rPr lang="en-IN" dirty="0"/>
              <a:t>The challenge is </a:t>
            </a:r>
            <a:r>
              <a:rPr lang="en-US" dirty="0"/>
              <a:t>extending integration of multiple data streams and analyzing data to derive actionable insights</a:t>
            </a:r>
          </a:p>
          <a:p>
            <a:r>
              <a:rPr lang="en-US" dirty="0"/>
              <a:t>With the use of insights from Big Data, entertainment companies could understand when customers are most likely to see content and the device they will be using when they view it. </a:t>
            </a:r>
          </a:p>
          <a:p>
            <a:r>
              <a:rPr lang="en-US" dirty="0"/>
              <a:t>Example: Netflix</a:t>
            </a:r>
          </a:p>
          <a:p>
            <a:endParaRPr lang="en-IN" dirty="0"/>
          </a:p>
        </p:txBody>
      </p:sp>
    </p:spTree>
    <p:extLst>
      <p:ext uri="{BB962C8B-B14F-4D97-AF65-F5344CB8AC3E}">
        <p14:creationId xmlns:p14="http://schemas.microsoft.com/office/powerpoint/2010/main" val="339254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59D6-AD88-48A8-8E18-834491547C09}"/>
              </a:ext>
            </a:extLst>
          </p:cNvPr>
          <p:cNvSpPr>
            <a:spLocks noGrp="1"/>
          </p:cNvSpPr>
          <p:nvPr>
            <p:ph type="title"/>
          </p:nvPr>
        </p:nvSpPr>
        <p:spPr/>
        <p:txBody>
          <a:bodyPr/>
          <a:lstStyle/>
          <a:p>
            <a:r>
              <a:rPr lang="en-IN" dirty="0"/>
              <a:t>4 V’s of Big Data </a:t>
            </a:r>
          </a:p>
        </p:txBody>
      </p:sp>
      <p:sp>
        <p:nvSpPr>
          <p:cNvPr id="3" name="Content Placeholder 2">
            <a:extLst>
              <a:ext uri="{FF2B5EF4-FFF2-40B4-BE49-F238E27FC236}">
                <a16:creationId xmlns:a16="http://schemas.microsoft.com/office/drawing/2014/main" id="{296304D6-B4B3-41E7-8B74-EFD21959379F}"/>
              </a:ext>
            </a:extLst>
          </p:cNvPr>
          <p:cNvSpPr>
            <a:spLocks noGrp="1"/>
          </p:cNvSpPr>
          <p:nvPr>
            <p:ph idx="1"/>
          </p:nvPr>
        </p:nvSpPr>
        <p:spPr>
          <a:xfrm>
            <a:off x="2592925" y="1540189"/>
            <a:ext cx="8915400" cy="3777622"/>
          </a:xfrm>
        </p:spPr>
        <p:txBody>
          <a:bodyPr>
            <a:normAutofit lnSpcReduction="10000"/>
          </a:bodyPr>
          <a:lstStyle/>
          <a:p>
            <a:pPr marL="0" indent="0">
              <a:buNone/>
            </a:pPr>
            <a:r>
              <a:rPr lang="en-IN" dirty="0"/>
              <a:t>1. Volume</a:t>
            </a:r>
          </a:p>
          <a:p>
            <a:pPr lvl="1"/>
            <a:r>
              <a:rPr lang="en-IN" dirty="0"/>
              <a:t>Just think of all social media interaction, posting or sharing reviews, RFID , sensors, MRI images, audio files, web pages, web logs,  photos and video clips that we produce and share every second</a:t>
            </a:r>
          </a:p>
          <a:p>
            <a:pPr lvl="1"/>
            <a:r>
              <a:rPr lang="en-IN" dirty="0"/>
              <a:t>With big data technology we can now store and use these data sets with the help of distributed systems, where parts of the data are stored in different locations, connected by networks and brought together by software.  </a:t>
            </a:r>
            <a:r>
              <a:rPr lang="en-IN" dirty="0" err="1"/>
              <a:t>Eg.</a:t>
            </a:r>
            <a:r>
              <a:rPr lang="en-IN" dirty="0"/>
              <a:t> HDFS, because of it we can replicate data on different nodes in Hadoop cluster.</a:t>
            </a:r>
          </a:p>
          <a:p>
            <a:pPr marL="0" indent="0">
              <a:buNone/>
            </a:pPr>
            <a:r>
              <a:rPr lang="en-IN" dirty="0"/>
              <a:t>2. Velocity</a:t>
            </a:r>
          </a:p>
          <a:p>
            <a:pPr lvl="1"/>
            <a:r>
              <a:rPr lang="en-IN" dirty="0"/>
              <a:t>Velocity is the frequency of incoming data that needs to be processed. </a:t>
            </a:r>
          </a:p>
          <a:p>
            <a:pPr lvl="1"/>
            <a:r>
              <a:rPr lang="en-IN" dirty="0"/>
              <a:t>Think about how many SMS messages, Facebook status updates, or credit card swipes are being sent on a particular telecom carrier every minute of every day, and you’ll have a good appreciation of velocity.</a:t>
            </a:r>
          </a:p>
        </p:txBody>
      </p:sp>
    </p:spTree>
    <p:extLst>
      <p:ext uri="{BB962C8B-B14F-4D97-AF65-F5344CB8AC3E}">
        <p14:creationId xmlns:p14="http://schemas.microsoft.com/office/powerpoint/2010/main" val="35216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AAFA-F556-40B2-880A-C544C1A196DC}"/>
              </a:ext>
            </a:extLst>
          </p:cNvPr>
          <p:cNvSpPr>
            <a:spLocks noGrp="1"/>
          </p:cNvSpPr>
          <p:nvPr>
            <p:ph type="title"/>
          </p:nvPr>
        </p:nvSpPr>
        <p:spPr/>
        <p:txBody>
          <a:bodyPr/>
          <a:lstStyle/>
          <a:p>
            <a:r>
              <a:rPr lang="en-IN" dirty="0"/>
              <a:t>4 V’s of Big Data </a:t>
            </a:r>
          </a:p>
        </p:txBody>
      </p:sp>
      <p:sp>
        <p:nvSpPr>
          <p:cNvPr id="3" name="Content Placeholder 2">
            <a:extLst>
              <a:ext uri="{FF2B5EF4-FFF2-40B4-BE49-F238E27FC236}">
                <a16:creationId xmlns:a16="http://schemas.microsoft.com/office/drawing/2014/main" id="{BFB321FA-976F-4084-836B-92986DA1AA28}"/>
              </a:ext>
            </a:extLst>
          </p:cNvPr>
          <p:cNvSpPr>
            <a:spLocks noGrp="1"/>
          </p:cNvSpPr>
          <p:nvPr>
            <p:ph idx="1"/>
          </p:nvPr>
        </p:nvSpPr>
        <p:spPr>
          <a:xfrm>
            <a:off x="2589212" y="1540188"/>
            <a:ext cx="8915400" cy="5032889"/>
          </a:xfrm>
        </p:spPr>
        <p:txBody>
          <a:bodyPr>
            <a:normAutofit lnSpcReduction="10000"/>
          </a:bodyPr>
          <a:lstStyle/>
          <a:p>
            <a:pPr marL="0" indent="0">
              <a:buNone/>
            </a:pPr>
            <a:r>
              <a:rPr lang="en-IN" dirty="0"/>
              <a:t>3. Variety</a:t>
            </a:r>
          </a:p>
          <a:p>
            <a:pPr lvl="1"/>
            <a:r>
              <a:rPr lang="en-IN" dirty="0"/>
              <a:t>Structured Data: Data that’s well defined in a set of rules</a:t>
            </a:r>
          </a:p>
          <a:p>
            <a:pPr lvl="2"/>
            <a:r>
              <a:rPr lang="en-IN" dirty="0"/>
              <a:t>Structured data is augmented/ increased by unstructured data which is where things like social interactions, audio files, web pages, web blogs are put – anything that can be captured and stored but doesn’t have meta model [set of rules to frame a concept or idea].</a:t>
            </a:r>
          </a:p>
          <a:p>
            <a:pPr lvl="1"/>
            <a:r>
              <a:rPr lang="en-IN" dirty="0"/>
              <a:t>Unstructured Data: Data with no rules</a:t>
            </a:r>
          </a:p>
          <a:p>
            <a:pPr lvl="2"/>
            <a:r>
              <a:rPr lang="en-IN" dirty="0"/>
              <a:t>One of big data goal is to use unstructured data and make sense of it. </a:t>
            </a:r>
          </a:p>
          <a:p>
            <a:pPr lvl="2"/>
            <a:r>
              <a:rPr lang="en-IN" dirty="0"/>
              <a:t>80% of worlds data is unstructured, therefore can’t  easily be put into tables and relational </a:t>
            </a:r>
            <a:r>
              <a:rPr lang="en-IN" dirty="0" err="1"/>
              <a:t>DBs.</a:t>
            </a:r>
            <a:endParaRPr lang="en-IN" dirty="0"/>
          </a:p>
          <a:p>
            <a:pPr lvl="1"/>
            <a:r>
              <a:rPr lang="en-IN" dirty="0"/>
              <a:t>With Big DATA we can store both types of data i.e. structured and unstructured </a:t>
            </a:r>
          </a:p>
          <a:p>
            <a:pPr marL="0" indent="0">
              <a:buNone/>
            </a:pPr>
            <a:r>
              <a:rPr lang="en-IN" dirty="0"/>
              <a:t>4. Veracity</a:t>
            </a:r>
          </a:p>
          <a:p>
            <a:pPr lvl="1"/>
            <a:r>
              <a:rPr lang="en-IN" dirty="0"/>
              <a:t>Veracity refers to the trustworthiness of the data.</a:t>
            </a:r>
          </a:p>
          <a:p>
            <a:pPr lvl="1"/>
            <a:r>
              <a:rPr lang="en-IN" dirty="0"/>
              <a:t>Veracity refers to an uncertainty of data available, which makes it harder for the companies to react quickly and make appropriate solutions. Accuracy is the major issue in such a big data environment.</a:t>
            </a:r>
          </a:p>
          <a:p>
            <a:pPr lvl="1"/>
            <a:r>
              <a:rPr lang="en-IN" dirty="0"/>
              <a:t>To make right decisions, the data must be clean, consistent and consolidated.</a:t>
            </a:r>
          </a:p>
          <a:p>
            <a:pPr lvl="2"/>
            <a:endParaRPr lang="en-IN" dirty="0"/>
          </a:p>
        </p:txBody>
      </p:sp>
    </p:spTree>
    <p:extLst>
      <p:ext uri="{BB962C8B-B14F-4D97-AF65-F5344CB8AC3E}">
        <p14:creationId xmlns:p14="http://schemas.microsoft.com/office/powerpoint/2010/main" val="65016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948B-AF99-4D79-8269-9466633D4D48}"/>
              </a:ext>
            </a:extLst>
          </p:cNvPr>
          <p:cNvSpPr>
            <a:spLocks noGrp="1"/>
          </p:cNvSpPr>
          <p:nvPr>
            <p:ph type="title"/>
          </p:nvPr>
        </p:nvSpPr>
        <p:spPr/>
        <p:txBody>
          <a:bodyPr>
            <a:normAutofit/>
          </a:bodyPr>
          <a:lstStyle/>
          <a:p>
            <a:r>
              <a:rPr lang="en-IN" sz="4400" dirty="0"/>
              <a:t>CHALLENGES</a:t>
            </a:r>
          </a:p>
        </p:txBody>
      </p:sp>
      <p:sp>
        <p:nvSpPr>
          <p:cNvPr id="3" name="Content Placeholder 2">
            <a:extLst>
              <a:ext uri="{FF2B5EF4-FFF2-40B4-BE49-F238E27FC236}">
                <a16:creationId xmlns:a16="http://schemas.microsoft.com/office/drawing/2014/main" id="{2A4E489D-189F-4CEC-A64C-3220823EED2E}"/>
              </a:ext>
            </a:extLst>
          </p:cNvPr>
          <p:cNvSpPr>
            <a:spLocks noGrp="1"/>
          </p:cNvSpPr>
          <p:nvPr>
            <p:ph idx="1"/>
          </p:nvPr>
        </p:nvSpPr>
        <p:spPr>
          <a:xfrm>
            <a:off x="2592924" y="1912929"/>
            <a:ext cx="8911688" cy="4320961"/>
          </a:xfrm>
        </p:spPr>
        <p:txBody>
          <a:bodyPr>
            <a:normAutofit/>
          </a:bodyPr>
          <a:lstStyle/>
          <a:p>
            <a:pPr marL="742950" indent="-742950">
              <a:buAutoNum type="arabicPeriod"/>
            </a:pPr>
            <a:r>
              <a:rPr lang="en-IN" sz="3600" dirty="0"/>
              <a:t>SECURITY</a:t>
            </a:r>
          </a:p>
          <a:p>
            <a:pPr marL="742950" indent="-742950">
              <a:buAutoNum type="arabicPeriod"/>
            </a:pPr>
            <a:r>
              <a:rPr lang="en-IN" sz="3600" dirty="0"/>
              <a:t>INFRASTRUCTURE</a:t>
            </a:r>
          </a:p>
          <a:p>
            <a:pPr marL="742950" indent="-742950">
              <a:buAutoNum type="arabicPeriod"/>
            </a:pPr>
            <a:r>
              <a:rPr lang="en-IN" sz="3600" dirty="0"/>
              <a:t>COMPUTING</a:t>
            </a:r>
          </a:p>
          <a:p>
            <a:pPr marL="742950" indent="-742950">
              <a:buAutoNum type="arabicPeriod"/>
            </a:pPr>
            <a:r>
              <a:rPr lang="en-IN" sz="3600" dirty="0"/>
              <a:t>DATABASE</a:t>
            </a:r>
          </a:p>
          <a:p>
            <a:pPr marL="742950" indent="-742950">
              <a:buAutoNum type="arabicPeriod"/>
            </a:pPr>
            <a:r>
              <a:rPr lang="en-IN" sz="3600" dirty="0"/>
              <a:t>DATA TRANSFER</a:t>
            </a:r>
          </a:p>
          <a:p>
            <a:pPr marL="742950" indent="-742950">
              <a:buAutoNum type="arabicPeriod"/>
            </a:pPr>
            <a:endParaRPr lang="en-IN" sz="2400" dirty="0"/>
          </a:p>
          <a:p>
            <a:endParaRPr lang="en-IN" sz="2000" dirty="0"/>
          </a:p>
        </p:txBody>
      </p:sp>
    </p:spTree>
    <p:extLst>
      <p:ext uri="{BB962C8B-B14F-4D97-AF65-F5344CB8AC3E}">
        <p14:creationId xmlns:p14="http://schemas.microsoft.com/office/powerpoint/2010/main" val="78147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91EE-C2F0-4533-B5AB-B066493431C3}"/>
              </a:ext>
            </a:extLst>
          </p:cNvPr>
          <p:cNvSpPr>
            <a:spLocks noGrp="1"/>
          </p:cNvSpPr>
          <p:nvPr>
            <p:ph type="title"/>
          </p:nvPr>
        </p:nvSpPr>
        <p:spPr/>
        <p:txBody>
          <a:bodyPr/>
          <a:lstStyle/>
          <a:p>
            <a:r>
              <a:rPr lang="en-IN" dirty="0"/>
              <a:t>SECURITY</a:t>
            </a:r>
          </a:p>
        </p:txBody>
      </p:sp>
      <p:sp>
        <p:nvSpPr>
          <p:cNvPr id="3" name="Content Placeholder 2">
            <a:extLst>
              <a:ext uri="{FF2B5EF4-FFF2-40B4-BE49-F238E27FC236}">
                <a16:creationId xmlns:a16="http://schemas.microsoft.com/office/drawing/2014/main" id="{8C5BB4F7-1956-4E9A-9900-23AF4D5212CB}"/>
              </a:ext>
            </a:extLst>
          </p:cNvPr>
          <p:cNvSpPr>
            <a:spLocks noGrp="1"/>
          </p:cNvSpPr>
          <p:nvPr>
            <p:ph idx="1"/>
          </p:nvPr>
        </p:nvSpPr>
        <p:spPr>
          <a:xfrm>
            <a:off x="2589212" y="1540189"/>
            <a:ext cx="8915400" cy="3777622"/>
          </a:xfrm>
        </p:spPr>
        <p:txBody>
          <a:bodyPr/>
          <a:lstStyle/>
          <a:p>
            <a:r>
              <a:rPr lang="en-IN" sz="2400" dirty="0"/>
              <a:t>Data must be protected from intrusion and corruption</a:t>
            </a:r>
          </a:p>
          <a:p>
            <a:r>
              <a:rPr lang="en-IN" sz="2400" dirty="0"/>
              <a:t>Validation of endpoint</a:t>
            </a:r>
          </a:p>
          <a:p>
            <a:r>
              <a:rPr lang="en-IN" sz="2400" dirty="0"/>
              <a:t>Securing distributed framework calculation and other processes</a:t>
            </a:r>
          </a:p>
          <a:p>
            <a:r>
              <a:rPr lang="en-IN" sz="2400" dirty="0"/>
              <a:t>Securing data in real time</a:t>
            </a:r>
          </a:p>
          <a:p>
            <a:r>
              <a:rPr lang="en-IN" sz="2400" dirty="0"/>
              <a:t>Protecting access control method communication and encryption</a:t>
            </a:r>
          </a:p>
          <a:p>
            <a:endParaRPr lang="en-IN" dirty="0"/>
          </a:p>
        </p:txBody>
      </p:sp>
    </p:spTree>
    <p:extLst>
      <p:ext uri="{BB962C8B-B14F-4D97-AF65-F5344CB8AC3E}">
        <p14:creationId xmlns:p14="http://schemas.microsoft.com/office/powerpoint/2010/main" val="359063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E6A4-FE50-429E-8C56-40D788D52F3C}"/>
              </a:ext>
            </a:extLst>
          </p:cNvPr>
          <p:cNvSpPr>
            <a:spLocks noGrp="1"/>
          </p:cNvSpPr>
          <p:nvPr>
            <p:ph type="title"/>
          </p:nvPr>
        </p:nvSpPr>
        <p:spPr>
          <a:xfrm>
            <a:off x="2592925" y="624110"/>
            <a:ext cx="8911687" cy="807125"/>
          </a:xfrm>
        </p:spPr>
        <p:txBody>
          <a:bodyPr/>
          <a:lstStyle/>
          <a:p>
            <a:r>
              <a:rPr lang="en-IN" dirty="0"/>
              <a:t>Infrastructure</a:t>
            </a:r>
          </a:p>
        </p:txBody>
      </p:sp>
      <p:sp>
        <p:nvSpPr>
          <p:cNvPr id="3" name="Content Placeholder 2">
            <a:extLst>
              <a:ext uri="{FF2B5EF4-FFF2-40B4-BE49-F238E27FC236}">
                <a16:creationId xmlns:a16="http://schemas.microsoft.com/office/drawing/2014/main" id="{6AB4176B-A8F9-4DAE-98DB-3D28DEC12522}"/>
              </a:ext>
            </a:extLst>
          </p:cNvPr>
          <p:cNvSpPr>
            <a:spLocks noGrp="1"/>
          </p:cNvSpPr>
          <p:nvPr>
            <p:ph idx="1"/>
          </p:nvPr>
        </p:nvSpPr>
        <p:spPr>
          <a:xfrm>
            <a:off x="2592925" y="1431235"/>
            <a:ext cx="8915400" cy="914400"/>
          </a:xfrm>
        </p:spPr>
        <p:txBody>
          <a:bodyPr>
            <a:normAutofit fontScale="92500" lnSpcReduction="20000"/>
          </a:bodyPr>
          <a:lstStyle/>
          <a:p>
            <a:r>
              <a:rPr lang="en-IN" dirty="0"/>
              <a:t>Large amount of space is needed to store the data</a:t>
            </a:r>
          </a:p>
          <a:p>
            <a:r>
              <a:rPr lang="en-IN" dirty="0"/>
              <a:t>This data can be stored on the servers which take significant infrastructure space</a:t>
            </a:r>
          </a:p>
        </p:txBody>
      </p:sp>
      <p:sp>
        <p:nvSpPr>
          <p:cNvPr id="4" name="Title 1">
            <a:extLst>
              <a:ext uri="{FF2B5EF4-FFF2-40B4-BE49-F238E27FC236}">
                <a16:creationId xmlns:a16="http://schemas.microsoft.com/office/drawing/2014/main" id="{AB27AE8F-62C0-4766-92FC-5CE5C49EFFB4}"/>
              </a:ext>
            </a:extLst>
          </p:cNvPr>
          <p:cNvSpPr txBox="1">
            <a:spLocks/>
          </p:cNvSpPr>
          <p:nvPr/>
        </p:nvSpPr>
        <p:spPr>
          <a:xfrm>
            <a:off x="2592925" y="2621875"/>
            <a:ext cx="8911687" cy="8071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Computing</a:t>
            </a:r>
          </a:p>
        </p:txBody>
      </p:sp>
      <p:sp>
        <p:nvSpPr>
          <p:cNvPr id="5" name="Content Placeholder 2">
            <a:extLst>
              <a:ext uri="{FF2B5EF4-FFF2-40B4-BE49-F238E27FC236}">
                <a16:creationId xmlns:a16="http://schemas.microsoft.com/office/drawing/2014/main" id="{1BB6F9F4-2927-49EE-AF34-888B7BB3C000}"/>
              </a:ext>
            </a:extLst>
          </p:cNvPr>
          <p:cNvSpPr txBox="1">
            <a:spLocks/>
          </p:cNvSpPr>
          <p:nvPr/>
        </p:nvSpPr>
        <p:spPr>
          <a:xfrm>
            <a:off x="2592925" y="3705239"/>
            <a:ext cx="8915400" cy="127757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A lot of computing power is needed to analyse the big-data sets</a:t>
            </a:r>
          </a:p>
          <a:p>
            <a:r>
              <a:rPr lang="en-IN" dirty="0"/>
              <a:t>Computing needs to be cost effective as too much data is being generated every day (2.3 trillion gigabytes) and 40 zettabytes will be created by 2020.</a:t>
            </a:r>
          </a:p>
        </p:txBody>
      </p:sp>
    </p:spTree>
    <p:extLst>
      <p:ext uri="{BB962C8B-B14F-4D97-AF65-F5344CB8AC3E}">
        <p14:creationId xmlns:p14="http://schemas.microsoft.com/office/powerpoint/2010/main" val="359921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FED-6D07-4D22-8ADD-30B3D6E7E259}"/>
              </a:ext>
            </a:extLst>
          </p:cNvPr>
          <p:cNvSpPr>
            <a:spLocks noGrp="1"/>
          </p:cNvSpPr>
          <p:nvPr>
            <p:ph type="title"/>
          </p:nvPr>
        </p:nvSpPr>
        <p:spPr>
          <a:xfrm>
            <a:off x="2589212" y="319310"/>
            <a:ext cx="8911687" cy="740864"/>
          </a:xfrm>
        </p:spPr>
        <p:txBody>
          <a:bodyPr/>
          <a:lstStyle/>
          <a:p>
            <a:r>
              <a:rPr lang="en-IN" dirty="0"/>
              <a:t>Database</a:t>
            </a:r>
          </a:p>
        </p:txBody>
      </p:sp>
      <p:sp>
        <p:nvSpPr>
          <p:cNvPr id="3" name="Content Placeholder 2">
            <a:extLst>
              <a:ext uri="{FF2B5EF4-FFF2-40B4-BE49-F238E27FC236}">
                <a16:creationId xmlns:a16="http://schemas.microsoft.com/office/drawing/2014/main" id="{40E7C9C2-C49D-4DF1-8646-13DF65043262}"/>
              </a:ext>
            </a:extLst>
          </p:cNvPr>
          <p:cNvSpPr>
            <a:spLocks noGrp="1"/>
          </p:cNvSpPr>
          <p:nvPr>
            <p:ph idx="1"/>
          </p:nvPr>
        </p:nvSpPr>
        <p:spPr>
          <a:xfrm>
            <a:off x="2589212" y="1060174"/>
            <a:ext cx="8915400" cy="1842052"/>
          </a:xfrm>
        </p:spPr>
        <p:txBody>
          <a:bodyPr/>
          <a:lstStyle/>
          <a:p>
            <a:r>
              <a:rPr lang="en-IN" dirty="0"/>
              <a:t>RDBMS is less useful for computing tasks in big data</a:t>
            </a:r>
          </a:p>
          <a:p>
            <a:r>
              <a:rPr lang="en-IN" dirty="0"/>
              <a:t>RDBMS is not scalable and hence cannot be used to handle big data which is usually measured in petabytes, exabytes, zettabytes </a:t>
            </a:r>
          </a:p>
          <a:p>
            <a:r>
              <a:rPr lang="en-IN" dirty="0"/>
              <a:t>Traditional database systems like Oracle RAC can cost millions to store just 20 terabytes of data</a:t>
            </a:r>
          </a:p>
        </p:txBody>
      </p:sp>
      <p:sp>
        <p:nvSpPr>
          <p:cNvPr id="4" name="Title 1">
            <a:extLst>
              <a:ext uri="{FF2B5EF4-FFF2-40B4-BE49-F238E27FC236}">
                <a16:creationId xmlns:a16="http://schemas.microsoft.com/office/drawing/2014/main" id="{62A22E8C-5373-42D3-88AC-BFCA66FBA47C}"/>
              </a:ext>
            </a:extLst>
          </p:cNvPr>
          <p:cNvSpPr txBox="1">
            <a:spLocks/>
          </p:cNvSpPr>
          <p:nvPr/>
        </p:nvSpPr>
        <p:spPr>
          <a:xfrm>
            <a:off x="2589211" y="3058568"/>
            <a:ext cx="8911687" cy="740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Data transfer</a:t>
            </a:r>
          </a:p>
        </p:txBody>
      </p:sp>
      <p:sp>
        <p:nvSpPr>
          <p:cNvPr id="6" name="Content Placeholder 2">
            <a:extLst>
              <a:ext uri="{FF2B5EF4-FFF2-40B4-BE49-F238E27FC236}">
                <a16:creationId xmlns:a16="http://schemas.microsoft.com/office/drawing/2014/main" id="{35D0BB8C-8151-45FE-92A6-57FF25013CAD}"/>
              </a:ext>
            </a:extLst>
          </p:cNvPr>
          <p:cNvSpPr txBox="1">
            <a:spLocks/>
          </p:cNvSpPr>
          <p:nvPr/>
        </p:nvSpPr>
        <p:spPr>
          <a:xfrm>
            <a:off x="2665011" y="3992847"/>
            <a:ext cx="8915400"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Transferring data is a critical issue</a:t>
            </a:r>
          </a:p>
          <a:p>
            <a:r>
              <a:rPr lang="en-IN" dirty="0"/>
              <a:t>How effectively can zettabytes of data be transferred to the end user?</a:t>
            </a:r>
          </a:p>
          <a:p>
            <a:r>
              <a:rPr lang="en-IN" dirty="0"/>
              <a:t>How the data backup will be made?</a:t>
            </a:r>
          </a:p>
          <a:p>
            <a:endParaRPr lang="en-IN" dirty="0"/>
          </a:p>
        </p:txBody>
      </p:sp>
    </p:spTree>
    <p:extLst>
      <p:ext uri="{BB962C8B-B14F-4D97-AF65-F5344CB8AC3E}">
        <p14:creationId xmlns:p14="http://schemas.microsoft.com/office/powerpoint/2010/main" val="10528723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319</TotalTime>
  <Words>781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BIG DATA IN MEDIA AND ENTERTAINMENT</vt:lpstr>
      <vt:lpstr>PowerPoint Presentation</vt:lpstr>
      <vt:lpstr>Introduction</vt:lpstr>
      <vt:lpstr>4 V’s of Big Data </vt:lpstr>
      <vt:lpstr>4 V’s of Big Data </vt:lpstr>
      <vt:lpstr>CHALLENGES</vt:lpstr>
      <vt:lpstr>SECURITY</vt:lpstr>
      <vt:lpstr>Infrastructure</vt:lpstr>
      <vt:lpstr>Database</vt:lpstr>
      <vt:lpstr>Existing solutions</vt:lpstr>
      <vt:lpstr>Suggested Solutions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MEDIA AND ENTERTAINMENT</dc:title>
  <dc:creator>Vinay Burhade</dc:creator>
  <cp:lastModifiedBy>Vinay Burhade</cp:lastModifiedBy>
  <cp:revision>13</cp:revision>
  <dcterms:created xsi:type="dcterms:W3CDTF">2018-09-13T15:50:49Z</dcterms:created>
  <dcterms:modified xsi:type="dcterms:W3CDTF">2018-09-13T21:10:12Z</dcterms:modified>
</cp:coreProperties>
</file>