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5900d8dc2_0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5900d8dc2_0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900d8dc2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900d8dc2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900d8dc2_0_1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900d8dc2_0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900d8dc2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900d8dc2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900d8dc2_0_1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5900d8dc2_0_1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5900d8dc2_0_1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5900d8dc2_0_1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59d926ff6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59d926ff6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b83a5c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b83a5c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9d926ff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59d926ff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5900d8dc2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5900d8dc2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900d8dc2_0_1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900d8dc2_0_1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5900d8dc2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5900d8dc2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900d8d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00d8d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93ab32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93ab32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900d8dc2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900d8dc2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5900d8dc2_0_1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900d8dc2_0_1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900d8dc2_0_1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900d8dc2_0_1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9d926f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9d926f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900d8dc2_0_1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900d8dc2_0_1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Oxygen" TargetMode="External"/><Relationship Id="rId4" Type="http://schemas.openxmlformats.org/officeDocument/2006/relationships/hyperlink" Target="https://en.wikipedia.org/wiki/Hydrogen" TargetMode="External"/><Relationship Id="rId5" Type="http://schemas.openxmlformats.org/officeDocument/2006/relationships/hyperlink" Target="https://en.wikipedia.org/wiki/Electricity" TargetMode="External"/><Relationship Id="rId6" Type="http://schemas.openxmlformats.org/officeDocument/2006/relationships/hyperlink" Target="https://en.wikipedia.org/wiki/Potential_difference" TargetMode="External"/><Relationship Id="rId7" Type="http://schemas.openxmlformats.org/officeDocument/2006/relationships/hyperlink" Target="https://en.wikipedia.org/wiki/Volt" TargetMode="External"/><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947300" y="1511400"/>
            <a:ext cx="5249400" cy="119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Hydrogen Production from Renewable Energy</a:t>
            </a:r>
            <a:endParaRPr sz="4000"/>
          </a:p>
        </p:txBody>
      </p:sp>
      <p:sp>
        <p:nvSpPr>
          <p:cNvPr id="67" name="Google Shape;67;p13"/>
          <p:cNvSpPr txBox="1"/>
          <p:nvPr>
            <p:ph idx="1" type="subTitle"/>
          </p:nvPr>
        </p:nvSpPr>
        <p:spPr>
          <a:xfrm>
            <a:off x="2136750" y="2694675"/>
            <a:ext cx="4870500" cy="11946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sz="1600"/>
              <a:t> Group No.7</a:t>
            </a:r>
            <a:endParaRPr sz="1600"/>
          </a:p>
          <a:p>
            <a:pPr indent="457200" lvl="0" marL="0" rtl="0" algn="l">
              <a:spcBef>
                <a:spcPts val="0"/>
              </a:spcBef>
              <a:spcAft>
                <a:spcPts val="0"/>
              </a:spcAft>
              <a:buNone/>
            </a:pPr>
            <a:r>
              <a:rPr lang="en" sz="1600"/>
              <a:t> CH16B014 		NAVALU RAHMAN</a:t>
            </a:r>
            <a:endParaRPr sz="1600"/>
          </a:p>
          <a:p>
            <a:pPr indent="457200" lvl="0" marL="0" rtl="0" algn="l">
              <a:spcBef>
                <a:spcPts val="0"/>
              </a:spcBef>
              <a:spcAft>
                <a:spcPts val="0"/>
              </a:spcAft>
              <a:buNone/>
            </a:pPr>
            <a:r>
              <a:rPr lang="en" sz="1600"/>
              <a:t> CH16B102 		ANKIT KUMAR</a:t>
            </a:r>
            <a:endParaRPr sz="1600"/>
          </a:p>
          <a:p>
            <a:pPr indent="457200" lvl="0" marL="0" rtl="0" algn="l">
              <a:spcBef>
                <a:spcPts val="0"/>
              </a:spcBef>
              <a:spcAft>
                <a:spcPts val="0"/>
              </a:spcAft>
              <a:buNone/>
            </a:pPr>
            <a:r>
              <a:rPr lang="en" sz="1600"/>
              <a:t> CH16B112 		NAZARE SHRIKRISHNA C.</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69250"/>
            <a:ext cx="8520600" cy="46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(2)   </a:t>
            </a:r>
            <a:r>
              <a:rPr b="1" lang="en">
                <a:solidFill>
                  <a:srgbClr val="000000"/>
                </a:solidFill>
              </a:rPr>
              <a:t>Photobiological</a:t>
            </a:r>
            <a:endParaRPr b="1">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a:solidFill>
                  <a:srgbClr val="000000"/>
                </a:solidFill>
              </a:rPr>
              <a:t>Use of microorganisms such as </a:t>
            </a:r>
            <a:r>
              <a:rPr b="1" lang="en">
                <a:solidFill>
                  <a:srgbClr val="000000"/>
                </a:solidFill>
              </a:rPr>
              <a:t>green microalgae or cyanobacteria and sunlight</a:t>
            </a:r>
            <a:r>
              <a:rPr lang="en">
                <a:solidFill>
                  <a:srgbClr val="000000"/>
                </a:solidFill>
              </a:rPr>
              <a:t> to turn water, and sometimes organic matter, into hydrogen.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Hydrogen ions </a:t>
            </a:r>
            <a:r>
              <a:rPr lang="en">
                <a:solidFill>
                  <a:srgbClr val="000000"/>
                </a:solidFill>
              </a:rPr>
              <a:t>can be combined through </a:t>
            </a:r>
            <a:r>
              <a:rPr b="1" lang="en">
                <a:solidFill>
                  <a:srgbClr val="000000"/>
                </a:solidFill>
              </a:rPr>
              <a:t>direct or indirect routes </a:t>
            </a:r>
            <a:r>
              <a:rPr lang="en">
                <a:solidFill>
                  <a:srgbClr val="000000"/>
                </a:solidFill>
              </a:rPr>
              <a:t>and released as hydrogen gas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Algae and bacteria could be grown in </a:t>
            </a:r>
            <a:r>
              <a:rPr b="1" lang="en">
                <a:solidFill>
                  <a:srgbClr val="000000"/>
                </a:solidFill>
              </a:rPr>
              <a:t>water that cannot be used for drinking or for agriculture</a:t>
            </a:r>
            <a:r>
              <a:rPr lang="en">
                <a:solidFill>
                  <a:srgbClr val="000000"/>
                </a:solidFill>
              </a:rPr>
              <a:t>, and could potentially even use </a:t>
            </a:r>
            <a:r>
              <a:rPr b="1" lang="en">
                <a:solidFill>
                  <a:srgbClr val="000000"/>
                </a:solidFill>
              </a:rPr>
              <a:t>wastewater</a:t>
            </a:r>
            <a:r>
              <a:rPr lang="en">
                <a:solidFill>
                  <a:srgbClr val="000000"/>
                </a:solidFill>
              </a:rPr>
              <a: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Low rates of hydrogen production</a:t>
            </a:r>
            <a:r>
              <a:rPr lang="en">
                <a:solidFill>
                  <a:srgbClr val="000000"/>
                </a:solidFill>
              </a:rPr>
              <a:t>, </a:t>
            </a:r>
            <a:r>
              <a:rPr b="1" lang="en">
                <a:solidFill>
                  <a:srgbClr val="000000"/>
                </a:solidFill>
              </a:rPr>
              <a:t>inhibition of hydrogen production</a:t>
            </a:r>
            <a:r>
              <a:rPr lang="en">
                <a:solidFill>
                  <a:srgbClr val="000000"/>
                </a:solidFill>
              </a:rPr>
              <a:t> reaction because of oxygen produced are some challenges faced.</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Some </a:t>
            </a:r>
            <a:r>
              <a:rPr b="1" lang="en">
                <a:solidFill>
                  <a:srgbClr val="000000"/>
                </a:solidFill>
              </a:rPr>
              <a:t>photosynthetic microbes</a:t>
            </a:r>
            <a:r>
              <a:rPr lang="en">
                <a:solidFill>
                  <a:srgbClr val="000000"/>
                </a:solidFill>
              </a:rPr>
              <a:t> use sunlight to break down organic matter, releasing hydrogen called as </a:t>
            </a:r>
            <a:r>
              <a:rPr b="1" lang="en">
                <a:solidFill>
                  <a:srgbClr val="000000"/>
                </a:solidFill>
              </a:rPr>
              <a:t>photo-fermentative process</a:t>
            </a:r>
            <a:r>
              <a:rPr lang="en">
                <a:solidFill>
                  <a:srgbClr val="000000"/>
                </a:solidFill>
              </a:rPr>
              <a:t>.</a:t>
            </a:r>
            <a:endParaRPr>
              <a:solidFill>
                <a:srgbClr val="000000"/>
              </a:solidFill>
            </a:endParaRPr>
          </a:p>
          <a:p>
            <a:pPr indent="0" lvl="0" marL="45720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15500"/>
            <a:ext cx="8520600" cy="6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Hydrogen from biomass</a:t>
            </a:r>
            <a:endParaRPr/>
          </a:p>
        </p:txBody>
      </p:sp>
      <p:sp>
        <p:nvSpPr>
          <p:cNvPr id="131" name="Google Shape;131;p23"/>
          <p:cNvSpPr txBox="1"/>
          <p:nvPr>
            <p:ph idx="1" type="body"/>
          </p:nvPr>
        </p:nvSpPr>
        <p:spPr>
          <a:xfrm>
            <a:off x="311700" y="786900"/>
            <a:ext cx="8520600" cy="4147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Wood, agricultural crops, the waste of agricultural byproducts, animal waste, municipal solid waste(MSW), waste from food processing, aquatic plants and algae are the most important sources of biomass.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Biomass </a:t>
            </a:r>
            <a:r>
              <a:rPr b="1" lang="en">
                <a:solidFill>
                  <a:srgbClr val="000000"/>
                </a:solidFill>
              </a:rPr>
              <a:t>restores degraded lands</a:t>
            </a:r>
            <a:r>
              <a:rPr lang="en">
                <a:solidFill>
                  <a:srgbClr val="000000"/>
                </a:solidFill>
              </a:rPr>
              <a:t>,</a:t>
            </a:r>
            <a:r>
              <a:rPr b="1" lang="en">
                <a:solidFill>
                  <a:srgbClr val="000000"/>
                </a:solidFill>
              </a:rPr>
              <a:t>increasing biodiversity, soil fertility and water retention</a:t>
            </a:r>
            <a:r>
              <a:rPr lang="en">
                <a:solidFill>
                  <a:srgbClr val="000000"/>
                </a:solidFill>
              </a:rPr>
              <a: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
                <a:solidFill>
                  <a:srgbClr val="000000"/>
                </a:solidFill>
              </a:rPr>
              <a:t>Availability, diversity and the low prices of biomass feedstock, elimination of CO2 capture and storage(CCS) as well as sulfur removal system </a:t>
            </a:r>
            <a:r>
              <a:rPr lang="en">
                <a:solidFill>
                  <a:srgbClr val="000000"/>
                </a:solidFill>
              </a:rPr>
              <a:t>are the most promising characteristics of biomass based hydrogen production process.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Bioenergy contributes in </a:t>
            </a:r>
            <a:r>
              <a:rPr b="1" lang="en">
                <a:solidFill>
                  <a:srgbClr val="000000"/>
                </a:solidFill>
              </a:rPr>
              <a:t>mitigation of poverty in developing countries and s</a:t>
            </a:r>
            <a:r>
              <a:rPr b="1" lang="en">
                <a:solidFill>
                  <a:srgbClr val="000000"/>
                </a:solidFill>
              </a:rPr>
              <a:t>upplies required energy at all times</a:t>
            </a:r>
            <a:r>
              <a:rPr lang="en">
                <a:solidFill>
                  <a:srgbClr val="000000"/>
                </a:solidFill>
              </a:rPr>
              <a:t> without complicated energy conversion instrument and expensive process.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607350" y="370100"/>
            <a:ext cx="7971474" cy="4612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13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Hydrogen from t</a:t>
            </a:r>
            <a:r>
              <a:rPr lang="en"/>
              <a:t>hermolysis</a:t>
            </a:r>
            <a:endParaRPr/>
          </a:p>
        </p:txBody>
      </p:sp>
      <p:sp>
        <p:nvSpPr>
          <p:cNvPr id="142" name="Google Shape;142;p25"/>
          <p:cNvSpPr txBox="1"/>
          <p:nvPr>
            <p:ph idx="1" type="body"/>
          </p:nvPr>
        </p:nvSpPr>
        <p:spPr>
          <a:xfrm>
            <a:off x="311700" y="920400"/>
            <a:ext cx="4556700" cy="40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Thermochemical water splitting </a:t>
            </a:r>
            <a:r>
              <a:rPr b="1" lang="en" sz="1600">
                <a:solidFill>
                  <a:srgbClr val="000000"/>
                </a:solidFill>
              </a:rPr>
              <a:t>uses high temperatures (500°–2,000°C) </a:t>
            </a:r>
            <a:r>
              <a:rPr lang="en" sz="1600">
                <a:solidFill>
                  <a:srgbClr val="000000"/>
                </a:solidFill>
              </a:rPr>
              <a:t>to produce hydrogen and oxygen from water </a:t>
            </a:r>
            <a:r>
              <a:rPr lang="en" sz="1600">
                <a:solidFill>
                  <a:srgbClr val="000000"/>
                </a:solidFill>
              </a:rPr>
              <a:t>— </a:t>
            </a:r>
            <a:endParaRPr sz="1600">
              <a:solidFill>
                <a:srgbClr val="000000"/>
              </a:solidFill>
            </a:endParaRPr>
          </a:p>
          <a:p>
            <a:pPr indent="0" lvl="0" marL="0" rtl="0" algn="l">
              <a:spcBef>
                <a:spcPts val="1600"/>
              </a:spcBef>
              <a:spcAft>
                <a:spcPts val="0"/>
              </a:spcAft>
              <a:buNone/>
            </a:pPr>
            <a:r>
              <a:rPr lang="en" sz="1600">
                <a:solidFill>
                  <a:srgbClr val="000000"/>
                </a:solidFill>
              </a:rPr>
              <a:t>(1) From </a:t>
            </a:r>
            <a:r>
              <a:rPr b="1" lang="en" sz="1600">
                <a:solidFill>
                  <a:srgbClr val="000000"/>
                </a:solidFill>
              </a:rPr>
              <a:t>concentrated solar power onto a reactor tower</a:t>
            </a:r>
            <a:r>
              <a:rPr lang="en" sz="1600">
                <a:solidFill>
                  <a:srgbClr val="000000"/>
                </a:solidFill>
              </a:rPr>
              <a:t> using a field of mirror "heliostats” or </a:t>
            </a:r>
            <a:endParaRPr sz="1600">
              <a:solidFill>
                <a:srgbClr val="000000"/>
              </a:solidFill>
            </a:endParaRPr>
          </a:p>
          <a:p>
            <a:pPr indent="0" lvl="0" marL="0" rtl="0" algn="l">
              <a:spcBef>
                <a:spcPts val="1600"/>
              </a:spcBef>
              <a:spcAft>
                <a:spcPts val="0"/>
              </a:spcAft>
              <a:buNone/>
            </a:pPr>
            <a:r>
              <a:rPr lang="en" sz="1600">
                <a:solidFill>
                  <a:srgbClr val="000000"/>
                </a:solidFill>
              </a:rPr>
              <a:t>(2) From the </a:t>
            </a:r>
            <a:r>
              <a:rPr b="1" lang="en" sz="1600">
                <a:solidFill>
                  <a:srgbClr val="000000"/>
                </a:solidFill>
              </a:rPr>
              <a:t>waste heat of nuclear power reactions</a:t>
            </a:r>
            <a:r>
              <a:rPr lang="en" sz="1600">
                <a:solidFill>
                  <a:srgbClr val="000000"/>
                </a:solidFill>
              </a:rPr>
              <a:t>—and </a:t>
            </a:r>
            <a:r>
              <a:rPr b="1" lang="en" sz="1600">
                <a:solidFill>
                  <a:srgbClr val="000000"/>
                </a:solidFill>
              </a:rPr>
              <a:t>chemical reactions</a:t>
            </a:r>
            <a:r>
              <a:rPr lang="en" sz="1600">
                <a:solidFill>
                  <a:srgbClr val="000000"/>
                </a:solidFill>
              </a:rPr>
              <a:t>.</a:t>
            </a:r>
            <a:endParaRPr sz="1600">
              <a:solidFill>
                <a:srgbClr val="000000"/>
              </a:solidFill>
            </a:endParaRPr>
          </a:p>
          <a:p>
            <a:pPr indent="0" lvl="0" marL="0" rtl="0" algn="l">
              <a:spcBef>
                <a:spcPts val="1600"/>
              </a:spcBef>
              <a:spcAft>
                <a:spcPts val="1600"/>
              </a:spcAft>
              <a:buNone/>
            </a:pPr>
            <a:r>
              <a:rPr lang="en" sz="1600">
                <a:solidFill>
                  <a:srgbClr val="000000"/>
                </a:solidFill>
              </a:rPr>
              <a:t>The </a:t>
            </a:r>
            <a:r>
              <a:rPr b="1" lang="en" sz="1600">
                <a:solidFill>
                  <a:srgbClr val="000000"/>
                </a:solidFill>
              </a:rPr>
              <a:t>chemicals </a:t>
            </a:r>
            <a:r>
              <a:rPr lang="en" sz="1600">
                <a:solidFill>
                  <a:srgbClr val="000000"/>
                </a:solidFill>
              </a:rPr>
              <a:t>used in the process are </a:t>
            </a:r>
            <a:r>
              <a:rPr b="1" lang="en" sz="1600">
                <a:solidFill>
                  <a:srgbClr val="000000"/>
                </a:solidFill>
              </a:rPr>
              <a:t>reused within each cycle</a:t>
            </a:r>
            <a:r>
              <a:rPr lang="en" sz="1600">
                <a:solidFill>
                  <a:srgbClr val="000000"/>
                </a:solidFill>
              </a:rPr>
              <a:t>, creating a closed loop that consumes only water and produces hydrogen and oxygen.</a:t>
            </a:r>
            <a:endParaRPr sz="1600">
              <a:solidFill>
                <a:srgbClr val="000000"/>
              </a:solidFill>
            </a:endParaRPr>
          </a:p>
        </p:txBody>
      </p:sp>
      <p:pic>
        <p:nvPicPr>
          <p:cNvPr id="143" name="Google Shape;143;p25"/>
          <p:cNvPicPr preferRelativeResize="0"/>
          <p:nvPr/>
        </p:nvPicPr>
        <p:blipFill>
          <a:blip r:embed="rId3">
            <a:alphaModFix/>
          </a:blip>
          <a:stretch>
            <a:fillRect/>
          </a:stretch>
        </p:blipFill>
        <p:spPr>
          <a:xfrm>
            <a:off x="5020800" y="986950"/>
            <a:ext cx="3571875" cy="378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550400"/>
            <a:ext cx="85206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a:t>
            </a:r>
            <a:r>
              <a:rPr lang="en">
                <a:solidFill>
                  <a:srgbClr val="000000"/>
                </a:solidFill>
              </a:rPr>
              <a:t>wo examples of thermochemical water splitting cycles, the "direct" two-step cerium oxide thermal cycle and the "hybrid" copper chloride cycle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787725" y="1333275"/>
            <a:ext cx="7772201" cy="334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091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Hydrogen production from geothermal energy</a:t>
            </a:r>
            <a:endParaRPr/>
          </a:p>
        </p:txBody>
      </p:sp>
      <p:sp>
        <p:nvSpPr>
          <p:cNvPr id="155" name="Google Shape;155;p27"/>
          <p:cNvSpPr txBox="1"/>
          <p:nvPr>
            <p:ph idx="1" type="body"/>
          </p:nvPr>
        </p:nvSpPr>
        <p:spPr>
          <a:xfrm>
            <a:off x="311700" y="916550"/>
            <a:ext cx="8520600" cy="398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Geothermal could be an attractive option for hydrogen production due to its relatively </a:t>
            </a:r>
            <a:r>
              <a:rPr b="1" lang="en">
                <a:solidFill>
                  <a:srgbClr val="000000"/>
                </a:solidFill>
              </a:rPr>
              <a:t>low cost</a:t>
            </a:r>
            <a:r>
              <a:rPr lang="en">
                <a:solidFill>
                  <a:srgbClr val="000000"/>
                </a:solidFill>
              </a:rPr>
              <a:t> and </a:t>
            </a:r>
            <a:r>
              <a:rPr b="1" lang="en">
                <a:solidFill>
                  <a:srgbClr val="000000"/>
                </a:solidFill>
              </a:rPr>
              <a:t>high availability</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Geothermal energy is obtained in the form of heat or electricity,which can be applied to generate hydrogen by </a:t>
            </a:r>
            <a:r>
              <a:rPr b="1" lang="en">
                <a:solidFill>
                  <a:srgbClr val="000000"/>
                </a:solidFill>
              </a:rPr>
              <a:t>hybrid cycles</a:t>
            </a:r>
            <a:r>
              <a:rPr lang="en">
                <a:solidFill>
                  <a:srgbClr val="000000"/>
                </a:solidFill>
              </a:rPr>
              <a:t> or </a:t>
            </a:r>
            <a:r>
              <a:rPr b="1" lang="en">
                <a:solidFill>
                  <a:srgbClr val="000000"/>
                </a:solidFill>
              </a:rPr>
              <a:t>electrolysis</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More than 100 various thermochemical cycles have been proposed for hydrogen production.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Br–Ca–Fe cycle and sulphur–iodine(S–I) cycle as the most promising high-temperature cycles and copper–chloride (Cu–Cl) as the best lower-temperature cycle.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Hydrogen production from geothermal energy has been implemented in Hachijo Island in Japan as well as Iceland.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1361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Pathway of geothermal-based hydrogen production process</a:t>
            </a:r>
            <a:endParaRPr sz="2400"/>
          </a:p>
        </p:txBody>
      </p:sp>
      <p:pic>
        <p:nvPicPr>
          <p:cNvPr id="161" name="Google Shape;161;p28"/>
          <p:cNvPicPr preferRelativeResize="0"/>
          <p:nvPr/>
        </p:nvPicPr>
        <p:blipFill>
          <a:blip r:embed="rId3">
            <a:alphaModFix/>
          </a:blip>
          <a:stretch>
            <a:fillRect/>
          </a:stretch>
        </p:blipFill>
        <p:spPr>
          <a:xfrm>
            <a:off x="1696675" y="606000"/>
            <a:ext cx="5750661" cy="429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9"/>
          <p:cNvPicPr preferRelativeResize="0"/>
          <p:nvPr/>
        </p:nvPicPr>
        <p:blipFill>
          <a:blip r:embed="rId3">
            <a:alphaModFix/>
          </a:blip>
          <a:stretch>
            <a:fillRect/>
          </a:stretch>
        </p:blipFill>
        <p:spPr>
          <a:xfrm>
            <a:off x="133350" y="242888"/>
            <a:ext cx="8877300" cy="465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1599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Production cost comparison</a:t>
            </a:r>
            <a:endParaRPr/>
          </a:p>
        </p:txBody>
      </p:sp>
      <p:pic>
        <p:nvPicPr>
          <p:cNvPr id="174" name="Google Shape;174;p30"/>
          <p:cNvPicPr preferRelativeResize="0"/>
          <p:nvPr/>
        </p:nvPicPr>
        <p:blipFill>
          <a:blip r:embed="rId3">
            <a:alphaModFix/>
          </a:blip>
          <a:stretch>
            <a:fillRect/>
          </a:stretch>
        </p:blipFill>
        <p:spPr>
          <a:xfrm>
            <a:off x="188188" y="982850"/>
            <a:ext cx="8767626" cy="3667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1836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 of Hydrogen fuel</a:t>
            </a:r>
            <a:endParaRPr/>
          </a:p>
        </p:txBody>
      </p:sp>
      <p:sp>
        <p:nvSpPr>
          <p:cNvPr id="180" name="Google Shape;180;p31"/>
          <p:cNvSpPr txBox="1"/>
          <p:nvPr>
            <p:ph idx="1" type="body"/>
          </p:nvPr>
        </p:nvSpPr>
        <p:spPr>
          <a:xfrm>
            <a:off x="311700" y="950475"/>
            <a:ext cx="8520600" cy="36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Being a gas at normal pressures and temperatures, hydrogen presents </a:t>
            </a:r>
            <a:r>
              <a:rPr b="1" lang="en">
                <a:solidFill>
                  <a:srgbClr val="000000"/>
                </a:solidFill>
              </a:rPr>
              <a:t>greater storage and transportation barriers</a:t>
            </a:r>
            <a:r>
              <a:rPr lang="en">
                <a:solidFill>
                  <a:srgbClr val="000000"/>
                </a:solidFill>
              </a:rPr>
              <a:t> than those exist for the liquid fuels.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The unavailability in nature and the expensive production process of hydrogen</a:t>
            </a:r>
            <a:r>
              <a:rPr lang="en">
                <a:solidFill>
                  <a:srgbClr val="000000"/>
                </a:solidFill>
              </a:rPr>
              <a:t> are the other hurdles that make hydrogen gas an uneconomic fuel.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Moreover,the </a:t>
            </a:r>
            <a:r>
              <a:rPr b="1" lang="en">
                <a:solidFill>
                  <a:srgbClr val="000000"/>
                </a:solidFill>
              </a:rPr>
              <a:t>small size of hydrogen molecules</a:t>
            </a:r>
            <a:r>
              <a:rPr lang="en">
                <a:solidFill>
                  <a:srgbClr val="000000"/>
                </a:solidFill>
              </a:rPr>
              <a:t> causes </a:t>
            </a:r>
            <a:r>
              <a:rPr b="1" lang="en">
                <a:solidFill>
                  <a:srgbClr val="000000"/>
                </a:solidFill>
              </a:rPr>
              <a:t>hydrogen to be leaked from the vessel</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significant amounts of Hydrogen escape to the environment, free radicals of hydrogen can be constituted due to ultraviolet radiation,which leads to </a:t>
            </a:r>
            <a:r>
              <a:rPr b="1" lang="en">
                <a:solidFill>
                  <a:srgbClr val="000000"/>
                </a:solidFill>
              </a:rPr>
              <a:t>ozone depletion</a:t>
            </a:r>
            <a:r>
              <a:rPr lang="en">
                <a:solidFill>
                  <a:srgbClr val="000000"/>
                </a:solidFill>
              </a:rPr>
              <a: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02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a cleaner fuel</a:t>
            </a:r>
            <a:endParaRPr/>
          </a:p>
        </p:txBody>
      </p:sp>
      <p:sp>
        <p:nvSpPr>
          <p:cNvPr id="73" name="Google Shape;73;p14"/>
          <p:cNvSpPr txBox="1"/>
          <p:nvPr>
            <p:ph idx="1" type="body"/>
          </p:nvPr>
        </p:nvSpPr>
        <p:spPr>
          <a:xfrm>
            <a:off x="311700" y="1137825"/>
            <a:ext cx="8520600" cy="371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Today, impending depletion of fossil fuel resources  has become a main challenge of humankind.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To establish an environmentally friendly energy for the future of the world, we should develop carbon-neutral energy systems.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It was projected that to supply the energy demand of the world and support economic development, and maintain atmospheric carbon dioxide (CO2) levels at an acceptable level, approximately 10 TW (terawatt) of carbon-neutral power should be generated by the mid-century.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Hydrogen is one of the most promising alternative energy carriers, which does not exist freely in nature.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 Same as electricity, hydrogen is not a source of energy and it is assumed as a secondary form of energy and will play </a:t>
            </a:r>
            <a:r>
              <a:rPr lang="en" sz="1600">
                <a:solidFill>
                  <a:srgbClr val="000000"/>
                </a:solidFill>
              </a:rPr>
              <a:t>a great role in the future scenario of energy sectors.</a:t>
            </a:r>
            <a:endParaRPr sz="1600">
              <a:solidFill>
                <a:srgbClr val="000000"/>
              </a:solidFill>
            </a:endParaRPr>
          </a:p>
          <a:p>
            <a:pPr indent="0" lvl="0" marL="0" rtl="0" algn="l">
              <a:spcBef>
                <a:spcPts val="1600"/>
              </a:spcBef>
              <a:spcAft>
                <a:spcPts val="1600"/>
              </a:spcAft>
              <a:buNone/>
            </a:pPr>
            <a:r>
              <a:rPr lang="en" sz="1400">
                <a:solidFill>
                  <a:srgbClr val="000000"/>
                </a:solidFill>
              </a:rPr>
              <a:t> </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54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6" name="Google Shape;186;p32"/>
          <p:cNvSpPr txBox="1"/>
          <p:nvPr>
            <p:ph idx="1" type="body"/>
          </p:nvPr>
        </p:nvSpPr>
        <p:spPr>
          <a:xfrm>
            <a:off x="311700" y="962350"/>
            <a:ext cx="8520600" cy="398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future energy scenario of the world as well as global warming phenomena lead the energy mix of the world to the renewable energy resources.In this regard, hydrogen has been introduced as </a:t>
            </a:r>
            <a:r>
              <a:rPr b="1" lang="en">
                <a:solidFill>
                  <a:srgbClr val="000000"/>
                </a:solidFill>
              </a:rPr>
              <a:t>a promising energy carrier</a:t>
            </a:r>
            <a:r>
              <a:rPr lang="en">
                <a:solidFill>
                  <a:srgbClr val="000000"/>
                </a:solidFill>
              </a:rPr>
              <a:t> for clean development.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Currently, hydrogen production from </a:t>
            </a:r>
            <a:r>
              <a:rPr b="1" lang="en">
                <a:solidFill>
                  <a:srgbClr val="000000"/>
                </a:solidFill>
              </a:rPr>
              <a:t>nonrenewable resources is dominant</a:t>
            </a:r>
            <a:r>
              <a:rPr lang="en">
                <a:solidFill>
                  <a:srgbClr val="000000"/>
                </a:solidFill>
              </a:rPr>
              <a:t> in the world.For each ton of hydrogen production from coal, approximately 5 tons of carbon in the form of CO2 is released.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wind and solar power plants, hydrogen could be employed as an </a:t>
            </a:r>
            <a:r>
              <a:rPr b="1" lang="en">
                <a:solidFill>
                  <a:srgbClr val="000000"/>
                </a:solidFill>
              </a:rPr>
              <a:t>intermediate energy carrier</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Biomass conversion, photolysis and thermolysis are </a:t>
            </a:r>
            <a:r>
              <a:rPr b="1" lang="en">
                <a:solidFill>
                  <a:srgbClr val="000000"/>
                </a:solidFill>
              </a:rPr>
              <a:t>more appropriate </a:t>
            </a:r>
            <a:r>
              <a:rPr b="1" lang="en">
                <a:solidFill>
                  <a:srgbClr val="000000"/>
                </a:solidFill>
              </a:rPr>
              <a:t>methods </a:t>
            </a:r>
            <a:r>
              <a:rPr lang="en">
                <a:solidFill>
                  <a:srgbClr val="000000"/>
                </a:solidFill>
              </a:rPr>
              <a:t> based on </a:t>
            </a:r>
            <a:r>
              <a:rPr b="1" lang="en">
                <a:solidFill>
                  <a:srgbClr val="000000"/>
                </a:solidFill>
              </a:rPr>
              <a:t>sustainable energy sources</a:t>
            </a:r>
            <a:r>
              <a:rPr lang="en">
                <a:solidFill>
                  <a:srgbClr val="000000"/>
                </a:solidFill>
              </a:rPr>
              <a:t>, methods that </a:t>
            </a:r>
            <a:r>
              <a:rPr b="1" lang="en">
                <a:solidFill>
                  <a:srgbClr val="000000"/>
                </a:solidFill>
              </a:rPr>
              <a:t>do not employ electricity as an intermediate step.</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Hydrogen?</a:t>
            </a:r>
            <a:endParaRPr/>
          </a:p>
        </p:txBody>
      </p:sp>
      <p:sp>
        <p:nvSpPr>
          <p:cNvPr id="79" name="Google Shape;79;p15"/>
          <p:cNvSpPr txBox="1"/>
          <p:nvPr>
            <p:ph idx="1" type="body"/>
          </p:nvPr>
        </p:nvSpPr>
        <p:spPr>
          <a:xfrm>
            <a:off x="311700" y="1356425"/>
            <a:ext cx="8520600" cy="340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A clean fuel without toxic emissions.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Can be easily applied in fuel cells for electricity generation.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No CO2 emission, only product is water vapour.</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High calorific value.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Hydrogen fuel cells are very efficient.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Reduced demand for foreign oil.</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High Reliability.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Improved environmental quality.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Hydrogen as a fuel for automobiles poses some advantages such as rapid burning speed, no toxic emission and a high effective octane number.</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Comparison with other fuels</a:t>
            </a:r>
            <a:endParaRPr sz="3000"/>
          </a:p>
        </p:txBody>
      </p:sp>
      <p:pic>
        <p:nvPicPr>
          <p:cNvPr descr="Image result for hydrogen calorific value" id="85" name="Google Shape;85;p16"/>
          <p:cNvPicPr preferRelativeResize="0"/>
          <p:nvPr/>
        </p:nvPicPr>
        <p:blipFill>
          <a:blip r:embed="rId3">
            <a:alphaModFix/>
          </a:blip>
          <a:stretch>
            <a:fillRect/>
          </a:stretch>
        </p:blipFill>
        <p:spPr>
          <a:xfrm>
            <a:off x="535775" y="1152425"/>
            <a:ext cx="3718825" cy="3472500"/>
          </a:xfrm>
          <a:prstGeom prst="rect">
            <a:avLst/>
          </a:prstGeom>
          <a:noFill/>
          <a:ln>
            <a:noFill/>
          </a:ln>
        </p:spPr>
      </p:pic>
      <p:sp>
        <p:nvSpPr>
          <p:cNvPr id="86" name="Google Shape;86;p16"/>
          <p:cNvSpPr txBox="1"/>
          <p:nvPr/>
        </p:nvSpPr>
        <p:spPr>
          <a:xfrm>
            <a:off x="4254600" y="1164900"/>
            <a:ext cx="4577700" cy="336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Energy yield of hydrogen is almost </a:t>
            </a:r>
            <a:r>
              <a:rPr lang="en" sz="1800">
                <a:latin typeface="Open Sans"/>
                <a:ea typeface="Open Sans"/>
                <a:cs typeface="Open Sans"/>
                <a:sym typeface="Open Sans"/>
              </a:rPr>
              <a:t>3</a:t>
            </a:r>
            <a:r>
              <a:rPr lang="en" sz="1800">
                <a:latin typeface="Open Sans"/>
                <a:ea typeface="Open Sans"/>
                <a:cs typeface="Open Sans"/>
                <a:sym typeface="Open Sans"/>
              </a:rPr>
              <a:t> times greater than hydrocarbon fuels.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The </a:t>
            </a:r>
            <a:r>
              <a:rPr b="1" lang="en" sz="1800">
                <a:latin typeface="Open Sans"/>
                <a:ea typeface="Open Sans"/>
                <a:cs typeface="Open Sans"/>
                <a:sym typeface="Open Sans"/>
              </a:rPr>
              <a:t>efficiency</a:t>
            </a:r>
            <a:r>
              <a:rPr lang="en" sz="1800">
                <a:latin typeface="Open Sans"/>
                <a:ea typeface="Open Sans"/>
                <a:cs typeface="Open Sans"/>
                <a:sym typeface="Open Sans"/>
              </a:rPr>
              <a:t> of hydrogen fuel cell (HFC) vehicles is </a:t>
            </a:r>
            <a:r>
              <a:rPr b="1" lang="en" sz="1800">
                <a:latin typeface="Open Sans"/>
                <a:ea typeface="Open Sans"/>
                <a:cs typeface="Open Sans"/>
                <a:sym typeface="Open Sans"/>
              </a:rPr>
              <a:t>three times</a:t>
            </a:r>
            <a:r>
              <a:rPr lang="en" sz="1800">
                <a:latin typeface="Open Sans"/>
                <a:ea typeface="Open Sans"/>
                <a:cs typeface="Open Sans"/>
                <a:sym typeface="Open Sans"/>
              </a:rPr>
              <a:t> more than gasoline engines.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Being a gas at normal pressures and temperatures, hydrogen presents greater storage and </a:t>
            </a:r>
            <a:r>
              <a:rPr b="1" lang="en" sz="1800">
                <a:latin typeface="Open Sans"/>
                <a:ea typeface="Open Sans"/>
                <a:cs typeface="Open Sans"/>
                <a:sym typeface="Open Sans"/>
              </a:rPr>
              <a:t>transportation barriers</a:t>
            </a:r>
            <a:r>
              <a:rPr lang="en" sz="1800">
                <a:latin typeface="Open Sans"/>
                <a:ea typeface="Open Sans"/>
                <a:cs typeface="Open Sans"/>
                <a:sym typeface="Open Sans"/>
              </a:rPr>
              <a:t> than exist for the liquid fuels.</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459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Ways of hydrogen production</a:t>
            </a:r>
            <a:endParaRPr sz="2400"/>
          </a:p>
        </p:txBody>
      </p:sp>
      <p:pic>
        <p:nvPicPr>
          <p:cNvPr id="92" name="Google Shape;92;p17"/>
          <p:cNvPicPr preferRelativeResize="0"/>
          <p:nvPr/>
        </p:nvPicPr>
        <p:blipFill>
          <a:blip r:embed="rId3">
            <a:alphaModFix/>
          </a:blip>
          <a:stretch>
            <a:fillRect/>
          </a:stretch>
        </p:blipFill>
        <p:spPr>
          <a:xfrm>
            <a:off x="1286075" y="993950"/>
            <a:ext cx="6571850" cy="381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Electrolysis</a:t>
            </a:r>
            <a:endParaRPr/>
          </a:p>
        </p:txBody>
      </p:sp>
      <p:sp>
        <p:nvSpPr>
          <p:cNvPr id="98" name="Google Shape;98;p18"/>
          <p:cNvSpPr txBox="1"/>
          <p:nvPr>
            <p:ph idx="1" type="body"/>
          </p:nvPr>
        </p:nvSpPr>
        <p:spPr>
          <a:xfrm>
            <a:off x="311700" y="1023025"/>
            <a:ext cx="5166300" cy="36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Decomposition of water into </a:t>
            </a:r>
            <a:r>
              <a:rPr b="1" lang="en">
                <a:solidFill>
                  <a:srgbClr val="000000"/>
                </a:solidFill>
                <a:highlight>
                  <a:srgbClr val="FFFFFF"/>
                </a:highlight>
                <a:uFill>
                  <a:noFill/>
                </a:uFill>
                <a:hlinkClick r:id="rId3"/>
              </a:rPr>
              <a:t>oxygen</a:t>
            </a:r>
            <a:r>
              <a:rPr lang="en">
                <a:solidFill>
                  <a:srgbClr val="000000"/>
                </a:solidFill>
                <a:highlight>
                  <a:srgbClr val="FFFFFF"/>
                </a:highlight>
              </a:rPr>
              <a:t> and </a:t>
            </a:r>
            <a:r>
              <a:rPr b="1" lang="en">
                <a:solidFill>
                  <a:srgbClr val="000000"/>
                </a:solidFill>
                <a:highlight>
                  <a:srgbClr val="FFFFFF"/>
                </a:highlight>
                <a:uFill>
                  <a:noFill/>
                </a:uFill>
                <a:hlinkClick r:id="rId4"/>
              </a:rPr>
              <a:t>hydrogen</a:t>
            </a:r>
            <a:r>
              <a:rPr lang="en">
                <a:solidFill>
                  <a:srgbClr val="000000"/>
                </a:solidFill>
                <a:highlight>
                  <a:srgbClr val="FFFFFF"/>
                </a:highlight>
              </a:rPr>
              <a:t> gas due to the passage of an </a:t>
            </a:r>
            <a:r>
              <a:rPr b="1" lang="en">
                <a:solidFill>
                  <a:srgbClr val="000000"/>
                </a:solidFill>
                <a:highlight>
                  <a:srgbClr val="FFFFFF"/>
                </a:highlight>
                <a:uFill>
                  <a:noFill/>
                </a:uFill>
                <a:hlinkClick r:id="rId5"/>
              </a:rPr>
              <a:t>electric curre</a:t>
            </a:r>
            <a:r>
              <a:rPr b="1" lang="en">
                <a:solidFill>
                  <a:srgbClr val="000000"/>
                </a:solidFill>
                <a:highlight>
                  <a:srgbClr val="FFFFFF"/>
                </a:highlight>
              </a:rPr>
              <a:t>nt.</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This reaction takes place in a unit called an </a:t>
            </a:r>
            <a:r>
              <a:rPr b="1" lang="en">
                <a:solidFill>
                  <a:srgbClr val="000000"/>
                </a:solidFill>
                <a:highlight>
                  <a:srgbClr val="FFFFFF"/>
                </a:highlight>
              </a:rPr>
              <a:t>electrolyze</a:t>
            </a:r>
            <a:r>
              <a:rPr b="1" lang="en">
                <a:solidFill>
                  <a:srgbClr val="000000"/>
                </a:solidFill>
                <a:highlight>
                  <a:srgbClr val="FFFFFF"/>
                </a:highlight>
              </a:rPr>
              <a:t>r</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water electrolysis system operates at </a:t>
            </a:r>
            <a:r>
              <a:rPr b="1" lang="en">
                <a:solidFill>
                  <a:srgbClr val="000000"/>
                </a:solidFill>
                <a:highlight>
                  <a:srgbClr val="FFFFFF"/>
                </a:highlight>
              </a:rPr>
              <a:t>70–75%</a:t>
            </a:r>
            <a:r>
              <a:rPr lang="en">
                <a:solidFill>
                  <a:srgbClr val="000000"/>
                </a:solidFill>
                <a:highlight>
                  <a:srgbClr val="FFFFFF"/>
                </a:highlight>
              </a:rPr>
              <a:t> energy efficiency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Ideal </a:t>
            </a:r>
            <a:r>
              <a:rPr lang="en">
                <a:solidFill>
                  <a:srgbClr val="000000"/>
                </a:solidFill>
                <a:highlight>
                  <a:srgbClr val="FFFFFF"/>
                </a:highlight>
                <a:uFill>
                  <a:noFill/>
                </a:uFill>
                <a:hlinkClick r:id="rId6"/>
              </a:rPr>
              <a:t>potential difference</a:t>
            </a:r>
            <a:r>
              <a:rPr lang="en">
                <a:solidFill>
                  <a:srgbClr val="000000"/>
                </a:solidFill>
                <a:highlight>
                  <a:srgbClr val="FFFFFF"/>
                </a:highlight>
              </a:rPr>
              <a:t> of water splitting is </a:t>
            </a:r>
            <a:r>
              <a:rPr b="1" lang="en">
                <a:solidFill>
                  <a:srgbClr val="000000"/>
                </a:solidFill>
                <a:highlight>
                  <a:srgbClr val="FFFFFF"/>
                </a:highlight>
              </a:rPr>
              <a:t>1.23 </a:t>
            </a:r>
            <a:r>
              <a:rPr b="1" lang="en">
                <a:solidFill>
                  <a:srgbClr val="000000"/>
                </a:solidFill>
                <a:highlight>
                  <a:srgbClr val="FFFFFF"/>
                </a:highlight>
                <a:uFill>
                  <a:noFill/>
                </a:uFill>
                <a:hlinkClick r:id="rId7"/>
              </a:rPr>
              <a:t>volts</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Electrolysis is a promising option for hydrogen production from renewable resources. </a:t>
            </a:r>
            <a:endParaRPr>
              <a:solidFill>
                <a:srgbClr val="000000"/>
              </a:solidFill>
              <a:highlight>
                <a:srgbClr val="FFFFFF"/>
              </a:highlight>
            </a:endParaRPr>
          </a:p>
        </p:txBody>
      </p:sp>
      <p:pic>
        <p:nvPicPr>
          <p:cNvPr id="99" name="Google Shape;99;p18"/>
          <p:cNvPicPr preferRelativeResize="0"/>
          <p:nvPr/>
        </p:nvPicPr>
        <p:blipFill rotWithShape="1">
          <a:blip r:embed="rId8">
            <a:alphaModFix/>
          </a:blip>
          <a:srcRect b="4361" l="2890" r="9259" t="0"/>
          <a:stretch/>
        </p:blipFill>
        <p:spPr>
          <a:xfrm>
            <a:off x="5477900" y="650675"/>
            <a:ext cx="3601050" cy="3745825"/>
          </a:xfrm>
          <a:prstGeom prst="rect">
            <a:avLst/>
          </a:prstGeom>
          <a:noFill/>
          <a:ln>
            <a:noFill/>
          </a:ln>
        </p:spPr>
      </p:pic>
      <p:sp>
        <p:nvSpPr>
          <p:cNvPr id="100" name="Google Shape;100;p18"/>
          <p:cNvSpPr txBox="1"/>
          <p:nvPr/>
        </p:nvSpPr>
        <p:spPr>
          <a:xfrm>
            <a:off x="5833475" y="4116150"/>
            <a:ext cx="2889900" cy="6291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b="1" lang="en" sz="1200">
                <a:solidFill>
                  <a:srgbClr val="292929"/>
                </a:solidFill>
                <a:highlight>
                  <a:srgbClr val="FFFFFF"/>
                </a:highlight>
                <a:latin typeface="Open Sans"/>
                <a:ea typeface="Open Sans"/>
                <a:cs typeface="Open Sans"/>
                <a:sym typeface="Open Sans"/>
              </a:rPr>
              <a:t>POLYMER ELECTROLYTE MEMBRANE ELECTROLYZERS</a:t>
            </a:r>
            <a:endParaRPr b="1" sz="1200">
              <a:solidFill>
                <a:srgbClr val="292929"/>
              </a:solidFill>
              <a:highlight>
                <a:srgbClr val="FFFFFF"/>
              </a:highlight>
              <a:latin typeface="Open Sans"/>
              <a:ea typeface="Open Sans"/>
              <a:cs typeface="Open Sans"/>
              <a:sym typeface="Open Sans"/>
            </a:endParaRPr>
          </a:p>
          <a:p>
            <a:pPr indent="0" lvl="0" marL="0" rtl="0" algn="l">
              <a:spcBef>
                <a:spcPts val="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756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Solar  to Hydrogen System (SHS)</a:t>
            </a:r>
            <a:endParaRPr/>
          </a:p>
        </p:txBody>
      </p:sp>
      <p:sp>
        <p:nvSpPr>
          <p:cNvPr id="106" name="Google Shape;106;p19"/>
          <p:cNvSpPr txBox="1"/>
          <p:nvPr>
            <p:ph idx="1" type="body"/>
          </p:nvPr>
        </p:nvSpPr>
        <p:spPr>
          <a:xfrm>
            <a:off x="311700" y="983000"/>
            <a:ext cx="8520600" cy="29379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Char char="●"/>
            </a:pPr>
            <a:r>
              <a:rPr lang="en">
                <a:solidFill>
                  <a:srgbClr val="000000"/>
                </a:solidFill>
              </a:rPr>
              <a:t> In SHS, the PV energy cracks H2O molecules into H2 and O2 which are applied later in Hydrogen Fuel Cells (HFC) to make electricity when the sun is not shining.</a:t>
            </a:r>
            <a:endParaRPr>
              <a:solidFill>
                <a:srgbClr val="000000"/>
              </a:solidFill>
            </a:endParaRPr>
          </a:p>
          <a:p>
            <a:pPr indent="-342900" lvl="0" marL="457200" rtl="0" algn="l">
              <a:lnSpc>
                <a:spcPct val="130000"/>
              </a:lnSpc>
              <a:spcBef>
                <a:spcPts val="0"/>
              </a:spcBef>
              <a:spcAft>
                <a:spcPts val="0"/>
              </a:spcAft>
              <a:buClr>
                <a:srgbClr val="000000"/>
              </a:buClr>
              <a:buSzPts val="1800"/>
              <a:buChar char="●"/>
            </a:pPr>
            <a:r>
              <a:rPr lang="en">
                <a:solidFill>
                  <a:srgbClr val="000000"/>
                </a:solidFill>
              </a:rPr>
              <a:t>The infrastructure of first SHS was made in </a:t>
            </a:r>
            <a:r>
              <a:rPr b="1" lang="en">
                <a:solidFill>
                  <a:srgbClr val="000000"/>
                </a:solidFill>
              </a:rPr>
              <a:t>El Segundo, California</a:t>
            </a:r>
            <a:r>
              <a:rPr lang="en">
                <a:solidFill>
                  <a:srgbClr val="000000"/>
                </a:solidFill>
              </a:rPr>
              <a:t> in </a:t>
            </a:r>
            <a:r>
              <a:rPr b="1" lang="en">
                <a:solidFill>
                  <a:srgbClr val="000000"/>
                </a:solidFill>
              </a:rPr>
              <a:t>1995</a:t>
            </a:r>
            <a:r>
              <a:rPr lang="en">
                <a:solidFill>
                  <a:srgbClr val="000000"/>
                </a:solidFill>
              </a:rPr>
              <a:t>. A complex of advanced PV cell and electrolyzer generated about 50–70 m3 hydrogen per day.</a:t>
            </a:r>
            <a:endParaRPr>
              <a:solidFill>
                <a:srgbClr val="000000"/>
              </a:solidFill>
            </a:endParaRPr>
          </a:p>
          <a:p>
            <a:pPr indent="-342900" lvl="0" marL="457200" rtl="0" algn="l">
              <a:lnSpc>
                <a:spcPct val="130000"/>
              </a:lnSpc>
              <a:spcBef>
                <a:spcPts val="0"/>
              </a:spcBef>
              <a:spcAft>
                <a:spcPts val="0"/>
              </a:spcAft>
              <a:buClr>
                <a:srgbClr val="000000"/>
              </a:buClr>
              <a:buSzPts val="1800"/>
              <a:buChar char="●"/>
            </a:pPr>
            <a:r>
              <a:rPr lang="en">
                <a:solidFill>
                  <a:srgbClr val="000000"/>
                </a:solidFill>
              </a:rPr>
              <a:t>Efficiency of SHS is approximately </a:t>
            </a:r>
            <a:r>
              <a:rPr b="1" lang="en">
                <a:solidFill>
                  <a:srgbClr val="000000"/>
                </a:solidFill>
              </a:rPr>
              <a:t>8–14%</a:t>
            </a:r>
            <a:r>
              <a:rPr lang="en">
                <a:solidFill>
                  <a:srgbClr val="000000"/>
                </a:solidFill>
              </a:rPr>
              <a:t> for commercial silicon-based solar cells.SHS has great potential to increase the efficiency up to 25–30%.</a:t>
            </a:r>
            <a:endParaRPr>
              <a:solidFill>
                <a:srgbClr val="000000"/>
              </a:solidFill>
            </a:endParaRPr>
          </a:p>
          <a:p>
            <a:pPr indent="0" lvl="0" marL="0" rtl="0" algn="l">
              <a:lnSpc>
                <a:spcPct val="130000"/>
              </a:lnSpc>
              <a:spcBef>
                <a:spcPts val="0"/>
              </a:spcBef>
              <a:spcAft>
                <a:spcPts val="0"/>
              </a:spcAft>
              <a:buNone/>
            </a:pPr>
            <a:r>
              <a:t/>
            </a:r>
            <a:endParaRPr>
              <a:solidFill>
                <a:srgbClr val="000000"/>
              </a:solidFill>
            </a:endParaRPr>
          </a:p>
        </p:txBody>
      </p:sp>
      <p:pic>
        <p:nvPicPr>
          <p:cNvPr id="107" name="Google Shape;107;p19"/>
          <p:cNvPicPr preferRelativeResize="0"/>
          <p:nvPr/>
        </p:nvPicPr>
        <p:blipFill>
          <a:blip r:embed="rId3">
            <a:alphaModFix/>
          </a:blip>
          <a:stretch>
            <a:fillRect/>
          </a:stretch>
        </p:blipFill>
        <p:spPr>
          <a:xfrm>
            <a:off x="1113700" y="3920900"/>
            <a:ext cx="6916601" cy="84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185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Integrated system of electricity/hydrogen generation from wind power. </a:t>
            </a:r>
            <a:endParaRPr sz="2600"/>
          </a:p>
        </p:txBody>
      </p:sp>
      <p:pic>
        <p:nvPicPr>
          <p:cNvPr id="113" name="Google Shape;113;p20"/>
          <p:cNvPicPr preferRelativeResize="0"/>
          <p:nvPr/>
        </p:nvPicPr>
        <p:blipFill>
          <a:blip r:embed="rId3">
            <a:alphaModFix/>
          </a:blip>
          <a:stretch>
            <a:fillRect/>
          </a:stretch>
        </p:blipFill>
        <p:spPr>
          <a:xfrm>
            <a:off x="1246088" y="733300"/>
            <a:ext cx="6651824" cy="429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26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Hydrogen from photolysis</a:t>
            </a:r>
            <a:endParaRPr/>
          </a:p>
        </p:txBody>
      </p:sp>
      <p:sp>
        <p:nvSpPr>
          <p:cNvPr id="119" name="Google Shape;119;p21"/>
          <p:cNvSpPr txBox="1"/>
          <p:nvPr>
            <p:ph idx="1" type="body"/>
          </p:nvPr>
        </p:nvSpPr>
        <p:spPr>
          <a:xfrm>
            <a:off x="311700" y="1044301"/>
            <a:ext cx="5256600" cy="3994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rPr>
              <a:t>Direct solar water splitting</a:t>
            </a:r>
            <a:r>
              <a:rPr lang="en">
                <a:solidFill>
                  <a:srgbClr val="000000"/>
                </a:solidFill>
              </a:rPr>
              <a:t>, or photolytic, processes use light energy to split water into hydrogen and oxygen. 2 types are there -</a:t>
            </a:r>
            <a:endParaRPr>
              <a:solidFill>
                <a:srgbClr val="000000"/>
              </a:solidFill>
            </a:endParaRPr>
          </a:p>
          <a:p>
            <a:pPr indent="-342900" lvl="0" marL="457200" rtl="0" algn="l">
              <a:lnSpc>
                <a:spcPct val="115000"/>
              </a:lnSpc>
              <a:spcBef>
                <a:spcPts val="1600"/>
              </a:spcBef>
              <a:spcAft>
                <a:spcPts val="0"/>
              </a:spcAft>
              <a:buClr>
                <a:srgbClr val="000000"/>
              </a:buClr>
              <a:buSzPts val="1800"/>
              <a:buAutoNum type="arabicParenBoth"/>
            </a:pPr>
            <a:r>
              <a:rPr b="1" lang="en">
                <a:solidFill>
                  <a:srgbClr val="000000"/>
                </a:solidFill>
              </a:rPr>
              <a:t>Photoelectrochemical (PEC)</a:t>
            </a:r>
            <a:endParaRPr b="1">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Use of </a:t>
            </a:r>
            <a:r>
              <a:rPr b="1" lang="en">
                <a:solidFill>
                  <a:srgbClr val="000000"/>
                </a:solidFill>
              </a:rPr>
              <a:t>semiconductor materials</a:t>
            </a:r>
            <a:r>
              <a:rPr lang="en">
                <a:solidFill>
                  <a:srgbClr val="000000"/>
                </a:solidFill>
              </a:rPr>
              <a:t> to convert solar energy directly to chemical energy in the form of hydrogen.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Semiconductor is </a:t>
            </a:r>
            <a:r>
              <a:rPr b="1" lang="en">
                <a:solidFill>
                  <a:srgbClr val="000000"/>
                </a:solidFill>
              </a:rPr>
              <a:t>immersed in a water-based electrolyte</a:t>
            </a:r>
            <a:r>
              <a:rPr lang="en">
                <a:solidFill>
                  <a:srgbClr val="000000"/>
                </a:solidFill>
              </a:rPr>
              <a:t>, where sunlight energizes the water-splitting process.</a:t>
            </a:r>
            <a:endParaRPr>
              <a:solidFill>
                <a:srgbClr val="000000"/>
              </a:solidFill>
            </a:endParaRPr>
          </a:p>
          <a:p>
            <a:pPr indent="0" lvl="0" marL="0" rtl="0" algn="l">
              <a:spcBef>
                <a:spcPts val="16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5640675" y="1531275"/>
            <a:ext cx="3255426" cy="281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