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70" r:id="rId8"/>
    <p:sldId id="262" r:id="rId9"/>
    <p:sldId id="263" r:id="rId10"/>
    <p:sldId id="264" r:id="rId11"/>
    <p:sldId id="265" r:id="rId12"/>
    <p:sldId id="268" r:id="rId13"/>
    <p:sldId id="269" r:id="rId14"/>
    <p:sldId id="266" r:id="rId15"/>
    <p:sldId id="267" r:id="rId16"/>
  </p:sldIdLst>
  <p:sldSz cx="9144000" cy="5143500" type="screen16x9"/>
  <p:notesSz cx="6858000" cy="9144000"/>
  <p:embeddedFontLst>
    <p:embeddedFont>
      <p:font typeface="Arial Unicode MS" panose="020B0604020202020204" pitchFamily="34" charset="-128"/>
      <p:regular r:id="rId18"/>
    </p:embeddedFont>
    <p:embeddedFont>
      <p:font typeface="IBM Plex Sans" panose="020B0503050203000203" pitchFamily="34" charset="0"/>
      <p:regular r:id="rId19"/>
      <p:bold r:id="rId20"/>
      <p:italic r:id="rId21"/>
      <p:boldItalic r:id="rId22"/>
    </p:embeddedFont>
    <p:embeddedFont>
      <p:font typeface="IBM Plex Sans Medium" panose="020B060305020300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c6a1759d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c6a1759d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ec6a1759d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c6a1759d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c6a1759d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c6a1759d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ec6a1759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ec6a1759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c6a1759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c6a1759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c6a1759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c6a1759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c6a1759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c6a1759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ec6a1759d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c6a1759d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c6a1759d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c6a1759d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c6a1759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c6a1759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bdallahalidev/plantvillage-datase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172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08675" y="857600"/>
            <a:ext cx="6854400" cy="78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a:solidFill>
                  <a:schemeClr val="lt1"/>
                </a:solidFill>
                <a:latin typeface="IBM Plex Sans Medium"/>
                <a:ea typeface="IBM Plex Sans Medium"/>
                <a:cs typeface="IBM Plex Sans Medium"/>
                <a:sym typeface="IBM Plex Sans Medium"/>
              </a:rPr>
              <a:t>Data Analytics Internship Program 2024</a:t>
            </a:r>
            <a:br>
              <a:rPr lang="en" sz="1800">
                <a:solidFill>
                  <a:schemeClr val="lt1"/>
                </a:solidFill>
                <a:latin typeface="IBM Plex Sans Medium"/>
                <a:ea typeface="IBM Plex Sans Medium"/>
                <a:cs typeface="IBM Plex Sans Medium"/>
                <a:sym typeface="IBM Plex Sans Medium"/>
              </a:rPr>
            </a:br>
            <a:r>
              <a:rPr lang="en" sz="1800">
                <a:solidFill>
                  <a:schemeClr val="lt1"/>
                </a:solidFill>
                <a:latin typeface="IBM Plex Sans Medium"/>
                <a:ea typeface="IBM Plex Sans Medium"/>
                <a:cs typeface="IBM Plex Sans Medium"/>
                <a:sym typeface="IBM Plex Sans Medium"/>
              </a:rPr>
              <a:t>Final Project Presentation</a:t>
            </a:r>
            <a:endParaRPr sz="1800">
              <a:solidFill>
                <a:schemeClr val="lt1"/>
              </a:solidFill>
              <a:latin typeface="IBM Plex Sans Medium"/>
              <a:ea typeface="IBM Plex Sans Medium"/>
              <a:cs typeface="IBM Plex Sans Medium"/>
              <a:sym typeface="IBM Plex Sans Medium"/>
            </a:endParaRPr>
          </a:p>
        </p:txBody>
      </p:sp>
      <p:sp>
        <p:nvSpPr>
          <p:cNvPr id="55" name="Google Shape;55;p13"/>
          <p:cNvSpPr txBox="1"/>
          <p:nvPr/>
        </p:nvSpPr>
        <p:spPr>
          <a:xfrm>
            <a:off x="4334400" y="50150"/>
            <a:ext cx="48096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IBM Plex Sans"/>
                <a:ea typeface="IBM Plex Sans"/>
                <a:cs typeface="IBM Plex Sans"/>
                <a:sym typeface="IBM Plex Sans"/>
              </a:rPr>
              <a:t>IBM</a:t>
            </a:r>
            <a:r>
              <a:rPr lang="en" sz="1600">
                <a:solidFill>
                  <a:schemeClr val="lt1"/>
                </a:solidFill>
                <a:latin typeface="IBM Plex Sans Medium"/>
                <a:ea typeface="IBM Plex Sans Medium"/>
                <a:cs typeface="IBM Plex Sans Medium"/>
                <a:sym typeface="IBM Plex Sans Medium"/>
              </a:rPr>
              <a:t> </a:t>
            </a:r>
            <a:r>
              <a:rPr lang="en" sz="1600">
                <a:solidFill>
                  <a:schemeClr val="lt1"/>
                </a:solidFill>
                <a:latin typeface="IBM Plex Sans"/>
                <a:ea typeface="IBM Plex Sans"/>
                <a:cs typeface="IBM Plex Sans"/>
                <a:sym typeface="IBM Plex Sans"/>
              </a:rPr>
              <a:t>SkillsBuild</a:t>
            </a:r>
            <a:r>
              <a:rPr lang="en" sz="1600" b="1">
                <a:solidFill>
                  <a:schemeClr val="lt1"/>
                </a:solidFill>
                <a:latin typeface="IBM Plex Sans"/>
                <a:ea typeface="IBM Plex Sans"/>
                <a:cs typeface="IBM Plex Sans"/>
                <a:sym typeface="IBM Plex Sans"/>
              </a:rPr>
              <a:t> </a:t>
            </a:r>
            <a:r>
              <a:rPr lang="en" sz="1600">
                <a:solidFill>
                  <a:schemeClr val="lt1"/>
                </a:solidFill>
                <a:latin typeface="IBM Plex Sans"/>
                <a:ea typeface="IBM Plex Sans"/>
                <a:cs typeface="IBM Plex Sans"/>
                <a:sym typeface="IBM Plex Sans"/>
              </a:rPr>
              <a:t>for Adult Learners - Data Analytics</a:t>
            </a:r>
            <a:endParaRPr sz="1600">
              <a:solidFill>
                <a:schemeClr val="lt1"/>
              </a:solidFill>
              <a:latin typeface="IBM Plex Sans"/>
              <a:ea typeface="IBM Plex Sans"/>
              <a:cs typeface="IBM Plex Sans"/>
              <a:sym typeface="IBM Plex Sans"/>
            </a:endParaRPr>
          </a:p>
        </p:txBody>
      </p:sp>
      <p:sp>
        <p:nvSpPr>
          <p:cNvPr id="56" name="Google Shape;56;p13"/>
          <p:cNvSpPr/>
          <p:nvPr/>
        </p:nvSpPr>
        <p:spPr>
          <a:xfrm>
            <a:off x="0" y="2046775"/>
            <a:ext cx="9144000" cy="197205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latin typeface="IBM Plex Sans Medium"/>
                <a:ea typeface="IBM Plex Sans Medium"/>
                <a:cs typeface="IBM Plex Sans Medium"/>
                <a:sym typeface="IBM Plex Sans Medium"/>
              </a:rPr>
              <a:t>Project Name: </a:t>
            </a:r>
            <a:r>
              <a:rPr lang="en-US" sz="1600" dirty="0" err="1">
                <a:latin typeface="IBM Plex Sans Medium"/>
                <a:ea typeface="IBM Plex Sans Medium"/>
                <a:cs typeface="IBM Plex Sans Medium"/>
                <a:sym typeface="IBM Plex Sans Medium"/>
              </a:rPr>
              <a:t>DeepLeaf</a:t>
            </a:r>
            <a:r>
              <a:rPr lang="en-US" sz="1600" dirty="0">
                <a:latin typeface="IBM Plex Sans Medium"/>
                <a:ea typeface="IBM Plex Sans Medium"/>
                <a:cs typeface="IBM Plex Sans Medium"/>
                <a:sym typeface="IBM Plex Sans Medium"/>
              </a:rPr>
              <a:t>: Automated Plant Disease Detection and Severity Assessment</a:t>
            </a:r>
            <a:endParaRPr sz="1600" dirty="0">
              <a:latin typeface="IBM Plex Sans Medium"/>
              <a:ea typeface="IBM Plex Sans Medium"/>
              <a:cs typeface="IBM Plex Sans Medium"/>
              <a:sym typeface="IBM Plex Sans Medium"/>
            </a:endParaRPr>
          </a:p>
          <a:p>
            <a:pPr marL="0" lvl="0" indent="0" algn="ctr" rtl="0">
              <a:spcBef>
                <a:spcPts val="0"/>
              </a:spcBef>
              <a:spcAft>
                <a:spcPts val="0"/>
              </a:spcAft>
              <a:buNone/>
            </a:pPr>
            <a:r>
              <a:rPr lang="en" sz="1600" dirty="0">
                <a:latin typeface="IBM Plex Sans Medium"/>
                <a:ea typeface="IBM Plex Sans Medium"/>
                <a:cs typeface="IBM Plex Sans Medium"/>
                <a:sym typeface="IBM Plex Sans Medium"/>
              </a:rPr>
              <a:t>Unique ID : 1647</a:t>
            </a:r>
          </a:p>
          <a:p>
            <a:pPr marL="0" lvl="0" indent="0" algn="ctr" rtl="0">
              <a:spcBef>
                <a:spcPts val="0"/>
              </a:spcBef>
              <a:spcAft>
                <a:spcPts val="0"/>
              </a:spcAft>
              <a:buNone/>
            </a:pPr>
            <a:r>
              <a:rPr lang="en" sz="1600" dirty="0">
                <a:latin typeface="IBM Plex Sans Medium"/>
                <a:ea typeface="IBM Plex Sans Medium"/>
                <a:cs typeface="IBM Plex Sans Medium"/>
                <a:sym typeface="IBM Plex Sans Medium"/>
              </a:rPr>
              <a:t>Team Name :TETRIS</a:t>
            </a:r>
            <a:endParaRPr sz="1600" dirty="0">
              <a:latin typeface="IBM Plex Sans Medium"/>
              <a:ea typeface="IBM Plex Sans Medium"/>
              <a:cs typeface="IBM Plex Sans Medium"/>
              <a:sym typeface="IBM Plex Sans Medium"/>
            </a:endParaRPr>
          </a:p>
          <a:p>
            <a:pPr marL="0" lvl="0" indent="0" algn="ctr" rtl="0">
              <a:spcBef>
                <a:spcPts val="0"/>
              </a:spcBef>
              <a:spcAft>
                <a:spcPts val="0"/>
              </a:spcAft>
              <a:buNone/>
            </a:pPr>
            <a:r>
              <a:rPr lang="en" sz="1600" dirty="0">
                <a:latin typeface="IBM Plex Sans Medium"/>
                <a:ea typeface="IBM Plex Sans Medium"/>
                <a:cs typeface="IBM Plex Sans Medium"/>
                <a:sym typeface="IBM Plex Sans Medium"/>
              </a:rPr>
              <a:t>College Name : Guru Gobind Singh Indraprastha University		 </a:t>
            </a:r>
            <a:endParaRPr sz="1600" dirty="0">
              <a:latin typeface="IBM Plex Sans Medium"/>
              <a:ea typeface="IBM Plex Sans Medium"/>
              <a:cs typeface="IBM Plex Sans Medium"/>
              <a:sym typeface="IBM Plex Sans Medium"/>
            </a:endParaRPr>
          </a:p>
        </p:txBody>
      </p:sp>
      <p:sp>
        <p:nvSpPr>
          <p:cNvPr id="57" name="Google Shape;57;p13"/>
          <p:cNvSpPr/>
          <p:nvPr/>
        </p:nvSpPr>
        <p:spPr>
          <a:xfrm>
            <a:off x="313000" y="1316675"/>
            <a:ext cx="6969300" cy="3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p:nvPr/>
        </p:nvSpPr>
        <p:spPr>
          <a:xfrm>
            <a:off x="0" y="4018825"/>
            <a:ext cx="9144000" cy="95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9" name="Google Shape;59;p13"/>
          <p:cNvPicPr preferRelativeResize="0"/>
          <p:nvPr/>
        </p:nvPicPr>
        <p:blipFill>
          <a:blip r:embed="rId3">
            <a:alphaModFix/>
          </a:blip>
          <a:stretch>
            <a:fillRect/>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432972" y="179863"/>
            <a:ext cx="3160833" cy="5403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Solution Design</a:t>
            </a:r>
            <a:endParaRPr sz="3200" dirty="0">
              <a:solidFill>
                <a:schemeClr val="dk1"/>
              </a:solidFill>
              <a:latin typeface="IBM Plex Sans Medium"/>
              <a:ea typeface="IBM Plex Sans Medium"/>
              <a:cs typeface="IBM Plex Sans Medium"/>
              <a:sym typeface="IBM Plex Sans Medium"/>
            </a:endParaRPr>
          </a:p>
        </p:txBody>
      </p:sp>
      <p:sp>
        <p:nvSpPr>
          <p:cNvPr id="113" name="Google Shape;113;p21"/>
          <p:cNvSpPr txBox="1"/>
          <p:nvPr/>
        </p:nvSpPr>
        <p:spPr>
          <a:xfrm>
            <a:off x="432972" y="720231"/>
            <a:ext cx="8343296" cy="4423270"/>
          </a:xfrm>
          <a:prstGeom prst="rect">
            <a:avLst/>
          </a:prstGeom>
          <a:noFill/>
          <a:ln>
            <a:noFill/>
          </a:ln>
        </p:spPr>
        <p:txBody>
          <a:bodyPr spcFirstLastPara="1" wrap="square" lIns="91425" tIns="91425" rIns="91425" bIns="91425" anchor="t" anchorCtr="0">
            <a:noAutofit/>
          </a:bodyPr>
          <a:lstStyle/>
          <a:p>
            <a:r>
              <a:rPr lang="en-US" b="1" u="sng" dirty="0"/>
              <a:t>Proposed Solution</a:t>
            </a:r>
          </a:p>
          <a:p>
            <a:pPr>
              <a:buFont typeface="Arial" panose="020B0604020202020204" pitchFamily="34" charset="0"/>
              <a:buChar char="•"/>
            </a:pPr>
            <a:r>
              <a:rPr lang="en-US" sz="1200" b="1" dirty="0"/>
              <a:t>Automated System:</a:t>
            </a:r>
            <a:r>
              <a:rPr lang="en-US" sz="1200" dirty="0"/>
              <a:t> Develop a machine learning-based system for plant disease detection and severity assessment using high-resolution images.</a:t>
            </a:r>
          </a:p>
          <a:p>
            <a:pPr>
              <a:buFont typeface="Arial" panose="020B0604020202020204" pitchFamily="34" charset="0"/>
              <a:buChar char="•"/>
            </a:pPr>
            <a:r>
              <a:rPr lang="en-US" sz="1200" b="1" dirty="0"/>
              <a:t>Deep Learning Models:</a:t>
            </a:r>
            <a:r>
              <a:rPr lang="en-US" sz="1200" dirty="0"/>
              <a:t> Utilize Convolutional Neural Networks (CNNs) to enhance accuracy in identifying and classifying diseases.</a:t>
            </a:r>
          </a:p>
          <a:p>
            <a:pPr>
              <a:buFont typeface="Arial" panose="020B0604020202020204" pitchFamily="34" charset="0"/>
              <a:buChar char="•"/>
            </a:pPr>
            <a:r>
              <a:rPr lang="en-US" sz="1200" b="1" dirty="0"/>
              <a:t>Severity Assessment:</a:t>
            </a:r>
            <a:r>
              <a:rPr lang="en-US" sz="1200" dirty="0"/>
              <a:t> Implement deep learning techniques to quantify disease severity for timely intervention.</a:t>
            </a:r>
          </a:p>
          <a:p>
            <a:endParaRPr lang="en-US" sz="1200" dirty="0"/>
          </a:p>
          <a:p>
            <a:r>
              <a:rPr lang="en-US" b="1" u="sng" dirty="0"/>
              <a:t>Implementation Plan</a:t>
            </a:r>
          </a:p>
          <a:p>
            <a:pPr>
              <a:buFont typeface="+mj-lt"/>
              <a:buAutoNum type="arabicPeriod"/>
            </a:pPr>
            <a:r>
              <a:rPr lang="en-US" sz="1200" b="1" dirty="0"/>
              <a:t>Data Collection:</a:t>
            </a:r>
            <a:endParaRPr lang="en-US" sz="1200" dirty="0"/>
          </a:p>
          <a:p>
            <a:pPr marL="742950" lvl="1" indent="-285750">
              <a:buFont typeface="+mj-lt"/>
              <a:buAutoNum type="arabicPeriod"/>
            </a:pPr>
            <a:r>
              <a:rPr lang="en-US" sz="1200" dirty="0"/>
              <a:t>Gather and preprocess plant leaf images from sources like Kaggle and </a:t>
            </a:r>
            <a:r>
              <a:rPr lang="en-US" sz="1200" dirty="0" err="1"/>
              <a:t>PlantVillage</a:t>
            </a:r>
            <a:r>
              <a:rPr lang="en-US" sz="1200" dirty="0"/>
              <a:t>.</a:t>
            </a:r>
          </a:p>
          <a:p>
            <a:pPr>
              <a:buFont typeface="+mj-lt"/>
              <a:buAutoNum type="arabicPeriod"/>
            </a:pPr>
            <a:r>
              <a:rPr lang="en-US" sz="1200" b="1" dirty="0"/>
              <a:t>Model Development:</a:t>
            </a:r>
            <a:endParaRPr lang="en-US" sz="1200" dirty="0"/>
          </a:p>
          <a:p>
            <a:pPr marL="742950" lvl="1" indent="-285750">
              <a:buFont typeface="+mj-lt"/>
              <a:buAutoNum type="arabicPeriod"/>
            </a:pPr>
            <a:r>
              <a:rPr lang="en-US" sz="1200" dirty="0"/>
              <a:t>Build and train CNN models using TensorFlow/</a:t>
            </a:r>
            <a:r>
              <a:rPr lang="en-US" sz="1200" dirty="0" err="1"/>
              <a:t>Keras</a:t>
            </a:r>
            <a:r>
              <a:rPr lang="en-US" sz="1200" dirty="0"/>
              <a:t>.</a:t>
            </a:r>
          </a:p>
          <a:p>
            <a:pPr marL="742950" lvl="1" indent="-285750">
              <a:buFont typeface="+mj-lt"/>
              <a:buAutoNum type="arabicPeriod"/>
            </a:pPr>
            <a:r>
              <a:rPr lang="en-US" sz="1200" dirty="0"/>
              <a:t>Apply data augmentation techniques to improve model robustness.</a:t>
            </a:r>
          </a:p>
          <a:p>
            <a:pPr>
              <a:buFont typeface="+mj-lt"/>
              <a:buAutoNum type="arabicPeriod"/>
            </a:pPr>
            <a:r>
              <a:rPr lang="en-US" sz="1200" b="1" dirty="0"/>
              <a:t>Evaluation and Testing:</a:t>
            </a:r>
            <a:endParaRPr lang="en-US" sz="1200" dirty="0"/>
          </a:p>
          <a:p>
            <a:pPr marL="742950" lvl="1" indent="-285750">
              <a:buFont typeface="+mj-lt"/>
              <a:buAutoNum type="arabicPeriod"/>
            </a:pPr>
            <a:r>
              <a:rPr lang="en-US" sz="1200" dirty="0"/>
              <a:t>Assess model performance using precision, recall, and F1 score.</a:t>
            </a:r>
          </a:p>
          <a:p>
            <a:pPr marL="742950" lvl="1" indent="-285750">
              <a:buFont typeface="+mj-lt"/>
              <a:buAutoNum type="arabicPeriod"/>
            </a:pPr>
            <a:r>
              <a:rPr lang="en-US" sz="1200" dirty="0"/>
              <a:t>Validate with real-world datasets to ensure practical applicability.</a:t>
            </a:r>
          </a:p>
          <a:p>
            <a:pPr marL="457200" lvl="1"/>
            <a:endParaRPr lang="en-US" sz="1200" dirty="0"/>
          </a:p>
          <a:p>
            <a:r>
              <a:rPr lang="en-US" b="1" u="sng" dirty="0"/>
              <a:t>Alignment with SDGs</a:t>
            </a:r>
          </a:p>
          <a:p>
            <a:pPr>
              <a:buFont typeface="Arial" panose="020B0604020202020204" pitchFamily="34" charset="0"/>
              <a:buChar char="•"/>
            </a:pPr>
            <a:r>
              <a:rPr lang="en-US" sz="1200" b="1" dirty="0"/>
              <a:t>SDG 3 (Good Health and Well-being):</a:t>
            </a:r>
            <a:endParaRPr lang="en-US" sz="1200" dirty="0"/>
          </a:p>
          <a:p>
            <a:pPr marL="742950" lvl="1" indent="-285750">
              <a:buFont typeface="Arial" panose="020B0604020202020204" pitchFamily="34" charset="0"/>
              <a:buChar char="•"/>
            </a:pPr>
            <a:r>
              <a:rPr lang="en-US" sz="1200" b="1" dirty="0"/>
              <a:t>Objective:</a:t>
            </a:r>
            <a:r>
              <a:rPr lang="en-US" sz="1200" dirty="0"/>
              <a:t> Improve agricultural productivity and food security.</a:t>
            </a:r>
          </a:p>
          <a:p>
            <a:pPr marL="742950" lvl="1" indent="-285750">
              <a:buFont typeface="Arial" panose="020B0604020202020204" pitchFamily="34" charset="0"/>
              <a:buChar char="•"/>
            </a:pPr>
            <a:r>
              <a:rPr lang="en-US" sz="1200" b="1" dirty="0"/>
              <a:t>Impact:</a:t>
            </a:r>
            <a:r>
              <a:rPr lang="en-US" sz="1200" dirty="0"/>
              <a:t> Early disease detection leads to better crop management, reducing losses and supporting sustainable agriculture.</a:t>
            </a:r>
          </a:p>
          <a:p>
            <a:pPr marL="457200" lvl="1"/>
            <a:endParaRPr lang="en-US" sz="1200" dirty="0"/>
          </a:p>
          <a:p>
            <a:endParaRPr lang="en-US" sz="1200" dirty="0"/>
          </a:p>
        </p:txBody>
      </p:sp>
      <p:sp>
        <p:nvSpPr>
          <p:cNvPr id="114" name="Google Shape;114;p21"/>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2"/>
          <p:cNvSpPr txBox="1"/>
          <p:nvPr/>
        </p:nvSpPr>
        <p:spPr>
          <a:xfrm>
            <a:off x="486504" y="359062"/>
            <a:ext cx="2963100" cy="5660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Visualization</a:t>
            </a:r>
            <a:endParaRPr sz="3200" dirty="0">
              <a:solidFill>
                <a:schemeClr val="dk1"/>
              </a:solidFill>
              <a:latin typeface="IBM Plex Sans Medium"/>
              <a:ea typeface="IBM Plex Sans Medium"/>
              <a:cs typeface="IBM Plex Sans Medium"/>
              <a:sym typeface="IBM Plex Sans Medium"/>
            </a:endParaRPr>
          </a:p>
        </p:txBody>
      </p:sp>
      <p:sp>
        <p:nvSpPr>
          <p:cNvPr id="120" name="Google Shape;120;p22"/>
          <p:cNvSpPr txBox="1"/>
          <p:nvPr/>
        </p:nvSpPr>
        <p:spPr>
          <a:xfrm>
            <a:off x="486504" y="925084"/>
            <a:ext cx="8170991" cy="2899317"/>
          </a:xfrm>
          <a:prstGeom prst="rect">
            <a:avLst/>
          </a:prstGeom>
          <a:noFill/>
          <a:ln>
            <a:noFill/>
          </a:ln>
        </p:spPr>
        <p:txBody>
          <a:bodyPr spcFirstLastPara="1" wrap="square" lIns="91425" tIns="91425" rIns="91425" bIns="91425" anchor="t" anchorCtr="0">
            <a:noAutofit/>
          </a:bodyPr>
          <a:lstStyle/>
          <a:p>
            <a:r>
              <a:rPr lang="en-US" b="1" u="sng" dirty="0"/>
              <a:t>Data Visualization Techniques Used</a:t>
            </a:r>
          </a:p>
          <a:p>
            <a:endParaRPr lang="en-US" sz="1200" b="1" dirty="0"/>
          </a:p>
          <a:p>
            <a:pPr>
              <a:buFont typeface="Arial" panose="020B0604020202020204" pitchFamily="34" charset="0"/>
              <a:buChar char="•"/>
            </a:pPr>
            <a:r>
              <a:rPr lang="en-US" sz="1200" b="1" dirty="0"/>
              <a:t>Charts:</a:t>
            </a:r>
            <a:endParaRPr lang="en-US" sz="1200" dirty="0"/>
          </a:p>
          <a:p>
            <a:pPr marL="742950" lvl="1" indent="-285750">
              <a:buFont typeface="Arial" panose="020B0604020202020204" pitchFamily="34" charset="0"/>
              <a:buChar char="•"/>
            </a:pPr>
            <a:r>
              <a:rPr lang="en-US" sz="1200" b="1" dirty="0"/>
              <a:t>Line Charts:</a:t>
            </a:r>
            <a:r>
              <a:rPr lang="en-US" sz="1200" dirty="0"/>
              <a:t> Track training and validation loss/accuracy over epochs.</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endParaRPr lang="en-US" sz="1200" b="1" dirty="0"/>
          </a:p>
        </p:txBody>
      </p:sp>
      <p:sp>
        <p:nvSpPr>
          <p:cNvPr id="121" name="Google Shape;121;p22"/>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 name="Picture 8">
            <a:extLst>
              <a:ext uri="{FF2B5EF4-FFF2-40B4-BE49-F238E27FC236}">
                <a16:creationId xmlns:a16="http://schemas.microsoft.com/office/drawing/2014/main" id="{55C0DED3-9AEA-8D77-0AFB-75F659DF5FD2}"/>
              </a:ext>
            </a:extLst>
          </p:cNvPr>
          <p:cNvPicPr>
            <a:picLocks noChangeAspect="1"/>
          </p:cNvPicPr>
          <p:nvPr/>
        </p:nvPicPr>
        <p:blipFill>
          <a:blip r:embed="rId3"/>
          <a:stretch>
            <a:fillRect/>
          </a:stretch>
        </p:blipFill>
        <p:spPr>
          <a:xfrm>
            <a:off x="486504" y="2077383"/>
            <a:ext cx="7470389" cy="26593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9CF902-56C4-2E39-2C01-F3127E628E7C}"/>
              </a:ext>
            </a:extLst>
          </p:cNvPr>
          <p:cNvPicPr>
            <a:picLocks noChangeAspect="1"/>
          </p:cNvPicPr>
          <p:nvPr/>
        </p:nvPicPr>
        <p:blipFill>
          <a:blip r:embed="rId2"/>
          <a:stretch>
            <a:fillRect/>
          </a:stretch>
        </p:blipFill>
        <p:spPr>
          <a:xfrm>
            <a:off x="706066" y="749326"/>
            <a:ext cx="7731867" cy="4394174"/>
          </a:xfrm>
          <a:prstGeom prst="rect">
            <a:avLst/>
          </a:prstGeom>
        </p:spPr>
      </p:pic>
      <p:sp>
        <p:nvSpPr>
          <p:cNvPr id="11" name="TextBox 10">
            <a:extLst>
              <a:ext uri="{FF2B5EF4-FFF2-40B4-BE49-F238E27FC236}">
                <a16:creationId xmlns:a16="http://schemas.microsoft.com/office/drawing/2014/main" id="{269DA088-64B8-DC2C-33FE-312A6FE0EBD4}"/>
              </a:ext>
            </a:extLst>
          </p:cNvPr>
          <p:cNvSpPr txBox="1"/>
          <p:nvPr/>
        </p:nvSpPr>
        <p:spPr>
          <a:xfrm>
            <a:off x="404038" y="291882"/>
            <a:ext cx="7644809" cy="461665"/>
          </a:xfrm>
          <a:prstGeom prst="rect">
            <a:avLst/>
          </a:prstGeom>
          <a:noFill/>
        </p:spPr>
        <p:txBody>
          <a:bodyPr wrap="square">
            <a:spAutoFit/>
          </a:bodyPr>
          <a:lstStyle/>
          <a:p>
            <a:pPr>
              <a:buFont typeface="Arial" panose="020B0604020202020204" pitchFamily="34" charset="0"/>
              <a:buChar char="•"/>
            </a:pPr>
            <a:r>
              <a:rPr lang="en-US" sz="1200" b="1" dirty="0"/>
              <a:t>Graphs:</a:t>
            </a:r>
            <a:endParaRPr lang="en-US" sz="1200" dirty="0"/>
          </a:p>
          <a:p>
            <a:pPr marL="742950" lvl="1" indent="-285750">
              <a:buFont typeface="Arial" panose="020B0604020202020204" pitchFamily="34" charset="0"/>
              <a:buChar char="•"/>
            </a:pPr>
            <a:r>
              <a:rPr lang="en-US" sz="1200" b="1" dirty="0"/>
              <a:t>Confusion Matrix:</a:t>
            </a:r>
            <a:r>
              <a:rPr lang="en-US" sz="1200" dirty="0"/>
              <a:t> Visualizes model performance and misclassifications.</a:t>
            </a:r>
          </a:p>
        </p:txBody>
      </p:sp>
    </p:spTree>
    <p:extLst>
      <p:ext uri="{BB962C8B-B14F-4D97-AF65-F5344CB8AC3E}">
        <p14:creationId xmlns:p14="http://schemas.microsoft.com/office/powerpoint/2010/main" val="193086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E18F6-D937-BC88-008F-20FF8867A780}"/>
              </a:ext>
            </a:extLst>
          </p:cNvPr>
          <p:cNvSpPr txBox="1"/>
          <p:nvPr/>
        </p:nvSpPr>
        <p:spPr>
          <a:xfrm>
            <a:off x="244549" y="223284"/>
            <a:ext cx="8527311" cy="4955203"/>
          </a:xfrm>
          <a:prstGeom prst="rect">
            <a:avLst/>
          </a:prstGeom>
          <a:noFill/>
        </p:spPr>
        <p:txBody>
          <a:bodyPr wrap="square">
            <a:spAutoFit/>
          </a:bodyPr>
          <a:lstStyle/>
          <a:p>
            <a:pPr marL="742950" lvl="1" indent="-285750">
              <a:buFont typeface="Arial" panose="020B0604020202020204" pitchFamily="34" charset="0"/>
              <a:buChar char="•"/>
            </a:pPr>
            <a:r>
              <a:rPr lang="en-US" sz="1200" b="1" dirty="0"/>
              <a:t>ROC Curve:</a:t>
            </a:r>
            <a:r>
              <a:rPr lang="en-US" sz="1200" dirty="0"/>
              <a:t> Illustrates model's ability to distinguish between classes.</a:t>
            </a:r>
          </a:p>
          <a:p>
            <a:pPr marL="742950" lvl="1" indent="-285750">
              <a:buFont typeface="Arial" panose="020B0604020202020204" pitchFamily="34" charset="0"/>
              <a:buChar char="•"/>
            </a:pPr>
            <a:endParaRPr lang="en-US" sz="1200" dirty="0"/>
          </a:p>
          <a:p>
            <a:pPr marL="742950" lvl="1" indent="-285750">
              <a:buFont typeface="Arial" panose="020B0604020202020204" pitchFamily="34" charset="0"/>
              <a:buChar char="•"/>
            </a:pPr>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pPr marL="457200" lvl="1"/>
            <a:endParaRPr lang="en-US" sz="1200" dirty="0"/>
          </a:p>
          <a:p>
            <a:r>
              <a:rPr lang="en-US" b="1" u="sng" dirty="0"/>
              <a:t>Key Visual Insights</a:t>
            </a:r>
          </a:p>
          <a:p>
            <a:endParaRPr lang="en-US" b="1" u="sng" dirty="0"/>
          </a:p>
          <a:p>
            <a:pPr>
              <a:buFont typeface="Arial" panose="020B0604020202020204" pitchFamily="34" charset="0"/>
              <a:buChar char="•"/>
            </a:pPr>
            <a:r>
              <a:rPr lang="en-US" sz="1200" b="1" dirty="0"/>
              <a:t>Training Progress:</a:t>
            </a:r>
            <a:r>
              <a:rPr lang="en-US" sz="1200" dirty="0"/>
              <a:t> Line charts reveal how the model improves over time with each epoch.</a:t>
            </a:r>
          </a:p>
          <a:p>
            <a:pPr>
              <a:buFont typeface="Arial" panose="020B0604020202020204" pitchFamily="34" charset="0"/>
              <a:buChar char="•"/>
            </a:pPr>
            <a:r>
              <a:rPr lang="en-US" sz="1200" b="1" dirty="0"/>
              <a:t>Performance Metrics:</a:t>
            </a:r>
            <a:r>
              <a:rPr lang="en-US" sz="1200" dirty="0"/>
              <a:t> Bar charts highlight the precision, recall, and F1 score of the model, showing its effectiveness.</a:t>
            </a:r>
          </a:p>
          <a:p>
            <a:pPr>
              <a:buFont typeface="Arial" panose="020B0604020202020204" pitchFamily="34" charset="0"/>
              <a:buChar char="•"/>
            </a:pPr>
            <a:r>
              <a:rPr lang="en-US" sz="1200" b="1" dirty="0"/>
              <a:t>Error Analysis:</a:t>
            </a:r>
            <a:r>
              <a:rPr lang="en-US" sz="1200" dirty="0"/>
              <a:t> Confusion matrix identifies classes where the model struggles and misclassifications, guiding further improvements.</a:t>
            </a:r>
          </a:p>
        </p:txBody>
      </p:sp>
      <p:pic>
        <p:nvPicPr>
          <p:cNvPr id="7" name="Picture 6">
            <a:extLst>
              <a:ext uri="{FF2B5EF4-FFF2-40B4-BE49-F238E27FC236}">
                <a16:creationId xmlns:a16="http://schemas.microsoft.com/office/drawing/2014/main" id="{9868DAAE-BB41-8378-9A2C-57F7E712E697}"/>
              </a:ext>
            </a:extLst>
          </p:cNvPr>
          <p:cNvPicPr>
            <a:picLocks noChangeAspect="1"/>
          </p:cNvPicPr>
          <p:nvPr/>
        </p:nvPicPr>
        <p:blipFill>
          <a:blip r:embed="rId2"/>
          <a:stretch>
            <a:fillRect/>
          </a:stretch>
        </p:blipFill>
        <p:spPr>
          <a:xfrm>
            <a:off x="803627" y="468917"/>
            <a:ext cx="7409154" cy="3439472"/>
          </a:xfrm>
          <a:prstGeom prst="rect">
            <a:avLst/>
          </a:prstGeom>
        </p:spPr>
      </p:pic>
    </p:spTree>
    <p:extLst>
      <p:ext uri="{BB962C8B-B14F-4D97-AF65-F5344CB8AC3E}">
        <p14:creationId xmlns:p14="http://schemas.microsoft.com/office/powerpoint/2010/main" val="61258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3"/>
          <p:cNvSpPr txBox="1"/>
          <p:nvPr/>
        </p:nvSpPr>
        <p:spPr>
          <a:xfrm>
            <a:off x="289931" y="169000"/>
            <a:ext cx="2258078" cy="6004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Conclusion</a:t>
            </a:r>
            <a:endParaRPr sz="3200" dirty="0">
              <a:solidFill>
                <a:schemeClr val="dk1"/>
              </a:solidFill>
              <a:latin typeface="IBM Plex Sans Medium"/>
              <a:ea typeface="IBM Plex Sans Medium"/>
              <a:cs typeface="IBM Plex Sans Medium"/>
              <a:sym typeface="IBM Plex Sans Medium"/>
            </a:endParaRPr>
          </a:p>
        </p:txBody>
      </p:sp>
      <p:sp>
        <p:nvSpPr>
          <p:cNvPr id="127" name="Google Shape;127;p23"/>
          <p:cNvSpPr txBox="1"/>
          <p:nvPr/>
        </p:nvSpPr>
        <p:spPr>
          <a:xfrm>
            <a:off x="289931" y="616688"/>
            <a:ext cx="8608741" cy="4897460"/>
          </a:xfrm>
          <a:prstGeom prst="rect">
            <a:avLst/>
          </a:prstGeom>
          <a:noFill/>
          <a:ln>
            <a:noFill/>
          </a:ln>
        </p:spPr>
        <p:txBody>
          <a:bodyPr spcFirstLastPara="1" wrap="square" lIns="91425" tIns="91425" rIns="91425" bIns="91425" anchor="t" anchorCtr="0">
            <a:noAutofit/>
          </a:bodyPr>
          <a:lstStyle/>
          <a:p>
            <a:r>
              <a:rPr lang="en-US" b="1" u="sng" dirty="0"/>
              <a:t>Summary of Findings</a:t>
            </a:r>
          </a:p>
          <a:p>
            <a:pPr>
              <a:buFont typeface="Arial" panose="020B0604020202020204" pitchFamily="34" charset="0"/>
              <a:buChar char="•"/>
            </a:pPr>
            <a:r>
              <a:rPr lang="en-US" sz="1200" b="1" dirty="0"/>
              <a:t>Model Performance:</a:t>
            </a:r>
            <a:endParaRPr lang="en-US" sz="1200" dirty="0"/>
          </a:p>
          <a:p>
            <a:pPr marL="742950" lvl="1" indent="-285750">
              <a:buFont typeface="Arial" panose="020B0604020202020204" pitchFamily="34" charset="0"/>
              <a:buChar char="•"/>
            </a:pPr>
            <a:r>
              <a:rPr lang="en-US" sz="1200" b="1" dirty="0"/>
              <a:t>Precision:</a:t>
            </a:r>
            <a:r>
              <a:rPr lang="en-US" sz="1200" dirty="0"/>
              <a:t> 0.6879</a:t>
            </a:r>
          </a:p>
          <a:p>
            <a:pPr marL="742950" lvl="1" indent="-285750">
              <a:buFont typeface="Arial" panose="020B0604020202020204" pitchFamily="34" charset="0"/>
              <a:buChar char="•"/>
            </a:pPr>
            <a:r>
              <a:rPr lang="en-US" sz="1200" b="1" dirty="0"/>
              <a:t>Recall:</a:t>
            </a:r>
            <a:r>
              <a:rPr lang="en-US" sz="1200" dirty="0"/>
              <a:t> 0.7774</a:t>
            </a:r>
          </a:p>
          <a:p>
            <a:pPr marL="742950" lvl="1" indent="-285750">
              <a:buFont typeface="Arial" panose="020B0604020202020204" pitchFamily="34" charset="0"/>
              <a:buChar char="•"/>
            </a:pPr>
            <a:r>
              <a:rPr lang="en-US" sz="1200" b="1" dirty="0"/>
              <a:t>F1 Score:</a:t>
            </a:r>
            <a:r>
              <a:rPr lang="en-US" sz="1200" dirty="0"/>
              <a:t> 0.6882</a:t>
            </a:r>
          </a:p>
          <a:p>
            <a:pPr>
              <a:buFont typeface="Arial" panose="020B0604020202020204" pitchFamily="34" charset="0"/>
              <a:buChar char="•"/>
            </a:pPr>
            <a:r>
              <a:rPr lang="en-US" sz="1200" b="1" dirty="0"/>
              <a:t>Effectiveness:</a:t>
            </a:r>
            <a:r>
              <a:rPr lang="en-US" sz="1200" dirty="0"/>
              <a:t> Deep learning models significantly enhance accuracy in detecting and assessing plant diseases.</a:t>
            </a:r>
          </a:p>
          <a:p>
            <a:pPr>
              <a:buFont typeface="Arial" panose="020B0604020202020204" pitchFamily="34" charset="0"/>
              <a:buChar char="•"/>
            </a:pPr>
            <a:r>
              <a:rPr lang="en-US" sz="1200" b="1" dirty="0"/>
              <a:t>Visualization Insights:</a:t>
            </a:r>
            <a:r>
              <a:rPr lang="en-US" sz="1200" dirty="0"/>
              <a:t> Confusion matrix and performance metrics reveal strengths and areas for improvement in disease classification.</a:t>
            </a:r>
          </a:p>
          <a:p>
            <a:endParaRPr lang="en-US" sz="1200" dirty="0"/>
          </a:p>
          <a:p>
            <a:r>
              <a:rPr lang="en-US" b="1" u="sng" dirty="0"/>
              <a:t>Impact of Proposed Solution</a:t>
            </a:r>
          </a:p>
          <a:p>
            <a:pPr>
              <a:buFont typeface="Arial" panose="020B0604020202020204" pitchFamily="34" charset="0"/>
              <a:buChar char="•"/>
            </a:pPr>
            <a:r>
              <a:rPr lang="en-US" sz="1200" b="1" dirty="0"/>
              <a:t>Enhanced Accuracy:</a:t>
            </a:r>
            <a:r>
              <a:rPr lang="en-US" sz="1200" dirty="0"/>
              <a:t> Automated disease detection improves identification and severity assessment, reducing manual errors.</a:t>
            </a:r>
          </a:p>
          <a:p>
            <a:pPr>
              <a:buFont typeface="Arial" panose="020B0604020202020204" pitchFamily="34" charset="0"/>
              <a:buChar char="•"/>
            </a:pPr>
            <a:r>
              <a:rPr lang="en-US" sz="1200" b="1" dirty="0"/>
              <a:t>Increased Efficiency:</a:t>
            </a:r>
            <a:r>
              <a:rPr lang="en-US" sz="1200" dirty="0"/>
              <a:t> Streamlined process for early intervention and management of plant diseases, leading to better crop health.</a:t>
            </a:r>
          </a:p>
          <a:p>
            <a:pPr>
              <a:buFont typeface="Arial" panose="020B0604020202020204" pitchFamily="34" charset="0"/>
              <a:buChar char="•"/>
            </a:pPr>
            <a:r>
              <a:rPr lang="en-US" sz="1200" b="1" dirty="0"/>
              <a:t>Support for Agriculture:</a:t>
            </a:r>
            <a:r>
              <a:rPr lang="en-US" sz="1200" dirty="0"/>
              <a:t> Contributes to sustainable agricultural practices by reducing crop losses and improving productivity.</a:t>
            </a:r>
          </a:p>
          <a:p>
            <a:endParaRPr lang="en-US" u="sng" dirty="0"/>
          </a:p>
          <a:p>
            <a:r>
              <a:rPr lang="en-US" b="1" u="sng" dirty="0"/>
              <a:t>Future Work</a:t>
            </a:r>
          </a:p>
          <a:p>
            <a:pPr>
              <a:buFont typeface="Arial" panose="020B0604020202020204" pitchFamily="34" charset="0"/>
              <a:buChar char="•"/>
            </a:pPr>
            <a:r>
              <a:rPr lang="en-US" sz="1200" b="1" dirty="0"/>
              <a:t>Model Refinement:</a:t>
            </a:r>
            <a:r>
              <a:rPr lang="en-US" sz="1200" dirty="0"/>
              <a:t> Improve precision and recall by incorporating more diverse datasets and advanced models.</a:t>
            </a:r>
          </a:p>
          <a:p>
            <a:pPr>
              <a:buFont typeface="Arial" panose="020B0604020202020204" pitchFamily="34" charset="0"/>
              <a:buChar char="•"/>
            </a:pPr>
            <a:r>
              <a:rPr lang="en-US" sz="1200" b="1" dirty="0"/>
              <a:t>Real-World Deployment:</a:t>
            </a:r>
            <a:r>
              <a:rPr lang="en-US" sz="1200" dirty="0"/>
              <a:t> Integrate the solution into agricultural tools and platforms for practical use by farmers.</a:t>
            </a:r>
          </a:p>
          <a:p>
            <a:pPr>
              <a:buFont typeface="Arial" panose="020B0604020202020204" pitchFamily="34" charset="0"/>
              <a:buChar char="•"/>
            </a:pPr>
            <a:r>
              <a:rPr lang="en-US" sz="1200" b="1" dirty="0"/>
              <a:t>Extended Research:</a:t>
            </a:r>
            <a:r>
              <a:rPr lang="en-US" sz="1200" dirty="0"/>
              <a:t> Explore additional applications, such as integrating with other agricultural monitoring systems or extending to new plant species</a:t>
            </a:r>
          </a:p>
          <a:p>
            <a:pPr>
              <a:buFont typeface="Arial" panose="020B0604020202020204" pitchFamily="34" charset="0"/>
              <a:buChar char="•"/>
            </a:pPr>
            <a:endParaRPr lang="en-US" sz="1200" dirty="0"/>
          </a:p>
          <a:p>
            <a:endParaRPr lang="en-US" sz="1200" dirty="0"/>
          </a:p>
        </p:txBody>
      </p:sp>
      <p:sp>
        <p:nvSpPr>
          <p:cNvPr id="128" name="Google Shape;128;p23"/>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C0983DAE-BACD-492E-4C89-7F57E978383A}"/>
              </a:ext>
            </a:extLst>
          </p:cNvPr>
          <p:cNvPicPr>
            <a:picLocks noChangeAspect="1"/>
          </p:cNvPicPr>
          <p:nvPr/>
        </p:nvPicPr>
        <p:blipFill>
          <a:blip r:embed="rId3"/>
          <a:stretch>
            <a:fillRect/>
          </a:stretch>
        </p:blipFill>
        <p:spPr>
          <a:xfrm>
            <a:off x="2456121" y="850605"/>
            <a:ext cx="6517758" cy="7887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4"/>
          <p:cNvSpPr txBox="1"/>
          <p:nvPr/>
        </p:nvSpPr>
        <p:spPr>
          <a:xfrm>
            <a:off x="242711" y="151081"/>
            <a:ext cx="2309103" cy="6488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References</a:t>
            </a:r>
            <a:endParaRPr sz="3200" dirty="0">
              <a:solidFill>
                <a:schemeClr val="dk1"/>
              </a:solidFill>
              <a:latin typeface="IBM Plex Sans Medium"/>
              <a:ea typeface="IBM Plex Sans Medium"/>
              <a:cs typeface="IBM Plex Sans Medium"/>
              <a:sym typeface="IBM Plex Sans Medium"/>
            </a:endParaRPr>
          </a:p>
        </p:txBody>
      </p:sp>
      <p:sp>
        <p:nvSpPr>
          <p:cNvPr id="134" name="Google Shape;134;p24"/>
          <p:cNvSpPr txBox="1"/>
          <p:nvPr/>
        </p:nvSpPr>
        <p:spPr>
          <a:xfrm>
            <a:off x="242712" y="754425"/>
            <a:ext cx="8658577" cy="4019585"/>
          </a:xfrm>
          <a:prstGeom prst="rect">
            <a:avLst/>
          </a:prstGeom>
          <a:noFill/>
          <a:ln>
            <a:noFill/>
          </a:ln>
        </p:spPr>
        <p:txBody>
          <a:bodyPr spcFirstLastPara="1" wrap="square" lIns="91425" tIns="91425" rIns="91425" bIns="91425" anchor="t" anchorCtr="0">
            <a:noAutofit/>
          </a:bodyPr>
          <a:lstStyle/>
          <a:p>
            <a:r>
              <a:rPr lang="en-US" b="1" u="sng" dirty="0"/>
              <a:t>Data Sources</a:t>
            </a:r>
          </a:p>
          <a:p>
            <a:pPr>
              <a:buFont typeface="Arial" panose="020B0604020202020204" pitchFamily="34" charset="0"/>
              <a:buChar char="•"/>
            </a:pPr>
            <a:r>
              <a:rPr lang="en-US" sz="1200" b="1" dirty="0"/>
              <a:t>Plant Village Dataset:</a:t>
            </a:r>
            <a:endParaRPr lang="en-US" sz="1200" dirty="0"/>
          </a:p>
          <a:p>
            <a:pPr marL="742950" lvl="1" indent="-285750">
              <a:buFont typeface="Arial" panose="020B0604020202020204" pitchFamily="34" charset="0"/>
              <a:buChar char="•"/>
            </a:pPr>
            <a:r>
              <a:rPr lang="en-US" sz="1200" b="1" dirty="0"/>
              <a:t>Description:</a:t>
            </a:r>
            <a:r>
              <a:rPr lang="en-US" sz="1200" dirty="0"/>
              <a:t> Publicly available dataset with images of healthy and diseased plant leaves.</a:t>
            </a:r>
          </a:p>
          <a:p>
            <a:pPr>
              <a:buFont typeface="Arial" panose="020B0604020202020204" pitchFamily="34" charset="0"/>
              <a:buChar char="•"/>
            </a:pPr>
            <a:r>
              <a:rPr lang="en-US" sz="1200" b="1" dirty="0"/>
              <a:t>Kaggle:</a:t>
            </a:r>
            <a:endParaRPr lang="en-US" sz="1200" dirty="0"/>
          </a:p>
          <a:p>
            <a:pPr marL="742950" lvl="1" indent="-285750">
              <a:buFont typeface="Arial" panose="020B0604020202020204" pitchFamily="34" charset="0"/>
              <a:buChar char="•"/>
            </a:pPr>
            <a:r>
              <a:rPr lang="en-US" sz="1200" b="1" dirty="0"/>
              <a:t>Description:</a:t>
            </a:r>
            <a:r>
              <a:rPr lang="en-US" sz="1200" dirty="0"/>
              <a:t> Repository of various datasets for plant disease detection and severity assessment.</a:t>
            </a:r>
          </a:p>
          <a:p>
            <a:pPr marL="742950" lvl="1" indent="-285750">
              <a:buFont typeface="Arial" panose="020B0604020202020204" pitchFamily="34" charset="0"/>
              <a:buChar char="•"/>
            </a:pPr>
            <a:endParaRPr lang="en-US" sz="1200" dirty="0"/>
          </a:p>
          <a:p>
            <a:r>
              <a:rPr lang="en-IN" b="1" u="sng" dirty="0"/>
              <a:t>Tools and Software Used</a:t>
            </a:r>
          </a:p>
          <a:p>
            <a:pPr>
              <a:buFont typeface="Arial" panose="020B0604020202020204" pitchFamily="34" charset="0"/>
              <a:buChar char="•"/>
            </a:pPr>
            <a:r>
              <a:rPr lang="en-IN" sz="1200" b="1" dirty="0"/>
              <a:t>Programming Languages:</a:t>
            </a:r>
            <a:endParaRPr lang="en-IN" sz="1200" dirty="0"/>
          </a:p>
          <a:p>
            <a:pPr marL="742950" lvl="1" indent="-285750">
              <a:buFont typeface="Arial" panose="020B0604020202020204" pitchFamily="34" charset="0"/>
              <a:buChar char="•"/>
            </a:pPr>
            <a:r>
              <a:rPr lang="en-IN" sz="1200" b="1" dirty="0"/>
              <a:t>Python:</a:t>
            </a:r>
            <a:r>
              <a:rPr lang="en-IN" sz="1200" dirty="0"/>
              <a:t> For data manipulation, model development, and evaluation.</a:t>
            </a:r>
          </a:p>
          <a:p>
            <a:pPr>
              <a:buFont typeface="Arial" panose="020B0604020202020204" pitchFamily="34" charset="0"/>
              <a:buChar char="•"/>
            </a:pPr>
            <a:r>
              <a:rPr lang="en-IN" sz="1200" b="1" dirty="0"/>
              <a:t>Libraries and Frameworks:</a:t>
            </a:r>
            <a:endParaRPr lang="en-IN" sz="1200" dirty="0"/>
          </a:p>
          <a:p>
            <a:pPr marL="742950" lvl="1" indent="-285750">
              <a:buFont typeface="Arial" panose="020B0604020202020204" pitchFamily="34" charset="0"/>
              <a:buChar char="•"/>
            </a:pPr>
            <a:r>
              <a:rPr lang="en-IN" sz="1200" b="1" dirty="0"/>
              <a:t>NumPy, Pandas:</a:t>
            </a:r>
            <a:r>
              <a:rPr lang="en-IN" sz="1200" dirty="0"/>
              <a:t> Data handling and analysis.</a:t>
            </a:r>
          </a:p>
          <a:p>
            <a:pPr marL="742950" lvl="1" indent="-285750">
              <a:buFont typeface="Arial" panose="020B0604020202020204" pitchFamily="34" charset="0"/>
              <a:buChar char="•"/>
            </a:pPr>
            <a:r>
              <a:rPr lang="en-IN" sz="1200" b="1" dirty="0"/>
              <a:t>Matplotlib, Seaborn:</a:t>
            </a:r>
            <a:r>
              <a:rPr lang="en-IN" sz="1200" dirty="0"/>
              <a:t> Visualization of results.</a:t>
            </a:r>
          </a:p>
          <a:p>
            <a:pPr marL="742950" lvl="1" indent="-285750">
              <a:buFont typeface="Arial" panose="020B0604020202020204" pitchFamily="34" charset="0"/>
              <a:buChar char="•"/>
            </a:pPr>
            <a:r>
              <a:rPr lang="en-IN" sz="1200" b="1" dirty="0"/>
              <a:t>TensorFlow/</a:t>
            </a:r>
            <a:r>
              <a:rPr lang="en-IN" sz="1200" b="1" dirty="0" err="1"/>
              <a:t>Keras</a:t>
            </a:r>
            <a:r>
              <a:rPr lang="en-IN" sz="1200" b="1" dirty="0"/>
              <a:t>:</a:t>
            </a:r>
            <a:r>
              <a:rPr lang="en-IN" sz="1200" dirty="0"/>
              <a:t> Model development and training.</a:t>
            </a:r>
          </a:p>
          <a:p>
            <a:pPr marL="742950" lvl="1" indent="-285750">
              <a:buFont typeface="Arial" panose="020B0604020202020204" pitchFamily="34" charset="0"/>
              <a:buChar char="•"/>
            </a:pPr>
            <a:r>
              <a:rPr lang="en-IN" sz="1200" b="1" dirty="0"/>
              <a:t>Scikit-learn:</a:t>
            </a:r>
            <a:r>
              <a:rPr lang="en-IN" sz="1200" dirty="0"/>
              <a:t> Model evaluation and preprocessing.</a:t>
            </a:r>
          </a:p>
          <a:p>
            <a:pPr>
              <a:buFont typeface="Arial" panose="020B0604020202020204" pitchFamily="34" charset="0"/>
              <a:buChar char="•"/>
            </a:pPr>
            <a:r>
              <a:rPr lang="en-IN" sz="1200" b="1" dirty="0"/>
              <a:t>Development Environments:</a:t>
            </a:r>
            <a:endParaRPr lang="en-IN" sz="1200" dirty="0"/>
          </a:p>
          <a:p>
            <a:pPr marL="742950" lvl="1" indent="-285750">
              <a:buFont typeface="Arial" panose="020B0604020202020204" pitchFamily="34" charset="0"/>
              <a:buChar char="•"/>
            </a:pPr>
            <a:r>
              <a:rPr lang="en-IN" sz="1200" b="1" dirty="0" err="1"/>
              <a:t>Jupyter</a:t>
            </a:r>
            <a:r>
              <a:rPr lang="en-IN" sz="1200" b="1" dirty="0"/>
              <a:t>/Google </a:t>
            </a:r>
            <a:r>
              <a:rPr lang="en-IN" sz="1200" b="1" dirty="0" err="1"/>
              <a:t>Colab</a:t>
            </a:r>
            <a:r>
              <a:rPr lang="en-IN" sz="1200" b="1" dirty="0"/>
              <a:t>:</a:t>
            </a:r>
            <a:r>
              <a:rPr lang="en-IN" sz="1200" dirty="0"/>
              <a:t> For documenting and running code.</a:t>
            </a:r>
          </a:p>
          <a:p>
            <a:pPr marL="457200" lvl="1"/>
            <a:endParaRPr lang="en-IN" sz="1200" dirty="0"/>
          </a:p>
          <a:p>
            <a:r>
              <a:rPr lang="en-US" b="1" u="sng" dirty="0"/>
              <a:t>Additional References</a:t>
            </a:r>
          </a:p>
          <a:p>
            <a:pPr>
              <a:buFont typeface="Arial" panose="020B0604020202020204" pitchFamily="34" charset="0"/>
              <a:buChar char="•"/>
            </a:pPr>
            <a:r>
              <a:rPr lang="en-US" sz="1200" b="1" dirty="0"/>
              <a:t>Research Papers:</a:t>
            </a:r>
            <a:r>
              <a:rPr lang="en-US" sz="1200" dirty="0"/>
              <a:t> Relevant literature on plant disease detection using machine learning and deep learning.</a:t>
            </a:r>
          </a:p>
          <a:p>
            <a:pPr>
              <a:buFont typeface="Arial" panose="020B0604020202020204" pitchFamily="34" charset="0"/>
              <a:buChar char="•"/>
            </a:pPr>
            <a:r>
              <a:rPr lang="en-US" sz="1200" b="1" dirty="0"/>
              <a:t>Documentation:</a:t>
            </a:r>
            <a:r>
              <a:rPr lang="en-US" sz="1200" dirty="0"/>
              <a:t> Official documentation for TensorFlow, </a:t>
            </a:r>
            <a:r>
              <a:rPr lang="en-US" sz="1200" dirty="0" err="1"/>
              <a:t>Keras</a:t>
            </a:r>
            <a:r>
              <a:rPr lang="en-US" sz="1200" dirty="0"/>
              <a:t>, and Scikit-learn for model development and evaluation.</a:t>
            </a:r>
          </a:p>
          <a:p>
            <a:pPr>
              <a:buFont typeface="Arial" panose="020B0604020202020204" pitchFamily="34" charset="0"/>
              <a:buChar char="•"/>
            </a:pPr>
            <a:r>
              <a:rPr lang="en-US" sz="1200" b="1" dirty="0"/>
              <a:t>Tutorials:</a:t>
            </a:r>
            <a:r>
              <a:rPr lang="en-US" sz="1200" dirty="0"/>
              <a:t> Online resources and tutorials for advanced machine learning techniques and data preprocessing.</a:t>
            </a:r>
          </a:p>
          <a:p>
            <a:pPr marL="457200" lvl="1"/>
            <a:endParaRPr lang="en-US" sz="1200" dirty="0"/>
          </a:p>
          <a:p>
            <a:pPr marL="457200" lvl="0" indent="-342900" algn="l" rtl="0">
              <a:spcBef>
                <a:spcPts val="0"/>
              </a:spcBef>
              <a:spcAft>
                <a:spcPts val="0"/>
              </a:spcAft>
              <a:buClr>
                <a:schemeClr val="dk1"/>
              </a:buClr>
              <a:buSzPts val="1800"/>
              <a:buChar char="●"/>
            </a:pPr>
            <a:endParaRPr sz="1600" dirty="0">
              <a:solidFill>
                <a:schemeClr val="dk1"/>
              </a:solidFill>
            </a:endParaRPr>
          </a:p>
        </p:txBody>
      </p:sp>
      <p:sp>
        <p:nvSpPr>
          <p:cNvPr id="135" name="Google Shape;135;p24"/>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txBox="1"/>
          <p:nvPr/>
        </p:nvSpPr>
        <p:spPr>
          <a:xfrm>
            <a:off x="559937" y="386829"/>
            <a:ext cx="3065764" cy="6052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Team Members</a:t>
            </a:r>
            <a:endParaRPr sz="3200" dirty="0">
              <a:solidFill>
                <a:schemeClr val="dk1"/>
              </a:solidFill>
              <a:latin typeface="IBM Plex Sans Medium"/>
              <a:ea typeface="IBM Plex Sans Medium"/>
              <a:cs typeface="IBM Plex Sans Medium"/>
              <a:sym typeface="IBM Plex Sans Medium"/>
            </a:endParaRPr>
          </a:p>
        </p:txBody>
      </p:sp>
      <p:sp>
        <p:nvSpPr>
          <p:cNvPr id="65" name="Google Shape;65;p14"/>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Google Shape;64;p14">
            <a:extLst>
              <a:ext uri="{FF2B5EF4-FFF2-40B4-BE49-F238E27FC236}">
                <a16:creationId xmlns:a16="http://schemas.microsoft.com/office/drawing/2014/main" id="{6151B4CB-36C5-3D24-2709-F38D230BA97A}"/>
              </a:ext>
            </a:extLst>
          </p:cNvPr>
          <p:cNvSpPr txBox="1"/>
          <p:nvPr/>
        </p:nvSpPr>
        <p:spPr>
          <a:xfrm>
            <a:off x="2360386" y="2571750"/>
            <a:ext cx="20136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IBM Plex Sans Medium"/>
              <a:ea typeface="IBM Plex Sans Medium"/>
              <a:cs typeface="IBM Plex Sans Medium"/>
              <a:sym typeface="IBM Plex Sans Medium"/>
            </a:endParaRPr>
          </a:p>
        </p:txBody>
      </p:sp>
      <p:sp>
        <p:nvSpPr>
          <p:cNvPr id="7" name="Google Shape;64;p14">
            <a:extLst>
              <a:ext uri="{FF2B5EF4-FFF2-40B4-BE49-F238E27FC236}">
                <a16:creationId xmlns:a16="http://schemas.microsoft.com/office/drawing/2014/main" id="{A89DFA6D-01B1-DAE2-CA7E-E044BB2A7FDF}"/>
              </a:ext>
            </a:extLst>
          </p:cNvPr>
          <p:cNvSpPr txBox="1"/>
          <p:nvPr/>
        </p:nvSpPr>
        <p:spPr>
          <a:xfrm>
            <a:off x="559937" y="1173813"/>
            <a:ext cx="5830229" cy="3451349"/>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Ankit Sharma</a:t>
            </a:r>
          </a:p>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Ayush Kumar</a:t>
            </a:r>
          </a:p>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Fahed Ahmad</a:t>
            </a:r>
          </a:p>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Kushagra Maheshwari</a:t>
            </a:r>
          </a:p>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Sandeep Mishra</a:t>
            </a:r>
          </a:p>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Shreya Shree</a:t>
            </a:r>
          </a:p>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Tarun Bhardwaj</a:t>
            </a:r>
          </a:p>
          <a:p>
            <a:pPr marL="342900" lvl="0" indent="-342900" algn="l" rtl="0">
              <a:spcBef>
                <a:spcPts val="0"/>
              </a:spcBef>
              <a:spcAft>
                <a:spcPts val="0"/>
              </a:spcAft>
              <a:buFont typeface="+mj-lt"/>
              <a:buAutoNum type="arabicPeriod"/>
            </a:pPr>
            <a:r>
              <a:rPr lang="en" sz="2400" spc="300" dirty="0">
                <a:solidFill>
                  <a:schemeClr val="dk1"/>
                </a:solidFill>
                <a:latin typeface="IBM Plex Sans Medium"/>
                <a:ea typeface="IBM Plex Sans Medium"/>
                <a:cs typeface="IBM Plex Sans Medium"/>
                <a:sym typeface="IBM Plex Sans Medium"/>
              </a:rPr>
              <a:t>Yash Raj Vaid</a:t>
            </a:r>
          </a:p>
          <a:p>
            <a:pPr marL="0" lvl="0" indent="0" algn="l" rtl="0">
              <a:spcBef>
                <a:spcPts val="0"/>
              </a:spcBef>
              <a:spcAft>
                <a:spcPts val="0"/>
              </a:spcAft>
              <a:buNone/>
            </a:pPr>
            <a:endParaRPr sz="1800" dirty="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1" name="Google Shape;71;p15"/>
          <p:cNvSpPr txBox="1"/>
          <p:nvPr/>
        </p:nvSpPr>
        <p:spPr>
          <a:xfrm>
            <a:off x="614894" y="871871"/>
            <a:ext cx="7914211" cy="3327989"/>
          </a:xfrm>
          <a:prstGeom prst="rect">
            <a:avLst/>
          </a:prstGeom>
          <a:noFill/>
          <a:ln>
            <a:noFill/>
          </a:ln>
        </p:spPr>
        <p:txBody>
          <a:bodyPr spcFirstLastPara="1" wrap="square" lIns="91425" tIns="91425" rIns="91425" bIns="91425" anchor="t" anchorCtr="0">
            <a:noAutofit/>
          </a:bodyPr>
          <a:lstStyle/>
          <a:p>
            <a:r>
              <a:rPr lang="en-US" b="1" u="sng" dirty="0"/>
              <a:t>Overview</a:t>
            </a:r>
            <a:r>
              <a:rPr lang="en-US" b="1" dirty="0"/>
              <a:t>:</a:t>
            </a:r>
            <a:br>
              <a:rPr lang="en-US" sz="1200" dirty="0"/>
            </a:br>
            <a:endParaRPr lang="en-US" sz="1200" dirty="0"/>
          </a:p>
          <a:p>
            <a:r>
              <a:rPr lang="en-US" sz="1200" dirty="0"/>
              <a:t>The </a:t>
            </a:r>
            <a:r>
              <a:rPr lang="en-US" sz="1200" dirty="0" err="1"/>
              <a:t>DeepLeaf</a:t>
            </a:r>
            <a:r>
              <a:rPr lang="en-US" sz="1200" dirty="0"/>
              <a:t> project aims to transform plant disease management by utilizing machine learning (ML) and deep learning (DL) technologies. This project addresses the urgent need for accurate, automated solutions in agriculture, aiming to improve global food security and align with SDG Goal 3: Good Health &amp; Well-being.</a:t>
            </a:r>
          </a:p>
          <a:p>
            <a:endParaRPr lang="en-US" sz="1200" dirty="0"/>
          </a:p>
          <a:p>
            <a:r>
              <a:rPr lang="en-US" b="1" u="sng" dirty="0"/>
              <a:t>Objectives</a:t>
            </a:r>
            <a:r>
              <a:rPr lang="en-US" b="1" dirty="0"/>
              <a:t>:</a:t>
            </a:r>
          </a:p>
          <a:p>
            <a:endParaRPr lang="en-US" sz="1200" b="1" dirty="0"/>
          </a:p>
          <a:p>
            <a:pPr>
              <a:buFont typeface="+mj-lt"/>
              <a:buAutoNum type="arabicPeriod"/>
            </a:pPr>
            <a:r>
              <a:rPr lang="en-US" sz="1200" b="1" dirty="0"/>
              <a:t>Data Acquisition:</a:t>
            </a:r>
            <a:endParaRPr lang="en-US" sz="1200" dirty="0"/>
          </a:p>
          <a:p>
            <a:pPr marL="742950" lvl="1" indent="-285750">
              <a:buFont typeface="Arial" panose="020B0604020202020204" pitchFamily="34" charset="0"/>
              <a:buChar char="•"/>
            </a:pPr>
            <a:r>
              <a:rPr lang="en-US" sz="1200" dirty="0"/>
              <a:t>Compile a diverse dataset of plant leaf images.</a:t>
            </a:r>
          </a:p>
          <a:p>
            <a:pPr>
              <a:buFont typeface="+mj-lt"/>
              <a:buAutoNum type="arabicPeriod"/>
            </a:pPr>
            <a:r>
              <a:rPr lang="en-US" sz="1200" b="1" dirty="0"/>
              <a:t>Data Preprocessing:</a:t>
            </a:r>
            <a:endParaRPr lang="en-US" sz="1200" dirty="0"/>
          </a:p>
          <a:p>
            <a:pPr marL="742950" lvl="1" indent="-285750">
              <a:buFont typeface="Arial" panose="020B0604020202020204" pitchFamily="34" charset="0"/>
              <a:buChar char="•"/>
            </a:pPr>
            <a:r>
              <a:rPr lang="en-US" sz="1200" dirty="0"/>
              <a:t>Enhance data quality through normalization and augmentation.</a:t>
            </a:r>
          </a:p>
          <a:p>
            <a:pPr>
              <a:buFont typeface="+mj-lt"/>
              <a:buAutoNum type="arabicPeriod"/>
            </a:pPr>
            <a:r>
              <a:rPr lang="en-US" sz="1200" b="1" dirty="0"/>
              <a:t>Machine Learning Models:</a:t>
            </a:r>
            <a:endParaRPr lang="en-US" sz="1200" dirty="0"/>
          </a:p>
          <a:p>
            <a:pPr marL="742950" lvl="1" indent="-285750">
              <a:buFont typeface="Arial" panose="020B0604020202020204" pitchFamily="34" charset="0"/>
              <a:buChar char="•"/>
            </a:pPr>
            <a:r>
              <a:rPr lang="en-US" sz="1200" dirty="0"/>
              <a:t>Deploy Convolutional Neural Networks (CNNs) for precise disease detection.</a:t>
            </a:r>
          </a:p>
          <a:p>
            <a:pPr marL="742950" lvl="1" indent="-285750">
              <a:buFont typeface="Arial" panose="020B0604020202020204" pitchFamily="34" charset="0"/>
              <a:buChar char="•"/>
            </a:pPr>
            <a:r>
              <a:rPr lang="en-US" sz="1200" dirty="0"/>
              <a:t>Apply deep learning to assess disease severity.</a:t>
            </a:r>
          </a:p>
          <a:p>
            <a:pPr>
              <a:buFont typeface="+mj-lt"/>
              <a:buAutoNum type="arabicPeriod"/>
            </a:pPr>
            <a:r>
              <a:rPr lang="en-US" sz="1200" b="1" dirty="0"/>
              <a:t>Model Evaluation:</a:t>
            </a:r>
            <a:endParaRPr lang="en-US" sz="1200" dirty="0"/>
          </a:p>
          <a:p>
            <a:pPr marL="742950" lvl="1" indent="-285750">
              <a:buFont typeface="Arial" panose="020B0604020202020204" pitchFamily="34" charset="0"/>
              <a:buChar char="•"/>
            </a:pPr>
            <a:r>
              <a:rPr lang="en-US" sz="1200" dirty="0"/>
              <a:t>Validate using metrics like accuracy, precision, and recall.</a:t>
            </a:r>
          </a:p>
        </p:txBody>
      </p:sp>
      <p:sp>
        <p:nvSpPr>
          <p:cNvPr id="72" name="Google Shape;72;p15"/>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Google Shape;64;p14">
            <a:extLst>
              <a:ext uri="{FF2B5EF4-FFF2-40B4-BE49-F238E27FC236}">
                <a16:creationId xmlns:a16="http://schemas.microsoft.com/office/drawing/2014/main" id="{A6A24121-EE80-A959-6BEB-E70586BC649D}"/>
              </a:ext>
            </a:extLst>
          </p:cNvPr>
          <p:cNvSpPr txBox="1"/>
          <p:nvPr/>
        </p:nvSpPr>
        <p:spPr>
          <a:xfrm>
            <a:off x="559938" y="304961"/>
            <a:ext cx="2704257" cy="5669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Introduction</a:t>
            </a:r>
            <a:endParaRPr sz="3200" dirty="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8" name="Google Shape;78;p16"/>
          <p:cNvSpPr txBox="1"/>
          <p:nvPr/>
        </p:nvSpPr>
        <p:spPr>
          <a:xfrm>
            <a:off x="326021" y="834987"/>
            <a:ext cx="8491958" cy="4029739"/>
          </a:xfrm>
          <a:prstGeom prst="rect">
            <a:avLst/>
          </a:prstGeom>
          <a:noFill/>
          <a:ln>
            <a:noFill/>
          </a:ln>
        </p:spPr>
        <p:txBody>
          <a:bodyPr spcFirstLastPara="1" wrap="square" lIns="91425" tIns="91425" rIns="91425" bIns="91425" anchor="t" anchorCtr="0">
            <a:noAutofit/>
          </a:bodyPr>
          <a:lstStyle/>
          <a:p>
            <a:r>
              <a:rPr lang="en-US" b="1" u="sng" dirty="0"/>
              <a:t>Problem Statement</a:t>
            </a:r>
          </a:p>
          <a:p>
            <a:endParaRPr lang="en-US" sz="1200" b="1" u="sng" dirty="0"/>
          </a:p>
          <a:p>
            <a:r>
              <a:rPr lang="en-US" sz="1200" dirty="0"/>
              <a:t>Agriculture, a cornerstone of global economic stability, faces significant challenges due to plant diseases, leading to substantial crop losses. Traditional methods for detecting and assessing these diseases are labor-intensive, subjective, and prone to errors. There is an urgent need for automated, accurate, and scalable solutions that can swiftly predict plant disease severity, enhancing agricultural productivity.</a:t>
            </a:r>
          </a:p>
          <a:p>
            <a:endParaRPr lang="en-US" sz="1200" dirty="0"/>
          </a:p>
          <a:p>
            <a:r>
              <a:rPr lang="en-US" b="1" u="sng" dirty="0"/>
              <a:t>Significance of the Problem</a:t>
            </a:r>
          </a:p>
          <a:p>
            <a:endParaRPr lang="en-US" b="1" u="sng" dirty="0"/>
          </a:p>
          <a:p>
            <a:pPr>
              <a:buFont typeface="Arial" panose="020B0604020202020204" pitchFamily="34" charset="0"/>
              <a:buChar char="•"/>
            </a:pPr>
            <a:r>
              <a:rPr lang="en-US" sz="1200" b="1" dirty="0"/>
              <a:t>Global Food Security:</a:t>
            </a:r>
            <a:r>
              <a:rPr lang="en-US" sz="1200" dirty="0"/>
              <a:t> Enhancing plant health is crucial for a stable food supply.</a:t>
            </a:r>
          </a:p>
          <a:p>
            <a:pPr>
              <a:buFont typeface="Arial" panose="020B0604020202020204" pitchFamily="34" charset="0"/>
              <a:buChar char="•"/>
            </a:pPr>
            <a:r>
              <a:rPr lang="en-US" sz="1200" b="1" dirty="0"/>
              <a:t>Economic Impact:</a:t>
            </a:r>
            <a:r>
              <a:rPr lang="en-US" sz="1200" dirty="0"/>
              <a:t> Crop losses due to disease impact farmers' livelihoods and national economies.</a:t>
            </a:r>
          </a:p>
          <a:p>
            <a:pPr>
              <a:buFont typeface="Arial" panose="020B0604020202020204" pitchFamily="34" charset="0"/>
              <a:buChar char="•"/>
            </a:pPr>
            <a:r>
              <a:rPr lang="en-US" sz="1200" b="1" dirty="0"/>
              <a:t>Efficiency:</a:t>
            </a:r>
            <a:r>
              <a:rPr lang="en-US" sz="1200" dirty="0"/>
              <a:t> Automation improves detection speed, accuracy, and reduces manual labor.</a:t>
            </a:r>
          </a:p>
          <a:p>
            <a:pPr>
              <a:buFont typeface="Arial" panose="020B0604020202020204" pitchFamily="34" charset="0"/>
              <a:buChar char="•"/>
            </a:pPr>
            <a:r>
              <a:rPr lang="en-US" sz="1200" b="1" dirty="0"/>
              <a:t>Technological Innovation:</a:t>
            </a:r>
            <a:r>
              <a:rPr lang="en-US" sz="1200" dirty="0"/>
              <a:t> Promotes advanced ML and DL adoption in agriculture</a:t>
            </a:r>
          </a:p>
          <a:p>
            <a:pPr>
              <a:buFont typeface="Arial" panose="020B0604020202020204" pitchFamily="34" charset="0"/>
              <a:buChar char="•"/>
            </a:pPr>
            <a:endParaRPr lang="en-US" sz="1200" dirty="0"/>
          </a:p>
          <a:p>
            <a:r>
              <a:rPr lang="en-US" b="1" u="sng" dirty="0"/>
              <a:t>Relevant SDGs</a:t>
            </a:r>
          </a:p>
          <a:p>
            <a:endParaRPr lang="en-US" b="1" u="sng" dirty="0"/>
          </a:p>
          <a:p>
            <a:pPr>
              <a:buFont typeface="Arial" panose="020B0604020202020204" pitchFamily="34" charset="0"/>
              <a:buChar char="•"/>
            </a:pPr>
            <a:r>
              <a:rPr lang="en-US" sz="1200" b="1" dirty="0"/>
              <a:t>SDG 2: Zero Hunger:</a:t>
            </a:r>
            <a:r>
              <a:rPr lang="en-US" sz="1200" dirty="0"/>
              <a:t> Enhancing crop health directly contributes to improved food security and nutrition.</a:t>
            </a:r>
          </a:p>
          <a:p>
            <a:pPr>
              <a:buFont typeface="Arial" panose="020B0604020202020204" pitchFamily="34" charset="0"/>
              <a:buChar char="•"/>
            </a:pPr>
            <a:r>
              <a:rPr lang="en-US" sz="1200" b="1" dirty="0"/>
              <a:t>SDG 3: Good Health and Well-being:</a:t>
            </a:r>
            <a:r>
              <a:rPr lang="en-US" sz="1200" dirty="0"/>
              <a:t> Ensuring plant health aligns with promoting overall ecosystem well-being.</a:t>
            </a:r>
          </a:p>
          <a:p>
            <a:pPr>
              <a:buFont typeface="Arial" panose="020B0604020202020204" pitchFamily="34" charset="0"/>
              <a:buChar char="•"/>
            </a:pPr>
            <a:r>
              <a:rPr lang="en-US" sz="1200" b="1" dirty="0"/>
              <a:t>SDG 12: Responsible Consumption and Production:</a:t>
            </a:r>
            <a:r>
              <a:rPr lang="en-US" sz="1200" dirty="0"/>
              <a:t> Effective disease management leads to sustainable agricultural practices.</a:t>
            </a:r>
          </a:p>
        </p:txBody>
      </p:sp>
      <p:sp>
        <p:nvSpPr>
          <p:cNvPr id="79" name="Google Shape;79;p16"/>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Google Shape;64;p14">
            <a:extLst>
              <a:ext uri="{FF2B5EF4-FFF2-40B4-BE49-F238E27FC236}">
                <a16:creationId xmlns:a16="http://schemas.microsoft.com/office/drawing/2014/main" id="{503440E7-C654-71BE-2B7E-C7D9C034D5F6}"/>
              </a:ext>
            </a:extLst>
          </p:cNvPr>
          <p:cNvSpPr txBox="1"/>
          <p:nvPr/>
        </p:nvSpPr>
        <p:spPr>
          <a:xfrm>
            <a:off x="326021" y="159487"/>
            <a:ext cx="4458630" cy="5635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Problem Identification</a:t>
            </a:r>
            <a:endParaRPr sz="3200" dirty="0">
              <a:solidFill>
                <a:schemeClr val="dk1"/>
              </a:solidFill>
              <a:latin typeface="IBM Plex Sans Medium"/>
              <a:ea typeface="IBM Plex Sans Medium"/>
              <a:cs typeface="IBM Plex Sans Medium"/>
              <a:sym typeface="IBM Plex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7"/>
          <p:cNvSpPr txBox="1"/>
          <p:nvPr/>
        </p:nvSpPr>
        <p:spPr>
          <a:xfrm>
            <a:off x="1619400" y="3123254"/>
            <a:ext cx="2952600" cy="153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endParaRPr sz="1800" dirty="0">
              <a:solidFill>
                <a:schemeClr val="dk1"/>
              </a:solidFill>
            </a:endParaRPr>
          </a:p>
        </p:txBody>
      </p:sp>
      <p:sp>
        <p:nvSpPr>
          <p:cNvPr id="86" name="Google Shape;86;p17"/>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Rectangle 2">
            <a:extLst>
              <a:ext uri="{FF2B5EF4-FFF2-40B4-BE49-F238E27FC236}">
                <a16:creationId xmlns:a16="http://schemas.microsoft.com/office/drawing/2014/main" id="{D4CE915C-D975-0D5C-6293-867BE1BAF4C8}"/>
              </a:ext>
            </a:extLst>
          </p:cNvPr>
          <p:cNvSpPr>
            <a:spLocks noChangeArrowheads="1"/>
          </p:cNvSpPr>
          <p:nvPr/>
        </p:nvSpPr>
        <p:spPr bwMode="auto">
          <a:xfrm>
            <a:off x="516564" y="624981"/>
            <a:ext cx="8110871"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Sources of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Origin:</a:t>
            </a:r>
            <a:r>
              <a:rPr kumimoji="0" lang="en-US" altLang="en-US" sz="1200" b="0" i="0" u="none" strike="noStrike" cap="none" normalizeH="0" baseline="0" dirty="0">
                <a:ln>
                  <a:noFill/>
                </a:ln>
                <a:solidFill>
                  <a:schemeClr val="tx1"/>
                </a:solidFill>
                <a:effectLst/>
                <a:latin typeface="Arial" panose="020B0604020202020204" pitchFamily="34" charset="0"/>
              </a:rPr>
              <a:t> Kaggle and </a:t>
            </a:r>
            <a:r>
              <a:rPr kumimoji="0" lang="en-US" altLang="en-US" sz="1200" b="0" i="0" u="none" strike="noStrike" cap="none" normalizeH="0" baseline="0" dirty="0" err="1">
                <a:ln>
                  <a:noFill/>
                </a:ln>
                <a:solidFill>
                  <a:schemeClr val="tx1"/>
                </a:solidFill>
                <a:effectLst/>
                <a:latin typeface="Arial" panose="020B0604020202020204" pitchFamily="34" charset="0"/>
              </a:rPr>
              <a:t>PlantVillage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FontTx/>
              <a:buChar char="•"/>
            </a:pPr>
            <a:r>
              <a:rPr lang="en-US" altLang="en-US" sz="1200" b="1" dirty="0">
                <a:solidFill>
                  <a:schemeClr val="tx1"/>
                </a:solidFill>
                <a:latin typeface="Arial" panose="020B0604020202020204" pitchFamily="34" charset="0"/>
              </a:rPr>
              <a:t>Link: </a:t>
            </a:r>
            <a:r>
              <a:rPr lang="en-US" altLang="en-US" sz="1200" dirty="0">
                <a:solidFill>
                  <a:srgbClr val="1155CC"/>
                </a:solidFill>
                <a:latin typeface="Arial" panose="020B0604020202020204" pitchFamily="34" charset="0"/>
                <a:cs typeface="Arial" panose="020B0604020202020204" pitchFamily="34" charset="0"/>
                <a:hlinkClick r:id="rId3"/>
              </a:rPr>
              <a:t>https://www.kaggle.com/datasets/abdallahalidev/plantvillage-dataset</a:t>
            </a:r>
            <a:endParaRPr lang="en-US" altLang="en-US" sz="12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Format: </a:t>
            </a:r>
            <a:r>
              <a:rPr kumimoji="0" lang="en-US" altLang="en-US" sz="1200" b="1" i="0" u="none" strike="noStrike" cap="none" normalizeH="0" baseline="0" dirty="0">
                <a:ln>
                  <a:noFill/>
                </a:ln>
                <a:solidFill>
                  <a:schemeClr val="tx1"/>
                </a:solidFill>
                <a:effectLst/>
                <a:latin typeface="Arial Unicode MS" panose="020B0604020202020204" pitchFamily="34" charset="-128"/>
              </a:rPr>
              <a:t>.</a:t>
            </a:r>
            <a:r>
              <a:rPr kumimoji="0" lang="en-US" altLang="en-US" sz="1200" b="0" i="0" u="none" strike="noStrike" cap="none" normalizeH="0" baseline="0" dirty="0">
                <a:ln>
                  <a:noFill/>
                </a:ln>
                <a:solidFill>
                  <a:schemeClr val="tx1"/>
                </a:solidFill>
                <a:effectLst/>
                <a:latin typeface="Arial Unicode MS" panose="020B0604020202020204" pitchFamily="34" charset="-128"/>
              </a:rPr>
              <a:t>jpg</a:t>
            </a:r>
            <a:r>
              <a:rPr kumimoji="0" lang="en-US" altLang="en-US" sz="1200" b="0" i="0" u="none" strike="noStrike" cap="none" normalizeH="0" baseline="0" dirty="0">
                <a:ln>
                  <a:noFill/>
                </a:ln>
                <a:solidFill>
                  <a:schemeClr val="tx1"/>
                </a:solidFill>
                <a:effectLst/>
              </a:rPr>
              <a:t> and </a:t>
            </a:r>
            <a:r>
              <a:rPr kumimoji="0" lang="en-US" altLang="en-US" sz="1200" b="0" i="0" u="none" strike="noStrike" cap="none" normalizeH="0" baseline="0" dirty="0">
                <a:ln>
                  <a:noFill/>
                </a:ln>
                <a:solidFill>
                  <a:schemeClr val="tx1"/>
                </a:solidFill>
                <a:effectLst/>
                <a:latin typeface="Arial Unicode MS" panose="020B0604020202020204" pitchFamily="34" charset="-128"/>
              </a:rPr>
              <a:t>.</a:t>
            </a:r>
            <a:r>
              <a:rPr kumimoji="0" lang="en-US" altLang="en-US" sz="1200" b="0" i="0" u="none" strike="noStrike" cap="none" normalizeH="0" baseline="0" dirty="0" err="1">
                <a:ln>
                  <a:noFill/>
                </a:ln>
                <a:solidFill>
                  <a:schemeClr val="tx1"/>
                </a:solidFill>
                <a:effectLst/>
                <a:latin typeface="Arial Unicode MS" panose="020B0604020202020204" pitchFamily="34" charset="-128"/>
              </a:rPr>
              <a:t>png</a:t>
            </a:r>
            <a:r>
              <a:rPr kumimoji="0" lang="en-US" altLang="en-US" sz="1200" b="0" i="0" u="none" strike="noStrike" cap="none" normalizeH="0" baseline="0" dirty="0">
                <a:ln>
                  <a:noFill/>
                </a:ln>
                <a:solidFill>
                  <a:schemeClr val="tx1"/>
                </a:solidFill>
                <a:effectLst/>
              </a:rPr>
              <a:t> images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Data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Classes:</a:t>
            </a:r>
            <a:r>
              <a:rPr kumimoji="0" lang="en-US" altLang="en-US" sz="1200" b="0" i="0" u="none" strike="noStrike" cap="none" normalizeH="0" baseline="0" dirty="0">
                <a:ln>
                  <a:noFill/>
                </a:ln>
                <a:solidFill>
                  <a:schemeClr val="tx1"/>
                </a:solidFill>
                <a:effectLst/>
                <a:latin typeface="Arial" panose="020B0604020202020204" pitchFamily="34" charset="0"/>
              </a:rPr>
              <a:t> Includes plant diseases like "Apple Scab," "Tomato Mosaic Virus,"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Severity Levels:</a:t>
            </a:r>
            <a:r>
              <a:rPr kumimoji="0" lang="en-US" altLang="en-US" sz="1200" b="0" i="0" u="none" strike="noStrike" cap="none" normalizeH="0" baseline="0" dirty="0">
                <a:ln>
                  <a:noFill/>
                </a:ln>
                <a:solidFill>
                  <a:schemeClr val="tx1"/>
                </a:solidFill>
                <a:effectLst/>
                <a:latin typeface="Arial" panose="020B0604020202020204" pitchFamily="34" charset="0"/>
              </a:rPr>
              <a:t> Each class has multiple severity levels, indicated by numbers (e.g., </a:t>
            </a:r>
            <a:r>
              <a:rPr kumimoji="0" lang="en-US" altLang="en-US" sz="1200" b="0" i="0" u="none" strike="noStrike" cap="none" normalizeH="0" baseline="0" dirty="0">
                <a:ln>
                  <a:noFill/>
                </a:ln>
                <a:solidFill>
                  <a:schemeClr val="tx1"/>
                </a:solidFill>
                <a:effectLst/>
                <a:latin typeface="Arial Unicode MS" panose="020B0604020202020204" pitchFamily="34" charset="-128"/>
              </a:rPr>
              <a:t>Apple___1</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Image Size:</a:t>
            </a:r>
            <a:r>
              <a:rPr kumimoji="0" lang="en-US" altLang="en-US" sz="1200" b="0" i="0" u="none" strike="noStrike" cap="none" normalizeH="0" baseline="0" dirty="0">
                <a:ln>
                  <a:noFill/>
                </a:ln>
                <a:solidFill>
                  <a:schemeClr val="tx1"/>
                </a:solidFill>
                <a:effectLst/>
                <a:latin typeface="Arial" panose="020B0604020202020204" pitchFamily="34" charset="0"/>
              </a:rPr>
              <a:t> Resized to 128x128 pixels in RGB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Data Collection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Structure:</a:t>
            </a:r>
            <a:r>
              <a:rPr kumimoji="0" lang="en-US" altLang="en-US" sz="1200" b="0" i="0" u="none" strike="noStrike" cap="none" normalizeH="0" baseline="0" dirty="0">
                <a:ln>
                  <a:noFill/>
                </a:ln>
                <a:solidFill>
                  <a:schemeClr val="tx1"/>
                </a:solidFill>
                <a:effectLst/>
                <a:latin typeface="Arial" panose="020B0604020202020204" pitchFamily="34" charset="0"/>
              </a:rPr>
              <a:t> Hierarchical folders for each disease and severity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Labeling:</a:t>
            </a:r>
            <a:r>
              <a:rPr kumimoji="0" lang="en-US" altLang="en-US" sz="1200" b="0" i="0" u="none" strike="noStrike" cap="none" normalizeH="0" baseline="0" dirty="0">
                <a:ln>
                  <a:noFill/>
                </a:ln>
                <a:solidFill>
                  <a:schemeClr val="tx1"/>
                </a:solidFill>
                <a:effectLst/>
                <a:latin typeface="Arial" panose="020B0604020202020204" pitchFamily="34" charset="0"/>
              </a:rPr>
              <a:t> Extracted using regex to ensure accurate class categorization.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Processing:</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Loading:</a:t>
            </a:r>
            <a:r>
              <a:rPr kumimoji="0" lang="en-US" altLang="en-US" sz="1200" b="0" i="0" u="none" strike="noStrike" cap="none" normalizeH="0" baseline="0" dirty="0">
                <a:ln>
                  <a:noFill/>
                </a:ln>
                <a:solidFill>
                  <a:schemeClr val="tx1"/>
                </a:solidFill>
                <a:effectLst/>
                <a:latin typeface="Arial" panose="020B0604020202020204" pitchFamily="34" charset="0"/>
              </a:rPr>
              <a:t> Images are read and formatted using Python libraries.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Normalization:</a:t>
            </a:r>
            <a:r>
              <a:rPr kumimoji="0" lang="en-US" altLang="en-US" sz="1200" b="0" i="0" u="none" strike="noStrike" cap="none" normalizeH="0" baseline="0" dirty="0">
                <a:ln>
                  <a:noFill/>
                </a:ln>
                <a:solidFill>
                  <a:schemeClr val="tx1"/>
                </a:solidFill>
                <a:effectLst/>
                <a:latin typeface="Arial" panose="020B0604020202020204" pitchFamily="34" charset="0"/>
              </a:rPr>
              <a:t> Rescaled to [0, 1] range.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Augmentation:</a:t>
            </a:r>
            <a:r>
              <a:rPr kumimoji="0" lang="en-US" altLang="en-US" sz="1200" b="0" i="0" u="none" strike="noStrike" cap="none" normalizeH="0" baseline="0" dirty="0">
                <a:ln>
                  <a:noFill/>
                </a:ln>
                <a:solidFill>
                  <a:schemeClr val="tx1"/>
                </a:solidFill>
                <a:effectLst/>
                <a:latin typeface="Arial" panose="020B0604020202020204" pitchFamily="34" charset="0"/>
              </a:rPr>
              <a:t> Techniques like rotation, scaling, and flipping enhance dataset diversity.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Google Shape;64;p14">
            <a:extLst>
              <a:ext uri="{FF2B5EF4-FFF2-40B4-BE49-F238E27FC236}">
                <a16:creationId xmlns:a16="http://schemas.microsoft.com/office/drawing/2014/main" id="{3F25E839-B7C5-0CEA-A920-33EBC724346A}"/>
              </a:ext>
            </a:extLst>
          </p:cNvPr>
          <p:cNvSpPr txBox="1"/>
          <p:nvPr/>
        </p:nvSpPr>
        <p:spPr>
          <a:xfrm>
            <a:off x="516564" y="125080"/>
            <a:ext cx="3078294" cy="5922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Data Collection</a:t>
            </a:r>
            <a:endParaRPr sz="3200" dirty="0">
              <a:solidFill>
                <a:schemeClr val="dk1"/>
              </a:solidFill>
              <a:latin typeface="IBM Plex Sans Medium"/>
              <a:ea typeface="IBM Plex Sans Medium"/>
              <a:cs typeface="IBM Plex Sans Medium"/>
              <a:sym typeface="IBM Plex Sans Medium"/>
            </a:endParaRPr>
          </a:p>
        </p:txBody>
      </p:sp>
      <p:sp>
        <p:nvSpPr>
          <p:cNvPr id="2" name="Rectangle 1">
            <a:extLst>
              <a:ext uri="{FF2B5EF4-FFF2-40B4-BE49-F238E27FC236}">
                <a16:creationId xmlns:a16="http://schemas.microsoft.com/office/drawing/2014/main" id="{F5098EBA-DDD8-3AF0-4D9B-427940132D6C}"/>
              </a:ext>
            </a:extLst>
          </p:cNvPr>
          <p:cNvSpPr>
            <a:spLocks noChangeArrowheads="1"/>
          </p:cNvSpPr>
          <p:nvPr/>
        </p:nvSpPr>
        <p:spPr bwMode="auto">
          <a:xfrm>
            <a:off x="0" y="-184666"/>
            <a:ext cx="9144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8"/>
          <p:cNvSpPr txBox="1"/>
          <p:nvPr/>
        </p:nvSpPr>
        <p:spPr>
          <a:xfrm>
            <a:off x="471654" y="247224"/>
            <a:ext cx="5244841" cy="6427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Data Preprocessing</a:t>
            </a:r>
            <a:endParaRPr sz="3200" dirty="0">
              <a:solidFill>
                <a:schemeClr val="dk1"/>
              </a:solidFill>
              <a:latin typeface="IBM Plex Sans Medium"/>
              <a:ea typeface="IBM Plex Sans Medium"/>
              <a:cs typeface="IBM Plex Sans Medium"/>
              <a:sym typeface="IBM Plex Sans Medium"/>
            </a:endParaRPr>
          </a:p>
        </p:txBody>
      </p:sp>
      <p:sp>
        <p:nvSpPr>
          <p:cNvPr id="93" name="Google Shape;93;p18"/>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Rectangle 2">
            <a:extLst>
              <a:ext uri="{FF2B5EF4-FFF2-40B4-BE49-F238E27FC236}">
                <a16:creationId xmlns:a16="http://schemas.microsoft.com/office/drawing/2014/main" id="{B19639CC-2619-3796-B431-0F74576BA457}"/>
              </a:ext>
            </a:extLst>
          </p:cNvPr>
          <p:cNvSpPr>
            <a:spLocks noChangeArrowheads="1"/>
          </p:cNvSpPr>
          <p:nvPr/>
        </p:nvSpPr>
        <p:spPr bwMode="auto">
          <a:xfrm>
            <a:off x="471654" y="1066825"/>
            <a:ext cx="820069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Data Cleaning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rPr>
              <a:t>Handling Missing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Detection:</a:t>
            </a:r>
            <a:r>
              <a:rPr kumimoji="0" lang="en-US" altLang="en-US" sz="1200" b="0" i="0" u="none" strike="noStrike" cap="none" normalizeH="0" baseline="0" dirty="0">
                <a:ln>
                  <a:noFill/>
                </a:ln>
                <a:solidFill>
                  <a:schemeClr val="tx1"/>
                </a:solidFill>
                <a:effectLst/>
                <a:latin typeface="Arial" panose="020B0604020202020204" pitchFamily="34" charset="0"/>
              </a:rPr>
              <a:t> Identified missing or corrupt entries during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Imputation:</a:t>
            </a:r>
            <a:r>
              <a:rPr kumimoji="0" lang="en-US" altLang="en-US" sz="1200" b="0" i="0" u="none" strike="noStrike" cap="none" normalizeH="0" baseline="0" dirty="0">
                <a:ln>
                  <a:noFill/>
                </a:ln>
                <a:solidFill>
                  <a:schemeClr val="tx1"/>
                </a:solidFill>
                <a:effectLst/>
                <a:latin typeface="Arial" panose="020B0604020202020204" pitchFamily="34" charset="0"/>
              </a:rPr>
              <a:t> Default severity value of </a:t>
            </a:r>
            <a:r>
              <a:rPr kumimoji="0" lang="en-US" altLang="en-US" sz="1200" b="0" i="0" u="none" strike="noStrike" cap="none" normalizeH="0" baseline="0" dirty="0">
                <a:ln>
                  <a:noFill/>
                </a:ln>
                <a:solidFill>
                  <a:schemeClr val="tx1"/>
                </a:solidFill>
                <a:effectLst/>
                <a:latin typeface="Arial Unicode MS" panose="020B0604020202020204" pitchFamily="34" charset="-128"/>
              </a:rPr>
              <a:t>0</a:t>
            </a:r>
            <a:r>
              <a:rPr kumimoji="0" lang="en-US" altLang="en-US" sz="1200" b="0" i="0" u="none" strike="noStrike" cap="none" normalizeH="0" baseline="0" dirty="0">
                <a:ln>
                  <a:noFill/>
                </a:ln>
                <a:solidFill>
                  <a:schemeClr val="tx1"/>
                </a:solidFill>
                <a:effectLst/>
              </a:rPr>
              <a:t> is assigned when severity information is missing from labels.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Exclusion:</a:t>
            </a:r>
            <a:r>
              <a:rPr kumimoji="0" lang="en-US" altLang="en-US" sz="1200" b="0" i="0" u="none" strike="noStrike" cap="none" normalizeH="0" baseline="0" dirty="0">
                <a:ln>
                  <a:noFill/>
                </a:ln>
                <a:solidFill>
                  <a:schemeClr val="tx1"/>
                </a:solidFill>
                <a:effectLst/>
                <a:latin typeface="Arial" panose="020B0604020202020204" pitchFamily="34" charset="0"/>
              </a:rPr>
              <a:t> In cases where images cannot be processed, these are excluded from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Arial" panose="020B0604020202020204" pitchFamily="34" charset="0"/>
              </a:rPr>
              <a:t>Data Transformation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Normalization:</a:t>
            </a:r>
            <a:r>
              <a:rPr kumimoji="0" lang="en-US" altLang="en-US" sz="1200" b="0" i="0" u="none" strike="noStrike" cap="none" normalizeH="0" baseline="0" dirty="0">
                <a:ln>
                  <a:noFill/>
                </a:ln>
                <a:solidFill>
                  <a:schemeClr val="tx1"/>
                </a:solidFill>
                <a:effectLst/>
                <a:latin typeface="Arial" panose="020B0604020202020204" pitchFamily="34" charset="0"/>
              </a:rPr>
              <a:t> Images are rescaled to [0, 1] to standardize pixel values for model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Resizing:</a:t>
            </a:r>
            <a:r>
              <a:rPr kumimoji="0" lang="en-US" altLang="en-US" sz="1200" b="0" i="0" u="none" strike="noStrike" cap="none" normalizeH="0" baseline="0" dirty="0">
                <a:ln>
                  <a:noFill/>
                </a:ln>
                <a:solidFill>
                  <a:schemeClr val="tx1"/>
                </a:solidFill>
                <a:effectLst/>
                <a:latin typeface="Arial" panose="020B0604020202020204" pitchFamily="34" charset="0"/>
              </a:rPr>
              <a:t> All images are resized to 128x128 pixels to ensure uniformity.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Augmentation:</a:t>
            </a:r>
            <a:r>
              <a:rPr kumimoji="0" lang="en-US" altLang="en-US" sz="1200" b="0" i="0" u="none" strike="noStrike" cap="none" normalizeH="0" baseline="0" dirty="0">
                <a:ln>
                  <a:noFill/>
                </a:ln>
                <a:solidFill>
                  <a:schemeClr val="tx1"/>
                </a:solidFill>
                <a:effectLst/>
                <a:latin typeface="Arial" panose="020B0604020202020204" pitchFamily="34" charset="0"/>
              </a:rPr>
              <a:t> Applied techniques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Rotation:</a:t>
            </a:r>
            <a:r>
              <a:rPr kumimoji="0" lang="en-US" altLang="en-US" sz="1200" b="0" i="0" u="none" strike="noStrike" cap="none" normalizeH="0" baseline="0" dirty="0">
                <a:ln>
                  <a:noFill/>
                </a:ln>
                <a:solidFill>
                  <a:schemeClr val="tx1"/>
                </a:solidFill>
                <a:effectLst/>
                <a:latin typeface="Arial" panose="020B0604020202020204" pitchFamily="34" charset="0"/>
              </a:rPr>
              <a:t> Up to 40 degrees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Width/Height Shift:</a:t>
            </a:r>
            <a:r>
              <a:rPr kumimoji="0" lang="en-US" altLang="en-US" sz="1200" b="0" i="0" u="none" strike="noStrike" cap="none" normalizeH="0" baseline="0" dirty="0">
                <a:ln>
                  <a:noFill/>
                </a:ln>
                <a:solidFill>
                  <a:schemeClr val="tx1"/>
                </a:solidFill>
                <a:effectLst/>
                <a:latin typeface="Arial" panose="020B0604020202020204" pitchFamily="34" charset="0"/>
              </a:rPr>
              <a:t> 20%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Shear and Zoom:</a:t>
            </a:r>
            <a:r>
              <a:rPr kumimoji="0" lang="en-US" altLang="en-US" sz="1200" b="0" i="0" u="none" strike="noStrike" cap="none" normalizeH="0" baseline="0" dirty="0">
                <a:ln>
                  <a:noFill/>
                </a:ln>
                <a:solidFill>
                  <a:schemeClr val="tx1"/>
                </a:solidFill>
                <a:effectLst/>
                <a:latin typeface="Arial" panose="020B0604020202020204" pitchFamily="34" charset="0"/>
              </a:rPr>
              <a:t> 20%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Horizontal Flip:</a:t>
            </a:r>
            <a:r>
              <a:rPr kumimoji="0" lang="en-US" altLang="en-US" sz="1200" b="0" i="0" u="none" strike="noStrike" cap="none" normalizeH="0" baseline="0" dirty="0">
                <a:ln>
                  <a:noFill/>
                </a:ln>
                <a:solidFill>
                  <a:schemeClr val="tx1"/>
                </a:solidFill>
                <a:effectLst/>
                <a:latin typeface="Arial" panose="020B0604020202020204" pitchFamily="34" charset="0"/>
              </a:rPr>
              <a:t> To enhance dataset diversity and model robustness.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569AB5-0AE7-29CB-B866-4510C6D2FAE4}"/>
              </a:ext>
            </a:extLst>
          </p:cNvPr>
          <p:cNvPicPr>
            <a:picLocks noChangeAspect="1"/>
          </p:cNvPicPr>
          <p:nvPr/>
        </p:nvPicPr>
        <p:blipFill>
          <a:blip r:embed="rId2"/>
          <a:stretch>
            <a:fillRect/>
          </a:stretch>
        </p:blipFill>
        <p:spPr>
          <a:xfrm>
            <a:off x="2333847" y="138223"/>
            <a:ext cx="4476306" cy="4504283"/>
          </a:xfrm>
          <a:prstGeom prst="rect">
            <a:avLst/>
          </a:prstGeom>
        </p:spPr>
      </p:pic>
      <p:sp>
        <p:nvSpPr>
          <p:cNvPr id="4" name="TextBox 3">
            <a:extLst>
              <a:ext uri="{FF2B5EF4-FFF2-40B4-BE49-F238E27FC236}">
                <a16:creationId xmlns:a16="http://schemas.microsoft.com/office/drawing/2014/main" id="{81F8C3EA-496B-B9CB-D10F-77C01AC547B6}"/>
              </a:ext>
            </a:extLst>
          </p:cNvPr>
          <p:cNvSpPr txBox="1"/>
          <p:nvPr/>
        </p:nvSpPr>
        <p:spPr>
          <a:xfrm>
            <a:off x="3434316" y="4697500"/>
            <a:ext cx="2275368" cy="307777"/>
          </a:xfrm>
          <a:prstGeom prst="rect">
            <a:avLst/>
          </a:prstGeom>
          <a:noFill/>
        </p:spPr>
        <p:txBody>
          <a:bodyPr wrap="square">
            <a:spAutoFit/>
          </a:bodyPr>
          <a:lstStyle/>
          <a:p>
            <a:pPr marL="0" lvl="0" indent="0" algn="l" rtl="0">
              <a:spcBef>
                <a:spcPts val="0"/>
              </a:spcBef>
              <a:spcAft>
                <a:spcPts val="0"/>
              </a:spcAft>
              <a:buNone/>
            </a:pPr>
            <a:r>
              <a:rPr lang="en-IN" sz="1400" dirty="0">
                <a:solidFill>
                  <a:schemeClr val="dk1"/>
                </a:solidFill>
                <a:latin typeface="IBM Plex Sans Medium"/>
                <a:ea typeface="IBM Plex Sans Medium"/>
                <a:cs typeface="IBM Plex Sans Medium"/>
                <a:sym typeface="IBM Plex Sans Medium"/>
              </a:rPr>
              <a:t>After Data Preprocessing</a:t>
            </a:r>
          </a:p>
        </p:txBody>
      </p:sp>
    </p:spTree>
    <p:extLst>
      <p:ext uri="{BB962C8B-B14F-4D97-AF65-F5344CB8AC3E}">
        <p14:creationId xmlns:p14="http://schemas.microsoft.com/office/powerpoint/2010/main" val="129107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497072" y="254517"/>
            <a:ext cx="2756407" cy="6566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Data Analysis</a:t>
            </a:r>
            <a:endParaRPr sz="3200" dirty="0">
              <a:solidFill>
                <a:schemeClr val="dk1"/>
              </a:solidFill>
              <a:latin typeface="IBM Plex Sans Medium"/>
              <a:ea typeface="IBM Plex Sans Medium"/>
              <a:cs typeface="IBM Plex Sans Medium"/>
              <a:sym typeface="IBM Plex Sans Medium"/>
            </a:endParaRPr>
          </a:p>
        </p:txBody>
      </p:sp>
      <p:sp>
        <p:nvSpPr>
          <p:cNvPr id="99" name="Google Shape;99;p19"/>
          <p:cNvSpPr txBox="1"/>
          <p:nvPr/>
        </p:nvSpPr>
        <p:spPr>
          <a:xfrm>
            <a:off x="497072" y="861236"/>
            <a:ext cx="8149856" cy="3508745"/>
          </a:xfrm>
          <a:prstGeom prst="rect">
            <a:avLst/>
          </a:prstGeom>
          <a:noFill/>
          <a:ln>
            <a:noFill/>
          </a:ln>
        </p:spPr>
        <p:txBody>
          <a:bodyPr spcFirstLastPara="1" wrap="square" lIns="91425" tIns="91425" rIns="91425" bIns="91425" anchor="t" anchorCtr="0">
            <a:noAutofit/>
          </a:bodyPr>
          <a:lstStyle/>
          <a:p>
            <a:r>
              <a:rPr lang="en-IN" b="1" u="sng" dirty="0"/>
              <a:t>Analytical Tools and Methods Used</a:t>
            </a:r>
          </a:p>
          <a:p>
            <a:endParaRPr lang="en-IN" b="1" u="sng" dirty="0"/>
          </a:p>
          <a:p>
            <a:r>
              <a:rPr lang="en-IN" sz="1200" b="1" u="sng" dirty="0"/>
              <a:t>Tools</a:t>
            </a:r>
          </a:p>
          <a:p>
            <a:endParaRPr lang="en-IN" sz="1200" b="1" u="sng" dirty="0"/>
          </a:p>
          <a:p>
            <a:pPr>
              <a:buFont typeface="Arial" panose="020B0604020202020204" pitchFamily="34" charset="0"/>
              <a:buChar char="•"/>
            </a:pPr>
            <a:r>
              <a:rPr lang="en-IN" sz="1200" b="1" dirty="0"/>
              <a:t>Python Libraries:</a:t>
            </a:r>
            <a:endParaRPr lang="en-IN" sz="1200" dirty="0"/>
          </a:p>
          <a:p>
            <a:pPr marL="742950" lvl="1" indent="-285750">
              <a:buFont typeface="Arial" panose="020B0604020202020204" pitchFamily="34" charset="0"/>
              <a:buChar char="•"/>
            </a:pPr>
            <a:r>
              <a:rPr lang="en-IN" sz="1200" b="1" dirty="0"/>
              <a:t>NumPy, Pandas:</a:t>
            </a:r>
            <a:r>
              <a:rPr lang="en-IN" sz="1200" dirty="0"/>
              <a:t> Data manipulation and analysis.</a:t>
            </a:r>
          </a:p>
          <a:p>
            <a:pPr marL="742950" lvl="1" indent="-285750">
              <a:buFont typeface="Arial" panose="020B0604020202020204" pitchFamily="34" charset="0"/>
              <a:buChar char="•"/>
            </a:pPr>
            <a:r>
              <a:rPr lang="en-IN" sz="1200" b="1" dirty="0"/>
              <a:t>Matplotlib, Seaborn:</a:t>
            </a:r>
            <a:r>
              <a:rPr lang="en-IN" sz="1200" dirty="0"/>
              <a:t> Visualization of results.</a:t>
            </a:r>
          </a:p>
          <a:p>
            <a:pPr>
              <a:buFont typeface="Arial" panose="020B0604020202020204" pitchFamily="34" charset="0"/>
              <a:buChar char="•"/>
            </a:pPr>
            <a:r>
              <a:rPr lang="en-IN" sz="1200" b="1" dirty="0"/>
              <a:t>Deep Learning Frameworks:</a:t>
            </a:r>
            <a:endParaRPr lang="en-IN" sz="1200" dirty="0"/>
          </a:p>
          <a:p>
            <a:pPr marL="742950" lvl="1" indent="-285750">
              <a:buFont typeface="Arial" panose="020B0604020202020204" pitchFamily="34" charset="0"/>
              <a:buChar char="•"/>
            </a:pPr>
            <a:r>
              <a:rPr lang="en-IN" sz="1200" b="1" dirty="0"/>
              <a:t>TensorFlow/</a:t>
            </a:r>
            <a:r>
              <a:rPr lang="en-IN" sz="1200" b="1" dirty="0" err="1"/>
              <a:t>Keras</a:t>
            </a:r>
            <a:r>
              <a:rPr lang="en-IN" sz="1200" b="1" dirty="0"/>
              <a:t>:</a:t>
            </a:r>
            <a:r>
              <a:rPr lang="en-IN" sz="1200" dirty="0"/>
              <a:t> Model development and training.</a:t>
            </a:r>
          </a:p>
          <a:p>
            <a:pPr marL="742950" lvl="1" indent="-285750">
              <a:buFont typeface="Arial" panose="020B0604020202020204" pitchFamily="34" charset="0"/>
              <a:buChar char="•"/>
            </a:pPr>
            <a:r>
              <a:rPr lang="en-IN" sz="1200" b="1" dirty="0"/>
              <a:t>Scikit-learn:</a:t>
            </a:r>
            <a:r>
              <a:rPr lang="en-IN" sz="1200" dirty="0"/>
              <a:t> Evaluation metrics and preprocessing.</a:t>
            </a:r>
          </a:p>
          <a:p>
            <a:pPr marL="457200" lvl="1"/>
            <a:endParaRPr lang="en-IN" sz="1200" dirty="0"/>
          </a:p>
          <a:p>
            <a:r>
              <a:rPr lang="en-IN" sz="1200" b="1" u="sng" dirty="0"/>
              <a:t>Methods</a:t>
            </a:r>
          </a:p>
          <a:p>
            <a:endParaRPr lang="en-IN" sz="1200" b="1" u="sng" dirty="0"/>
          </a:p>
          <a:p>
            <a:pPr>
              <a:buFont typeface="Arial" panose="020B0604020202020204" pitchFamily="34" charset="0"/>
              <a:buChar char="•"/>
            </a:pPr>
            <a:r>
              <a:rPr lang="en-IN" sz="1200" b="1" dirty="0"/>
              <a:t>Model Development:</a:t>
            </a:r>
            <a:endParaRPr lang="en-IN" sz="1200" dirty="0"/>
          </a:p>
          <a:p>
            <a:pPr marL="742950" lvl="1" indent="-285750">
              <a:buFont typeface="Arial" panose="020B0604020202020204" pitchFamily="34" charset="0"/>
              <a:buChar char="•"/>
            </a:pPr>
            <a:r>
              <a:rPr lang="en-IN" sz="1200" b="1" dirty="0"/>
              <a:t>CNN Architecture:</a:t>
            </a:r>
            <a:r>
              <a:rPr lang="en-IN" sz="1200" dirty="0"/>
              <a:t> Convolutional layers, pooling, and dense layers for disease classification.</a:t>
            </a:r>
          </a:p>
          <a:p>
            <a:pPr marL="742950" lvl="1" indent="-285750">
              <a:buFont typeface="Arial" panose="020B0604020202020204" pitchFamily="34" charset="0"/>
              <a:buChar char="•"/>
            </a:pPr>
            <a:r>
              <a:rPr lang="en-IN" sz="1200" b="1" dirty="0"/>
              <a:t>Data Augmentation:</a:t>
            </a:r>
            <a:r>
              <a:rPr lang="en-IN" sz="1200" dirty="0"/>
              <a:t> Rotation, scaling, and flipping to enhance model robustness.</a:t>
            </a:r>
          </a:p>
          <a:p>
            <a:pPr>
              <a:buFont typeface="Arial" panose="020B0604020202020204" pitchFamily="34" charset="0"/>
              <a:buChar char="•"/>
            </a:pPr>
            <a:r>
              <a:rPr lang="en-IN" sz="1200" b="1" dirty="0"/>
              <a:t>Evaluation Metrics:</a:t>
            </a:r>
            <a:endParaRPr lang="en-IN" sz="1200" dirty="0"/>
          </a:p>
          <a:p>
            <a:pPr marL="742950" lvl="1" indent="-285750">
              <a:buFont typeface="Arial" panose="020B0604020202020204" pitchFamily="34" charset="0"/>
              <a:buChar char="•"/>
            </a:pPr>
            <a:r>
              <a:rPr lang="en-IN" sz="1200" b="1" dirty="0"/>
              <a:t>Precision, Recall, F1 Score:</a:t>
            </a:r>
            <a:r>
              <a:rPr lang="en-IN" sz="1200" dirty="0"/>
              <a:t> Measure model performance on test data.</a:t>
            </a:r>
          </a:p>
        </p:txBody>
      </p:sp>
      <p:sp>
        <p:nvSpPr>
          <p:cNvPr id="100" name="Google Shape;100;p19"/>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482286" y="179191"/>
            <a:ext cx="4939607" cy="60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Hypothesis Development</a:t>
            </a:r>
            <a:endParaRPr sz="3200" dirty="0">
              <a:solidFill>
                <a:schemeClr val="dk1"/>
              </a:solidFill>
              <a:latin typeface="IBM Plex Sans Medium"/>
              <a:ea typeface="IBM Plex Sans Medium"/>
              <a:cs typeface="IBM Plex Sans Medium"/>
              <a:sym typeface="IBM Plex Sans Medium"/>
            </a:endParaRPr>
          </a:p>
        </p:txBody>
      </p:sp>
      <p:sp>
        <p:nvSpPr>
          <p:cNvPr id="106" name="Google Shape;106;p20"/>
          <p:cNvSpPr txBox="1"/>
          <p:nvPr/>
        </p:nvSpPr>
        <p:spPr>
          <a:xfrm>
            <a:off x="2556100" y="1921775"/>
            <a:ext cx="2952600" cy="1919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endParaRPr lang="en-IN" sz="1800" dirty="0">
              <a:solidFill>
                <a:schemeClr val="dk1"/>
              </a:solidFill>
            </a:endParaRPr>
          </a:p>
        </p:txBody>
      </p:sp>
      <p:sp>
        <p:nvSpPr>
          <p:cNvPr id="107" name="Google Shape;107;p20"/>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Rectangle 13">
            <a:extLst>
              <a:ext uri="{FF2B5EF4-FFF2-40B4-BE49-F238E27FC236}">
                <a16:creationId xmlns:a16="http://schemas.microsoft.com/office/drawing/2014/main" id="{F9866765-8FD7-04DF-3479-C556461B8549}"/>
              </a:ext>
            </a:extLst>
          </p:cNvPr>
          <p:cNvSpPr>
            <a:spLocks noChangeArrowheads="1"/>
          </p:cNvSpPr>
          <p:nvPr/>
        </p:nvSpPr>
        <p:spPr bwMode="auto">
          <a:xfrm>
            <a:off x="482286" y="786291"/>
            <a:ext cx="8179427"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Formulated Hypothesis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Hypothesis:</a:t>
            </a:r>
            <a:r>
              <a:rPr kumimoji="0" lang="en-US" altLang="en-US" sz="1200" b="0" i="0" u="none" strike="noStrike" cap="none" normalizeH="0" baseline="0" dirty="0">
                <a:ln>
                  <a:noFill/>
                </a:ln>
                <a:solidFill>
                  <a:schemeClr val="tx1"/>
                </a:solidFill>
                <a:effectLst/>
                <a:latin typeface="Arial" panose="020B0604020202020204" pitchFamily="34" charset="0"/>
              </a:rPr>
              <a:t> Machine learning and deep learning models can significantly improve the accuracy and efficiency of plant disease detection and severity assessment compared to traditional methods.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Rationale Behind the Hypothesis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Current Methods:</a:t>
            </a:r>
            <a:r>
              <a:rPr kumimoji="0" lang="en-US" altLang="en-US" sz="1200" b="0" i="0" u="none" strike="noStrike" cap="none" normalizeH="0" baseline="0" dirty="0">
                <a:ln>
                  <a:noFill/>
                </a:ln>
                <a:solidFill>
                  <a:schemeClr val="tx1"/>
                </a:solidFill>
                <a:effectLst/>
                <a:latin typeface="Arial" panose="020B0604020202020204" pitchFamily="34" charset="0"/>
              </a:rPr>
              <a:t> Traditional plant disease detection is labor-intensive, subjective, and error-prone.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Advancements:</a:t>
            </a:r>
            <a:r>
              <a:rPr kumimoji="0" lang="en-US" altLang="en-US" sz="1200" b="0" i="0" u="none" strike="noStrike" cap="none" normalizeH="0" baseline="0" dirty="0">
                <a:ln>
                  <a:noFill/>
                </a:ln>
                <a:solidFill>
                  <a:schemeClr val="tx1"/>
                </a:solidFill>
                <a:effectLst/>
                <a:latin typeface="Arial" panose="020B0604020202020204" pitchFamily="34" charset="0"/>
              </a:rPr>
              <a:t> ML and DL techniques offer automated, scalable, and precise solutions through advanced image recognition.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Expected Benefits:</a:t>
            </a:r>
            <a:r>
              <a:rPr kumimoji="0" lang="en-US" altLang="en-US" sz="1200" b="0" i="0" u="none" strike="noStrike" cap="none" normalizeH="0" baseline="0" dirty="0">
                <a:ln>
                  <a:noFill/>
                </a:ln>
                <a:solidFill>
                  <a:schemeClr val="tx1"/>
                </a:solidFill>
                <a:effectLst/>
                <a:latin typeface="Arial" panose="020B0604020202020204" pitchFamily="34" charset="0"/>
              </a:rPr>
              <a:t> Improved accuracy in disease identification and severity assessment leading to better crop management and reduced losses.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Method for Testing the Hypothesis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Preprocessing:</a:t>
            </a:r>
            <a:r>
              <a:rPr kumimoji="0" lang="en-US" altLang="en-US" sz="1200" b="0" i="0" u="none" strike="noStrike" cap="none" normalizeH="0" baseline="0" dirty="0">
                <a:ln>
                  <a:noFill/>
                </a:ln>
                <a:solidFill>
                  <a:schemeClr val="tx1"/>
                </a:solidFill>
                <a:effectLst/>
                <a:latin typeface="Arial" panose="020B0604020202020204" pitchFamily="34" charset="0"/>
              </a:rPr>
              <a:t> Normalize and resize images; handle missing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Augmentation:</a:t>
            </a:r>
            <a:r>
              <a:rPr kumimoji="0" lang="en-US" altLang="en-US" sz="1200" b="0" i="0" u="none" strike="noStrike" cap="none" normalizeH="0" baseline="0" dirty="0">
                <a:ln>
                  <a:noFill/>
                </a:ln>
                <a:solidFill>
                  <a:schemeClr val="tx1"/>
                </a:solidFill>
                <a:effectLst/>
                <a:latin typeface="Arial" panose="020B0604020202020204" pitchFamily="34" charset="0"/>
              </a:rPr>
              <a:t> Apply techniques to enhance dataset diversity.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Model Development: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CNN Training:</a:t>
            </a:r>
            <a:r>
              <a:rPr kumimoji="0" lang="en-US" altLang="en-US" sz="1200" b="0" i="0" u="none" strike="noStrike" cap="none" normalizeH="0" baseline="0" dirty="0">
                <a:ln>
                  <a:noFill/>
                </a:ln>
                <a:solidFill>
                  <a:schemeClr val="tx1"/>
                </a:solidFill>
                <a:effectLst/>
                <a:latin typeface="Arial" panose="020B0604020202020204" pitchFamily="34" charset="0"/>
              </a:rPr>
              <a:t> Use TensorFlow/</a:t>
            </a:r>
            <a:r>
              <a:rPr kumimoji="0" lang="en-US" altLang="en-US" sz="1200" b="0" i="0" u="none" strike="noStrike" cap="none" normalizeH="0" baseline="0" dirty="0" err="1">
                <a:ln>
                  <a:noFill/>
                </a:ln>
                <a:solidFill>
                  <a:schemeClr val="tx1"/>
                </a:solidFill>
                <a:effectLst/>
                <a:latin typeface="Arial" panose="020B0604020202020204" pitchFamily="34" charset="0"/>
              </a:rPr>
              <a:t>Keras</a:t>
            </a:r>
            <a:r>
              <a:rPr kumimoji="0" lang="en-US" altLang="en-US" sz="1200" b="0" i="0" u="none" strike="noStrike" cap="none" normalizeH="0" baseline="0" dirty="0">
                <a:ln>
                  <a:noFill/>
                </a:ln>
                <a:solidFill>
                  <a:schemeClr val="tx1"/>
                </a:solidFill>
                <a:effectLst/>
                <a:latin typeface="Arial" panose="020B0604020202020204" pitchFamily="34" charset="0"/>
              </a:rPr>
              <a:t> to build and train convolutional neural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Evaluation: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Metrics:</a:t>
            </a:r>
            <a:r>
              <a:rPr kumimoji="0" lang="en-US" altLang="en-US" sz="1200" b="0" i="0" u="none" strike="noStrike" cap="none" normalizeH="0" baseline="0" dirty="0">
                <a:ln>
                  <a:noFill/>
                </a:ln>
                <a:solidFill>
                  <a:schemeClr val="tx1"/>
                </a:solidFill>
                <a:effectLst/>
                <a:latin typeface="Arial" panose="020B0604020202020204" pitchFamily="34" charset="0"/>
              </a:rPr>
              <a:t> Assess precision, recall, and F1 score.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Validation:</a:t>
            </a:r>
            <a:r>
              <a:rPr kumimoji="0" lang="en-US" altLang="en-US" sz="1200" b="0" i="0" u="none" strike="noStrike" cap="none" normalizeH="0" baseline="0" dirty="0">
                <a:ln>
                  <a:noFill/>
                </a:ln>
                <a:solidFill>
                  <a:schemeClr val="tx1"/>
                </a:solidFill>
                <a:effectLst/>
                <a:latin typeface="Arial" panose="020B0604020202020204" pitchFamily="34" charset="0"/>
              </a:rPr>
              <a:t> Compare model predictions with ground truth annotations and evaluate performance on test data.</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1494</Words>
  <Application>Microsoft Office PowerPoint</Application>
  <PresentationFormat>On-screen Show (16:9)</PresentationFormat>
  <Paragraphs>231</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IBM Plex Sans</vt:lpstr>
      <vt:lpstr>Arial</vt:lpstr>
      <vt:lpstr>IBM Plex Sans Medium</vt:lpstr>
      <vt:lpstr>Arial Unicode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Mukesh Sharma</cp:lastModifiedBy>
  <cp:revision>9</cp:revision>
  <dcterms:modified xsi:type="dcterms:W3CDTF">2024-08-03T13:30:37Z</dcterms:modified>
</cp:coreProperties>
</file>