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23"/>
  </p:notesMasterIdLst>
  <p:handoutMasterIdLst>
    <p:handoutMasterId r:id="rId24"/>
  </p:handoutMasterIdLst>
  <p:sldIdLst>
    <p:sldId id="513" r:id="rId2"/>
    <p:sldId id="524" r:id="rId3"/>
    <p:sldId id="516" r:id="rId4"/>
    <p:sldId id="526" r:id="rId5"/>
    <p:sldId id="517" r:id="rId6"/>
    <p:sldId id="518" r:id="rId7"/>
    <p:sldId id="525" r:id="rId8"/>
    <p:sldId id="528" r:id="rId9"/>
    <p:sldId id="527" r:id="rId10"/>
    <p:sldId id="529" r:id="rId11"/>
    <p:sldId id="530" r:id="rId12"/>
    <p:sldId id="532" r:id="rId13"/>
    <p:sldId id="536" r:id="rId14"/>
    <p:sldId id="539" r:id="rId15"/>
    <p:sldId id="540" r:id="rId16"/>
    <p:sldId id="538" r:id="rId17"/>
    <p:sldId id="519" r:id="rId18"/>
    <p:sldId id="533" r:id="rId19"/>
    <p:sldId id="535" r:id="rId20"/>
    <p:sldId id="534" r:id="rId21"/>
    <p:sldId id="537" r:id="rId22"/>
  </p:sldIdLst>
  <p:sldSz cx="9144000" cy="6858000" type="letter"/>
  <p:notesSz cx="6946900" cy="9220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3300"/>
    <a:srgbClr val="7575FF"/>
    <a:srgbClr val="99CCFF"/>
    <a:srgbClr val="428C8A"/>
    <a:srgbClr val="6666FF"/>
    <a:srgbClr val="D00023"/>
    <a:srgbClr val="CB3300"/>
    <a:srgbClr val="66CC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3" autoAdjust="0"/>
    <p:restoredTop sz="99040" autoAdjust="0"/>
  </p:normalViewPr>
  <p:slideViewPr>
    <p:cSldViewPr>
      <p:cViewPr varScale="1">
        <p:scale>
          <a:sx n="89" d="100"/>
          <a:sy n="89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2" d="100"/>
          <a:sy n="112" d="100"/>
        </p:scale>
        <p:origin x="-1812" y="732"/>
      </p:cViewPr>
      <p:guideLst>
        <p:guide orient="horz" pos="2904"/>
        <p:guide pos="218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2011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63550" y="8980956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80956"/>
            <a:ext cx="463346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421561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2011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8988270"/>
            <a:ext cx="466344" cy="23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74728" y="8988270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12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3F1BF-3387-455C-958B-42578E7407C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0563"/>
            <a:ext cx="4605337" cy="34559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5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5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2" descr="C:\Documents and Settings\lseigneu\Desktop\PPT2007-revD\Final RevD BKGs\BKG-rev-D-150dpi_Corp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1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11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354D0-0F60-479F-871B-3606072BA9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29-01-2015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29-01-2015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29-01-2015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36" r:id="rId12"/>
    <p:sldLayoutId id="2147483729" r:id="rId13"/>
    <p:sldLayoutId id="2147483728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2276850"/>
            <a:ext cx="7620000" cy="1143000"/>
          </a:xfrm>
        </p:spPr>
        <p:txBody>
          <a:bodyPr/>
          <a:lstStyle/>
          <a:p>
            <a:pPr algn="ctr"/>
            <a:r>
              <a:rPr lang="en-US" sz="3200" dirty="0" smtClean="0"/>
              <a:t>STRIVING FOR EVERY BIT OF PARALLELISM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2860" y="3851455"/>
            <a:ext cx="145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Ankit </a:t>
            </a:r>
            <a:r>
              <a:rPr lang="en-US" sz="2000" dirty="0" smtClean="0"/>
              <a:t>Garg </a:t>
            </a:r>
            <a:endParaRPr lang="en-IN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Graph Creation…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/>
            <a:r>
              <a:rPr lang="en-US" dirty="0" smtClean="0"/>
              <a:t>Each thread determine its largest node ID in its assigned stream of bytes and also populate the edges in vector container associated with each thread </a:t>
            </a:r>
          </a:p>
          <a:p>
            <a:pPr marL="800100" lvl="1"/>
            <a:r>
              <a:rPr lang="en-US" dirty="0" smtClean="0"/>
              <a:t>vector </a:t>
            </a:r>
            <a:r>
              <a:rPr lang="en-US" dirty="0"/>
              <a:t>&lt;</a:t>
            </a:r>
            <a:r>
              <a:rPr lang="en-US" dirty="0" err="1"/>
              <a:t>GraphEdge</a:t>
            </a:r>
            <a:r>
              <a:rPr lang="en-US" dirty="0"/>
              <a:t> *&gt; </a:t>
            </a:r>
            <a:r>
              <a:rPr lang="en-US" dirty="0" err="1"/>
              <a:t>graphEdges</a:t>
            </a:r>
            <a:r>
              <a:rPr lang="en-US" dirty="0"/>
              <a:t>[NUM_THREADS] gets populated for each </a:t>
            </a:r>
            <a:r>
              <a:rPr lang="en-US" dirty="0" smtClean="0"/>
              <a:t>thread</a:t>
            </a:r>
          </a:p>
          <a:p>
            <a:pPr marL="339725"/>
            <a:r>
              <a:rPr lang="en-US" dirty="0" smtClean="0"/>
              <a:t>Largest Node ID is now simply finding largest out of largest found for each thread</a:t>
            </a:r>
          </a:p>
          <a:p>
            <a:pPr marL="800100" lvl="1"/>
            <a:r>
              <a:rPr lang="en-US" dirty="0" smtClean="0"/>
              <a:t>Largest Node ID =Largest( </a:t>
            </a:r>
            <a:r>
              <a:rPr lang="en-US" dirty="0" err="1" smtClean="0"/>
              <a:t>Ltid</a:t>
            </a:r>
            <a:r>
              <a:rPr lang="en-US" dirty="0" smtClean="0"/>
              <a:t>,  where  </a:t>
            </a:r>
            <a:r>
              <a:rPr lang="en-US" dirty="0" err="1" smtClean="0"/>
              <a:t>tid</a:t>
            </a:r>
            <a:r>
              <a:rPr lang="en-US" dirty="0" smtClean="0"/>
              <a:t> = 0 to 7) </a:t>
            </a:r>
          </a:p>
          <a:p>
            <a:pPr marL="0" indent="0"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itr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graphEdges</a:t>
            </a:r>
            <a:r>
              <a:rPr lang="en-US" sz="2000" dirty="0" smtClean="0"/>
              <a:t>[</a:t>
            </a:r>
            <a:r>
              <a:rPr lang="en-US" sz="2000" dirty="0" err="1" smtClean="0"/>
              <a:t>tid</a:t>
            </a:r>
            <a:r>
              <a:rPr lang="en-US" sz="2000" dirty="0" smtClean="0"/>
              <a:t>].</a:t>
            </a:r>
            <a:r>
              <a:rPr lang="en-US" sz="2000" dirty="0"/>
              <a:t>begin(); </a:t>
            </a:r>
            <a:r>
              <a:rPr lang="en-US" sz="2000" dirty="0" err="1"/>
              <a:t>itr</a:t>
            </a:r>
            <a:r>
              <a:rPr lang="en-US" sz="2000" dirty="0"/>
              <a:t> != </a:t>
            </a:r>
            <a:r>
              <a:rPr lang="en-US" sz="2000" dirty="0" err="1" smtClean="0"/>
              <a:t>graphEdges</a:t>
            </a:r>
            <a:r>
              <a:rPr lang="en-US" sz="2000" dirty="0" smtClean="0"/>
              <a:t>[</a:t>
            </a:r>
            <a:r>
              <a:rPr lang="en-US" sz="2000" dirty="0" err="1" smtClean="0"/>
              <a:t>tid</a:t>
            </a:r>
            <a:r>
              <a:rPr lang="en-US" sz="2000" dirty="0" smtClean="0"/>
              <a:t>].</a:t>
            </a:r>
            <a:r>
              <a:rPr lang="en-US" sz="2000" dirty="0"/>
              <a:t>end(); </a:t>
            </a:r>
            <a:r>
              <a:rPr lang="en-US" sz="2000" dirty="0" err="1"/>
              <a:t>itr</a:t>
            </a:r>
            <a:r>
              <a:rPr lang="en-US" sz="2000" dirty="0" smtClean="0"/>
              <a:t>++){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edge = *</a:t>
            </a:r>
            <a:r>
              <a:rPr lang="en-US" sz="2000" dirty="0" err="1"/>
              <a:t>itr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vertexConnThread</a:t>
            </a:r>
            <a:r>
              <a:rPr lang="en-US" sz="2000" dirty="0" smtClean="0"/>
              <a:t>[</a:t>
            </a:r>
            <a:r>
              <a:rPr lang="en-US" sz="2000" dirty="0" err="1" smtClean="0"/>
              <a:t>tid</a:t>
            </a:r>
            <a:r>
              <a:rPr lang="en-US" sz="2000" dirty="0" smtClean="0"/>
              <a:t>][</a:t>
            </a:r>
            <a:r>
              <a:rPr lang="en-US" sz="2000" dirty="0"/>
              <a:t>edge-&gt;vertex1]++;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vertexConnThread</a:t>
            </a:r>
            <a:r>
              <a:rPr lang="en-US" sz="2000" dirty="0" smtClean="0"/>
              <a:t>[</a:t>
            </a:r>
            <a:r>
              <a:rPr lang="en-US" sz="2000" dirty="0" err="1" smtClean="0"/>
              <a:t>tid</a:t>
            </a:r>
            <a:r>
              <a:rPr lang="en-US" sz="2000" dirty="0" smtClean="0"/>
              <a:t>][</a:t>
            </a:r>
            <a:r>
              <a:rPr lang="en-US" sz="2000" dirty="0"/>
              <a:t>edge-&gt;vertex2]++;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339725"/>
            <a:endParaRPr lang="en-US" dirty="0" smtClean="0"/>
          </a:p>
          <a:p>
            <a:pPr marL="800100"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6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Graph Creation…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After previous iteration following kind of information is stored by each thread </a:t>
            </a:r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[0][1234]  =  1</a:t>
            </a:r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[1][1234</a:t>
            </a:r>
            <a:r>
              <a:rPr lang="en-US" sz="1800" dirty="0"/>
              <a:t>]  =  </a:t>
            </a:r>
            <a:r>
              <a:rPr lang="en-US" sz="1800" dirty="0" smtClean="0"/>
              <a:t>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[2][</a:t>
            </a:r>
            <a:r>
              <a:rPr lang="en-US" sz="1800" dirty="0"/>
              <a:t>1234]  =  </a:t>
            </a:r>
            <a:r>
              <a:rPr lang="en-US" sz="1800" dirty="0" smtClean="0"/>
              <a:t>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[3][</a:t>
            </a:r>
            <a:r>
              <a:rPr lang="en-US" sz="1800" dirty="0"/>
              <a:t>1234]  =  </a:t>
            </a:r>
            <a:r>
              <a:rPr lang="en-US" sz="1800" dirty="0" smtClean="0"/>
              <a:t>3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[4][</a:t>
            </a:r>
            <a:r>
              <a:rPr lang="en-US" sz="1800" dirty="0"/>
              <a:t>1234]  =  2</a:t>
            </a:r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[5][</a:t>
            </a:r>
            <a:r>
              <a:rPr lang="en-US" sz="1800" dirty="0"/>
              <a:t>1234]  =  0</a:t>
            </a:r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[6][</a:t>
            </a:r>
            <a:r>
              <a:rPr lang="en-US" sz="1800" dirty="0"/>
              <a:t>1234]  =  1</a:t>
            </a:r>
          </a:p>
          <a:p>
            <a:pPr marL="0" indent="0">
              <a:buNone/>
            </a:pPr>
            <a:r>
              <a:rPr lang="en-US" sz="1800" dirty="0" err="1" smtClean="0"/>
              <a:t>vertexConnThread</a:t>
            </a:r>
            <a:r>
              <a:rPr lang="en-US" sz="1800" dirty="0" smtClean="0"/>
              <a:t>[7][</a:t>
            </a:r>
            <a:r>
              <a:rPr lang="en-US" sz="1800" dirty="0"/>
              <a:t>1234]  =  </a:t>
            </a:r>
            <a:r>
              <a:rPr lang="en-US" sz="1800" dirty="0" smtClean="0"/>
              <a:t>0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Total Adjacent Nodes for 1234 = 7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Second iteration stores the starting index at which adjacent nodes by each thread can be stored in global Adjacency list data structure. This step loops on 1 to </a:t>
            </a:r>
            <a:r>
              <a:rPr lang="en-US" sz="1800" dirty="0" err="1" smtClean="0"/>
              <a:t>LargestNodeID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[0][1234]  =  </a:t>
            </a:r>
            <a:r>
              <a:rPr lang="en-US" sz="1800" dirty="0" smtClean="0"/>
              <a:t>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[1][1234]  =  </a:t>
            </a:r>
            <a:r>
              <a:rPr lang="en-US" sz="1800" dirty="0" smtClean="0"/>
              <a:t>1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[2][1234]  =  </a:t>
            </a:r>
            <a:r>
              <a:rPr lang="en-US" sz="1800" dirty="0" smtClean="0"/>
              <a:t>1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[3][1234]  =  1</a:t>
            </a:r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[4][1234]  =  </a:t>
            </a:r>
            <a:r>
              <a:rPr lang="en-US" sz="1800" dirty="0" smtClean="0"/>
              <a:t>4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[5][1234]  =  </a:t>
            </a:r>
            <a:r>
              <a:rPr lang="en-US" sz="1800" dirty="0" smtClean="0"/>
              <a:t>6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[6][1234]  =  6</a:t>
            </a:r>
          </a:p>
          <a:p>
            <a:pPr marL="0" indent="0">
              <a:buNone/>
            </a:pPr>
            <a:r>
              <a:rPr lang="en-US" sz="1800" dirty="0" err="1"/>
              <a:t>vertexConnThread</a:t>
            </a:r>
            <a:r>
              <a:rPr lang="en-US" sz="1800" dirty="0"/>
              <a:t>[7][1234]  =  </a:t>
            </a:r>
            <a:r>
              <a:rPr lang="en-US" sz="1800" dirty="0" smtClean="0"/>
              <a:t>7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3484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Graph Creation…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9485"/>
            <a:ext cx="7620000" cy="539131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Populate global data structure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AdjanceyList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concurrently</a:t>
            </a:r>
          </a:p>
          <a:p>
            <a:pPr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*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vertexAdjacencyMap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largestNodeID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+ 1]</a:t>
            </a:r>
          </a:p>
          <a:p>
            <a:pPr lvl="1" indent="-34290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Above is map of vertex to its adjacency list</a:t>
            </a:r>
          </a:p>
          <a:p>
            <a:pPr lvl="1" indent="-34290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previous steps, each thread already knew at which position in adjacency list nodes have to added, hence adjacency list for a node can be populated without any dependency across threads.</a:t>
            </a:r>
          </a:p>
          <a:p>
            <a:pPr lvl="1" indent="-34290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thread populates its edges present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graphEdges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</a:p>
          <a:p>
            <a:pPr marL="460375" lvl="1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460375" lvl="1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0         1         2         3        4           5        6      </a:t>
            </a:r>
          </a:p>
          <a:p>
            <a:pPr marL="460375" lvl="1" indent="0">
              <a:buNone/>
            </a:pP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Adjanceny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list(1234)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</a:p>
          <a:p>
            <a:pPr marL="0" indent="0">
              <a:buNone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ThreadID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      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0       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1           2         3          4           5          6           7</a:t>
            </a:r>
          </a:p>
          <a:p>
            <a:pPr marL="0" indent="0"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vertexConnThread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][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70719"/>
              </p:ext>
            </p:extLst>
          </p:nvPr>
        </p:nvGraphicFramePr>
        <p:xfrm>
          <a:off x="2882180" y="423550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84360"/>
              </p:ext>
            </p:extLst>
          </p:nvPr>
        </p:nvGraphicFramePr>
        <p:xfrm>
          <a:off x="2843775" y="565649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266230" y="4542745"/>
            <a:ext cx="0" cy="84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264760" y="4619555"/>
            <a:ext cx="1190555" cy="76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3415" y="4542745"/>
            <a:ext cx="422455" cy="84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9615" y="4542745"/>
            <a:ext cx="576075" cy="84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7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 </a:t>
            </a:r>
            <a:r>
              <a:rPr lang="en-US" dirty="0" err="1" smtClean="0">
                <a:solidFill>
                  <a:schemeClr val="accent2"/>
                </a:solidFill>
              </a:rPr>
              <a:t>Algorithim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over all </a:t>
            </a:r>
            <a:r>
              <a:rPr lang="en-US" dirty="0" err="1" smtClean="0"/>
              <a:t>smeNodes</a:t>
            </a:r>
            <a:r>
              <a:rPr lang="en-US" dirty="0" smtClean="0"/>
              <a:t> in </a:t>
            </a:r>
            <a:r>
              <a:rPr lang="en-US" dirty="0" err="1" smtClean="0"/>
              <a:t>smeList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smeNode</a:t>
            </a:r>
            <a:r>
              <a:rPr lang="en-US" dirty="0" smtClean="0"/>
              <a:t> acts as start Node for traversal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friendNode</a:t>
            </a:r>
            <a:r>
              <a:rPr lang="en-US" dirty="0" smtClean="0"/>
              <a:t> will maintain associated list of </a:t>
            </a:r>
            <a:r>
              <a:rPr lang="en-US" dirty="0" err="1" smtClean="0"/>
              <a:t>sme</a:t>
            </a:r>
            <a:r>
              <a:rPr lang="en-US" dirty="0" err="1"/>
              <a:t>N</a:t>
            </a:r>
            <a:r>
              <a:rPr lang="en-US" dirty="0" err="1" smtClean="0"/>
              <a:t>odes</a:t>
            </a:r>
            <a:r>
              <a:rPr lang="en-US" dirty="0" smtClean="0"/>
              <a:t> which can be reached from this node. At start this list will be empty</a:t>
            </a:r>
          </a:p>
          <a:p>
            <a:r>
              <a:rPr lang="en-US" dirty="0" smtClean="0"/>
              <a:t>At the end of algorithm, all adjacent </a:t>
            </a:r>
            <a:r>
              <a:rPr lang="en-US" dirty="0" err="1" smtClean="0"/>
              <a:t>friendNodes</a:t>
            </a:r>
            <a:r>
              <a:rPr lang="en-US" dirty="0" smtClean="0"/>
              <a:t> of </a:t>
            </a:r>
            <a:r>
              <a:rPr lang="en-US" dirty="0" err="1" smtClean="0"/>
              <a:t>newEmployeeNodes</a:t>
            </a:r>
            <a:r>
              <a:rPr lang="en-US" dirty="0" smtClean="0"/>
              <a:t> will have list of </a:t>
            </a:r>
            <a:r>
              <a:rPr lang="en-US" dirty="0" err="1" smtClean="0"/>
              <a:t>smeNodes</a:t>
            </a:r>
            <a:r>
              <a:rPr lang="en-US" dirty="0" smtClean="0"/>
              <a:t> which can reached by </a:t>
            </a:r>
            <a:r>
              <a:rPr lang="en-US" dirty="0" err="1" smtClean="0"/>
              <a:t>friendNodes</a:t>
            </a:r>
            <a:r>
              <a:rPr lang="en-US" dirty="0"/>
              <a:t> </a:t>
            </a:r>
            <a:r>
              <a:rPr lang="en-US" dirty="0" smtClean="0"/>
              <a:t>and hence can also be reached by </a:t>
            </a:r>
            <a:r>
              <a:rPr lang="en-US" dirty="0" err="1" smtClean="0"/>
              <a:t>newEmployeeNodes</a:t>
            </a:r>
            <a:endParaRPr lang="en-US" dirty="0" smtClean="0"/>
          </a:p>
          <a:p>
            <a:r>
              <a:rPr lang="en-US" dirty="0" smtClean="0"/>
              <a:t>Non-Recursive stack based implementation of DFS is used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8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 </a:t>
            </a:r>
            <a:r>
              <a:rPr lang="en-US" dirty="0" err="1" smtClean="0">
                <a:solidFill>
                  <a:schemeClr val="accent2"/>
                </a:solidFill>
              </a:rPr>
              <a:t>Algorithim</a:t>
            </a:r>
            <a:r>
              <a:rPr lang="en-US" dirty="0" smtClean="0">
                <a:solidFill>
                  <a:schemeClr val="accent2"/>
                </a:solidFill>
              </a:rPr>
              <a:t> 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</a:t>
            </a:r>
            <a:r>
              <a:rPr lang="en-US" sz="1600" dirty="0" err="1" smtClean="0"/>
              <a:t>smeNode</a:t>
            </a:r>
            <a:r>
              <a:rPr lang="en-US" sz="1600" dirty="0" smtClean="0"/>
              <a:t> in </a:t>
            </a:r>
            <a:r>
              <a:rPr lang="en-US" sz="1600" dirty="0" err="1" smtClean="0"/>
              <a:t>smeNodeList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stack.push</a:t>
            </a:r>
            <a:r>
              <a:rPr lang="en-US" sz="1600" dirty="0" smtClean="0"/>
              <a:t>(</a:t>
            </a:r>
            <a:r>
              <a:rPr lang="en-US" sz="1600" dirty="0" err="1" smtClean="0"/>
              <a:t>smeNode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while(!</a:t>
            </a:r>
            <a:r>
              <a:rPr lang="en-US" sz="1600" dirty="0" err="1" smtClean="0"/>
              <a:t>stack.empty</a:t>
            </a:r>
            <a:r>
              <a:rPr lang="en-US" sz="1600" dirty="0" smtClean="0"/>
              <a:t>())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 = </a:t>
            </a:r>
            <a:r>
              <a:rPr lang="en-US" sz="1600" dirty="0" err="1" smtClean="0"/>
              <a:t>stack.top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stack.pop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if(</a:t>
            </a:r>
            <a:r>
              <a:rPr lang="en-US" sz="1600" dirty="0" err="1" smtClean="0"/>
              <a:t>stackTopType</a:t>
            </a:r>
            <a:r>
              <a:rPr lang="en-US" sz="1600" dirty="0" smtClean="0"/>
              <a:t> == NEW_EMPL)  continue;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if(</a:t>
            </a:r>
            <a:r>
              <a:rPr lang="en-US" sz="1600" dirty="0" err="1" smtClean="0"/>
              <a:t>stackTopType</a:t>
            </a:r>
            <a:r>
              <a:rPr lang="en-US" sz="1600" dirty="0" smtClean="0"/>
              <a:t> == SME)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if(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 == NULL)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  = new list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].insert(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/>
              <a:t>foreach</a:t>
            </a:r>
            <a:r>
              <a:rPr lang="en-US" sz="1600" dirty="0"/>
              <a:t> </a:t>
            </a:r>
            <a:r>
              <a:rPr lang="en-US" sz="1600" dirty="0" err="1"/>
              <a:t>adjNode</a:t>
            </a:r>
            <a:r>
              <a:rPr lang="en-US" sz="1600" dirty="0"/>
              <a:t> of </a:t>
            </a:r>
            <a:r>
              <a:rPr lang="en-US" sz="1600" dirty="0" err="1"/>
              <a:t>stackTop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 </a:t>
            </a:r>
            <a:r>
              <a:rPr lang="en-US" dirty="0" err="1" smtClean="0">
                <a:solidFill>
                  <a:schemeClr val="accent2"/>
                </a:solidFill>
              </a:rPr>
              <a:t>Algorithim</a:t>
            </a:r>
            <a:r>
              <a:rPr lang="en-US" dirty="0" smtClean="0">
                <a:solidFill>
                  <a:schemeClr val="accent2"/>
                </a:solidFill>
              </a:rPr>
              <a:t> 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   if(</a:t>
            </a:r>
            <a:r>
              <a:rPr lang="en-US" sz="1600" dirty="0" err="1" smtClean="0"/>
              <a:t>stackTopType</a:t>
            </a:r>
            <a:r>
              <a:rPr lang="en-US" sz="1600" dirty="0" smtClean="0"/>
              <a:t> </a:t>
            </a:r>
            <a:r>
              <a:rPr lang="en-US" sz="1600" dirty="0"/>
              <a:t>== SME)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  if(</a:t>
            </a:r>
            <a:r>
              <a:rPr lang="en-US" sz="1600" dirty="0" err="1" smtClean="0"/>
              <a:t>adjNodeType</a:t>
            </a:r>
            <a:r>
              <a:rPr lang="en-US" sz="1600" dirty="0" smtClean="0"/>
              <a:t> </a:t>
            </a:r>
            <a:r>
              <a:rPr lang="en-US" sz="1600" dirty="0"/>
              <a:t>== SME) continue;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  if(</a:t>
            </a:r>
            <a:r>
              <a:rPr lang="en-US" sz="1600" dirty="0" err="1" smtClean="0"/>
              <a:t>adjNodeType</a:t>
            </a:r>
            <a:r>
              <a:rPr lang="en-US" sz="1600" dirty="0" smtClean="0"/>
              <a:t> </a:t>
            </a:r>
            <a:r>
              <a:rPr lang="en-US" sz="1600" dirty="0"/>
              <a:t>!= NEW_EMPL)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      if(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adjNode</a:t>
            </a:r>
            <a:r>
              <a:rPr lang="en-US" sz="1600" dirty="0"/>
              <a:t>]  == NULL) {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adjNode</a:t>
            </a:r>
            <a:r>
              <a:rPr lang="en-US" sz="1600" dirty="0"/>
              <a:t>] =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 smtClean="0"/>
              <a:t>stack.push</a:t>
            </a:r>
            <a:r>
              <a:rPr lang="en-US" sz="1600" dirty="0" smtClean="0"/>
              <a:t>(</a:t>
            </a:r>
            <a:r>
              <a:rPr lang="en-US" sz="1600" dirty="0" err="1" smtClean="0"/>
              <a:t>adjNode</a:t>
            </a:r>
            <a:r>
              <a:rPr lang="en-US" sz="1600" dirty="0"/>
              <a:t>); 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 else if(</a:t>
            </a:r>
            <a:r>
              <a:rPr lang="en-US" sz="1600" dirty="0" err="1" smtClean="0"/>
              <a:t>stackTopType</a:t>
            </a:r>
            <a:r>
              <a:rPr lang="en-US" sz="1600" dirty="0" smtClean="0"/>
              <a:t> </a:t>
            </a:r>
            <a:r>
              <a:rPr lang="en-US" sz="1600" dirty="0"/>
              <a:t>!= NEW_EMPL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        if(</a:t>
            </a:r>
            <a:r>
              <a:rPr lang="en-US" sz="1600" dirty="0" err="1" smtClean="0"/>
              <a:t>adjNodeType</a:t>
            </a:r>
            <a:r>
              <a:rPr lang="en-US" sz="1600" dirty="0" smtClean="0"/>
              <a:t> </a:t>
            </a:r>
            <a:r>
              <a:rPr lang="en-US" sz="1600" dirty="0"/>
              <a:t>== SME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      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].insert(</a:t>
            </a:r>
            <a:r>
              <a:rPr lang="en-US" sz="1600" dirty="0" err="1" smtClean="0"/>
              <a:t>adjNode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        } else if(</a:t>
            </a:r>
            <a:r>
              <a:rPr lang="en-US" sz="1600" dirty="0" err="1" smtClean="0"/>
              <a:t>adjNodeType</a:t>
            </a:r>
            <a:r>
              <a:rPr lang="en-US" sz="1600" dirty="0" smtClean="0"/>
              <a:t> </a:t>
            </a:r>
            <a:r>
              <a:rPr lang="en-US" sz="1600" dirty="0"/>
              <a:t>!= NEW_EMPL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               if(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adjNode</a:t>
            </a:r>
            <a:r>
              <a:rPr lang="en-US" sz="1600" dirty="0" smtClean="0"/>
              <a:t>] </a:t>
            </a:r>
            <a:r>
              <a:rPr lang="en-US" sz="1600" dirty="0"/>
              <a:t>== NULL</a:t>
            </a:r>
            <a:r>
              <a:rPr lang="en-US" sz="1600" dirty="0" smtClean="0"/>
              <a:t>) 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adjNode</a:t>
            </a:r>
            <a:r>
              <a:rPr lang="en-US" sz="1600" dirty="0" smtClean="0"/>
              <a:t>] </a:t>
            </a:r>
            <a:r>
              <a:rPr lang="en-US" sz="1600" dirty="0"/>
              <a:t>= </a:t>
            </a:r>
            <a:r>
              <a:rPr lang="en-US" sz="1600" dirty="0" err="1" smtClean="0"/>
              <a:t>smeConnList</a:t>
            </a:r>
            <a:r>
              <a:rPr lang="en-US" sz="1600" dirty="0" smtClean="0"/>
              <a:t>[</a:t>
            </a:r>
            <a:r>
              <a:rPr lang="en-US" sz="1600" dirty="0" err="1" smtClean="0"/>
              <a:t>stackTop</a:t>
            </a:r>
            <a:r>
              <a:rPr lang="en-US" sz="1600" dirty="0" smtClean="0"/>
              <a:t>];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stack.push</a:t>
            </a:r>
            <a:r>
              <a:rPr lang="en-US" sz="1600" dirty="0" smtClean="0"/>
              <a:t>(</a:t>
            </a:r>
            <a:r>
              <a:rPr lang="en-US" sz="1600" dirty="0" err="1" smtClean="0"/>
              <a:t>adjNode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smtClean="0"/>
              <a:t>   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 Algorithm….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1140" y="1316725"/>
            <a:ext cx="460860" cy="4224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493720" y="1316724"/>
            <a:ext cx="460860" cy="4224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266230" y="2084825"/>
            <a:ext cx="460860" cy="42245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442748" y="2150685"/>
            <a:ext cx="460860" cy="42245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5724150" y="2150684"/>
            <a:ext cx="460860" cy="42245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2382915" y="3198570"/>
            <a:ext cx="460860" cy="42245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7</a:t>
            </a:r>
          </a:p>
        </p:txBody>
      </p:sp>
      <p:sp>
        <p:nvSpPr>
          <p:cNvPr id="15" name="Oval 14"/>
          <p:cNvSpPr/>
          <p:nvPr/>
        </p:nvSpPr>
        <p:spPr>
          <a:xfrm>
            <a:off x="3649060" y="3190769"/>
            <a:ext cx="460860" cy="42245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/>
          <p:cNvSpPr/>
          <p:nvPr/>
        </p:nvSpPr>
        <p:spPr>
          <a:xfrm>
            <a:off x="2382915" y="4696365"/>
            <a:ext cx="576075" cy="4608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noProof="0" dirty="0" smtClean="0">
                <a:solidFill>
                  <a:schemeClr val="accent2"/>
                </a:solidFill>
                <a:latin typeface="Tahoma"/>
              </a:rPr>
              <a:t>9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66069" y="4696365"/>
            <a:ext cx="576075" cy="4608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 smtClean="0">
              <a:solidFill>
                <a:srgbClr val="333399"/>
              </a:solidFill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rgbClr val="333399"/>
                </a:solidFill>
              </a:rPr>
              <a:t>11</a:t>
            </a:r>
            <a:endParaRPr lang="en-US" sz="1600" kern="0" dirty="0">
              <a:solidFill>
                <a:srgbClr val="333399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80710" y="4696365"/>
            <a:ext cx="576075" cy="4608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chemeClr val="accent2"/>
                </a:solidFill>
                <a:latin typeface="Tahoma"/>
              </a:rPr>
              <a:t>10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ahoma"/>
            </a:endParaRPr>
          </a:p>
        </p:txBody>
      </p:sp>
      <p:cxnSp>
        <p:nvCxnSpPr>
          <p:cNvPr id="20" name="Straight Connector 19"/>
          <p:cNvCxnSpPr>
            <a:stCxn id="9" idx="3"/>
            <a:endCxn id="11" idx="7"/>
          </p:cNvCxnSpPr>
          <p:nvPr/>
        </p:nvCxnSpPr>
        <p:spPr>
          <a:xfrm flipH="1">
            <a:off x="3659599" y="1677313"/>
            <a:ext cx="519032" cy="46937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23" name="Straight Connector 22"/>
          <p:cNvCxnSpPr>
            <a:stCxn id="9" idx="5"/>
            <a:endCxn id="12" idx="0"/>
          </p:cNvCxnSpPr>
          <p:nvPr/>
        </p:nvCxnSpPr>
        <p:spPr>
          <a:xfrm>
            <a:off x="4504509" y="1677313"/>
            <a:ext cx="168669" cy="47337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2670952" y="2445413"/>
            <a:ext cx="662769" cy="7453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33" name="Straight Connector 32"/>
          <p:cNvCxnSpPr>
            <a:stCxn id="11" idx="5"/>
            <a:endCxn id="15" idx="0"/>
          </p:cNvCxnSpPr>
          <p:nvPr/>
        </p:nvCxnSpPr>
        <p:spPr>
          <a:xfrm>
            <a:off x="3659599" y="2445413"/>
            <a:ext cx="219891" cy="74535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35" name="Straight Connector 34"/>
          <p:cNvCxnSpPr>
            <a:stCxn id="14" idx="4"/>
            <a:endCxn id="16" idx="0"/>
          </p:cNvCxnSpPr>
          <p:nvPr/>
        </p:nvCxnSpPr>
        <p:spPr>
          <a:xfrm>
            <a:off x="2613345" y="3621025"/>
            <a:ext cx="57608" cy="107534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37" name="Straight Connector 36"/>
          <p:cNvCxnSpPr>
            <a:stCxn id="14" idx="5"/>
            <a:endCxn id="18" idx="1"/>
          </p:cNvCxnSpPr>
          <p:nvPr/>
        </p:nvCxnSpPr>
        <p:spPr>
          <a:xfrm>
            <a:off x="2776284" y="3559158"/>
            <a:ext cx="1188790" cy="1204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39" name="Straight Connector 38"/>
          <p:cNvCxnSpPr>
            <a:stCxn id="15" idx="4"/>
            <a:endCxn id="17" idx="1"/>
          </p:cNvCxnSpPr>
          <p:nvPr/>
        </p:nvCxnSpPr>
        <p:spPr>
          <a:xfrm>
            <a:off x="3879490" y="3613224"/>
            <a:ext cx="1470943" cy="11506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41" name="Straight Connector 40"/>
          <p:cNvCxnSpPr>
            <a:stCxn id="10" idx="4"/>
          </p:cNvCxnSpPr>
          <p:nvPr/>
        </p:nvCxnSpPr>
        <p:spPr>
          <a:xfrm flipH="1">
            <a:off x="4917645" y="1739179"/>
            <a:ext cx="806505" cy="55687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43" name="Straight Connector 42"/>
          <p:cNvCxnSpPr>
            <a:stCxn id="12" idx="4"/>
            <a:endCxn id="15" idx="7"/>
          </p:cNvCxnSpPr>
          <p:nvPr/>
        </p:nvCxnSpPr>
        <p:spPr>
          <a:xfrm flipH="1">
            <a:off x="4042429" y="2573140"/>
            <a:ext cx="630749" cy="6794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45" name="Straight Connector 44"/>
          <p:cNvCxnSpPr>
            <a:stCxn id="10" idx="5"/>
            <a:endCxn id="13" idx="0"/>
          </p:cNvCxnSpPr>
          <p:nvPr/>
        </p:nvCxnSpPr>
        <p:spPr>
          <a:xfrm>
            <a:off x="5887089" y="1677312"/>
            <a:ext cx="67491" cy="47337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46" name="Oval 45"/>
          <p:cNvSpPr/>
          <p:nvPr/>
        </p:nvSpPr>
        <p:spPr>
          <a:xfrm>
            <a:off x="6914705" y="1332662"/>
            <a:ext cx="460860" cy="4224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3</a:t>
            </a:r>
          </a:p>
        </p:txBody>
      </p:sp>
      <p:cxnSp>
        <p:nvCxnSpPr>
          <p:cNvPr id="48" name="Straight Connector 47"/>
          <p:cNvCxnSpPr>
            <a:stCxn id="13" idx="7"/>
            <a:endCxn id="46" idx="3"/>
          </p:cNvCxnSpPr>
          <p:nvPr/>
        </p:nvCxnSpPr>
        <p:spPr>
          <a:xfrm flipV="1">
            <a:off x="6117519" y="1693250"/>
            <a:ext cx="864677" cy="51930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51" name="Straight Connector 50"/>
          <p:cNvCxnSpPr>
            <a:stCxn id="13" idx="5"/>
          </p:cNvCxnSpPr>
          <p:nvPr/>
        </p:nvCxnSpPr>
        <p:spPr>
          <a:xfrm>
            <a:off x="6117519" y="2511272"/>
            <a:ext cx="797186" cy="195466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52" name="Oval 51"/>
          <p:cNvSpPr/>
          <p:nvPr/>
        </p:nvSpPr>
        <p:spPr>
          <a:xfrm>
            <a:off x="6694158" y="4465935"/>
            <a:ext cx="576075" cy="4608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12</a:t>
            </a:r>
          </a:p>
        </p:txBody>
      </p:sp>
      <p:sp>
        <p:nvSpPr>
          <p:cNvPr id="53" name="Oval 52"/>
          <p:cNvSpPr/>
          <p:nvPr/>
        </p:nvSpPr>
        <p:spPr>
          <a:xfrm>
            <a:off x="7270233" y="2356541"/>
            <a:ext cx="566192" cy="48432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13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55" name="Straight Connector 54"/>
          <p:cNvCxnSpPr>
            <a:stCxn id="46" idx="4"/>
            <a:endCxn id="53" idx="1"/>
          </p:cNvCxnSpPr>
          <p:nvPr/>
        </p:nvCxnSpPr>
        <p:spPr>
          <a:xfrm>
            <a:off x="7145135" y="1755117"/>
            <a:ext cx="208015" cy="6723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613345" y="2017615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40835" y="2505707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1140" y="3411770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24411" y="2511272"/>
            <a:ext cx="883316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1,2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06361" y="3411770"/>
            <a:ext cx="79629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1,2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493720" y="1316725"/>
            <a:ext cx="460860" cy="42245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30030" y="3344026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84653" y="1178225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08692" y="1416251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L2: 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63585" y="2434640"/>
            <a:ext cx="65288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L2: 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23506" y="1030974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56785" y="1030975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50513" y="1816166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45814" y="1882025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85995" y="1882026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80302" y="3008811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89379" y="3008375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484653" y="1787637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642149" y="2934495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642149" y="2934496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54317" y="1029475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87596" y="1029476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13340" y="1952462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148579" y="1959721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20485" y="3350103"/>
            <a:ext cx="883316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1,2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10627" y="2008192"/>
            <a:ext cx="883316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1,2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333" y="1162395"/>
            <a:ext cx="883316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L1: 1,2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6736" y="2438969"/>
            <a:ext cx="79629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L2: 2,3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20834" y="1417230"/>
            <a:ext cx="79629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L2: 2,3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1895" y="1123200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95174" y="1123201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721193" y="2280149"/>
            <a:ext cx="580818" cy="330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Push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54472" y="2280150"/>
            <a:ext cx="481282" cy="330525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81936" y="2715968"/>
            <a:ext cx="72007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L4: 13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35979" y="1462181"/>
            <a:ext cx="72007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L3</a:t>
            </a:r>
            <a:r>
              <a:rPr lang="en-US" sz="1200" b="1" smtClean="0">
                <a:solidFill>
                  <a:schemeClr val="accent2"/>
                </a:solidFill>
              </a:rPr>
              <a:t>: 3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49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6" grpId="0" animBg="1"/>
      <p:bldP spid="46" grpId="1" animBg="1"/>
      <p:bldP spid="53" grpId="0" animBg="1"/>
      <p:bldP spid="60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1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Dumping Output File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foreach newEmployee in newEmployee List {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foreach adjacentNode of newEmployee {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if adjancentNode  == SME and NOT already dumped {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count = sprintf(localBufPtr, “%ld--%ld\n”, newEmployee, adjacentNode)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localBufferSize += count;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 ADD adjancentNODE to dumped List </a:t>
            </a:r>
          </a:p>
          <a:p>
            <a:pPr marL="0" indent="0">
              <a:buNone/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         if( localBufferSize &lt;  BUFFER_THRESHOLD)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        localBufPtr + = count;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else { 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         localBufPtr = localBuffer</a:t>
            </a:r>
          </a:p>
          <a:p>
            <a:pPr marL="0" indent="0">
              <a:buNone/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                     // Critical Section </a:t>
            </a:r>
          </a:p>
          <a:p>
            <a:pPr marL="0" indent="0">
              <a:buNone/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                   fwrite(localBuffer, 1, localBufferSize, outputFP);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 }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Dumping Output File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else {  ///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adjancentNode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!= SME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smeNode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smeConnList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adjacentNode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smeNode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NOT already dumped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count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“%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--%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--%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newEmployee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adjacentNode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smeNode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localBufferSize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+= count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ADD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adjancentNODE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dumped List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if(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localBufferSize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  BUFFER_THRESHOLD)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= count;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else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localBuffer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1,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localBufferSize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outputFP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109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IN" sz="3600" dirty="0" smtClean="0">
                <a:solidFill>
                  <a:schemeClr val="accent2"/>
                </a:solidFill>
              </a:rPr>
              <a:t>1800s </a:t>
            </a:r>
            <a:r>
              <a:rPr lang="en-IN" sz="3600" dirty="0">
                <a:solidFill>
                  <a:schemeClr val="accent2"/>
                </a:solidFill>
              </a:rPr>
              <a:t>to </a:t>
            </a:r>
            <a:r>
              <a:rPr lang="en-IN" sz="3600" dirty="0" smtClean="0">
                <a:solidFill>
                  <a:schemeClr val="accent2"/>
                </a:solidFill>
              </a:rPr>
              <a:t>8s </a:t>
            </a:r>
            <a:r>
              <a:rPr lang="en-IN" sz="3600" dirty="0">
                <a:solidFill>
                  <a:schemeClr val="accent2"/>
                </a:solidFill>
              </a:rPr>
              <a:t>for 5million Node </a:t>
            </a:r>
            <a:r>
              <a:rPr lang="en-IN" sz="3600" dirty="0" smtClean="0">
                <a:solidFill>
                  <a:schemeClr val="accent2"/>
                </a:solidFill>
              </a:rPr>
              <a:t>Graph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represents code is executing sequentially               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represents code  is executing concurrently on different threads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21680"/>
              </p:ext>
            </p:extLst>
          </p:nvPr>
        </p:nvGraphicFramePr>
        <p:xfrm>
          <a:off x="885120" y="2276850"/>
          <a:ext cx="6096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Graph </a:t>
                      </a:r>
                    </a:p>
                    <a:p>
                      <a:r>
                        <a:rPr lang="en-US" dirty="0" smtClean="0"/>
                        <a:t>Creation(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</a:t>
                      </a:r>
                      <a:r>
                        <a:rPr lang="en-US" dirty="0" err="1" smtClean="0"/>
                        <a:t>Algo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Dump</a:t>
                      </a:r>
                      <a:r>
                        <a:rPr lang="en-US" baseline="0" dirty="0" smtClean="0"/>
                        <a:t> Output 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secs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128(S)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128(S)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40(P)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199(S)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36(P)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5.81(P)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5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“</a:t>
            </a:r>
            <a:r>
              <a:rPr lang="en-US" sz="2800" i="1" dirty="0"/>
              <a:t>Redesigning your application to run multithreaded </a:t>
            </a: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on </a:t>
            </a:r>
            <a:r>
              <a:rPr lang="en-US" sz="2800" i="1" dirty="0"/>
              <a:t>a multicore machine is a little like learning to swim </a:t>
            </a: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by </a:t>
            </a:r>
            <a:r>
              <a:rPr lang="en-US" sz="2800" i="1" dirty="0"/>
              <a:t>jumping into the deep </a:t>
            </a:r>
            <a:r>
              <a:rPr lang="en-US" sz="2800" i="1" dirty="0" smtClean="0"/>
              <a:t>end</a:t>
            </a:r>
            <a:r>
              <a:rPr lang="en-US" sz="2800" dirty="0" smtClean="0"/>
              <a:t>” </a:t>
            </a:r>
          </a:p>
          <a:p>
            <a:pPr marL="0" indent="0" algn="ctr">
              <a:buNone/>
            </a:pPr>
            <a:r>
              <a:rPr lang="en-US" sz="2000" dirty="0" smtClean="0"/>
              <a:t>Herb </a:t>
            </a:r>
            <a:r>
              <a:rPr lang="en-US" sz="2000" dirty="0"/>
              <a:t>Sutter,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Chair </a:t>
            </a:r>
            <a:r>
              <a:rPr lang="en-US" sz="2000" dirty="0"/>
              <a:t>of the ISO C++ standards </a:t>
            </a:r>
            <a:r>
              <a:rPr lang="en-US" sz="2000" dirty="0" smtClean="0"/>
              <a:t>committee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  <a:r>
              <a:rPr lang="en-US" sz="2000" dirty="0"/>
              <a:t>Microsoft.</a:t>
            </a:r>
          </a:p>
        </p:txBody>
      </p:sp>
    </p:spTree>
    <p:extLst>
      <p:ext uri="{BB962C8B-B14F-4D97-AF65-F5344CB8AC3E}">
        <p14:creationId xmlns:p14="http://schemas.microsoft.com/office/powerpoint/2010/main" val="1321102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Some findings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allocate a large bulk of memory and then assign small chunks from this pool.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Allocating small chunks results in invoking large number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calls which are quite slow and too slow in multithreaded system as OS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locks in order make these calls thread safe.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critical section slows down the parallel program as other threads have to wait on reaching critical section until thread executing critical section exits from it.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trive to minimize critical sections to achieve maximum performance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IO takes lot of time, make sure to have some local buffering and write/read in chunks of page size.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Some findings ….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unordered_map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container provided in new C++11 standard is much faster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::map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2-4x faster) is case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usage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/strings key type.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case complexity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insertion/find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unordered_map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Worst case linear in container size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::map is ordered and sorts each time on insert. Complexity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insert/find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logarithmic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sure to reserve some capacity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container on start based on heuristics of how many elements can possibly be present.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Reallocation happens every time vector is out of capacity on insertion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 is always better compared to list for most usage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://baptiste-wicht.com/posts/2012/11/cpp-benchmark-vector-vs-list.html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7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705" indent="-171450">
              <a:defRPr/>
            </a:pPr>
            <a:r>
              <a:rPr lang="en-IN" dirty="0" smtClean="0">
                <a:solidFill>
                  <a:schemeClr val="tx1"/>
                </a:solidFill>
              </a:rPr>
              <a:t> Key Concepts</a:t>
            </a:r>
          </a:p>
          <a:p>
            <a:pPr marL="518080" lvl="1" indent="-171450">
              <a:defRPr/>
            </a:pPr>
            <a:r>
              <a:rPr lang="en-IN" dirty="0" err="1" smtClean="0">
                <a:solidFill>
                  <a:schemeClr val="tx1"/>
                </a:solidFill>
              </a:rPr>
              <a:t>OpenMP</a:t>
            </a:r>
            <a:r>
              <a:rPr lang="en-IN" dirty="0" smtClean="0">
                <a:solidFill>
                  <a:schemeClr val="tx1"/>
                </a:solidFill>
              </a:rPr>
              <a:t> for multithreaded programming</a:t>
            </a:r>
          </a:p>
          <a:p>
            <a:pPr marL="518080" lvl="1" indent="-171450">
              <a:defRPr/>
            </a:pPr>
            <a:r>
              <a:rPr lang="en-IN" dirty="0" smtClean="0">
                <a:solidFill>
                  <a:schemeClr val="tx1"/>
                </a:solidFill>
              </a:rPr>
              <a:t>Machine specific assembly SIMD instruction usage for instruction level parallelism</a:t>
            </a:r>
          </a:p>
          <a:p>
            <a:pPr marL="57705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Problem Division</a:t>
            </a:r>
          </a:p>
          <a:p>
            <a:pPr marL="518080" lvl="1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Graph Creation</a:t>
            </a:r>
          </a:p>
          <a:p>
            <a:pPr marL="518080" lvl="1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Core Algorithm</a:t>
            </a:r>
          </a:p>
          <a:p>
            <a:pPr marL="518080" lvl="1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Dumping Output file</a:t>
            </a:r>
          </a:p>
          <a:p>
            <a:pPr marL="57705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1800s to 8s for 5million Node Graph</a:t>
            </a:r>
          </a:p>
          <a:p>
            <a:pPr marL="57705" indent="-171450">
              <a:defRPr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Some findings</a:t>
            </a:r>
          </a:p>
          <a:p>
            <a:pPr marL="0" indent="0">
              <a:buNone/>
              <a:defRPr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62665" y="2545685"/>
            <a:ext cx="7659688" cy="1168400"/>
          </a:xfrm>
        </p:spPr>
        <p:txBody>
          <a:bodyPr/>
          <a:lstStyle/>
          <a:p>
            <a:pPr algn="ctr"/>
            <a:r>
              <a:rPr lang="en-US" dirty="0" smtClean="0"/>
              <a:t>Key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26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OpenMp</a:t>
            </a:r>
            <a:r>
              <a:rPr lang="en-US" dirty="0" smtClean="0">
                <a:solidFill>
                  <a:schemeClr val="accent2"/>
                </a:solidFill>
              </a:rPr>
              <a:t> for multithreaded 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Consists of compiler directives(#pragmas) that allows simple way to execute block of code in parallel.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simple to use, supported by GCC. Prevented from calling explicit thread creation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pthread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Automatically spawn number of threads based on number of cores available.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 following spawns 8 threads on 8 core machine for each iteration to execute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CreateGraphFromEdges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in parallel.</a:t>
            </a:r>
          </a:p>
          <a:p>
            <a:pPr marL="460375" lvl="1" indent="0"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parallel default(none) private(index</a:t>
            </a:r>
            <a:r>
              <a:rPr lang="en-US" sz="1800" dirty="0" smtClean="0"/>
              <a:t>)</a:t>
            </a:r>
            <a:endParaRPr lang="en-US" sz="1800" dirty="0"/>
          </a:p>
          <a:p>
            <a:pPr marL="460375" lvl="1" indent="0"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for schedule(static, 1)</a:t>
            </a:r>
          </a:p>
          <a:p>
            <a:pPr marL="460375" lvl="1" indent="0">
              <a:buNone/>
            </a:pPr>
            <a:r>
              <a:rPr lang="en-US" sz="1800" dirty="0"/>
              <a:t>    for(index = 0; index &lt; </a:t>
            </a:r>
            <a:r>
              <a:rPr lang="en-US" sz="1800" dirty="0" smtClean="0"/>
              <a:t>8; </a:t>
            </a:r>
            <a:r>
              <a:rPr lang="en-US" sz="1800" dirty="0"/>
              <a:t>++index)</a:t>
            </a:r>
          </a:p>
          <a:p>
            <a:pPr marL="460375" lvl="1" indent="0">
              <a:buNone/>
            </a:pPr>
            <a:r>
              <a:rPr lang="en-US" sz="1800" dirty="0"/>
              <a:t>    { </a:t>
            </a:r>
          </a:p>
          <a:p>
            <a:pPr marL="460375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CreateGraphFromEdges</a:t>
            </a:r>
            <a:r>
              <a:rPr lang="en-US" sz="1800" dirty="0"/>
              <a:t>(index);</a:t>
            </a:r>
          </a:p>
          <a:p>
            <a:pPr marL="460375" lvl="1" indent="0">
              <a:buNone/>
            </a:pPr>
            <a:r>
              <a:rPr lang="en-US" sz="1800" dirty="0"/>
              <a:t>    }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4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Usage of SIMD </a:t>
            </a:r>
            <a:r>
              <a:rPr lang="en-US" dirty="0" err="1" smtClean="0">
                <a:solidFill>
                  <a:schemeClr val="accent2"/>
                </a:solidFill>
              </a:rPr>
              <a:t>intrinsics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 segment of code for instruction level parallelism</a:t>
            </a:r>
          </a:p>
          <a:p>
            <a:r>
              <a:rPr lang="en-US" dirty="0" smtClean="0"/>
              <a:t>Operate on vector of data simultaneously with a single instruction</a:t>
            </a:r>
          </a:p>
          <a:p>
            <a:r>
              <a:rPr lang="en-US" dirty="0" err="1" smtClean="0"/>
              <a:t>Intrinsics</a:t>
            </a:r>
            <a:r>
              <a:rPr lang="en-US" dirty="0" smtClean="0"/>
              <a:t> are way to provide C style function to access machine instructions</a:t>
            </a:r>
          </a:p>
          <a:p>
            <a:r>
              <a:rPr lang="en-US" dirty="0" smtClean="0"/>
              <a:t>Instead of directly writing assembly code, these </a:t>
            </a:r>
            <a:r>
              <a:rPr lang="en-US" dirty="0" err="1" smtClean="0"/>
              <a:t>instrinsics</a:t>
            </a:r>
            <a:r>
              <a:rPr lang="en-US" dirty="0" smtClean="0"/>
              <a:t> can be very handy</a:t>
            </a:r>
            <a:endParaRPr lang="en-US" dirty="0"/>
          </a:p>
          <a:p>
            <a:r>
              <a:rPr lang="en-US" dirty="0" smtClean="0"/>
              <a:t>Used _mm_loadu_si128 , _</a:t>
            </a:r>
            <a:r>
              <a:rPr lang="en-US" dirty="0" err="1" smtClean="0"/>
              <a:t>mm_cmpistri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2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Usage of SIMD </a:t>
            </a:r>
            <a:r>
              <a:rPr lang="en-US" dirty="0" err="1" smtClean="0">
                <a:solidFill>
                  <a:schemeClr val="accent2"/>
                </a:solidFill>
              </a:rPr>
              <a:t>intrinsics</a:t>
            </a:r>
            <a:r>
              <a:rPr lang="en-US" dirty="0" smtClean="0">
                <a:solidFill>
                  <a:schemeClr val="accent2"/>
                </a:solidFill>
              </a:rPr>
              <a:t>….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__m128i _mm_loadu_si128 (__m128i *p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Loads 128-bit </a:t>
            </a:r>
            <a:r>
              <a:rPr lang="en-US" dirty="0" smtClean="0"/>
              <a:t>value into the register</a:t>
            </a:r>
          </a:p>
          <a:p>
            <a:r>
              <a:rPr lang="en-US" dirty="0" err="1"/>
              <a:t>int</a:t>
            </a:r>
            <a:r>
              <a:rPr lang="en-US" dirty="0"/>
              <a:t> _</a:t>
            </a:r>
            <a:r>
              <a:rPr lang="en-US" dirty="0" err="1"/>
              <a:t>mm_cmpistri</a:t>
            </a:r>
            <a:r>
              <a:rPr lang="en-US" dirty="0"/>
              <a:t> ( __m128i a</a:t>
            </a:r>
            <a:r>
              <a:rPr lang="en-US" dirty="0" smtClean="0"/>
              <a:t>,__</a:t>
            </a:r>
            <a:r>
              <a:rPr lang="en-US" dirty="0"/>
              <a:t>m128i </a:t>
            </a:r>
            <a:r>
              <a:rPr lang="en-US" dirty="0" err="1" smtClean="0"/>
              <a:t>b,const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mode)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 are 16 byte characters being compared based on mode</a:t>
            </a:r>
          </a:p>
          <a:p>
            <a:pPr lvl="1"/>
            <a:r>
              <a:rPr lang="en-US" dirty="0" smtClean="0"/>
              <a:t>Mode indicates type of comparison and the format of returned value</a:t>
            </a:r>
          </a:p>
          <a:p>
            <a:pPr lvl="2"/>
            <a:r>
              <a:rPr lang="en-US" dirty="0"/>
              <a:t>_</a:t>
            </a:r>
            <a:r>
              <a:rPr lang="en-US" dirty="0" smtClean="0"/>
              <a:t>SIDD_UBYTE_OPS indicates </a:t>
            </a:r>
            <a:r>
              <a:rPr lang="en-US" dirty="0" err="1" smtClean="0"/>
              <a:t>a,b</a:t>
            </a:r>
            <a:r>
              <a:rPr lang="en-US" dirty="0" smtClean="0"/>
              <a:t> contain strings of 8 bit chars</a:t>
            </a:r>
          </a:p>
          <a:p>
            <a:pPr lvl="2"/>
            <a:r>
              <a:rPr lang="en-US" dirty="0"/>
              <a:t>_</a:t>
            </a:r>
            <a:r>
              <a:rPr lang="en-US" dirty="0" smtClean="0"/>
              <a:t>SIDD_CMP_EQUAL_EACH checks for string equality</a:t>
            </a:r>
          </a:p>
          <a:p>
            <a:pPr lvl="2"/>
            <a:r>
              <a:rPr lang="en-US" dirty="0"/>
              <a:t>_</a:t>
            </a:r>
            <a:r>
              <a:rPr lang="en-US" dirty="0" smtClean="0"/>
              <a:t>SIDD_LEAST_SIGNIFICANT</a:t>
            </a:r>
            <a:r>
              <a:rPr lang="en-US" dirty="0"/>
              <a:t> </a:t>
            </a:r>
            <a:r>
              <a:rPr lang="en-US" dirty="0" smtClean="0"/>
              <a:t>means index </a:t>
            </a:r>
            <a:r>
              <a:rPr lang="en-US" dirty="0"/>
              <a:t>of the rightmost bit set to 1 in the resulting mask is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Returned value is an </a:t>
            </a:r>
            <a:r>
              <a:rPr lang="en-US" dirty="0"/>
              <a:t>integer between 0 and </a:t>
            </a:r>
            <a:r>
              <a:rPr lang="en-US" dirty="0" err="1"/>
              <a:t>Maxsize</a:t>
            </a:r>
            <a:r>
              <a:rPr lang="en-US" dirty="0"/>
              <a:t>. </a:t>
            </a:r>
            <a:r>
              <a:rPr lang="en-US" dirty="0" err="1"/>
              <a:t>MaxSize</a:t>
            </a:r>
            <a:r>
              <a:rPr lang="en-US" dirty="0"/>
              <a:t> when the computed mask equals 0. Otherwise, the index of the leftmost or rightmost bit set to 1 in this mask. A bit in </a:t>
            </a:r>
            <a:r>
              <a:rPr lang="en-US" i="1" dirty="0"/>
              <a:t>mode</a:t>
            </a:r>
            <a:r>
              <a:rPr lang="en-US" dirty="0"/>
              <a:t> determines whether the leftmost or rightmost index is returned.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4689765-5485-4130-8525-AA8B12692E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24260" y="2699305"/>
            <a:ext cx="7659688" cy="1168400"/>
          </a:xfrm>
        </p:spPr>
        <p:txBody>
          <a:bodyPr/>
          <a:lstStyle/>
          <a:p>
            <a:pPr algn="ctr"/>
            <a:r>
              <a:rPr lang="en-US" dirty="0" smtClean="0"/>
              <a:t>Problem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Graph Creation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63105"/>
            <a:ext cx="7620000" cy="53767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input_graph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to memory using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mmap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 to memory provides a stream of buffer which can be easily used for random access. Each dedicated thread can then operate concurrently on its assigned range of stream of bytes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e.g.: If total file size is 8000 bytes and total 8 cores so each thread will operate  on 1000 bytes each. 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Thread0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-&gt; 0-999 bytes,  Thread1 -&gt; 1000-1999 bytes </a:t>
            </a:r>
          </a:p>
          <a:p>
            <a:pPr marL="96520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Thread2 -&gt; 2000-2999 bytes ……   Thread7 -&gt; 7000-7999 bytes </a:t>
            </a:r>
          </a:p>
          <a:p>
            <a:pPr marL="965200" lvl="2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965200" lvl="2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Stream of Bytes  - Increasing indexes</a:t>
            </a:r>
          </a:p>
          <a:p>
            <a:pPr marL="0" indent="-3175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-3175"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Thread0: 999           Shift Last index                                Load 16bytes into Register</a:t>
            </a:r>
          </a:p>
          <a:p>
            <a:pPr marL="0" indent="-3175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Thread1: 1000    Shift Start Index                   \n is present at 3</a:t>
            </a:r>
            <a:r>
              <a:rPr lang="en-US" sz="16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rd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relative from the  </a:t>
            </a:r>
          </a:p>
          <a:p>
            <a:pPr marL="0" indent="-3175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                                                            point of loading of bytes</a:t>
            </a:r>
          </a:p>
          <a:p>
            <a:pPr marL="339725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Adjacency list is used to represent Graph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-3175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Ankit Garg, Code Contest,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02073"/>
              </p:ext>
            </p:extLst>
          </p:nvPr>
        </p:nvGraphicFramePr>
        <p:xfrm>
          <a:off x="462665" y="4350720"/>
          <a:ext cx="8372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  <a:gridCol w="465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1538005" y="4677163"/>
            <a:ext cx="0" cy="2880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1538005" y="4965200"/>
            <a:ext cx="1958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V="1">
            <a:off x="3496660" y="4677163"/>
            <a:ext cx="0" cy="2880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2037270" y="4677163"/>
            <a:ext cx="0" cy="7104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2037270" y="5387655"/>
            <a:ext cx="188184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>
          <a:xfrm flipV="1">
            <a:off x="3919115" y="4677163"/>
            <a:ext cx="0" cy="7104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 flipV="1">
            <a:off x="5762555" y="4677163"/>
            <a:ext cx="0" cy="5568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>
            <a:off x="5762555" y="5234035"/>
            <a:ext cx="28419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6881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53403</TotalTime>
  <Words>1936</Words>
  <Application>Microsoft Office PowerPoint</Application>
  <PresentationFormat>Letter Paper (8.5x11 in)</PresentationFormat>
  <Paragraphs>396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STRIVING FOR EVERY BIT OF PARALLELISM </vt:lpstr>
      <vt:lpstr>PowerPoint Presentation</vt:lpstr>
      <vt:lpstr>Agenda</vt:lpstr>
      <vt:lpstr>Key concepts</vt:lpstr>
      <vt:lpstr>OpenMp for multithreaded  programming</vt:lpstr>
      <vt:lpstr>Usage of SIMD intrinsics </vt:lpstr>
      <vt:lpstr>Usage of SIMD intrinsics…. </vt:lpstr>
      <vt:lpstr>Problem division</vt:lpstr>
      <vt:lpstr>Graph Creation</vt:lpstr>
      <vt:lpstr>Graph Creation…</vt:lpstr>
      <vt:lpstr>Graph Creation…</vt:lpstr>
      <vt:lpstr>Graph Creation…</vt:lpstr>
      <vt:lpstr>Core Algorithim</vt:lpstr>
      <vt:lpstr>Core Algorithim …..</vt:lpstr>
      <vt:lpstr>Core Algorithim …..</vt:lpstr>
      <vt:lpstr>Core Algorithm….</vt:lpstr>
      <vt:lpstr>Dumping Output File</vt:lpstr>
      <vt:lpstr>Dumping Output File</vt:lpstr>
      <vt:lpstr> 1800s to 8s for 5million Node Graph</vt:lpstr>
      <vt:lpstr>Some findings</vt:lpstr>
      <vt:lpstr>Some findings ….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Garg, Ankit</cp:lastModifiedBy>
  <cp:revision>1537</cp:revision>
  <dcterms:created xsi:type="dcterms:W3CDTF">2010-01-29T19:50:02Z</dcterms:created>
  <dcterms:modified xsi:type="dcterms:W3CDTF">2015-01-29T07:43:34Z</dcterms:modified>
</cp:coreProperties>
</file>