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05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1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8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6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4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3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2456-C687-41F2-AA5C-3729B5486D8B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47FC91-FBE6-43AE-A80D-9FC08C5072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Sourcell/k_means_clustering/blob/master/README.md" TargetMode="External"/><Relationship Id="rId2" Type="http://schemas.openxmlformats.org/officeDocument/2006/relationships/hyperlink" Target="https://iwringer.wordpress.com/2015/11/17/anomaly-detection-concepts-and-techniqu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9991JlKnFmk" TargetMode="External"/><Relationship Id="rId5" Type="http://schemas.openxmlformats.org/officeDocument/2006/relationships/hyperlink" Target="https://www.datascience.com/blog/python-anomaly-detection" TargetMode="External"/><Relationship Id="rId4" Type="http://schemas.openxmlformats.org/officeDocument/2006/relationships/hyperlink" Target="https://matplotlib.org/mpl_toolkits/mplot3d/tutoria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20" y="1913933"/>
            <a:ext cx="9001462" cy="1375177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AI/ML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800669"/>
            <a:ext cx="11641540" cy="132632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976864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 smtClean="0"/>
              <a:t>A machine Learning Algorithm which can predict the anomaly from the Audit Data.</a:t>
            </a:r>
          </a:p>
          <a:p>
            <a:pPr lvl="1"/>
            <a:r>
              <a:rPr lang="en-US" dirty="0" smtClean="0"/>
              <a:t>The Audit Actions could be login, logout, update, read etc.</a:t>
            </a:r>
          </a:p>
          <a:p>
            <a:pPr lvl="1"/>
            <a:r>
              <a:rPr lang="en-US" dirty="0" smtClean="0"/>
              <a:t>The Audit Actions are against different users.</a:t>
            </a:r>
          </a:p>
          <a:p>
            <a:pPr lvl="1"/>
            <a:r>
              <a:rPr lang="en-US" dirty="0" smtClean="0"/>
              <a:t>The Audit Actions belong to the same application.</a:t>
            </a:r>
          </a:p>
          <a:p>
            <a:pPr lvl="1"/>
            <a:r>
              <a:rPr lang="en-US" dirty="0"/>
              <a:t>Machine Learning Algorithm should be able to analyze data and classify anomalies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reason why algorithm considers it as </a:t>
            </a:r>
            <a:r>
              <a:rPr lang="en-US" dirty="0" smtClean="0"/>
              <a:t>anomaly</a:t>
            </a:r>
          </a:p>
          <a:p>
            <a:pPr lvl="1"/>
            <a:r>
              <a:rPr lang="en-US" dirty="0"/>
              <a:t>The algorithm should be able to learn from input data, create pattern and detect anomalies.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4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669353"/>
            <a:ext cx="10727140" cy="129592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Raw Data ( From Database 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519915" y="2115403"/>
            <a:ext cx="4777855" cy="3262525"/>
          </a:xfrm>
        </p:spPr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The different roles are given in different time frames.( Developer, Tester and Administrator)</a:t>
            </a:r>
          </a:p>
          <a:p>
            <a:pPr lvl="1"/>
            <a:r>
              <a:rPr lang="en-US" dirty="0" smtClean="0"/>
              <a:t>The operations performed by each role are mapped to a numeric value.( CRUD =3 , Read and update =2, Create and update =1)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4121201"/>
              </p:ext>
            </p:extLst>
          </p:nvPr>
        </p:nvGraphicFramePr>
        <p:xfrm>
          <a:off x="423080" y="2229874"/>
          <a:ext cx="6919415" cy="356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382250187"/>
                    </a:ext>
                  </a:extLst>
                </a:gridCol>
                <a:gridCol w="2362915">
                  <a:extLst>
                    <a:ext uri="{9D8B030D-6E8A-4147-A177-3AD203B41FA5}">
                      <a16:colId xmlns:a16="http://schemas.microsoft.com/office/drawing/2014/main" val="3587822731"/>
                    </a:ext>
                  </a:extLst>
                </a:gridCol>
                <a:gridCol w="2073002">
                  <a:extLst>
                    <a:ext uri="{9D8B030D-6E8A-4147-A177-3AD203B41FA5}">
                      <a16:colId xmlns:a16="http://schemas.microsoft.com/office/drawing/2014/main" val="1512889458"/>
                    </a:ext>
                  </a:extLst>
                </a:gridCol>
              </a:tblGrid>
              <a:tr h="39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Developer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800898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2017-05-01 00:00:00, Create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2017-05-01 13:15:00, Read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2017-05-05 02:20:00, 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13272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00:05:00, Create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2017-05-01 13:20:00, Read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2017-05-05 02:25:00, 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71894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2017-05-01 00:10:00, Create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13:25:00, Read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2017-05-05 02:30:00, CRUD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786880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00:15:00, Create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13:30:00, Read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2017-05-05 02:35:00, 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8918361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00:20:00, Create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13:35:00, Read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2017-05-05 02:40:00, 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609188"/>
                  </a:ext>
                </a:extLst>
              </a:tr>
              <a:tr h="52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00:25:00, Create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2017-05-01 13:40:00, Read and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2017-05-05 02:45:00, CRUD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122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13" y="57757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to be fed to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7575722"/>
              </p:ext>
            </p:extLst>
          </p:nvPr>
        </p:nvGraphicFramePr>
        <p:xfrm>
          <a:off x="477671" y="1842448"/>
          <a:ext cx="5700842" cy="292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1952747612"/>
                    </a:ext>
                  </a:extLst>
                </a:gridCol>
                <a:gridCol w="1161599">
                  <a:extLst>
                    <a:ext uri="{9D8B030D-6E8A-4147-A177-3AD203B41FA5}">
                      <a16:colId xmlns:a16="http://schemas.microsoft.com/office/drawing/2014/main" val="4276739127"/>
                    </a:ext>
                  </a:extLst>
                </a:gridCol>
                <a:gridCol w="1996877">
                  <a:extLst>
                    <a:ext uri="{9D8B030D-6E8A-4147-A177-3AD203B41FA5}">
                      <a16:colId xmlns:a16="http://schemas.microsoft.com/office/drawing/2014/main" val="1533051045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4020055035"/>
                    </a:ext>
                  </a:extLst>
                </a:gridCol>
              </a:tblGrid>
              <a:tr h="484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Role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Operations Performed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Value 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extLst>
                  <a:ext uri="{0D108BD9-81ED-4DB2-BD59-A6C34878D82A}">
                    <a16:rowId xmlns:a16="http://schemas.microsoft.com/office/drawing/2014/main" val="2140817219"/>
                  </a:ext>
                </a:extLst>
              </a:tr>
              <a:tr h="81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from 00:00 to 12:00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Developer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Create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extLst>
                  <a:ext uri="{0D108BD9-81ED-4DB2-BD59-A6C34878D82A}">
                    <a16:rowId xmlns:a16="http://schemas.microsoft.com/office/drawing/2014/main" val="4256263042"/>
                  </a:ext>
                </a:extLst>
              </a:tr>
              <a:tr h="81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from 12:00 to 11:55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Read and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extLst>
                  <a:ext uri="{0D108BD9-81ED-4DB2-BD59-A6C34878D82A}">
                    <a16:rowId xmlns:a16="http://schemas.microsoft.com/office/drawing/2014/main" val="4276438287"/>
                  </a:ext>
                </a:extLst>
              </a:tr>
              <a:tr h="81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Weekends (All Day)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CRUD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9525" marB="0" anchor="ctr"/>
                </a:tc>
                <a:extLst>
                  <a:ext uri="{0D108BD9-81ED-4DB2-BD59-A6C34878D82A}">
                    <a16:rowId xmlns:a16="http://schemas.microsoft.com/office/drawing/2014/main" val="56296098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11612" y="1364777"/>
            <a:ext cx="45674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Timestamp, Value</a:t>
            </a:r>
          </a:p>
          <a:p>
            <a:r>
              <a:rPr lang="en-US" dirty="0" smtClean="0"/>
              <a:t>2017-05-01 </a:t>
            </a:r>
            <a:r>
              <a:rPr lang="en-US" dirty="0"/>
              <a:t>11:35:00,1.0</a:t>
            </a:r>
          </a:p>
          <a:p>
            <a:r>
              <a:rPr lang="en-US" dirty="0"/>
              <a:t>2017-05-01 11:40:00,1.0</a:t>
            </a:r>
          </a:p>
          <a:p>
            <a:r>
              <a:rPr lang="en-US" dirty="0"/>
              <a:t>2017-05-01 11:45:00,1.0</a:t>
            </a:r>
          </a:p>
          <a:p>
            <a:r>
              <a:rPr lang="en-US" dirty="0"/>
              <a:t>2017-05-01 11:50:00,1.0</a:t>
            </a:r>
          </a:p>
          <a:p>
            <a:r>
              <a:rPr lang="en-US" dirty="0"/>
              <a:t>2017-05-01 11:55:00,1.0</a:t>
            </a:r>
          </a:p>
          <a:p>
            <a:r>
              <a:rPr lang="en-US" dirty="0"/>
              <a:t>2017-05-01 12:00:00,2.0</a:t>
            </a:r>
          </a:p>
          <a:p>
            <a:r>
              <a:rPr lang="en-US" dirty="0"/>
              <a:t>2017-05-01 12:05:00,2.0</a:t>
            </a:r>
          </a:p>
          <a:p>
            <a:r>
              <a:rPr lang="en-US" dirty="0"/>
              <a:t>2017-05-01 12:10:00,2.0</a:t>
            </a:r>
          </a:p>
          <a:p>
            <a:r>
              <a:rPr lang="en-US" dirty="0"/>
              <a:t>2017-05-01 12:15:00,2.0</a:t>
            </a:r>
          </a:p>
          <a:p>
            <a:r>
              <a:rPr lang="en-US" dirty="0"/>
              <a:t>2017-05-01 12:20:00,2.0</a:t>
            </a:r>
          </a:p>
          <a:p>
            <a:r>
              <a:rPr lang="en-US" dirty="0"/>
              <a:t>2017-05-01 12:25:00,2.0</a:t>
            </a:r>
          </a:p>
          <a:p>
            <a:r>
              <a:rPr lang="en-US" dirty="0"/>
              <a:t>2017-05-01 </a:t>
            </a:r>
            <a:r>
              <a:rPr lang="en-US" dirty="0" smtClean="0"/>
              <a:t>12:30:00,2.0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22" y="563927"/>
            <a:ext cx="10364451" cy="1596177"/>
          </a:xfrm>
        </p:spPr>
        <p:txBody>
          <a:bodyPr/>
          <a:lstStyle/>
          <a:p>
            <a:pPr algn="l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903069"/>
            <a:ext cx="10364452" cy="3424107"/>
          </a:xfrm>
        </p:spPr>
        <p:txBody>
          <a:bodyPr/>
          <a:lstStyle/>
          <a:p>
            <a:r>
              <a:rPr lang="en-US" dirty="0" smtClean="0"/>
              <a:t>Pattern analysis of the data for finding useful features out of raw data , The data which can be used to define the roles like timeframe is used to differentiate different roles</a:t>
            </a:r>
          </a:p>
          <a:p>
            <a:r>
              <a:rPr lang="en-US" dirty="0"/>
              <a:t>V</a:t>
            </a:r>
            <a:r>
              <a:rPr lang="en-US" dirty="0" smtClean="0"/>
              <a:t>arious operations performed by different users are assigned numeric values for computational purpose, the Algorithm used in K Nearest Neighbor's  that works with numeric data.</a:t>
            </a:r>
          </a:p>
          <a:p>
            <a:r>
              <a:rPr lang="en-US" dirty="0" smtClean="0"/>
              <a:t>So useful features that can be used to differentiate data is extracted from the complete data set, so the data can be analyzed.</a:t>
            </a:r>
          </a:p>
        </p:txBody>
      </p:sp>
    </p:spTree>
    <p:extLst>
      <p:ext uri="{BB962C8B-B14F-4D97-AF65-F5344CB8AC3E}">
        <p14:creationId xmlns:p14="http://schemas.microsoft.com/office/powerpoint/2010/main" val="16616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4716" y="349534"/>
            <a:ext cx="11491415" cy="886820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716" y="1127172"/>
            <a:ext cx="10353675" cy="3695700"/>
          </a:xfrm>
        </p:spPr>
        <p:txBody>
          <a:bodyPr/>
          <a:lstStyle/>
          <a:p>
            <a:r>
              <a:rPr lang="en-US" dirty="0" smtClean="0"/>
              <a:t>The data set does not have labelled data i:e the outlier are not known.</a:t>
            </a:r>
          </a:p>
          <a:p>
            <a:r>
              <a:rPr lang="en-US" dirty="0" smtClean="0"/>
              <a:t>So this problem comes under unsupervised anomaly detection.</a:t>
            </a:r>
          </a:p>
          <a:p>
            <a:pPr lvl="1" fontAlgn="base"/>
            <a:r>
              <a:rPr lang="en-US" dirty="0">
                <a:effectLst/>
              </a:rPr>
              <a:t>Point Anomalies. If an individual data instance can be considered as anomalous with respect to the rest of </a:t>
            </a:r>
            <a:r>
              <a:rPr lang="en-US" dirty="0" smtClean="0">
                <a:effectLst/>
              </a:rPr>
              <a:t>the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>
                <a:effectLst/>
              </a:rPr>
              <a:t>Contextual </a:t>
            </a:r>
            <a:r>
              <a:rPr lang="en-US" dirty="0">
                <a:effectLst/>
              </a:rPr>
              <a:t>Anomalies, If a data instance is anomalous in a specific context, but not </a:t>
            </a:r>
            <a:r>
              <a:rPr lang="en-US" dirty="0" smtClean="0">
                <a:effectLst/>
              </a:rPr>
              <a:t>otherwise.</a:t>
            </a:r>
            <a:endParaRPr lang="en-US" dirty="0" smtClean="0"/>
          </a:p>
          <a:p>
            <a:pPr fontAlgn="base"/>
            <a:r>
              <a:rPr lang="en-US" dirty="0" smtClean="0"/>
              <a:t>For this Problem I have Used Point Anomalies, So If the individual data instance is very far from rest of the data then it is considered as anomaly.</a:t>
            </a:r>
          </a:p>
          <a:p>
            <a:pPr fontAlgn="base"/>
            <a:r>
              <a:rPr lang="en-US" dirty="0" smtClean="0"/>
              <a:t>K Nearest Neighbor and Isolation Forest Algorithm are used for the Problem statement.</a:t>
            </a:r>
            <a:endParaRPr lang="en-US" dirty="0"/>
          </a:p>
          <a:p>
            <a:pPr marL="457200" lvl="1" indent="0"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4716" y="349534"/>
            <a:ext cx="11491415" cy="88682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716" y="791570"/>
            <a:ext cx="10353675" cy="5022376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DeepLearning4J</a:t>
            </a:r>
            <a:endParaRPr lang="en-US" b="1" dirty="0" smtClean="0"/>
          </a:p>
          <a:p>
            <a:pPr lvl="1" fontAlgn="base"/>
            <a:r>
              <a:rPr lang="en-US" dirty="0" err="1" smtClean="0"/>
              <a:t>DataVec</a:t>
            </a:r>
            <a:r>
              <a:rPr lang="en-US" dirty="0" smtClean="0"/>
              <a:t> </a:t>
            </a:r>
            <a:r>
              <a:rPr lang="en-US" dirty="0"/>
              <a:t>performs data ingestion, normalization and transformation into feature vectors</a:t>
            </a:r>
          </a:p>
          <a:p>
            <a:pPr lvl="1"/>
            <a:r>
              <a:rPr lang="en-US" dirty="0" smtClean="0"/>
              <a:t>Deeplearning4j </a:t>
            </a:r>
            <a:r>
              <a:rPr lang="en-US" dirty="0"/>
              <a:t>provides tools to configure neural networks</a:t>
            </a:r>
          </a:p>
          <a:p>
            <a:pPr lvl="1"/>
            <a:r>
              <a:rPr lang="en-US" dirty="0"/>
              <a:t>ND4J allows Java to access Native Libraries to quickly process Matrix Data on CPUs or GPUs.</a:t>
            </a:r>
          </a:p>
          <a:p>
            <a:pPr lvl="1"/>
            <a:r>
              <a:rPr lang="en-US" dirty="0" smtClean="0"/>
              <a:t>RL4J</a:t>
            </a:r>
            <a:r>
              <a:rPr lang="en-US" i="1" dirty="0" smtClean="0"/>
              <a:t> </a:t>
            </a:r>
            <a:r>
              <a:rPr lang="en-US" dirty="0"/>
              <a:t>implements Deep Q Learning, A3C and other reinforcement learning algorithms for the JVM.</a:t>
            </a:r>
          </a:p>
          <a:p>
            <a:r>
              <a:rPr lang="en-US" dirty="0" smtClean="0"/>
              <a:t>Article on Artificial Intelligence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iwringer.wordpress.com/2015/11/17/anomaly-detection-concepts-and-techniques/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github.com/llSourcell/k_means_clustering/blob/master/README.md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matplotlib.org/mpl_toolkits/mplot3d/tutorial.html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www.datascience.com/blog/python-anomaly-detection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6"/>
              </a:rPr>
              <a:t>www.youtube.com/watch?v=9991JlKnFmk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510471"/>
            <a:ext cx="8643154" cy="188795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343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524</TotalTime>
  <Words>573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AI/ML</vt:lpstr>
      <vt:lpstr>Problem Statement</vt:lpstr>
      <vt:lpstr> Raw Data ( From Database )</vt:lpstr>
      <vt:lpstr>Data to be fed to Algorithm</vt:lpstr>
      <vt:lpstr>Feature Extraction</vt:lpstr>
      <vt:lpstr>Analysis</vt:lpstr>
      <vt:lpstr>References</vt:lpstr>
      <vt:lpstr>Demo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Ankit Saroj Kumar34</dc:creator>
  <cp:lastModifiedBy>Ankit Saroj Kumar34</cp:lastModifiedBy>
  <cp:revision>28</cp:revision>
  <dcterms:created xsi:type="dcterms:W3CDTF">2018-04-16T04:27:48Z</dcterms:created>
  <dcterms:modified xsi:type="dcterms:W3CDTF">2019-07-13T17:25:28Z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Ankit_Kumar34@ad.infosys.com</vt:lpwstr>
  </property>
  <property fmtid="{D5CDD505-2E9C-101B-9397-08002B2CF9AE}" pid="5" name="MSIP_Label_be4b3411-284d-4d31-bd4f-bc13ef7f1fd6_SetDate">
    <vt:lpwstr>2019-07-13T17:25:05.5760519Z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99a14041-48ac-4356-87e4-94ca14625c00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Ankit_Kumar34@ad.infosys.com</vt:lpwstr>
  </property>
  <property fmtid="{D5CDD505-2E9C-101B-9397-08002B2CF9AE}" pid="13" name="MSIP_Label_a0819fa7-4367-4500-ba88-dd630d977609_SetDate">
    <vt:lpwstr>2019-07-13T17:25:05.5760519Z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99a14041-48ac-4356-87e4-94ca14625c00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