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1" r:id="rId3"/>
    <p:sldId id="257" r:id="rId4"/>
    <p:sldId id="262" r:id="rId5"/>
    <p:sldId id="263" r:id="rId6"/>
    <p:sldId id="265" r:id="rId7"/>
    <p:sldId id="266" r:id="rId8"/>
    <p:sldId id="264" r:id="rId9"/>
    <p:sldId id="267" r:id="rId10"/>
    <p:sldId id="268" r:id="rId11"/>
    <p:sldId id="272"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6" r:id="rId32"/>
    <p:sldId id="294" r:id="rId33"/>
    <p:sldId id="295" r:id="rId34"/>
    <p:sldId id="297" r:id="rId35"/>
    <p:sldId id="298" r:id="rId36"/>
    <p:sldId id="299" r:id="rId37"/>
    <p:sldId id="300" r:id="rId38"/>
    <p:sldId id="301" r:id="rId39"/>
    <p:sldId id="302" r:id="rId40"/>
    <p:sldId id="303" r:id="rId41"/>
    <p:sldId id="304" r:id="rId42"/>
    <p:sldId id="305" r:id="rId43"/>
    <p:sldId id="310" r:id="rId44"/>
    <p:sldId id="311" r:id="rId45"/>
    <p:sldId id="306" r:id="rId46"/>
    <p:sldId id="307" r:id="rId47"/>
    <p:sldId id="312" r:id="rId48"/>
    <p:sldId id="308" r:id="rId49"/>
    <p:sldId id="309" r:id="rId50"/>
    <p:sldId id="318" r:id="rId51"/>
    <p:sldId id="313" r:id="rId52"/>
    <p:sldId id="317" r:id="rId53"/>
    <p:sldId id="319" r:id="rId54"/>
    <p:sldId id="314" r:id="rId55"/>
    <p:sldId id="315" r:id="rId56"/>
    <p:sldId id="320" r:id="rId57"/>
    <p:sldId id="316" r:id="rId58"/>
    <p:sldId id="270" r:id="rId59"/>
    <p:sldId id="271"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CB58AF3-64E2-490A-A9F2-D9AC5A780A42}" type="datetimeFigureOut">
              <a:rPr lang="en-US" smtClean="0"/>
              <a:pPr/>
              <a:t>11/26/2021</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ACD60D69-EAC9-4002-A122-04BC3E2EA5E6}"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B58AF3-64E2-490A-A9F2-D9AC5A780A42}" type="datetimeFigureOut">
              <a:rPr lang="en-US" smtClean="0"/>
              <a:pPr/>
              <a:t>11/26/2021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D60D69-EAC9-4002-A122-04BC3E2EA5E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B58AF3-64E2-490A-A9F2-D9AC5A780A42}" type="datetimeFigureOut">
              <a:rPr lang="en-US" smtClean="0"/>
              <a:pPr/>
              <a:t>11/26/2021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D60D69-EAC9-4002-A122-04BC3E2EA5E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B58AF3-64E2-490A-A9F2-D9AC5A780A42}" type="datetimeFigureOut">
              <a:rPr lang="en-US" smtClean="0"/>
              <a:pPr/>
              <a:t>11/26/2021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D60D69-EAC9-4002-A122-04BC3E2EA5E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CB58AF3-64E2-490A-A9F2-D9AC5A780A42}" type="datetimeFigureOut">
              <a:rPr lang="en-US" smtClean="0"/>
              <a:pPr/>
              <a:t>11/26/2021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D60D69-EAC9-4002-A122-04BC3E2EA5E6}"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CB58AF3-64E2-490A-A9F2-D9AC5A780A42}" type="datetimeFigureOut">
              <a:rPr lang="en-US" smtClean="0"/>
              <a:pPr/>
              <a:t>11/26/2021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CD60D69-EAC9-4002-A122-04BC3E2EA5E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CB58AF3-64E2-490A-A9F2-D9AC5A780A42}" type="datetimeFigureOut">
              <a:rPr lang="en-US" smtClean="0"/>
              <a:pPr/>
              <a:t>11/26/2021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CD60D69-EAC9-4002-A122-04BC3E2EA5E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CB58AF3-64E2-490A-A9F2-D9AC5A780A42}" type="datetimeFigureOut">
              <a:rPr lang="en-US" smtClean="0"/>
              <a:pPr/>
              <a:t>11/26/2021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CD60D69-EAC9-4002-A122-04BC3E2EA5E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B58AF3-64E2-490A-A9F2-D9AC5A780A42}" type="datetimeFigureOut">
              <a:rPr lang="en-US" smtClean="0"/>
              <a:pPr/>
              <a:t>11/26/2021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CD60D69-EAC9-4002-A122-04BC3E2EA5E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CB58AF3-64E2-490A-A9F2-D9AC5A780A42}" type="datetimeFigureOut">
              <a:rPr lang="en-US" smtClean="0"/>
              <a:pPr/>
              <a:t>11/26/2021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CD60D69-EAC9-4002-A122-04BC3E2EA5E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CB58AF3-64E2-490A-A9F2-D9AC5A780A42}" type="datetimeFigureOut">
              <a:rPr lang="en-US" smtClean="0"/>
              <a:pPr/>
              <a:t>11/26/2021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ACD60D69-EAC9-4002-A122-04BC3E2EA5E6}"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CB58AF3-64E2-490A-A9F2-D9AC5A780A42}" type="datetimeFigureOut">
              <a:rPr lang="en-US" smtClean="0"/>
              <a:pPr/>
              <a:t>11/26/2021</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CD60D69-EAC9-4002-A122-04BC3E2EA5E6}"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b="1" u="sng" dirty="0"/>
              <a:t>E-retail factors for customer activation and </a:t>
            </a:r>
            <a:r>
              <a:rPr lang="en-IN" b="1" u="sng" dirty="0" smtClean="0"/>
              <a:t>retention</a:t>
            </a:r>
            <a:endParaRPr lang="en-US" dirty="0"/>
          </a:p>
        </p:txBody>
      </p:sp>
      <p:sp>
        <p:nvSpPr>
          <p:cNvPr id="3" name="Subtitle 2"/>
          <p:cNvSpPr>
            <a:spLocks noGrp="1"/>
          </p:cNvSpPr>
          <p:nvPr>
            <p:ph type="subTitle" idx="1"/>
          </p:nvPr>
        </p:nvSpPr>
        <p:spPr>
          <a:xfrm>
            <a:off x="533400" y="3429000"/>
            <a:ext cx="7854696" cy="1552136"/>
          </a:xfrm>
        </p:spPr>
        <p:txBody>
          <a:bodyPr/>
          <a:lstStyle/>
          <a:p>
            <a:r>
              <a:rPr lang="en-IN" b="1" u="sng" dirty="0" smtClean="0"/>
              <a:t>A case study from Indian e-commerce customers</a:t>
            </a:r>
            <a:endParaRPr lang="en-US" dirty="0"/>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915400" cy="1143000"/>
          </a:xfrm>
        </p:spPr>
        <p:txBody>
          <a:bodyPr>
            <a:noAutofit/>
          </a:bodyPr>
          <a:lstStyle/>
          <a:p>
            <a:r>
              <a:rPr lang="en-US" sz="3200" b="1" u="sng" dirty="0" smtClean="0"/>
              <a:t>Finding the value counts in each column</a:t>
            </a:r>
            <a:endParaRPr lang="en-US" sz="3200" b="1" u="sng" dirty="0"/>
          </a:p>
        </p:txBody>
      </p:sp>
      <p:pic>
        <p:nvPicPr>
          <p:cNvPr id="9218" name="Picture 2"/>
          <p:cNvPicPr>
            <a:picLocks noChangeAspect="1" noChangeArrowheads="1"/>
          </p:cNvPicPr>
          <p:nvPr/>
        </p:nvPicPr>
        <p:blipFill>
          <a:blip r:embed="rId2" cstate="print"/>
          <a:srcRect/>
          <a:stretch>
            <a:fillRect/>
          </a:stretch>
        </p:blipFill>
        <p:spPr bwMode="auto">
          <a:xfrm>
            <a:off x="419100" y="1414463"/>
            <a:ext cx="8305800" cy="402907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u="sng" dirty="0" smtClean="0"/>
              <a:t>Dataset description</a:t>
            </a:r>
            <a:endParaRPr lang="en-US" sz="4000" b="1" u="sng" dirty="0"/>
          </a:p>
        </p:txBody>
      </p:sp>
      <p:pic>
        <p:nvPicPr>
          <p:cNvPr id="10243" name="Picture 3"/>
          <p:cNvPicPr>
            <a:picLocks noChangeAspect="1" noChangeArrowheads="1"/>
          </p:cNvPicPr>
          <p:nvPr/>
        </p:nvPicPr>
        <p:blipFill>
          <a:blip r:embed="rId2" cstate="print"/>
          <a:srcRect/>
          <a:stretch>
            <a:fillRect/>
          </a:stretch>
        </p:blipFill>
        <p:spPr bwMode="auto">
          <a:xfrm>
            <a:off x="228600" y="1371600"/>
            <a:ext cx="8690716" cy="50292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r>
              <a:rPr lang="en-US" sz="3200" b="1" u="sng" dirty="0" smtClean="0"/>
              <a:t>Inference</a:t>
            </a:r>
            <a:endParaRPr lang="en-US" sz="3200" dirty="0"/>
          </a:p>
        </p:txBody>
      </p:sp>
      <p:sp>
        <p:nvSpPr>
          <p:cNvPr id="3" name="Content Placeholder 2"/>
          <p:cNvSpPr>
            <a:spLocks noGrp="1"/>
          </p:cNvSpPr>
          <p:nvPr>
            <p:ph idx="1"/>
          </p:nvPr>
        </p:nvSpPr>
        <p:spPr>
          <a:xfrm>
            <a:off x="457200" y="1600200"/>
            <a:ext cx="8229600" cy="4876800"/>
          </a:xfrm>
        </p:spPr>
        <p:txBody>
          <a:bodyPr>
            <a:noAutofit/>
          </a:bodyPr>
          <a:lstStyle/>
          <a:p>
            <a:r>
              <a:rPr lang="en-GB" sz="2000" dirty="0"/>
              <a:t>Female online buyers are more as compare to male buyers</a:t>
            </a:r>
            <a:r>
              <a:rPr lang="en-GB" sz="2000" dirty="0" smtClean="0"/>
              <a:t>.</a:t>
            </a:r>
          </a:p>
          <a:p>
            <a:r>
              <a:rPr lang="en-GB" sz="2000" dirty="0" smtClean="0"/>
              <a:t>Out of </a:t>
            </a:r>
            <a:r>
              <a:rPr lang="en-GB" sz="2000" dirty="0"/>
              <a:t>5 age groups 31-40 years of age group have high number of buyers. Delhi have highest number of online shop customers. </a:t>
            </a:r>
            <a:endParaRPr lang="en-GB" sz="2000" dirty="0" smtClean="0"/>
          </a:p>
          <a:p>
            <a:r>
              <a:rPr lang="en-GB" sz="2000" dirty="0" smtClean="0"/>
              <a:t>A </a:t>
            </a:r>
            <a:r>
              <a:rPr lang="en-GB" sz="2000" dirty="0"/>
              <a:t>good number of people use </a:t>
            </a:r>
            <a:r>
              <a:rPr lang="en-GB" sz="2000" dirty="0" smtClean="0"/>
              <a:t>mobile </a:t>
            </a:r>
            <a:r>
              <a:rPr lang="en-GB" sz="2000" dirty="0"/>
              <a:t>internet and </a:t>
            </a:r>
            <a:r>
              <a:rPr lang="en-GB" sz="2000" dirty="0" smtClean="0"/>
              <a:t>smart phones </a:t>
            </a:r>
            <a:r>
              <a:rPr lang="en-GB" sz="2000" dirty="0"/>
              <a:t>having windows for online shopping. Amazon.in takes longer time to get logged </a:t>
            </a:r>
            <a:r>
              <a:rPr lang="en-GB" sz="2000" dirty="0" smtClean="0"/>
              <a:t>in</a:t>
            </a:r>
            <a:r>
              <a:rPr lang="en-GB" sz="2000" dirty="0"/>
              <a:t>.</a:t>
            </a:r>
            <a:endParaRPr lang="en-GB" sz="2000" dirty="0" smtClean="0"/>
          </a:p>
          <a:p>
            <a:r>
              <a:rPr lang="en-GB" sz="2000" dirty="0" smtClean="0"/>
              <a:t>Changed </a:t>
            </a:r>
            <a:r>
              <a:rPr lang="en-GB" sz="2000" dirty="0"/>
              <a:t>in website/Application design, shows frequent disruption when moving from one page to another but still </a:t>
            </a:r>
            <a:r>
              <a:rPr lang="en-GB" sz="2000" dirty="0" smtClean="0"/>
              <a:t>highly </a:t>
            </a:r>
            <a:r>
              <a:rPr lang="en-GB" sz="2000" dirty="0"/>
              <a:t>voted for as efficient as before and online retailer that would be highly recommended.PAytm.com has Longest delivery period. </a:t>
            </a:r>
            <a:endParaRPr lang="en-GB" sz="2000" dirty="0" smtClean="0"/>
          </a:p>
          <a:p>
            <a:r>
              <a:rPr lang="en-GB" sz="2000" dirty="0" smtClean="0"/>
              <a:t>Myntra.com </a:t>
            </a:r>
            <a:r>
              <a:rPr lang="en-GB" sz="2000" dirty="0"/>
              <a:t>is on first for Late declaration of price (promotion, sales period) and Longer page loading time (promotion, sales period). </a:t>
            </a:r>
            <a:endParaRPr lang="en-GB" sz="2000" dirty="0" smtClean="0"/>
          </a:p>
          <a:p>
            <a:r>
              <a:rPr lang="en-GB" sz="2000" dirty="0" smtClean="0"/>
              <a:t>Snapdeal.com </a:t>
            </a:r>
            <a:r>
              <a:rPr lang="en-GB" sz="2000" dirty="0"/>
              <a:t>is opted out the most for Limited mode of payment on most products (promotion, sales period).</a:t>
            </a:r>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Autofit/>
          </a:bodyPr>
          <a:lstStyle/>
          <a:p>
            <a:r>
              <a:rPr lang="en-GB" sz="4000" b="1" u="sng" dirty="0" smtClean="0"/>
              <a:t>Heatmap showing no null values in the dataset.</a:t>
            </a:r>
            <a:endParaRPr lang="en-US" sz="4000" b="1" u="sng" dirty="0"/>
          </a:p>
        </p:txBody>
      </p:sp>
      <p:pic>
        <p:nvPicPr>
          <p:cNvPr id="11266" name="Picture 2"/>
          <p:cNvPicPr>
            <a:picLocks noChangeAspect="1" noChangeArrowheads="1"/>
          </p:cNvPicPr>
          <p:nvPr/>
        </p:nvPicPr>
        <p:blipFill>
          <a:blip r:embed="rId2" cstate="print"/>
          <a:srcRect/>
          <a:stretch>
            <a:fillRect/>
          </a:stretch>
        </p:blipFill>
        <p:spPr bwMode="auto">
          <a:xfrm>
            <a:off x="533400" y="1447800"/>
            <a:ext cx="8077200" cy="520065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743712"/>
          </a:xfrm>
        </p:spPr>
        <p:txBody>
          <a:bodyPr>
            <a:normAutofit fontScale="90000"/>
          </a:bodyPr>
          <a:lstStyle/>
          <a:p>
            <a:r>
              <a:rPr lang="en-US" sz="4000" b="1" u="sng" dirty="0" smtClean="0"/>
              <a:t>Countplot showing gender of respondents</a:t>
            </a:r>
            <a:endParaRPr lang="en-US" sz="4000" b="1" u="sng" dirty="0"/>
          </a:p>
        </p:txBody>
      </p:sp>
      <p:sp>
        <p:nvSpPr>
          <p:cNvPr id="4" name="TextBox 3"/>
          <p:cNvSpPr txBox="1"/>
          <p:nvPr/>
        </p:nvSpPr>
        <p:spPr>
          <a:xfrm>
            <a:off x="304800" y="5105400"/>
            <a:ext cx="8610600" cy="646331"/>
          </a:xfrm>
          <a:prstGeom prst="rect">
            <a:avLst/>
          </a:prstGeom>
          <a:noFill/>
        </p:spPr>
        <p:txBody>
          <a:bodyPr wrap="square" rtlCol="0">
            <a:spAutoFit/>
          </a:bodyPr>
          <a:lstStyle/>
          <a:p>
            <a:pPr algn="ctr"/>
            <a:r>
              <a:rPr lang="en-GB" dirty="0"/>
              <a:t>There are high number of female buyers. So females can be </a:t>
            </a:r>
            <a:r>
              <a:rPr lang="en-GB" dirty="0" smtClean="0"/>
              <a:t>targeted </a:t>
            </a:r>
            <a:r>
              <a:rPr lang="en-GB" dirty="0"/>
              <a:t>more for </a:t>
            </a:r>
            <a:endParaRPr lang="en-GB" dirty="0" smtClean="0"/>
          </a:p>
          <a:p>
            <a:pPr algn="ctr"/>
            <a:r>
              <a:rPr lang="en-GB" dirty="0" smtClean="0"/>
              <a:t>offer, style, trends recommendations.</a:t>
            </a:r>
            <a:endParaRPr lang="en-US" dirty="0"/>
          </a:p>
        </p:txBody>
      </p:sp>
      <p:pic>
        <p:nvPicPr>
          <p:cNvPr id="12291" name="Picture 3"/>
          <p:cNvPicPr>
            <a:picLocks noChangeAspect="1" noChangeArrowheads="1"/>
          </p:cNvPicPr>
          <p:nvPr/>
        </p:nvPicPr>
        <p:blipFill>
          <a:blip r:embed="rId2" cstate="print"/>
          <a:srcRect/>
          <a:stretch>
            <a:fillRect/>
          </a:stretch>
        </p:blipFill>
        <p:spPr bwMode="auto">
          <a:xfrm>
            <a:off x="1066800" y="1676400"/>
            <a:ext cx="6400800" cy="32004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305800" cy="609600"/>
          </a:xfrm>
        </p:spPr>
        <p:txBody>
          <a:bodyPr>
            <a:normAutofit fontScale="90000"/>
          </a:bodyPr>
          <a:lstStyle/>
          <a:p>
            <a:r>
              <a:rPr lang="en-US" sz="4000" b="1" u="sng" dirty="0" smtClean="0"/>
              <a:t>Countplot showing cities of buyers</a:t>
            </a:r>
            <a:endParaRPr lang="en-US" sz="4000" b="1" u="sng" dirty="0"/>
          </a:p>
        </p:txBody>
      </p:sp>
      <p:pic>
        <p:nvPicPr>
          <p:cNvPr id="13314" name="Picture 2"/>
          <p:cNvPicPr>
            <a:picLocks noChangeAspect="1" noChangeArrowheads="1"/>
          </p:cNvPicPr>
          <p:nvPr/>
        </p:nvPicPr>
        <p:blipFill>
          <a:blip r:embed="rId2" cstate="print"/>
          <a:srcRect/>
          <a:stretch>
            <a:fillRect/>
          </a:stretch>
        </p:blipFill>
        <p:spPr bwMode="auto">
          <a:xfrm>
            <a:off x="1676400" y="1219200"/>
            <a:ext cx="5819775" cy="4467225"/>
          </a:xfrm>
          <a:prstGeom prst="rect">
            <a:avLst/>
          </a:prstGeom>
          <a:noFill/>
          <a:ln w="9525">
            <a:noFill/>
            <a:miter lim="800000"/>
            <a:headEnd/>
            <a:tailEnd/>
          </a:ln>
        </p:spPr>
      </p:pic>
      <p:sp>
        <p:nvSpPr>
          <p:cNvPr id="4" name="TextBox 3"/>
          <p:cNvSpPr txBox="1"/>
          <p:nvPr/>
        </p:nvSpPr>
        <p:spPr>
          <a:xfrm>
            <a:off x="381000" y="5867400"/>
            <a:ext cx="8534400" cy="646331"/>
          </a:xfrm>
          <a:prstGeom prst="rect">
            <a:avLst/>
          </a:prstGeom>
          <a:noFill/>
        </p:spPr>
        <p:txBody>
          <a:bodyPr wrap="square" rtlCol="0">
            <a:spAutoFit/>
          </a:bodyPr>
          <a:lstStyle/>
          <a:p>
            <a:pPr algn="ctr"/>
            <a:r>
              <a:rPr lang="en-GB" dirty="0"/>
              <a:t>Delhi is at the top for having highest numbers of online buyers, then Greater Noida, Noida, Bangalore.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896112"/>
          </a:xfrm>
        </p:spPr>
        <p:txBody>
          <a:bodyPr>
            <a:noAutofit/>
          </a:bodyPr>
          <a:lstStyle/>
          <a:p>
            <a:r>
              <a:rPr lang="en-US" sz="4000" b="1" u="sng" dirty="0" smtClean="0"/>
              <a:t>Countplot showing devices used for online shopping</a:t>
            </a:r>
            <a:endParaRPr lang="en-US" sz="4000" b="1" u="sng" dirty="0"/>
          </a:p>
        </p:txBody>
      </p:sp>
      <p:sp>
        <p:nvSpPr>
          <p:cNvPr id="4" name="TextBox 3"/>
          <p:cNvSpPr txBox="1"/>
          <p:nvPr/>
        </p:nvSpPr>
        <p:spPr>
          <a:xfrm>
            <a:off x="1371600" y="5943600"/>
            <a:ext cx="6400800" cy="369332"/>
          </a:xfrm>
          <a:prstGeom prst="rect">
            <a:avLst/>
          </a:prstGeom>
          <a:noFill/>
        </p:spPr>
        <p:txBody>
          <a:bodyPr wrap="square" rtlCol="0">
            <a:spAutoFit/>
          </a:bodyPr>
          <a:lstStyle/>
          <a:p>
            <a:pPr algn="ctr"/>
            <a:r>
              <a:rPr lang="en-GB" dirty="0" smtClean="0"/>
              <a:t>Smartphone </a:t>
            </a:r>
            <a:r>
              <a:rPr lang="en-GB" dirty="0"/>
              <a:t>are mostly used for online purchase.</a:t>
            </a:r>
            <a:endParaRPr lang="en-US" dirty="0"/>
          </a:p>
        </p:txBody>
      </p:sp>
      <p:pic>
        <p:nvPicPr>
          <p:cNvPr id="14339" name="Picture 3"/>
          <p:cNvPicPr>
            <a:picLocks noChangeAspect="1" noChangeArrowheads="1"/>
          </p:cNvPicPr>
          <p:nvPr/>
        </p:nvPicPr>
        <p:blipFill>
          <a:blip r:embed="rId2" cstate="print"/>
          <a:srcRect/>
          <a:stretch>
            <a:fillRect/>
          </a:stretch>
        </p:blipFill>
        <p:spPr bwMode="auto">
          <a:xfrm>
            <a:off x="1219200" y="1676400"/>
            <a:ext cx="6657975" cy="3933825"/>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305800" cy="990600"/>
          </a:xfrm>
        </p:spPr>
        <p:txBody>
          <a:bodyPr>
            <a:noAutofit/>
          </a:bodyPr>
          <a:lstStyle/>
          <a:p>
            <a:r>
              <a:rPr lang="en-US" sz="4000" b="1" u="sng" dirty="0" smtClean="0"/>
              <a:t>Countplot showing payment options available and used</a:t>
            </a:r>
            <a:endParaRPr lang="en-US" sz="4000" b="1" u="sng" dirty="0"/>
          </a:p>
        </p:txBody>
      </p:sp>
      <p:pic>
        <p:nvPicPr>
          <p:cNvPr id="15362" name="Picture 2"/>
          <p:cNvPicPr>
            <a:picLocks noChangeAspect="1" noChangeArrowheads="1"/>
          </p:cNvPicPr>
          <p:nvPr/>
        </p:nvPicPr>
        <p:blipFill>
          <a:blip r:embed="rId2" cstate="print"/>
          <a:srcRect/>
          <a:stretch>
            <a:fillRect/>
          </a:stretch>
        </p:blipFill>
        <p:spPr bwMode="auto">
          <a:xfrm>
            <a:off x="866775" y="1728788"/>
            <a:ext cx="7410450" cy="3400425"/>
          </a:xfrm>
          <a:prstGeom prst="rect">
            <a:avLst/>
          </a:prstGeom>
          <a:noFill/>
          <a:ln w="9525">
            <a:noFill/>
            <a:miter lim="800000"/>
            <a:headEnd/>
            <a:tailEnd/>
          </a:ln>
        </p:spPr>
      </p:pic>
      <p:sp>
        <p:nvSpPr>
          <p:cNvPr id="4" name="TextBox 3"/>
          <p:cNvSpPr txBox="1"/>
          <p:nvPr/>
        </p:nvSpPr>
        <p:spPr>
          <a:xfrm>
            <a:off x="1143000" y="5715000"/>
            <a:ext cx="6085833" cy="369332"/>
          </a:xfrm>
          <a:prstGeom prst="rect">
            <a:avLst/>
          </a:prstGeom>
          <a:noFill/>
        </p:spPr>
        <p:txBody>
          <a:bodyPr wrap="none" rtlCol="0">
            <a:spAutoFit/>
          </a:bodyPr>
          <a:lstStyle/>
          <a:p>
            <a:pPr algn="ctr"/>
            <a:r>
              <a:rPr lang="en-GB" dirty="0" smtClean="0"/>
              <a:t>Credit/Debit </a:t>
            </a:r>
            <a:r>
              <a:rPr lang="en-GB" dirty="0"/>
              <a:t>cards are widely used as online payment methods.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Countplot showing why bags, carts are abandoned</a:t>
            </a:r>
            <a:endParaRPr lang="en-US" dirty="0"/>
          </a:p>
        </p:txBody>
      </p:sp>
      <p:pic>
        <p:nvPicPr>
          <p:cNvPr id="16386" name="Picture 2"/>
          <p:cNvPicPr>
            <a:picLocks noChangeAspect="1" noChangeArrowheads="1"/>
          </p:cNvPicPr>
          <p:nvPr/>
        </p:nvPicPr>
        <p:blipFill>
          <a:blip r:embed="rId2" cstate="print"/>
          <a:srcRect/>
          <a:stretch>
            <a:fillRect/>
          </a:stretch>
        </p:blipFill>
        <p:spPr bwMode="auto">
          <a:xfrm>
            <a:off x="609600" y="1828800"/>
            <a:ext cx="7943850" cy="3457575"/>
          </a:xfrm>
          <a:prstGeom prst="rect">
            <a:avLst/>
          </a:prstGeom>
          <a:noFill/>
          <a:ln w="9525">
            <a:noFill/>
            <a:miter lim="800000"/>
            <a:headEnd/>
            <a:tailEnd/>
          </a:ln>
        </p:spPr>
      </p:pic>
      <p:sp>
        <p:nvSpPr>
          <p:cNvPr id="4" name="TextBox 3"/>
          <p:cNvSpPr txBox="1"/>
          <p:nvPr/>
        </p:nvSpPr>
        <p:spPr>
          <a:xfrm>
            <a:off x="457200" y="5715000"/>
            <a:ext cx="8538733" cy="369332"/>
          </a:xfrm>
          <a:prstGeom prst="rect">
            <a:avLst/>
          </a:prstGeom>
          <a:noFill/>
        </p:spPr>
        <p:txBody>
          <a:bodyPr wrap="square" rtlCol="0">
            <a:spAutoFit/>
          </a:bodyPr>
          <a:lstStyle/>
          <a:p>
            <a:pPr algn="ctr"/>
            <a:r>
              <a:rPr lang="en-GB" dirty="0"/>
              <a:t>Bags</a:t>
            </a:r>
            <a:r>
              <a:rPr lang="en-GB" dirty="0" smtClean="0"/>
              <a:t>, shopping </a:t>
            </a:r>
            <a:r>
              <a:rPr lang="en-GB" dirty="0"/>
              <a:t>carts are mostly abandoned due to better alternative offer available.</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Crosstab showing gender and cities for online shopping comparison</a:t>
            </a:r>
            <a:endParaRPr lang="en-US" b="1" u="sng" dirty="0"/>
          </a:p>
        </p:txBody>
      </p:sp>
      <p:pic>
        <p:nvPicPr>
          <p:cNvPr id="17410" name="Picture 2"/>
          <p:cNvPicPr>
            <a:picLocks noChangeAspect="1" noChangeArrowheads="1"/>
          </p:cNvPicPr>
          <p:nvPr/>
        </p:nvPicPr>
        <p:blipFill>
          <a:blip r:embed="rId2" cstate="print"/>
          <a:srcRect/>
          <a:stretch>
            <a:fillRect/>
          </a:stretch>
        </p:blipFill>
        <p:spPr bwMode="auto">
          <a:xfrm>
            <a:off x="242888" y="2505075"/>
            <a:ext cx="8658225" cy="1847850"/>
          </a:xfrm>
          <a:prstGeom prst="rect">
            <a:avLst/>
          </a:prstGeom>
          <a:noFill/>
          <a:ln w="9525">
            <a:noFill/>
            <a:miter lim="800000"/>
            <a:headEnd/>
            <a:tailEnd/>
          </a:ln>
        </p:spPr>
      </p:pic>
      <p:sp>
        <p:nvSpPr>
          <p:cNvPr id="4" name="TextBox 3"/>
          <p:cNvSpPr txBox="1"/>
          <p:nvPr/>
        </p:nvSpPr>
        <p:spPr>
          <a:xfrm>
            <a:off x="228600" y="5105400"/>
            <a:ext cx="8686800" cy="923330"/>
          </a:xfrm>
          <a:prstGeom prst="rect">
            <a:avLst/>
          </a:prstGeom>
          <a:noFill/>
        </p:spPr>
        <p:txBody>
          <a:bodyPr wrap="square" rtlCol="0">
            <a:spAutoFit/>
          </a:bodyPr>
          <a:lstStyle/>
          <a:p>
            <a:pPr algn="ctr"/>
            <a:r>
              <a:rPr lang="en-GB" dirty="0"/>
              <a:t>Showing gender wise division of buyers in different cities. Male buyers are more </a:t>
            </a:r>
            <a:r>
              <a:rPr lang="en-GB" dirty="0" smtClean="0"/>
              <a:t>in numbers </a:t>
            </a:r>
            <a:r>
              <a:rPr lang="en-GB" dirty="0"/>
              <a:t>in Delhi and Noida and there are no male buyers in Merrut and Solan. High number of female buyers are in Bangalore</a:t>
            </a:r>
            <a:r>
              <a:rPr lang="en-GB" dirty="0" smtClean="0"/>
              <a:t>, Greater </a:t>
            </a:r>
            <a:r>
              <a:rPr lang="en-GB" dirty="0"/>
              <a:t>noida, Karnal.</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a:xfrm>
            <a:off x="1066800" y="457200"/>
            <a:ext cx="908462" cy="865295"/>
          </a:xfrm>
          <a:prstGeom prst="ellipse">
            <a:avLst/>
          </a:prstGeom>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2286000" y="685800"/>
            <a:ext cx="5074114" cy="369332"/>
          </a:xfrm>
          <a:prstGeom prst="rect">
            <a:avLst/>
          </a:prstGeom>
          <a:noFill/>
        </p:spPr>
        <p:txBody>
          <a:bodyPr wrap="square" rtlCol="0">
            <a:spAutoFit/>
          </a:bodyPr>
          <a:lstStyle/>
          <a:p>
            <a:r>
              <a:rPr lang="en-US" dirty="0" smtClean="0"/>
              <a:t>Problem statement and understanding</a:t>
            </a:r>
            <a:endParaRPr lang="en-US" dirty="0"/>
          </a:p>
        </p:txBody>
      </p:sp>
      <p:sp>
        <p:nvSpPr>
          <p:cNvPr id="17" name="TextBox 16"/>
          <p:cNvSpPr txBox="1"/>
          <p:nvPr/>
        </p:nvSpPr>
        <p:spPr>
          <a:xfrm>
            <a:off x="2819400" y="1828800"/>
            <a:ext cx="4038600" cy="369332"/>
          </a:xfrm>
          <a:prstGeom prst="rect">
            <a:avLst/>
          </a:prstGeom>
          <a:noFill/>
        </p:spPr>
        <p:txBody>
          <a:bodyPr wrap="square" rtlCol="0">
            <a:spAutoFit/>
          </a:bodyPr>
          <a:lstStyle/>
          <a:p>
            <a:r>
              <a:rPr lang="en-US" dirty="0" smtClean="0"/>
              <a:t>Import Libraries and dataset</a:t>
            </a:r>
            <a:endParaRPr lang="en-US" dirty="0"/>
          </a:p>
        </p:txBody>
      </p:sp>
      <p:sp>
        <p:nvSpPr>
          <p:cNvPr id="18" name="TextBox 17"/>
          <p:cNvSpPr txBox="1"/>
          <p:nvPr/>
        </p:nvSpPr>
        <p:spPr>
          <a:xfrm>
            <a:off x="3200400" y="3163230"/>
            <a:ext cx="5588104" cy="369332"/>
          </a:xfrm>
          <a:prstGeom prst="rect">
            <a:avLst/>
          </a:prstGeom>
          <a:noFill/>
        </p:spPr>
        <p:txBody>
          <a:bodyPr wrap="square" rtlCol="0">
            <a:spAutoFit/>
          </a:bodyPr>
          <a:lstStyle/>
          <a:p>
            <a:r>
              <a:rPr lang="en-US" dirty="0" smtClean="0"/>
              <a:t>EDA and visualizations</a:t>
            </a:r>
            <a:endParaRPr lang="en-US" dirty="0"/>
          </a:p>
        </p:txBody>
      </p:sp>
      <p:sp>
        <p:nvSpPr>
          <p:cNvPr id="19" name="TextBox 18"/>
          <p:cNvSpPr txBox="1"/>
          <p:nvPr/>
        </p:nvSpPr>
        <p:spPr>
          <a:xfrm>
            <a:off x="2971800" y="4419600"/>
            <a:ext cx="5767936" cy="369332"/>
          </a:xfrm>
          <a:prstGeom prst="rect">
            <a:avLst/>
          </a:prstGeom>
          <a:noFill/>
        </p:spPr>
        <p:txBody>
          <a:bodyPr wrap="square" rtlCol="0">
            <a:spAutoFit/>
          </a:bodyPr>
          <a:lstStyle/>
          <a:p>
            <a:r>
              <a:rPr lang="en-US" dirty="0" smtClean="0"/>
              <a:t>Steps and assumptions</a:t>
            </a:r>
          </a:p>
        </p:txBody>
      </p:sp>
      <p:sp>
        <p:nvSpPr>
          <p:cNvPr id="20" name="TextBox 19"/>
          <p:cNvSpPr txBox="1"/>
          <p:nvPr/>
        </p:nvSpPr>
        <p:spPr>
          <a:xfrm>
            <a:off x="2438400" y="5696876"/>
            <a:ext cx="4495800" cy="369332"/>
          </a:xfrm>
          <a:prstGeom prst="rect">
            <a:avLst/>
          </a:prstGeom>
          <a:noFill/>
        </p:spPr>
        <p:txBody>
          <a:bodyPr wrap="square" rtlCol="0">
            <a:spAutoFit/>
          </a:bodyPr>
          <a:lstStyle/>
          <a:p>
            <a:r>
              <a:rPr lang="en-US" dirty="0" smtClean="0"/>
              <a:t>Conclusion</a:t>
            </a:r>
            <a:endParaRPr lang="en-US" dirty="0"/>
          </a:p>
        </p:txBody>
      </p:sp>
      <p:sp>
        <p:nvSpPr>
          <p:cNvPr id="21" name="Oval 20"/>
          <p:cNvSpPr/>
          <p:nvPr/>
        </p:nvSpPr>
        <p:spPr>
          <a:xfrm>
            <a:off x="1600200" y="1676400"/>
            <a:ext cx="908462" cy="865295"/>
          </a:xfrm>
          <a:prstGeom prst="ellipse">
            <a:avLst/>
          </a:prstGeom>
          <a:solidFill>
            <a:schemeClr val="accent4"/>
          </a:solidFill>
          <a:ln w="222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p:cNvSpPr/>
          <p:nvPr/>
        </p:nvSpPr>
        <p:spPr>
          <a:xfrm>
            <a:off x="1905000" y="2971800"/>
            <a:ext cx="908462" cy="865295"/>
          </a:xfrm>
          <a:prstGeom prst="ellipse">
            <a:avLst/>
          </a:prstGeom>
          <a:solidFill>
            <a:schemeClr val="accent3"/>
          </a:solidFill>
          <a:ln w="2222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p:nvSpPr>
        <p:spPr>
          <a:xfrm>
            <a:off x="1676400" y="4191000"/>
            <a:ext cx="908462" cy="865295"/>
          </a:xfrm>
          <a:prstGeom prst="ellipse">
            <a:avLst/>
          </a:prstGeom>
          <a:solidFill>
            <a:schemeClr val="accent6"/>
          </a:solidFill>
          <a:ln w="222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p:cNvSpPr/>
          <p:nvPr/>
        </p:nvSpPr>
        <p:spPr>
          <a:xfrm>
            <a:off x="1219200" y="5410200"/>
            <a:ext cx="908462" cy="865295"/>
          </a:xfrm>
          <a:prstGeom prst="ellipse">
            <a:avLst/>
          </a:prstGeom>
          <a:solidFill>
            <a:schemeClr val="accent2"/>
          </a:solidFill>
          <a:ln w="222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itle 1"/>
          <p:cNvSpPr txBox="1">
            <a:spLocks/>
          </p:cNvSpPr>
          <p:nvPr/>
        </p:nvSpPr>
        <p:spPr>
          <a:xfrm rot="16200000">
            <a:off x="-1867880" y="3008919"/>
            <a:ext cx="4800600" cy="7639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Table of Contents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u="sng" dirty="0" smtClean="0"/>
              <a:t>Crosstab showing pivot table of gender and age groups</a:t>
            </a:r>
            <a:endParaRPr lang="en-US" sz="4000" b="1" u="sng" dirty="0"/>
          </a:p>
        </p:txBody>
      </p:sp>
      <p:pic>
        <p:nvPicPr>
          <p:cNvPr id="18434" name="Picture 2"/>
          <p:cNvPicPr>
            <a:picLocks noChangeAspect="1" noChangeArrowheads="1"/>
          </p:cNvPicPr>
          <p:nvPr/>
        </p:nvPicPr>
        <p:blipFill>
          <a:blip r:embed="rId2" cstate="print"/>
          <a:srcRect/>
          <a:stretch>
            <a:fillRect/>
          </a:stretch>
        </p:blipFill>
        <p:spPr bwMode="auto">
          <a:xfrm>
            <a:off x="457200" y="2362200"/>
            <a:ext cx="8325332" cy="1985962"/>
          </a:xfrm>
          <a:prstGeom prst="rect">
            <a:avLst/>
          </a:prstGeom>
          <a:noFill/>
          <a:ln w="9525">
            <a:noFill/>
            <a:miter lim="800000"/>
            <a:headEnd/>
            <a:tailEnd/>
          </a:ln>
        </p:spPr>
      </p:pic>
      <p:sp>
        <p:nvSpPr>
          <p:cNvPr id="4" name="TextBox 3"/>
          <p:cNvSpPr txBox="1"/>
          <p:nvPr/>
        </p:nvSpPr>
        <p:spPr>
          <a:xfrm>
            <a:off x="1066800" y="5029200"/>
            <a:ext cx="7090082" cy="369332"/>
          </a:xfrm>
          <a:prstGeom prst="rect">
            <a:avLst/>
          </a:prstGeom>
          <a:noFill/>
        </p:spPr>
        <p:txBody>
          <a:bodyPr wrap="none" rtlCol="0">
            <a:spAutoFit/>
          </a:bodyPr>
          <a:lstStyle/>
          <a:p>
            <a:r>
              <a:rPr lang="en-GB" dirty="0"/>
              <a:t>In all the age groups, female buyers are high in number than male buyers.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828800"/>
          </a:xfrm>
        </p:spPr>
        <p:txBody>
          <a:bodyPr>
            <a:noAutofit/>
          </a:bodyPr>
          <a:lstStyle/>
          <a:p>
            <a:r>
              <a:rPr lang="en-US" sz="3600" b="1" u="sng" dirty="0" smtClean="0"/>
              <a:t>Pivot table showing time spent on exploring the website before making a purchase</a:t>
            </a:r>
            <a:endParaRPr lang="en-US" sz="3600" b="1" u="sng" dirty="0"/>
          </a:p>
        </p:txBody>
      </p:sp>
      <p:pic>
        <p:nvPicPr>
          <p:cNvPr id="19458" name="Picture 2"/>
          <p:cNvPicPr>
            <a:picLocks noChangeAspect="1" noChangeArrowheads="1"/>
          </p:cNvPicPr>
          <p:nvPr/>
        </p:nvPicPr>
        <p:blipFill>
          <a:blip r:embed="rId2" cstate="print"/>
          <a:srcRect/>
          <a:stretch>
            <a:fillRect/>
          </a:stretch>
        </p:blipFill>
        <p:spPr bwMode="auto">
          <a:xfrm>
            <a:off x="247650" y="2509838"/>
            <a:ext cx="8648700" cy="1838325"/>
          </a:xfrm>
          <a:prstGeom prst="rect">
            <a:avLst/>
          </a:prstGeom>
          <a:noFill/>
          <a:ln w="9525">
            <a:noFill/>
            <a:miter lim="800000"/>
            <a:headEnd/>
            <a:tailEnd/>
          </a:ln>
        </p:spPr>
      </p:pic>
      <p:sp>
        <p:nvSpPr>
          <p:cNvPr id="4" name="TextBox 3"/>
          <p:cNvSpPr txBox="1"/>
          <p:nvPr/>
        </p:nvSpPr>
        <p:spPr>
          <a:xfrm>
            <a:off x="304800" y="5181600"/>
            <a:ext cx="8610600" cy="646331"/>
          </a:xfrm>
          <a:prstGeom prst="rect">
            <a:avLst/>
          </a:prstGeom>
          <a:noFill/>
        </p:spPr>
        <p:txBody>
          <a:bodyPr wrap="square" rtlCol="0">
            <a:spAutoFit/>
          </a:bodyPr>
          <a:lstStyle/>
          <a:p>
            <a:pPr algn="ctr"/>
            <a:r>
              <a:rPr lang="en-GB" dirty="0" smtClean="0"/>
              <a:t>Mostly men explore the e-retail store for about 6-10 minutes but mostly women explore the e-retail stores for more than 15 minutes.</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Plot showing since how long people are shopping online</a:t>
            </a:r>
            <a:endParaRPr lang="en-US" b="1" u="sng" dirty="0"/>
          </a:p>
        </p:txBody>
      </p:sp>
      <p:pic>
        <p:nvPicPr>
          <p:cNvPr id="20482" name="Picture 2"/>
          <p:cNvPicPr>
            <a:picLocks noChangeAspect="1" noChangeArrowheads="1"/>
          </p:cNvPicPr>
          <p:nvPr/>
        </p:nvPicPr>
        <p:blipFill>
          <a:blip r:embed="rId2" cstate="print"/>
          <a:srcRect/>
          <a:stretch>
            <a:fillRect/>
          </a:stretch>
        </p:blipFill>
        <p:spPr bwMode="auto">
          <a:xfrm>
            <a:off x="795338" y="2276475"/>
            <a:ext cx="7553325" cy="2305050"/>
          </a:xfrm>
          <a:prstGeom prst="rect">
            <a:avLst/>
          </a:prstGeom>
          <a:noFill/>
          <a:ln w="9525">
            <a:noFill/>
            <a:miter lim="800000"/>
            <a:headEnd/>
            <a:tailEnd/>
          </a:ln>
        </p:spPr>
      </p:pic>
      <p:sp>
        <p:nvSpPr>
          <p:cNvPr id="4" name="TextBox 3"/>
          <p:cNvSpPr txBox="1"/>
          <p:nvPr/>
        </p:nvSpPr>
        <p:spPr>
          <a:xfrm>
            <a:off x="457200" y="5257800"/>
            <a:ext cx="8432410" cy="369332"/>
          </a:xfrm>
          <a:prstGeom prst="rect">
            <a:avLst/>
          </a:prstGeom>
          <a:noFill/>
        </p:spPr>
        <p:txBody>
          <a:bodyPr wrap="square" rtlCol="0">
            <a:spAutoFit/>
          </a:bodyPr>
          <a:lstStyle/>
          <a:p>
            <a:pPr algn="ctr"/>
            <a:r>
              <a:rPr lang="en-GB" dirty="0"/>
              <a:t>Most buyers are from age group 21-50 years who are shopping online Above 4 years.</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Plot showing device and internet access medium for online shopping</a:t>
            </a:r>
            <a:endParaRPr lang="en-US" b="1" u="sng" dirty="0"/>
          </a:p>
        </p:txBody>
      </p:sp>
      <p:pic>
        <p:nvPicPr>
          <p:cNvPr id="21506" name="Picture 2"/>
          <p:cNvPicPr>
            <a:picLocks noChangeAspect="1" noChangeArrowheads="1"/>
          </p:cNvPicPr>
          <p:nvPr/>
        </p:nvPicPr>
        <p:blipFill>
          <a:blip r:embed="rId2" cstate="print"/>
          <a:srcRect/>
          <a:stretch>
            <a:fillRect/>
          </a:stretch>
        </p:blipFill>
        <p:spPr bwMode="auto">
          <a:xfrm>
            <a:off x="228600" y="2133600"/>
            <a:ext cx="8686800" cy="2595563"/>
          </a:xfrm>
          <a:prstGeom prst="rect">
            <a:avLst/>
          </a:prstGeom>
          <a:noFill/>
          <a:ln w="9525">
            <a:noFill/>
            <a:miter lim="800000"/>
            <a:headEnd/>
            <a:tailEnd/>
          </a:ln>
        </p:spPr>
      </p:pic>
      <p:sp>
        <p:nvSpPr>
          <p:cNvPr id="4" name="TextBox 3"/>
          <p:cNvSpPr txBox="1"/>
          <p:nvPr/>
        </p:nvSpPr>
        <p:spPr>
          <a:xfrm>
            <a:off x="304800" y="5181600"/>
            <a:ext cx="8610600" cy="1200329"/>
          </a:xfrm>
          <a:prstGeom prst="rect">
            <a:avLst/>
          </a:prstGeom>
          <a:noFill/>
        </p:spPr>
        <p:txBody>
          <a:bodyPr wrap="square" rtlCol="0">
            <a:spAutoFit/>
          </a:bodyPr>
          <a:lstStyle/>
          <a:p>
            <a:r>
              <a:rPr lang="en-GB" dirty="0"/>
              <a:t>Mobile internet is mostly used to access online sites with Smartphone at the top then Laptop and then Desktop. After mobile internet, Wi-Fi is used through Smartphones and then Laptops. Tablets are rarely used for online shopping that is also through Mobile internet or Wi-Fi.</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u="sng" dirty="0" smtClean="0"/>
              <a:t>Plot showing how customers reach to online retail store</a:t>
            </a:r>
            <a:endParaRPr lang="en-US" sz="4000" b="1" u="sng" dirty="0"/>
          </a:p>
        </p:txBody>
      </p:sp>
      <p:pic>
        <p:nvPicPr>
          <p:cNvPr id="22530" name="Picture 2"/>
          <p:cNvPicPr>
            <a:picLocks noChangeAspect="1" noChangeArrowheads="1"/>
          </p:cNvPicPr>
          <p:nvPr/>
        </p:nvPicPr>
        <p:blipFill>
          <a:blip r:embed="rId2" cstate="print"/>
          <a:srcRect/>
          <a:stretch>
            <a:fillRect/>
          </a:stretch>
        </p:blipFill>
        <p:spPr bwMode="auto">
          <a:xfrm>
            <a:off x="228600" y="2362200"/>
            <a:ext cx="8610600" cy="2447925"/>
          </a:xfrm>
          <a:prstGeom prst="rect">
            <a:avLst/>
          </a:prstGeom>
          <a:noFill/>
          <a:ln w="9525">
            <a:noFill/>
            <a:miter lim="800000"/>
            <a:headEnd/>
            <a:tailEnd/>
          </a:ln>
        </p:spPr>
      </p:pic>
      <p:sp>
        <p:nvSpPr>
          <p:cNvPr id="4" name="TextBox 3"/>
          <p:cNvSpPr txBox="1"/>
          <p:nvPr/>
        </p:nvSpPr>
        <p:spPr>
          <a:xfrm>
            <a:off x="381000" y="5257800"/>
            <a:ext cx="8305800" cy="923330"/>
          </a:xfrm>
          <a:prstGeom prst="rect">
            <a:avLst/>
          </a:prstGeom>
          <a:noFill/>
        </p:spPr>
        <p:txBody>
          <a:bodyPr wrap="square" rtlCol="0">
            <a:spAutoFit/>
          </a:bodyPr>
          <a:lstStyle/>
          <a:p>
            <a:pPr algn="ctr"/>
            <a:r>
              <a:rPr lang="en-GB" dirty="0"/>
              <a:t>Highly used interface to reach the online retail store is Search Engine, then Via application, and then Direct URL. All these are used in high number by female customers.</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u="sng" dirty="0" smtClean="0"/>
              <a:t>Plot showing preferred payment options by different age groups</a:t>
            </a:r>
            <a:endParaRPr lang="en-US" sz="4000" b="1" u="sng" dirty="0"/>
          </a:p>
        </p:txBody>
      </p:sp>
      <p:pic>
        <p:nvPicPr>
          <p:cNvPr id="23554" name="Picture 2"/>
          <p:cNvPicPr>
            <a:picLocks noChangeAspect="1" noChangeArrowheads="1"/>
          </p:cNvPicPr>
          <p:nvPr/>
        </p:nvPicPr>
        <p:blipFill>
          <a:blip r:embed="rId2" cstate="print"/>
          <a:srcRect/>
          <a:stretch>
            <a:fillRect/>
          </a:stretch>
        </p:blipFill>
        <p:spPr bwMode="auto">
          <a:xfrm>
            <a:off x="633413" y="2205038"/>
            <a:ext cx="7877175" cy="2447925"/>
          </a:xfrm>
          <a:prstGeom prst="rect">
            <a:avLst/>
          </a:prstGeom>
          <a:noFill/>
          <a:ln w="9525">
            <a:noFill/>
            <a:miter lim="800000"/>
            <a:headEnd/>
            <a:tailEnd/>
          </a:ln>
        </p:spPr>
      </p:pic>
      <p:sp>
        <p:nvSpPr>
          <p:cNvPr id="4" name="TextBox 3"/>
          <p:cNvSpPr txBox="1"/>
          <p:nvPr/>
        </p:nvSpPr>
        <p:spPr>
          <a:xfrm>
            <a:off x="609601" y="5334000"/>
            <a:ext cx="8077200" cy="923330"/>
          </a:xfrm>
          <a:prstGeom prst="rect">
            <a:avLst/>
          </a:prstGeom>
          <a:noFill/>
        </p:spPr>
        <p:txBody>
          <a:bodyPr wrap="square" rtlCol="0">
            <a:spAutoFit/>
          </a:bodyPr>
          <a:lstStyle/>
          <a:p>
            <a:pPr algn="ctr"/>
            <a:r>
              <a:rPr lang="en-GB" dirty="0"/>
              <a:t>Most preferred payment option is Credit/Debit cards by the age </a:t>
            </a:r>
            <a:r>
              <a:rPr lang="en-GB" dirty="0" smtClean="0"/>
              <a:t>group </a:t>
            </a:r>
            <a:r>
              <a:rPr lang="en-GB" dirty="0"/>
              <a:t>of 21-51 years and above. The next preferred option is Cash on delivery (CoD) by less than 20 years to 40 years.</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8800"/>
            <a:ext cx="8229600" cy="3657600"/>
          </a:xfrm>
        </p:spPr>
        <p:txBody>
          <a:bodyPr>
            <a:normAutofit fontScale="90000"/>
          </a:bodyPr>
          <a:lstStyle/>
          <a:p>
            <a:r>
              <a:rPr lang="en-GB" b="1" u="sng" dirty="0"/>
              <a:t>Votings of customers </a:t>
            </a:r>
            <a:r>
              <a:rPr lang="en-GB" b="1" u="sng" dirty="0" smtClean="0"/>
              <a:t/>
            </a:r>
            <a:br>
              <a:rPr lang="en-GB" b="1" u="sng" dirty="0" smtClean="0"/>
            </a:br>
            <a:r>
              <a:rPr lang="en-GB" b="1" u="sng" dirty="0" smtClean="0"/>
              <a:t>for </a:t>
            </a:r>
            <a:r>
              <a:rPr lang="en-GB" b="1" u="sng" dirty="0"/>
              <a:t>different features and processes </a:t>
            </a:r>
            <a:r>
              <a:rPr lang="en-GB" b="1" u="sng" dirty="0" smtClean="0"/>
              <a:t>considered for rating </a:t>
            </a:r>
            <a:br>
              <a:rPr lang="en-GB" b="1" u="sng" dirty="0" smtClean="0"/>
            </a:br>
            <a:r>
              <a:rPr lang="en-GB" b="1" u="sng" dirty="0" smtClean="0"/>
              <a:t>from </a:t>
            </a:r>
            <a:r>
              <a:rPr lang="en-GB" b="1" u="sng" dirty="0"/>
              <a:t>1(Strongly Disagree) to 5(Strongly Agree</a:t>
            </a:r>
            <a:r>
              <a:rPr lang="en-GB" b="1" u="sng" dirty="0" smtClean="0"/>
              <a:t>) </a:t>
            </a:r>
            <a:br>
              <a:rPr lang="en-GB" b="1" u="sng" dirty="0" smtClean="0"/>
            </a:br>
            <a:r>
              <a:rPr lang="en-GB" b="1" u="sng" dirty="0" smtClean="0"/>
              <a:t>will be presented by pie charts from next slides</a:t>
            </a:r>
            <a:r>
              <a:rPr lang="en-GB" b="1" u="sng" dirty="0"/>
              <a:t/>
            </a:r>
            <a:br>
              <a:rPr lang="en-GB" b="1" u="sng" dirty="0"/>
            </a:br>
            <a:endParaRPr lang="en-US" u="sng"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u="sng" dirty="0" smtClean="0"/>
              <a:t>The content on the website must be easy to read and understand</a:t>
            </a:r>
            <a:endParaRPr lang="en-US" b="1" u="sng" dirty="0"/>
          </a:p>
        </p:txBody>
      </p:sp>
      <p:pic>
        <p:nvPicPr>
          <p:cNvPr id="24578" name="Picture 2"/>
          <p:cNvPicPr>
            <a:picLocks noChangeAspect="1" noChangeArrowheads="1"/>
          </p:cNvPicPr>
          <p:nvPr/>
        </p:nvPicPr>
        <p:blipFill>
          <a:blip r:embed="rId2" cstate="print"/>
          <a:srcRect/>
          <a:stretch>
            <a:fillRect/>
          </a:stretch>
        </p:blipFill>
        <p:spPr bwMode="auto">
          <a:xfrm>
            <a:off x="1143000" y="1676400"/>
            <a:ext cx="6854331" cy="3743325"/>
          </a:xfrm>
          <a:prstGeom prst="rect">
            <a:avLst/>
          </a:prstGeom>
          <a:noFill/>
          <a:ln w="9525">
            <a:noFill/>
            <a:miter lim="800000"/>
            <a:headEnd/>
            <a:tailEnd/>
          </a:ln>
        </p:spPr>
      </p:pic>
      <p:sp>
        <p:nvSpPr>
          <p:cNvPr id="4" name="TextBox 3"/>
          <p:cNvSpPr txBox="1"/>
          <p:nvPr/>
        </p:nvSpPr>
        <p:spPr>
          <a:xfrm>
            <a:off x="685801" y="5715000"/>
            <a:ext cx="8001000" cy="923330"/>
          </a:xfrm>
          <a:prstGeom prst="rect">
            <a:avLst/>
          </a:prstGeom>
          <a:noFill/>
        </p:spPr>
        <p:txBody>
          <a:bodyPr wrap="square" rtlCol="0">
            <a:spAutoFit/>
          </a:bodyPr>
          <a:lstStyle/>
          <a:p>
            <a:pPr algn="ctr"/>
            <a:r>
              <a:rPr lang="en-GB" dirty="0"/>
              <a:t>A high number of customers agreed on the content on the website must be easy to read and understand. So website contents should be made as per customers convenience.</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219200"/>
          </a:xfrm>
        </p:spPr>
        <p:txBody>
          <a:bodyPr>
            <a:noAutofit/>
          </a:bodyPr>
          <a:lstStyle/>
          <a:p>
            <a:r>
              <a:rPr lang="en-GB" sz="4000" b="1" u="sng" dirty="0" smtClean="0"/>
              <a:t>Information on similar product to the one highlighted is important for product comparison</a:t>
            </a:r>
            <a:endParaRPr lang="en-US" sz="4000" b="1" u="sng" dirty="0"/>
          </a:p>
        </p:txBody>
      </p:sp>
      <p:pic>
        <p:nvPicPr>
          <p:cNvPr id="25602" name="Picture 2"/>
          <p:cNvPicPr>
            <a:picLocks noChangeAspect="1" noChangeArrowheads="1"/>
          </p:cNvPicPr>
          <p:nvPr/>
        </p:nvPicPr>
        <p:blipFill>
          <a:blip r:embed="rId2" cstate="print"/>
          <a:srcRect/>
          <a:stretch>
            <a:fillRect/>
          </a:stretch>
        </p:blipFill>
        <p:spPr bwMode="auto">
          <a:xfrm>
            <a:off x="1066800" y="2514600"/>
            <a:ext cx="7153195" cy="3124200"/>
          </a:xfrm>
          <a:prstGeom prst="rect">
            <a:avLst/>
          </a:prstGeom>
          <a:noFill/>
          <a:ln w="9525">
            <a:noFill/>
            <a:miter lim="800000"/>
            <a:headEnd/>
            <a:tailEnd/>
          </a:ln>
        </p:spPr>
      </p:pic>
      <p:sp>
        <p:nvSpPr>
          <p:cNvPr id="5" name="TextBox 4"/>
          <p:cNvSpPr txBox="1"/>
          <p:nvPr/>
        </p:nvSpPr>
        <p:spPr>
          <a:xfrm>
            <a:off x="304800" y="6019800"/>
            <a:ext cx="8610600" cy="646331"/>
          </a:xfrm>
          <a:prstGeom prst="rect">
            <a:avLst/>
          </a:prstGeom>
          <a:noFill/>
        </p:spPr>
        <p:txBody>
          <a:bodyPr wrap="square" rtlCol="0">
            <a:spAutoFit/>
          </a:bodyPr>
          <a:lstStyle/>
          <a:p>
            <a:pPr algn="ctr"/>
            <a:r>
              <a:rPr lang="en-GB" dirty="0"/>
              <a:t>Most people gave neutral opinion for Information on similar product to the one highlighted is important for product comparison </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143000"/>
          </a:xfrm>
        </p:spPr>
        <p:txBody>
          <a:bodyPr>
            <a:noAutofit/>
          </a:bodyPr>
          <a:lstStyle/>
          <a:p>
            <a:r>
              <a:rPr lang="en-GB" sz="3600" b="1" u="sng" dirty="0" smtClean="0"/>
              <a:t>Complete information on listed seller and product being offered is important for purchase decision</a:t>
            </a:r>
            <a:endParaRPr lang="en-US" sz="3600" b="1" u="sng" dirty="0"/>
          </a:p>
        </p:txBody>
      </p:sp>
      <p:pic>
        <p:nvPicPr>
          <p:cNvPr id="45058" name="Picture 2"/>
          <p:cNvPicPr>
            <a:picLocks noChangeAspect="1" noChangeArrowheads="1"/>
          </p:cNvPicPr>
          <p:nvPr/>
        </p:nvPicPr>
        <p:blipFill>
          <a:blip r:embed="rId2" cstate="print"/>
          <a:srcRect/>
          <a:stretch>
            <a:fillRect/>
          </a:stretch>
        </p:blipFill>
        <p:spPr bwMode="auto">
          <a:xfrm>
            <a:off x="533400" y="2286001"/>
            <a:ext cx="7677915" cy="3276600"/>
          </a:xfrm>
          <a:prstGeom prst="rect">
            <a:avLst/>
          </a:prstGeom>
          <a:noFill/>
          <a:ln w="9525">
            <a:noFill/>
            <a:miter lim="800000"/>
            <a:headEnd/>
            <a:tailEnd/>
          </a:ln>
        </p:spPr>
      </p:pic>
      <p:sp>
        <p:nvSpPr>
          <p:cNvPr id="4" name="TextBox 3"/>
          <p:cNvSpPr txBox="1"/>
          <p:nvPr/>
        </p:nvSpPr>
        <p:spPr>
          <a:xfrm>
            <a:off x="609601" y="5791200"/>
            <a:ext cx="8077200" cy="923330"/>
          </a:xfrm>
          <a:prstGeom prst="rect">
            <a:avLst/>
          </a:prstGeom>
          <a:noFill/>
        </p:spPr>
        <p:txBody>
          <a:bodyPr wrap="square" rtlCol="0">
            <a:spAutoFit/>
          </a:bodyPr>
          <a:lstStyle/>
          <a:p>
            <a:pPr algn="ctr"/>
            <a:r>
              <a:rPr lang="en-GB" dirty="0" smtClean="0"/>
              <a:t>Most people gave neutral opinion for Complete information on listed seller and product being offered is important for purchase decision.</a:t>
            </a:r>
            <a:endParaRPr lang="en-US" dirty="0" smtClean="0"/>
          </a:p>
          <a:p>
            <a:pPr algn="ct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610600" cy="1143000"/>
          </a:xfrm>
        </p:spPr>
        <p:txBody>
          <a:bodyPr>
            <a:normAutofit fontScale="90000"/>
          </a:bodyPr>
          <a:lstStyle/>
          <a:p>
            <a:r>
              <a:rPr lang="en-US" b="1" u="sng" dirty="0" smtClean="0"/>
              <a:t>Problem statement and understanding</a:t>
            </a:r>
            <a:endParaRPr lang="en-US" b="1" u="sng" dirty="0"/>
          </a:p>
        </p:txBody>
      </p:sp>
      <p:sp>
        <p:nvSpPr>
          <p:cNvPr id="3" name="Content Placeholder 2"/>
          <p:cNvSpPr>
            <a:spLocks noGrp="1"/>
          </p:cNvSpPr>
          <p:nvPr>
            <p:ph idx="1"/>
          </p:nvPr>
        </p:nvSpPr>
        <p:spPr/>
        <p:txBody>
          <a:bodyPr>
            <a:normAutofit fontScale="85000" lnSpcReduction="20000"/>
          </a:bodyPr>
          <a:lstStyle/>
          <a:p>
            <a:pPr>
              <a:buNone/>
            </a:pPr>
            <a:r>
              <a:rPr lang="en-IN" dirty="0" smtClean="0"/>
              <a:t>     Customer </a:t>
            </a:r>
            <a:r>
              <a:rPr lang="en-IN" dirty="0"/>
              <a:t>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endParaRPr lang="en-US" dirty="0"/>
          </a:p>
          <a:p>
            <a:pPr>
              <a:buNone/>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884238"/>
          </a:xfrm>
        </p:spPr>
        <p:txBody>
          <a:bodyPr>
            <a:normAutofit fontScale="90000"/>
          </a:bodyPr>
          <a:lstStyle/>
          <a:p>
            <a:r>
              <a:rPr lang="en-GB" b="1" u="sng" dirty="0" smtClean="0"/>
              <a:t>All relevant information on listed products must be stated clearly and Ease of navigation in website</a:t>
            </a:r>
            <a:endParaRPr lang="en-US" b="1" u="sng" dirty="0"/>
          </a:p>
        </p:txBody>
      </p:sp>
      <p:pic>
        <p:nvPicPr>
          <p:cNvPr id="46082" name="Picture 2"/>
          <p:cNvPicPr>
            <a:picLocks noChangeAspect="1" noChangeArrowheads="1"/>
          </p:cNvPicPr>
          <p:nvPr/>
        </p:nvPicPr>
        <p:blipFill>
          <a:blip r:embed="rId2" cstate="print"/>
          <a:srcRect/>
          <a:stretch>
            <a:fillRect/>
          </a:stretch>
        </p:blipFill>
        <p:spPr bwMode="auto">
          <a:xfrm>
            <a:off x="381000" y="2133600"/>
            <a:ext cx="4876800" cy="2940424"/>
          </a:xfrm>
          <a:prstGeom prst="rect">
            <a:avLst/>
          </a:prstGeom>
          <a:noFill/>
          <a:ln w="9525">
            <a:noFill/>
            <a:miter lim="800000"/>
            <a:headEnd/>
            <a:tailEnd/>
          </a:ln>
        </p:spPr>
      </p:pic>
      <p:sp>
        <p:nvSpPr>
          <p:cNvPr id="4" name="TextBox 3"/>
          <p:cNvSpPr txBox="1"/>
          <p:nvPr/>
        </p:nvSpPr>
        <p:spPr>
          <a:xfrm>
            <a:off x="533400" y="5715000"/>
            <a:ext cx="7924800" cy="646331"/>
          </a:xfrm>
          <a:prstGeom prst="rect">
            <a:avLst/>
          </a:prstGeom>
          <a:noFill/>
        </p:spPr>
        <p:txBody>
          <a:bodyPr wrap="square" rtlCol="0">
            <a:spAutoFit/>
          </a:bodyPr>
          <a:lstStyle/>
          <a:p>
            <a:pPr algn="ctr"/>
            <a:r>
              <a:rPr lang="en-US" dirty="0" smtClean="0"/>
              <a:t>Customers are highly satisfied with listed relevant information and ease of navigation.</a:t>
            </a:r>
            <a:endParaRPr lang="en-US" dirty="0"/>
          </a:p>
        </p:txBody>
      </p:sp>
      <p:pic>
        <p:nvPicPr>
          <p:cNvPr id="5" name="Picture 2"/>
          <p:cNvPicPr>
            <a:picLocks noChangeAspect="1" noChangeArrowheads="1"/>
          </p:cNvPicPr>
          <p:nvPr/>
        </p:nvPicPr>
        <p:blipFill>
          <a:blip r:embed="rId3" cstate="print"/>
          <a:srcRect/>
          <a:stretch>
            <a:fillRect/>
          </a:stretch>
        </p:blipFill>
        <p:spPr bwMode="auto">
          <a:xfrm>
            <a:off x="5029200" y="2133600"/>
            <a:ext cx="4114800" cy="2908738"/>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u="sng" dirty="0" smtClean="0"/>
              <a:t>Loading and processing speed</a:t>
            </a:r>
            <a:endParaRPr lang="en-US" sz="4000" b="1" u="sng" dirty="0"/>
          </a:p>
        </p:txBody>
      </p:sp>
      <p:pic>
        <p:nvPicPr>
          <p:cNvPr id="48130" name="Picture 2"/>
          <p:cNvPicPr>
            <a:picLocks noChangeAspect="1" noChangeArrowheads="1"/>
          </p:cNvPicPr>
          <p:nvPr/>
        </p:nvPicPr>
        <p:blipFill>
          <a:blip r:embed="rId2" cstate="print"/>
          <a:srcRect/>
          <a:stretch>
            <a:fillRect/>
          </a:stretch>
        </p:blipFill>
        <p:spPr bwMode="auto">
          <a:xfrm>
            <a:off x="1295400" y="1981200"/>
            <a:ext cx="6538913" cy="3306192"/>
          </a:xfrm>
          <a:prstGeom prst="rect">
            <a:avLst/>
          </a:prstGeom>
          <a:noFill/>
          <a:ln w="9525">
            <a:noFill/>
            <a:miter lim="800000"/>
            <a:headEnd/>
            <a:tailEnd/>
          </a:ln>
        </p:spPr>
      </p:pic>
      <p:sp>
        <p:nvSpPr>
          <p:cNvPr id="4" name="TextBox 3"/>
          <p:cNvSpPr txBox="1"/>
          <p:nvPr/>
        </p:nvSpPr>
        <p:spPr>
          <a:xfrm>
            <a:off x="685801" y="5867400"/>
            <a:ext cx="7924800" cy="646331"/>
          </a:xfrm>
          <a:prstGeom prst="rect">
            <a:avLst/>
          </a:prstGeom>
          <a:noFill/>
        </p:spPr>
        <p:txBody>
          <a:bodyPr wrap="square" rtlCol="0">
            <a:spAutoFit/>
          </a:bodyPr>
          <a:lstStyle/>
          <a:p>
            <a:pPr algn="ctr"/>
            <a:r>
              <a:rPr lang="en-US" dirty="0" smtClean="0"/>
              <a:t>Approx equal number of people agree and disagree on loading and processing speed of the websites so here we consider it under area of improvement.</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600" b="1" u="sng" dirty="0" smtClean="0"/>
              <a:t>User friendly Interface of the website and </a:t>
            </a:r>
            <a:r>
              <a:rPr lang="en-US" sz="3600" b="1" u="sng" dirty="0" smtClean="0"/>
              <a:t>Convenient Payment methods</a:t>
            </a:r>
            <a:endParaRPr lang="en-US" sz="3600" b="1" u="sng" dirty="0"/>
          </a:p>
        </p:txBody>
      </p:sp>
      <p:pic>
        <p:nvPicPr>
          <p:cNvPr id="49154" name="Picture 2"/>
          <p:cNvPicPr>
            <a:picLocks noChangeAspect="1" noChangeArrowheads="1"/>
          </p:cNvPicPr>
          <p:nvPr/>
        </p:nvPicPr>
        <p:blipFill>
          <a:blip r:embed="rId2" cstate="print"/>
          <a:srcRect/>
          <a:stretch>
            <a:fillRect/>
          </a:stretch>
        </p:blipFill>
        <p:spPr bwMode="auto">
          <a:xfrm>
            <a:off x="381000" y="2286000"/>
            <a:ext cx="4343400" cy="2810057"/>
          </a:xfrm>
          <a:prstGeom prst="rect">
            <a:avLst/>
          </a:prstGeom>
          <a:noFill/>
          <a:ln w="9525">
            <a:noFill/>
            <a:miter lim="800000"/>
            <a:headEnd/>
            <a:tailEnd/>
          </a:ln>
        </p:spPr>
      </p:pic>
      <p:sp>
        <p:nvSpPr>
          <p:cNvPr id="4" name="TextBox 3"/>
          <p:cNvSpPr txBox="1"/>
          <p:nvPr/>
        </p:nvSpPr>
        <p:spPr>
          <a:xfrm>
            <a:off x="609600" y="5486400"/>
            <a:ext cx="8382000" cy="646331"/>
          </a:xfrm>
          <a:prstGeom prst="rect">
            <a:avLst/>
          </a:prstGeom>
          <a:noFill/>
        </p:spPr>
        <p:txBody>
          <a:bodyPr wrap="square" rtlCol="0">
            <a:spAutoFit/>
          </a:bodyPr>
          <a:lstStyle/>
          <a:p>
            <a:r>
              <a:rPr lang="en-US" dirty="0" smtClean="0"/>
              <a:t>High number of customers disagree with user friendly interface of the website and convenient payment methods, hence online websites need to work on this area.</a:t>
            </a:r>
            <a:endParaRPr lang="en-US" dirty="0"/>
          </a:p>
        </p:txBody>
      </p:sp>
      <p:pic>
        <p:nvPicPr>
          <p:cNvPr id="49156" name="Picture 4"/>
          <p:cNvPicPr>
            <a:picLocks noChangeAspect="1" noChangeArrowheads="1"/>
          </p:cNvPicPr>
          <p:nvPr/>
        </p:nvPicPr>
        <p:blipFill>
          <a:blip r:embed="rId3" cstate="print"/>
          <a:srcRect/>
          <a:stretch>
            <a:fillRect/>
          </a:stretch>
        </p:blipFill>
        <p:spPr bwMode="auto">
          <a:xfrm>
            <a:off x="4648200" y="2438400"/>
            <a:ext cx="4114800" cy="259080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990600"/>
          </a:xfrm>
        </p:spPr>
        <p:txBody>
          <a:bodyPr>
            <a:normAutofit fontScale="90000"/>
          </a:bodyPr>
          <a:lstStyle/>
          <a:p>
            <a:r>
              <a:rPr lang="en-GB" sz="4000" b="1" u="sng" dirty="0" smtClean="0"/>
              <a:t>Trust that the online retail store will </a:t>
            </a:r>
            <a:r>
              <a:rPr lang="en-GB" sz="4000" b="1" u="sng" dirty="0" err="1" smtClean="0"/>
              <a:t>fulfill</a:t>
            </a:r>
            <a:r>
              <a:rPr lang="en-GB" sz="4000" b="1" u="sng" dirty="0" smtClean="0"/>
              <a:t> its part of the transaction at the stipulated time</a:t>
            </a:r>
            <a:endParaRPr lang="en-US" sz="4000" b="1" u="sng" dirty="0"/>
          </a:p>
        </p:txBody>
      </p:sp>
      <p:pic>
        <p:nvPicPr>
          <p:cNvPr id="50178" name="Picture 2"/>
          <p:cNvPicPr>
            <a:picLocks noChangeAspect="1" noChangeArrowheads="1"/>
          </p:cNvPicPr>
          <p:nvPr/>
        </p:nvPicPr>
        <p:blipFill>
          <a:blip r:embed="rId2" cstate="print"/>
          <a:srcRect/>
          <a:stretch>
            <a:fillRect/>
          </a:stretch>
        </p:blipFill>
        <p:spPr bwMode="auto">
          <a:xfrm>
            <a:off x="1143000" y="2209800"/>
            <a:ext cx="6605588" cy="3048000"/>
          </a:xfrm>
          <a:prstGeom prst="rect">
            <a:avLst/>
          </a:prstGeom>
          <a:noFill/>
          <a:ln w="9525">
            <a:noFill/>
            <a:miter lim="800000"/>
            <a:headEnd/>
            <a:tailEnd/>
          </a:ln>
        </p:spPr>
      </p:pic>
      <p:sp>
        <p:nvSpPr>
          <p:cNvPr id="4" name="TextBox 3"/>
          <p:cNvSpPr txBox="1"/>
          <p:nvPr/>
        </p:nvSpPr>
        <p:spPr>
          <a:xfrm>
            <a:off x="685800" y="5486400"/>
            <a:ext cx="8001000" cy="923330"/>
          </a:xfrm>
          <a:prstGeom prst="rect">
            <a:avLst/>
          </a:prstGeom>
          <a:noFill/>
        </p:spPr>
        <p:txBody>
          <a:bodyPr wrap="square" rtlCol="0">
            <a:spAutoFit/>
          </a:bodyPr>
          <a:lstStyle/>
          <a:p>
            <a:pPr algn="ctr"/>
            <a:r>
              <a:rPr lang="en-US" dirty="0" smtClean="0"/>
              <a:t>Trust is the most important factor on which a high number of customers have disagreed and this should be the first and foremost step to be taken under consideration.</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219200"/>
          </a:xfrm>
        </p:spPr>
        <p:txBody>
          <a:bodyPr>
            <a:noAutofit/>
          </a:bodyPr>
          <a:lstStyle/>
          <a:p>
            <a:r>
              <a:rPr lang="en-GB" sz="3600" b="1" u="sng" dirty="0" smtClean="0"/>
              <a:t>Empathy (readiness to assist with queries) towards the customers and Being able to guarantee the privacy of the customer</a:t>
            </a:r>
            <a:endParaRPr lang="en-US" sz="3600" b="1" u="sng" dirty="0"/>
          </a:p>
        </p:txBody>
      </p:sp>
      <p:pic>
        <p:nvPicPr>
          <p:cNvPr id="51202" name="Picture 2"/>
          <p:cNvPicPr>
            <a:picLocks noChangeAspect="1" noChangeArrowheads="1"/>
          </p:cNvPicPr>
          <p:nvPr/>
        </p:nvPicPr>
        <p:blipFill>
          <a:blip r:embed="rId2" cstate="print"/>
          <a:srcRect/>
          <a:stretch>
            <a:fillRect/>
          </a:stretch>
        </p:blipFill>
        <p:spPr bwMode="auto">
          <a:xfrm>
            <a:off x="685800" y="2286000"/>
            <a:ext cx="3371850" cy="2276475"/>
          </a:xfrm>
          <a:prstGeom prst="rect">
            <a:avLst/>
          </a:prstGeom>
          <a:noFill/>
          <a:ln w="9525">
            <a:noFill/>
            <a:miter lim="800000"/>
            <a:headEnd/>
            <a:tailEnd/>
          </a:ln>
        </p:spPr>
      </p:pic>
      <p:pic>
        <p:nvPicPr>
          <p:cNvPr id="51203" name="Picture 3"/>
          <p:cNvPicPr>
            <a:picLocks noChangeAspect="1" noChangeArrowheads="1"/>
          </p:cNvPicPr>
          <p:nvPr/>
        </p:nvPicPr>
        <p:blipFill>
          <a:blip r:embed="rId3" cstate="print"/>
          <a:srcRect/>
          <a:stretch>
            <a:fillRect/>
          </a:stretch>
        </p:blipFill>
        <p:spPr bwMode="auto">
          <a:xfrm>
            <a:off x="4876800" y="2362200"/>
            <a:ext cx="2971800" cy="2228850"/>
          </a:xfrm>
          <a:prstGeom prst="rect">
            <a:avLst/>
          </a:prstGeom>
          <a:noFill/>
          <a:ln w="9525">
            <a:noFill/>
            <a:miter lim="800000"/>
            <a:headEnd/>
            <a:tailEnd/>
          </a:ln>
        </p:spPr>
      </p:pic>
      <p:sp>
        <p:nvSpPr>
          <p:cNvPr id="5" name="TextBox 4"/>
          <p:cNvSpPr txBox="1"/>
          <p:nvPr/>
        </p:nvSpPr>
        <p:spPr>
          <a:xfrm>
            <a:off x="685800" y="5181600"/>
            <a:ext cx="7410170" cy="369332"/>
          </a:xfrm>
          <a:prstGeom prst="rect">
            <a:avLst/>
          </a:prstGeom>
          <a:noFill/>
        </p:spPr>
        <p:txBody>
          <a:bodyPr wrap="none" rtlCol="0">
            <a:spAutoFit/>
          </a:bodyPr>
          <a:lstStyle/>
          <a:p>
            <a:r>
              <a:rPr lang="en-US" dirty="0" smtClean="0"/>
              <a:t>Customers are happy with empathy  and guaranteed privacy of the customer.</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371600"/>
          </a:xfrm>
        </p:spPr>
        <p:txBody>
          <a:bodyPr>
            <a:noAutofit/>
          </a:bodyPr>
          <a:lstStyle/>
          <a:p>
            <a:r>
              <a:rPr lang="en-GB" sz="3600" b="1" u="sng" dirty="0" smtClean="0"/>
              <a:t>Responsiveness, availability of several communication channels (email, online rep, twitter, phone etc.)</a:t>
            </a:r>
            <a:endParaRPr lang="en-US" sz="3600" b="1" u="sng" dirty="0"/>
          </a:p>
        </p:txBody>
      </p:sp>
      <p:pic>
        <p:nvPicPr>
          <p:cNvPr id="52226" name="Picture 2"/>
          <p:cNvPicPr>
            <a:picLocks noChangeAspect="1" noChangeArrowheads="1"/>
          </p:cNvPicPr>
          <p:nvPr/>
        </p:nvPicPr>
        <p:blipFill>
          <a:blip r:embed="rId2" cstate="print"/>
          <a:srcRect/>
          <a:stretch>
            <a:fillRect/>
          </a:stretch>
        </p:blipFill>
        <p:spPr bwMode="auto">
          <a:xfrm>
            <a:off x="1828800" y="2286000"/>
            <a:ext cx="5410200" cy="2438400"/>
          </a:xfrm>
          <a:prstGeom prst="rect">
            <a:avLst/>
          </a:prstGeom>
          <a:noFill/>
          <a:ln w="9525">
            <a:noFill/>
            <a:miter lim="800000"/>
            <a:headEnd/>
            <a:tailEnd/>
          </a:ln>
        </p:spPr>
      </p:pic>
      <p:sp>
        <p:nvSpPr>
          <p:cNvPr id="4" name="TextBox 3"/>
          <p:cNvSpPr txBox="1"/>
          <p:nvPr/>
        </p:nvSpPr>
        <p:spPr>
          <a:xfrm>
            <a:off x="609600" y="5334000"/>
            <a:ext cx="8153400" cy="646331"/>
          </a:xfrm>
          <a:prstGeom prst="rect">
            <a:avLst/>
          </a:prstGeom>
          <a:noFill/>
        </p:spPr>
        <p:txBody>
          <a:bodyPr wrap="square" rtlCol="0">
            <a:spAutoFit/>
          </a:bodyPr>
          <a:lstStyle/>
          <a:p>
            <a:pPr algn="ctr"/>
            <a:r>
              <a:rPr lang="en-US" dirty="0" smtClean="0"/>
              <a:t>Buyers are highly satisfied with </a:t>
            </a:r>
            <a:r>
              <a:rPr lang="en-GB" dirty="0" smtClean="0"/>
              <a:t>Responsiveness, availability of several communication channels (email, online rep, twitter, phone etc.)</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noAutofit/>
          </a:bodyPr>
          <a:lstStyle/>
          <a:p>
            <a:r>
              <a:rPr lang="en-GB" sz="3600" b="1" u="sng" dirty="0" smtClean="0"/>
              <a:t>Online shopping gives monetary benefit and discounts and Enjoyment is derived from shopping online</a:t>
            </a:r>
            <a:endParaRPr lang="en-US" sz="3600" b="1" u="sng" dirty="0"/>
          </a:p>
        </p:txBody>
      </p:sp>
      <p:pic>
        <p:nvPicPr>
          <p:cNvPr id="53250" name="Picture 2"/>
          <p:cNvPicPr>
            <a:picLocks noChangeAspect="1" noChangeArrowheads="1"/>
          </p:cNvPicPr>
          <p:nvPr/>
        </p:nvPicPr>
        <p:blipFill>
          <a:blip r:embed="rId2" cstate="print"/>
          <a:srcRect/>
          <a:stretch>
            <a:fillRect/>
          </a:stretch>
        </p:blipFill>
        <p:spPr bwMode="auto">
          <a:xfrm>
            <a:off x="457200" y="2209800"/>
            <a:ext cx="3876675" cy="2533650"/>
          </a:xfrm>
          <a:prstGeom prst="rect">
            <a:avLst/>
          </a:prstGeom>
          <a:noFill/>
          <a:ln w="9525">
            <a:noFill/>
            <a:miter lim="800000"/>
            <a:headEnd/>
            <a:tailEnd/>
          </a:ln>
        </p:spPr>
      </p:pic>
      <p:pic>
        <p:nvPicPr>
          <p:cNvPr id="53251" name="Picture 3"/>
          <p:cNvPicPr>
            <a:picLocks noChangeAspect="1" noChangeArrowheads="1"/>
          </p:cNvPicPr>
          <p:nvPr/>
        </p:nvPicPr>
        <p:blipFill>
          <a:blip r:embed="rId3" cstate="print"/>
          <a:srcRect/>
          <a:stretch>
            <a:fillRect/>
          </a:stretch>
        </p:blipFill>
        <p:spPr bwMode="auto">
          <a:xfrm>
            <a:off x="4343400" y="2209800"/>
            <a:ext cx="3676650" cy="2486025"/>
          </a:xfrm>
          <a:prstGeom prst="rect">
            <a:avLst/>
          </a:prstGeom>
          <a:noFill/>
          <a:ln w="9525">
            <a:noFill/>
            <a:miter lim="800000"/>
            <a:headEnd/>
            <a:tailEnd/>
          </a:ln>
        </p:spPr>
      </p:pic>
      <p:sp>
        <p:nvSpPr>
          <p:cNvPr id="5" name="TextBox 4"/>
          <p:cNvSpPr txBox="1"/>
          <p:nvPr/>
        </p:nvSpPr>
        <p:spPr>
          <a:xfrm>
            <a:off x="533401" y="5562600"/>
            <a:ext cx="8229600" cy="646331"/>
          </a:xfrm>
          <a:prstGeom prst="rect">
            <a:avLst/>
          </a:prstGeom>
          <a:noFill/>
        </p:spPr>
        <p:txBody>
          <a:bodyPr wrap="square" rtlCol="0">
            <a:spAutoFit/>
          </a:bodyPr>
          <a:lstStyle/>
          <a:p>
            <a:pPr algn="ctr"/>
            <a:r>
              <a:rPr lang="en-US" dirty="0" smtClean="0"/>
              <a:t>Customers are not much satisfied with above points and hence e-retailer needs to improve in these fields.</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86800" cy="2011362"/>
          </a:xfrm>
        </p:spPr>
        <p:txBody>
          <a:bodyPr>
            <a:noAutofit/>
          </a:bodyPr>
          <a:lstStyle/>
          <a:p>
            <a:r>
              <a:rPr lang="en-GB" sz="3600" b="1" u="sng" dirty="0" smtClean="0"/>
              <a:t>Shopping online is convenient and </a:t>
            </a:r>
            <a:r>
              <a:rPr lang="en-GB" sz="3600" b="1" u="sng" dirty="0" smtClean="0"/>
              <a:t>flexible and </a:t>
            </a:r>
            <a:r>
              <a:rPr lang="en-GB" sz="3600" b="1" u="sng" dirty="0" smtClean="0"/>
              <a:t>Return and replacement policy of the </a:t>
            </a:r>
            <a:r>
              <a:rPr lang="en-GB" sz="3600" b="1" u="sng" dirty="0" smtClean="0"/>
              <a:t>e-retailer </a:t>
            </a:r>
            <a:r>
              <a:rPr lang="en-GB" sz="3600" b="1" u="sng" dirty="0" smtClean="0"/>
              <a:t>is important for purchase decision</a:t>
            </a:r>
            <a:endParaRPr lang="en-US" sz="3600" b="1" u="sng" dirty="0"/>
          </a:p>
        </p:txBody>
      </p:sp>
      <p:pic>
        <p:nvPicPr>
          <p:cNvPr id="1026" name="Picture 2"/>
          <p:cNvPicPr>
            <a:picLocks noChangeAspect="1" noChangeArrowheads="1"/>
          </p:cNvPicPr>
          <p:nvPr/>
        </p:nvPicPr>
        <p:blipFill>
          <a:blip r:embed="rId2" cstate="print"/>
          <a:srcRect/>
          <a:stretch>
            <a:fillRect/>
          </a:stretch>
        </p:blipFill>
        <p:spPr bwMode="auto">
          <a:xfrm>
            <a:off x="609600" y="2667000"/>
            <a:ext cx="3124200" cy="272415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3886200" y="2743200"/>
            <a:ext cx="4867275" cy="2743200"/>
          </a:xfrm>
          <a:prstGeom prst="rect">
            <a:avLst/>
          </a:prstGeom>
          <a:noFill/>
          <a:ln w="9525">
            <a:noFill/>
            <a:miter lim="800000"/>
            <a:headEnd/>
            <a:tailEnd/>
          </a:ln>
        </p:spPr>
      </p:pic>
      <p:sp>
        <p:nvSpPr>
          <p:cNvPr id="5" name="TextBox 4"/>
          <p:cNvSpPr txBox="1"/>
          <p:nvPr/>
        </p:nvSpPr>
        <p:spPr>
          <a:xfrm>
            <a:off x="0" y="5638800"/>
            <a:ext cx="9144000" cy="369332"/>
          </a:xfrm>
          <a:prstGeom prst="rect">
            <a:avLst/>
          </a:prstGeom>
          <a:noFill/>
        </p:spPr>
        <p:txBody>
          <a:bodyPr wrap="square" rtlCol="0">
            <a:spAutoFit/>
          </a:bodyPr>
          <a:lstStyle/>
          <a:p>
            <a:pPr algn="ctr"/>
            <a:r>
              <a:rPr lang="en-US" dirty="0" smtClean="0"/>
              <a:t>High number of customers disagree with convenience and return and replacement policies.</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4000" b="1" u="sng" dirty="0" smtClean="0"/>
              <a:t>Tick </a:t>
            </a:r>
            <a:r>
              <a:rPr lang="en-GB" sz="4000" b="1" u="sng" dirty="0" smtClean="0"/>
              <a:t>any (or all) of the online retailers you have shopped from</a:t>
            </a:r>
            <a:endParaRPr lang="en-US" sz="4000" b="1" u="sng" dirty="0"/>
          </a:p>
        </p:txBody>
      </p:sp>
      <p:pic>
        <p:nvPicPr>
          <p:cNvPr id="2050" name="Picture 2"/>
          <p:cNvPicPr>
            <a:picLocks noChangeAspect="1" noChangeArrowheads="1"/>
          </p:cNvPicPr>
          <p:nvPr/>
        </p:nvPicPr>
        <p:blipFill>
          <a:blip r:embed="rId2" cstate="print"/>
          <a:srcRect/>
          <a:stretch>
            <a:fillRect/>
          </a:stretch>
        </p:blipFill>
        <p:spPr bwMode="auto">
          <a:xfrm>
            <a:off x="685800" y="2209800"/>
            <a:ext cx="7639050" cy="3209925"/>
          </a:xfrm>
          <a:prstGeom prst="rect">
            <a:avLst/>
          </a:prstGeom>
          <a:noFill/>
          <a:ln w="9525">
            <a:noFill/>
            <a:miter lim="800000"/>
            <a:headEnd/>
            <a:tailEnd/>
          </a:ln>
        </p:spPr>
      </p:pic>
      <p:sp>
        <p:nvSpPr>
          <p:cNvPr id="4" name="TextBox 3"/>
          <p:cNvSpPr txBox="1"/>
          <p:nvPr/>
        </p:nvSpPr>
        <p:spPr>
          <a:xfrm>
            <a:off x="609600" y="5867400"/>
            <a:ext cx="7848600" cy="369332"/>
          </a:xfrm>
          <a:prstGeom prst="rect">
            <a:avLst/>
          </a:prstGeom>
          <a:noFill/>
        </p:spPr>
        <p:txBody>
          <a:bodyPr wrap="square" rtlCol="0">
            <a:spAutoFit/>
          </a:bodyPr>
          <a:lstStyle/>
          <a:p>
            <a:pPr algn="ctr"/>
            <a:r>
              <a:rPr lang="en-US" dirty="0" smtClean="0"/>
              <a:t>Amazon.in, Paytm.com together have the highest number of customers.</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819912"/>
          </a:xfrm>
        </p:spPr>
        <p:txBody>
          <a:bodyPr>
            <a:normAutofit/>
          </a:bodyPr>
          <a:lstStyle/>
          <a:p>
            <a:r>
              <a:rPr lang="en-GB" sz="4000" b="1" u="sng" dirty="0" smtClean="0"/>
              <a:t>Easy to use website or application</a:t>
            </a:r>
            <a:endParaRPr lang="en-US" sz="4000" b="1" u="sng" dirty="0"/>
          </a:p>
        </p:txBody>
      </p:sp>
      <p:pic>
        <p:nvPicPr>
          <p:cNvPr id="3074" name="Picture 2"/>
          <p:cNvPicPr>
            <a:picLocks noChangeAspect="1" noChangeArrowheads="1"/>
          </p:cNvPicPr>
          <p:nvPr/>
        </p:nvPicPr>
        <p:blipFill>
          <a:blip r:embed="rId2" cstate="print"/>
          <a:srcRect/>
          <a:stretch>
            <a:fillRect/>
          </a:stretch>
        </p:blipFill>
        <p:spPr bwMode="auto">
          <a:xfrm>
            <a:off x="895350" y="1833563"/>
            <a:ext cx="7353300" cy="3190875"/>
          </a:xfrm>
          <a:prstGeom prst="rect">
            <a:avLst/>
          </a:prstGeom>
          <a:noFill/>
          <a:ln w="9525">
            <a:noFill/>
            <a:miter lim="800000"/>
            <a:headEnd/>
            <a:tailEnd/>
          </a:ln>
        </p:spPr>
      </p:pic>
      <p:sp>
        <p:nvSpPr>
          <p:cNvPr id="4" name="TextBox 3"/>
          <p:cNvSpPr txBox="1"/>
          <p:nvPr/>
        </p:nvSpPr>
        <p:spPr>
          <a:xfrm>
            <a:off x="0" y="5867400"/>
            <a:ext cx="9144000" cy="646331"/>
          </a:xfrm>
          <a:prstGeom prst="rect">
            <a:avLst/>
          </a:prstGeom>
          <a:noFill/>
        </p:spPr>
        <p:txBody>
          <a:bodyPr wrap="square" rtlCol="0">
            <a:spAutoFit/>
          </a:bodyPr>
          <a:lstStyle/>
          <a:p>
            <a:pPr algn="ctr"/>
            <a:r>
              <a:rPr lang="en-US" dirty="0" smtClean="0"/>
              <a:t>Paytm.com is highly voted for easy to use website/application and some people have also </a:t>
            </a:r>
          </a:p>
          <a:p>
            <a:pPr algn="ctr"/>
            <a:r>
              <a:rPr lang="en-US" dirty="0" smtClean="0"/>
              <a:t>voted for other applications.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200" b="1" u="sng" dirty="0" smtClean="0"/>
              <a:t>Import Libraries</a:t>
            </a:r>
            <a:endParaRPr lang="en-US" sz="3200" b="1" u="sng" dirty="0"/>
          </a:p>
        </p:txBody>
      </p:sp>
      <p:pic>
        <p:nvPicPr>
          <p:cNvPr id="2050" name="Picture 2"/>
          <p:cNvPicPr>
            <a:picLocks noChangeAspect="1" noChangeArrowheads="1"/>
          </p:cNvPicPr>
          <p:nvPr/>
        </p:nvPicPr>
        <p:blipFill>
          <a:blip r:embed="rId2" cstate="print"/>
          <a:srcRect/>
          <a:stretch>
            <a:fillRect/>
          </a:stretch>
        </p:blipFill>
        <p:spPr bwMode="auto">
          <a:xfrm>
            <a:off x="1371600" y="1676400"/>
            <a:ext cx="6153664" cy="4343400"/>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819912"/>
          </a:xfrm>
        </p:spPr>
        <p:txBody>
          <a:bodyPr>
            <a:normAutofit/>
          </a:bodyPr>
          <a:lstStyle/>
          <a:p>
            <a:r>
              <a:rPr lang="en-GB" sz="4000" b="1" u="sng" dirty="0" smtClean="0"/>
              <a:t>Visual appealing web-page </a:t>
            </a:r>
            <a:r>
              <a:rPr lang="en-GB" sz="4000" b="1" u="sng" dirty="0" smtClean="0"/>
              <a:t>layout</a:t>
            </a:r>
            <a:endParaRPr lang="en-US" sz="4000" b="1" u="sng" dirty="0"/>
          </a:p>
        </p:txBody>
      </p:sp>
      <p:pic>
        <p:nvPicPr>
          <p:cNvPr id="4098" name="Picture 2"/>
          <p:cNvPicPr>
            <a:picLocks noChangeAspect="1" noChangeArrowheads="1"/>
          </p:cNvPicPr>
          <p:nvPr/>
        </p:nvPicPr>
        <p:blipFill>
          <a:blip r:embed="rId2" cstate="print"/>
          <a:srcRect/>
          <a:stretch>
            <a:fillRect/>
          </a:stretch>
        </p:blipFill>
        <p:spPr bwMode="auto">
          <a:xfrm>
            <a:off x="804863" y="2047875"/>
            <a:ext cx="7534275" cy="2762250"/>
          </a:xfrm>
          <a:prstGeom prst="rect">
            <a:avLst/>
          </a:prstGeom>
          <a:noFill/>
          <a:ln w="9525">
            <a:noFill/>
            <a:miter lim="800000"/>
            <a:headEnd/>
            <a:tailEnd/>
          </a:ln>
        </p:spPr>
      </p:pic>
      <p:sp>
        <p:nvSpPr>
          <p:cNvPr id="4" name="TextBox 3"/>
          <p:cNvSpPr txBox="1"/>
          <p:nvPr/>
        </p:nvSpPr>
        <p:spPr>
          <a:xfrm>
            <a:off x="609600" y="5486400"/>
            <a:ext cx="7315200" cy="369332"/>
          </a:xfrm>
          <a:prstGeom prst="rect">
            <a:avLst/>
          </a:prstGeom>
          <a:noFill/>
        </p:spPr>
        <p:txBody>
          <a:bodyPr wrap="square" rtlCol="0">
            <a:spAutoFit/>
          </a:bodyPr>
          <a:lstStyle/>
          <a:p>
            <a:pPr algn="ctr"/>
            <a:r>
              <a:rPr lang="en-US" dirty="0" smtClean="0"/>
              <a:t>Visuals are best for Flipkart.com and then Amazon.in, Myntra.com</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972312"/>
          </a:xfrm>
        </p:spPr>
        <p:txBody>
          <a:bodyPr>
            <a:normAutofit/>
          </a:bodyPr>
          <a:lstStyle/>
          <a:p>
            <a:r>
              <a:rPr lang="en-GB" sz="4000" b="1" u="sng" dirty="0" smtClean="0"/>
              <a:t>Wide </a:t>
            </a:r>
            <a:r>
              <a:rPr lang="en-GB" sz="4000" b="1" u="sng" dirty="0" smtClean="0"/>
              <a:t>variety of product on offer</a:t>
            </a:r>
            <a:endParaRPr lang="en-US" sz="4000" b="1" u="sng" dirty="0"/>
          </a:p>
        </p:txBody>
      </p:sp>
      <p:pic>
        <p:nvPicPr>
          <p:cNvPr id="5122" name="Picture 2"/>
          <p:cNvPicPr>
            <a:picLocks noChangeAspect="1" noChangeArrowheads="1"/>
          </p:cNvPicPr>
          <p:nvPr/>
        </p:nvPicPr>
        <p:blipFill>
          <a:blip r:embed="rId2" cstate="print"/>
          <a:srcRect/>
          <a:stretch>
            <a:fillRect/>
          </a:stretch>
        </p:blipFill>
        <p:spPr bwMode="auto">
          <a:xfrm>
            <a:off x="1447800" y="2076450"/>
            <a:ext cx="6248400" cy="2705100"/>
          </a:xfrm>
          <a:prstGeom prst="rect">
            <a:avLst/>
          </a:prstGeom>
          <a:noFill/>
          <a:ln w="9525">
            <a:noFill/>
            <a:miter lim="800000"/>
            <a:headEnd/>
            <a:tailEnd/>
          </a:ln>
        </p:spPr>
      </p:pic>
      <p:sp>
        <p:nvSpPr>
          <p:cNvPr id="4" name="TextBox 3"/>
          <p:cNvSpPr txBox="1"/>
          <p:nvPr/>
        </p:nvSpPr>
        <p:spPr>
          <a:xfrm>
            <a:off x="914400" y="5791200"/>
            <a:ext cx="7315200" cy="369332"/>
          </a:xfrm>
          <a:prstGeom prst="rect">
            <a:avLst/>
          </a:prstGeom>
          <a:noFill/>
        </p:spPr>
        <p:txBody>
          <a:bodyPr wrap="square" rtlCol="0">
            <a:spAutoFit/>
          </a:bodyPr>
          <a:lstStyle/>
          <a:p>
            <a:pPr algn="ctr"/>
            <a:r>
              <a:rPr lang="en-US" dirty="0" smtClean="0"/>
              <a:t>Flipkart offers a wide variety of  products on offer s.</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819912"/>
          </a:xfrm>
        </p:spPr>
        <p:txBody>
          <a:bodyPr>
            <a:noAutofit/>
          </a:bodyPr>
          <a:lstStyle/>
          <a:p>
            <a:r>
              <a:rPr lang="en-GB" sz="4000" b="1" u="sng" dirty="0" smtClean="0"/>
              <a:t>Reliability of the website or application</a:t>
            </a:r>
            <a:endParaRPr lang="en-US" sz="4000" b="1" u="sng" dirty="0"/>
          </a:p>
        </p:txBody>
      </p:sp>
      <p:pic>
        <p:nvPicPr>
          <p:cNvPr id="6146" name="Picture 2"/>
          <p:cNvPicPr>
            <a:picLocks noChangeAspect="1" noChangeArrowheads="1"/>
          </p:cNvPicPr>
          <p:nvPr/>
        </p:nvPicPr>
        <p:blipFill>
          <a:blip r:embed="rId2" cstate="print"/>
          <a:srcRect/>
          <a:stretch>
            <a:fillRect/>
          </a:stretch>
        </p:blipFill>
        <p:spPr bwMode="auto">
          <a:xfrm>
            <a:off x="1223963" y="2105025"/>
            <a:ext cx="6696075" cy="2771775"/>
          </a:xfrm>
          <a:prstGeom prst="rect">
            <a:avLst/>
          </a:prstGeom>
          <a:noFill/>
          <a:ln w="9525">
            <a:noFill/>
            <a:miter lim="800000"/>
            <a:headEnd/>
            <a:tailEnd/>
          </a:ln>
        </p:spPr>
      </p:pic>
      <p:sp>
        <p:nvSpPr>
          <p:cNvPr id="4" name="TextBox 3"/>
          <p:cNvSpPr txBox="1"/>
          <p:nvPr/>
        </p:nvSpPr>
        <p:spPr>
          <a:xfrm>
            <a:off x="457200" y="5562600"/>
            <a:ext cx="8229600" cy="646331"/>
          </a:xfrm>
          <a:prstGeom prst="rect">
            <a:avLst/>
          </a:prstGeom>
          <a:noFill/>
        </p:spPr>
        <p:txBody>
          <a:bodyPr wrap="square" rtlCol="0">
            <a:spAutoFit/>
          </a:bodyPr>
          <a:lstStyle/>
          <a:p>
            <a:pPr algn="ctr"/>
            <a:r>
              <a:rPr lang="en-US" dirty="0" smtClean="0"/>
              <a:t>Customers are happy with reliability of website/application of Paytm.com and Myntra.com and also Amazon.in</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819912"/>
          </a:xfrm>
        </p:spPr>
        <p:txBody>
          <a:bodyPr>
            <a:noAutofit/>
          </a:bodyPr>
          <a:lstStyle/>
          <a:p>
            <a:r>
              <a:rPr lang="en-GB" sz="4000" b="1" u="sng" dirty="0" smtClean="0"/>
              <a:t>Availability of several payment options</a:t>
            </a:r>
            <a:endParaRPr lang="en-US" sz="4000" b="1" u="sng" dirty="0"/>
          </a:p>
        </p:txBody>
      </p:sp>
      <p:pic>
        <p:nvPicPr>
          <p:cNvPr id="7170" name="Picture 2"/>
          <p:cNvPicPr>
            <a:picLocks noChangeAspect="1" noChangeArrowheads="1"/>
          </p:cNvPicPr>
          <p:nvPr/>
        </p:nvPicPr>
        <p:blipFill>
          <a:blip r:embed="rId2" cstate="print"/>
          <a:srcRect/>
          <a:stretch>
            <a:fillRect/>
          </a:stretch>
        </p:blipFill>
        <p:spPr bwMode="auto">
          <a:xfrm>
            <a:off x="681038" y="2057400"/>
            <a:ext cx="7781925" cy="2743200"/>
          </a:xfrm>
          <a:prstGeom prst="rect">
            <a:avLst/>
          </a:prstGeom>
          <a:noFill/>
          <a:ln w="9525">
            <a:noFill/>
            <a:miter lim="800000"/>
            <a:headEnd/>
            <a:tailEnd/>
          </a:ln>
        </p:spPr>
      </p:pic>
      <p:sp>
        <p:nvSpPr>
          <p:cNvPr id="4" name="TextBox 3"/>
          <p:cNvSpPr txBox="1"/>
          <p:nvPr/>
        </p:nvSpPr>
        <p:spPr>
          <a:xfrm>
            <a:off x="609600" y="5715000"/>
            <a:ext cx="8186600" cy="369332"/>
          </a:xfrm>
          <a:prstGeom prst="rect">
            <a:avLst/>
          </a:prstGeom>
          <a:noFill/>
        </p:spPr>
        <p:txBody>
          <a:bodyPr wrap="none" rtlCol="0">
            <a:spAutoFit/>
          </a:bodyPr>
          <a:lstStyle/>
          <a:p>
            <a:r>
              <a:rPr lang="en-US" dirty="0" smtClean="0"/>
              <a:t>Paytm.com has several payment options available and highly voted by customers.</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896112"/>
          </a:xfrm>
        </p:spPr>
        <p:txBody>
          <a:bodyPr>
            <a:normAutofit/>
          </a:bodyPr>
          <a:lstStyle/>
          <a:p>
            <a:r>
              <a:rPr lang="en-US" sz="4000" b="1" u="sng" dirty="0" smtClean="0"/>
              <a:t>Privacy of customers’ </a:t>
            </a:r>
            <a:r>
              <a:rPr lang="en-US" sz="4000" b="1" u="sng" dirty="0" smtClean="0"/>
              <a:t>information</a:t>
            </a:r>
            <a:endParaRPr lang="en-US" sz="4000" b="1" u="sng" dirty="0"/>
          </a:p>
        </p:txBody>
      </p:sp>
      <p:pic>
        <p:nvPicPr>
          <p:cNvPr id="8194" name="Picture 2"/>
          <p:cNvPicPr>
            <a:picLocks noChangeAspect="1" noChangeArrowheads="1"/>
          </p:cNvPicPr>
          <p:nvPr/>
        </p:nvPicPr>
        <p:blipFill>
          <a:blip r:embed="rId2" cstate="print"/>
          <a:srcRect/>
          <a:stretch>
            <a:fillRect/>
          </a:stretch>
        </p:blipFill>
        <p:spPr bwMode="auto">
          <a:xfrm>
            <a:off x="1171575" y="1962150"/>
            <a:ext cx="6800850" cy="2933700"/>
          </a:xfrm>
          <a:prstGeom prst="rect">
            <a:avLst/>
          </a:prstGeom>
          <a:noFill/>
          <a:ln w="9525">
            <a:noFill/>
            <a:miter lim="800000"/>
            <a:headEnd/>
            <a:tailEnd/>
          </a:ln>
        </p:spPr>
      </p:pic>
      <p:sp>
        <p:nvSpPr>
          <p:cNvPr id="4" name="TextBox 3"/>
          <p:cNvSpPr txBox="1"/>
          <p:nvPr/>
        </p:nvSpPr>
        <p:spPr>
          <a:xfrm>
            <a:off x="533401" y="5715000"/>
            <a:ext cx="8077200" cy="646331"/>
          </a:xfrm>
          <a:prstGeom prst="rect">
            <a:avLst/>
          </a:prstGeom>
          <a:noFill/>
        </p:spPr>
        <p:txBody>
          <a:bodyPr wrap="square" rtlCol="0">
            <a:spAutoFit/>
          </a:bodyPr>
          <a:lstStyle/>
          <a:p>
            <a:pPr algn="ctr"/>
            <a:r>
              <a:rPr lang="en-US" dirty="0" smtClean="0"/>
              <a:t>Privacy of the customers is highly taken care by Amazon.in and then Myntra.com as per buyers.</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972312"/>
          </a:xfrm>
        </p:spPr>
        <p:txBody>
          <a:bodyPr>
            <a:noAutofit/>
          </a:bodyPr>
          <a:lstStyle/>
          <a:p>
            <a:r>
              <a:rPr lang="en-GB" sz="4000" b="1" u="sng" dirty="0" smtClean="0"/>
              <a:t>Presence of online assistance through multi-channel</a:t>
            </a:r>
            <a:endParaRPr lang="en-US" sz="4000" b="1" u="sng" dirty="0"/>
          </a:p>
        </p:txBody>
      </p:sp>
      <p:pic>
        <p:nvPicPr>
          <p:cNvPr id="9218" name="Picture 2"/>
          <p:cNvPicPr>
            <a:picLocks noChangeAspect="1" noChangeArrowheads="1"/>
          </p:cNvPicPr>
          <p:nvPr/>
        </p:nvPicPr>
        <p:blipFill>
          <a:blip r:embed="rId2" cstate="print"/>
          <a:srcRect/>
          <a:stretch>
            <a:fillRect/>
          </a:stretch>
        </p:blipFill>
        <p:spPr bwMode="auto">
          <a:xfrm>
            <a:off x="1600200" y="2133600"/>
            <a:ext cx="5495925" cy="2838450"/>
          </a:xfrm>
          <a:prstGeom prst="rect">
            <a:avLst/>
          </a:prstGeom>
          <a:noFill/>
          <a:ln w="9525">
            <a:noFill/>
            <a:miter lim="800000"/>
            <a:headEnd/>
            <a:tailEnd/>
          </a:ln>
        </p:spPr>
      </p:pic>
      <p:sp>
        <p:nvSpPr>
          <p:cNvPr id="5" name="TextBox 4"/>
          <p:cNvSpPr txBox="1"/>
          <p:nvPr/>
        </p:nvSpPr>
        <p:spPr>
          <a:xfrm>
            <a:off x="381000" y="5638800"/>
            <a:ext cx="8458200" cy="646331"/>
          </a:xfrm>
          <a:prstGeom prst="rect">
            <a:avLst/>
          </a:prstGeom>
          <a:noFill/>
        </p:spPr>
        <p:txBody>
          <a:bodyPr wrap="square" rtlCol="0">
            <a:spAutoFit/>
          </a:bodyPr>
          <a:lstStyle/>
          <a:p>
            <a:pPr algn="ctr"/>
            <a:r>
              <a:rPr lang="en-US" dirty="0" smtClean="0"/>
              <a:t>Customers are good with online assistance provided through multi-channel by Paytm.com, Amazon.in, Flipkart.com, Myntra.com</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048512"/>
          </a:xfrm>
        </p:spPr>
        <p:txBody>
          <a:bodyPr>
            <a:noAutofit/>
          </a:bodyPr>
          <a:lstStyle/>
          <a:p>
            <a:r>
              <a:rPr lang="en-GB" sz="4000" b="1" u="sng" dirty="0" smtClean="0"/>
              <a:t>Longer page loading time (promotion, sales period)</a:t>
            </a:r>
            <a:endParaRPr lang="en-US" sz="4000" b="1" u="sng" dirty="0"/>
          </a:p>
        </p:txBody>
      </p:sp>
      <p:pic>
        <p:nvPicPr>
          <p:cNvPr id="10242" name="Picture 2"/>
          <p:cNvPicPr>
            <a:picLocks noChangeAspect="1" noChangeArrowheads="1"/>
          </p:cNvPicPr>
          <p:nvPr/>
        </p:nvPicPr>
        <p:blipFill>
          <a:blip r:embed="rId2" cstate="print"/>
          <a:srcRect/>
          <a:stretch>
            <a:fillRect/>
          </a:stretch>
        </p:blipFill>
        <p:spPr bwMode="auto">
          <a:xfrm>
            <a:off x="2200275" y="2024063"/>
            <a:ext cx="4743450" cy="2809875"/>
          </a:xfrm>
          <a:prstGeom prst="rect">
            <a:avLst/>
          </a:prstGeom>
          <a:noFill/>
          <a:ln w="9525">
            <a:noFill/>
            <a:miter lim="800000"/>
            <a:headEnd/>
            <a:tailEnd/>
          </a:ln>
        </p:spPr>
      </p:pic>
      <p:sp>
        <p:nvSpPr>
          <p:cNvPr id="4" name="TextBox 3"/>
          <p:cNvSpPr txBox="1"/>
          <p:nvPr/>
        </p:nvSpPr>
        <p:spPr>
          <a:xfrm>
            <a:off x="304799" y="5562600"/>
            <a:ext cx="8610601" cy="369332"/>
          </a:xfrm>
          <a:prstGeom prst="rect">
            <a:avLst/>
          </a:prstGeom>
          <a:noFill/>
        </p:spPr>
        <p:txBody>
          <a:bodyPr wrap="square" rtlCol="0">
            <a:spAutoFit/>
          </a:bodyPr>
          <a:lstStyle/>
          <a:p>
            <a:pPr algn="ctr"/>
            <a:r>
              <a:rPr lang="en-US" dirty="0" smtClean="0"/>
              <a:t>Amazon.in takes longer page loading time, hence it needs to improve this service.</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972312"/>
          </a:xfrm>
        </p:spPr>
        <p:txBody>
          <a:bodyPr>
            <a:noAutofit/>
          </a:bodyPr>
          <a:lstStyle/>
          <a:p>
            <a:r>
              <a:rPr lang="en-GB" sz="4000" b="1" u="sng" dirty="0" smtClean="0"/>
              <a:t>Limited mode of payment on most products (promotion, sales period)</a:t>
            </a:r>
            <a:endParaRPr lang="en-US" sz="4000" b="1" u="sng" dirty="0"/>
          </a:p>
        </p:txBody>
      </p:sp>
      <p:pic>
        <p:nvPicPr>
          <p:cNvPr id="11266" name="Picture 2"/>
          <p:cNvPicPr>
            <a:picLocks noChangeAspect="1" noChangeArrowheads="1"/>
          </p:cNvPicPr>
          <p:nvPr/>
        </p:nvPicPr>
        <p:blipFill>
          <a:blip r:embed="rId2" cstate="print"/>
          <a:srcRect/>
          <a:stretch>
            <a:fillRect/>
          </a:stretch>
        </p:blipFill>
        <p:spPr bwMode="auto">
          <a:xfrm>
            <a:off x="2171700" y="2014538"/>
            <a:ext cx="4800600" cy="2828925"/>
          </a:xfrm>
          <a:prstGeom prst="rect">
            <a:avLst/>
          </a:prstGeom>
          <a:noFill/>
          <a:ln w="9525">
            <a:noFill/>
            <a:miter lim="800000"/>
            <a:headEnd/>
            <a:tailEnd/>
          </a:ln>
        </p:spPr>
      </p:pic>
      <p:sp>
        <p:nvSpPr>
          <p:cNvPr id="5" name="TextBox 4"/>
          <p:cNvSpPr txBox="1"/>
          <p:nvPr/>
        </p:nvSpPr>
        <p:spPr>
          <a:xfrm>
            <a:off x="381000" y="5562600"/>
            <a:ext cx="8305800" cy="646331"/>
          </a:xfrm>
          <a:prstGeom prst="rect">
            <a:avLst/>
          </a:prstGeom>
          <a:noFill/>
        </p:spPr>
        <p:txBody>
          <a:bodyPr wrap="square" rtlCol="0">
            <a:spAutoFit/>
          </a:bodyPr>
          <a:lstStyle/>
          <a:p>
            <a:pPr algn="ctr"/>
            <a:r>
              <a:rPr lang="en-US" dirty="0" smtClean="0"/>
              <a:t>Amazon.in </a:t>
            </a:r>
            <a:r>
              <a:rPr lang="en-US" dirty="0" smtClean="0"/>
              <a:t>and then Snapdeal.com have limited mode of payment on most of the products.</a:t>
            </a:r>
            <a:endParaRPr lang="en-US" dirty="0" smtClean="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896112"/>
          </a:xfrm>
        </p:spPr>
        <p:txBody>
          <a:bodyPr>
            <a:normAutofit/>
          </a:bodyPr>
          <a:lstStyle/>
          <a:p>
            <a:r>
              <a:rPr lang="en-US" sz="4000" b="1" u="sng" dirty="0" smtClean="0"/>
              <a:t>Longer delivery period</a:t>
            </a:r>
            <a:endParaRPr lang="en-US" sz="4000" b="1" u="sng" dirty="0"/>
          </a:p>
        </p:txBody>
      </p:sp>
      <p:pic>
        <p:nvPicPr>
          <p:cNvPr id="12290" name="Picture 2"/>
          <p:cNvPicPr>
            <a:picLocks noChangeAspect="1" noChangeArrowheads="1"/>
          </p:cNvPicPr>
          <p:nvPr/>
        </p:nvPicPr>
        <p:blipFill>
          <a:blip r:embed="rId2" cstate="print"/>
          <a:srcRect/>
          <a:stretch>
            <a:fillRect/>
          </a:stretch>
        </p:blipFill>
        <p:spPr bwMode="auto">
          <a:xfrm>
            <a:off x="2619375" y="2047875"/>
            <a:ext cx="3905250" cy="2762250"/>
          </a:xfrm>
          <a:prstGeom prst="rect">
            <a:avLst/>
          </a:prstGeom>
          <a:noFill/>
          <a:ln w="9525">
            <a:noFill/>
            <a:miter lim="800000"/>
            <a:headEnd/>
            <a:tailEnd/>
          </a:ln>
        </p:spPr>
      </p:pic>
      <p:sp>
        <p:nvSpPr>
          <p:cNvPr id="4" name="TextBox 3"/>
          <p:cNvSpPr txBox="1"/>
          <p:nvPr/>
        </p:nvSpPr>
        <p:spPr>
          <a:xfrm>
            <a:off x="304800" y="5486400"/>
            <a:ext cx="8534400" cy="369332"/>
          </a:xfrm>
          <a:prstGeom prst="rect">
            <a:avLst/>
          </a:prstGeom>
          <a:noFill/>
        </p:spPr>
        <p:txBody>
          <a:bodyPr wrap="square" rtlCol="0">
            <a:spAutoFit/>
          </a:bodyPr>
          <a:lstStyle/>
          <a:p>
            <a:pPr algn="ctr"/>
            <a:r>
              <a:rPr lang="en-US" dirty="0" smtClean="0"/>
              <a:t>Paytm.com, Snapdeal.com and then Flipkart.com have longer delivery period.</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896112"/>
          </a:xfrm>
        </p:spPr>
        <p:txBody>
          <a:bodyPr>
            <a:noAutofit/>
          </a:bodyPr>
          <a:lstStyle/>
          <a:p>
            <a:r>
              <a:rPr lang="en-GB" sz="4000" b="1" u="sng" dirty="0" smtClean="0"/>
              <a:t>Which of the Indian online retailer would you recommend to a friend?</a:t>
            </a:r>
            <a:endParaRPr lang="en-US" sz="4000" b="1" u="sng" dirty="0"/>
          </a:p>
        </p:txBody>
      </p:sp>
      <p:pic>
        <p:nvPicPr>
          <p:cNvPr id="13314" name="Picture 2"/>
          <p:cNvPicPr>
            <a:picLocks noChangeAspect="1" noChangeArrowheads="1"/>
          </p:cNvPicPr>
          <p:nvPr/>
        </p:nvPicPr>
        <p:blipFill>
          <a:blip r:embed="rId2" cstate="print"/>
          <a:srcRect/>
          <a:stretch>
            <a:fillRect/>
          </a:stretch>
        </p:blipFill>
        <p:spPr bwMode="auto">
          <a:xfrm>
            <a:off x="1304925" y="2024063"/>
            <a:ext cx="6534150" cy="2809875"/>
          </a:xfrm>
          <a:prstGeom prst="rect">
            <a:avLst/>
          </a:prstGeom>
          <a:noFill/>
          <a:ln w="9525">
            <a:noFill/>
            <a:miter lim="800000"/>
            <a:headEnd/>
            <a:tailEnd/>
          </a:ln>
        </p:spPr>
      </p:pic>
      <p:sp>
        <p:nvSpPr>
          <p:cNvPr id="4" name="TextBox 3"/>
          <p:cNvSpPr txBox="1"/>
          <p:nvPr/>
        </p:nvSpPr>
        <p:spPr>
          <a:xfrm>
            <a:off x="457200" y="5257800"/>
            <a:ext cx="7848600" cy="646331"/>
          </a:xfrm>
          <a:prstGeom prst="rect">
            <a:avLst/>
          </a:prstGeom>
          <a:noFill/>
        </p:spPr>
        <p:txBody>
          <a:bodyPr wrap="square" rtlCol="0">
            <a:spAutoFit/>
          </a:bodyPr>
          <a:lstStyle/>
          <a:p>
            <a:pPr algn="ctr"/>
            <a:r>
              <a:rPr lang="en-US" dirty="0" smtClean="0"/>
              <a:t>Flipkart.com is highly recommended website/application for online shopping after that Amazon.in and Myntra.com comes for recommendation.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515112"/>
          </a:xfrm>
        </p:spPr>
        <p:txBody>
          <a:bodyPr>
            <a:normAutofit fontScale="90000"/>
          </a:bodyPr>
          <a:lstStyle/>
          <a:p>
            <a:r>
              <a:rPr lang="en-US" sz="3200" b="1" u="sng" dirty="0" smtClean="0"/>
              <a:t>Import dataset</a:t>
            </a:r>
            <a:endParaRPr lang="en-US" sz="3200" b="1" u="sng" dirty="0"/>
          </a:p>
        </p:txBody>
      </p:sp>
      <p:pic>
        <p:nvPicPr>
          <p:cNvPr id="3074" name="Picture 2"/>
          <p:cNvPicPr>
            <a:picLocks noChangeAspect="1" noChangeArrowheads="1"/>
          </p:cNvPicPr>
          <p:nvPr/>
        </p:nvPicPr>
        <p:blipFill>
          <a:blip r:embed="rId2" cstate="print"/>
          <a:srcRect/>
          <a:stretch>
            <a:fillRect/>
          </a:stretch>
        </p:blipFill>
        <p:spPr bwMode="auto">
          <a:xfrm>
            <a:off x="0" y="1524000"/>
            <a:ext cx="9144000" cy="4286250"/>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GB" sz="4000" b="1" u="sng" dirty="0" smtClean="0"/>
              <a:t>Steps and assumptions </a:t>
            </a:r>
            <a:r>
              <a:rPr lang="en-GB" sz="4000" b="1" u="sng" dirty="0" smtClean="0"/>
              <a:t/>
            </a:r>
            <a:br>
              <a:rPr lang="en-GB" sz="4000" b="1" u="sng" dirty="0" smtClean="0"/>
            </a:br>
            <a:r>
              <a:rPr lang="en-GB" sz="4000" b="1" u="sng" dirty="0" smtClean="0"/>
              <a:t>with </a:t>
            </a:r>
            <a:r>
              <a:rPr lang="en-GB" sz="4000" b="1" u="sng" dirty="0" smtClean="0"/>
              <a:t>Chi-square test</a:t>
            </a:r>
            <a:endParaRPr lang="en-US" sz="4000" dirty="0"/>
          </a:p>
        </p:txBody>
      </p:sp>
      <p:sp>
        <p:nvSpPr>
          <p:cNvPr id="3" name="TextBox 2"/>
          <p:cNvSpPr txBox="1"/>
          <p:nvPr/>
        </p:nvSpPr>
        <p:spPr>
          <a:xfrm>
            <a:off x="914401" y="2057400"/>
            <a:ext cx="7543800" cy="2585323"/>
          </a:xfrm>
          <a:prstGeom prst="rect">
            <a:avLst/>
          </a:prstGeom>
          <a:noFill/>
        </p:spPr>
        <p:txBody>
          <a:bodyPr wrap="square" rtlCol="0">
            <a:spAutoFit/>
          </a:bodyPr>
          <a:lstStyle/>
          <a:p>
            <a:r>
              <a:rPr lang="en-US" dirty="0" smtClean="0"/>
              <a:t>Here the assumption is :-</a:t>
            </a:r>
          </a:p>
          <a:p>
            <a:endParaRPr lang="en-US" dirty="0" smtClean="0"/>
          </a:p>
          <a:p>
            <a:r>
              <a:rPr lang="en-US" b="1" dirty="0" smtClean="0"/>
              <a:t>Ho</a:t>
            </a:r>
            <a:r>
              <a:rPr lang="en-US" dirty="0" smtClean="0"/>
              <a:t> </a:t>
            </a:r>
            <a:r>
              <a:rPr lang="en-US" dirty="0" smtClean="0">
                <a:sym typeface="Wingdings" pitchFamily="2" charset="2"/>
              </a:rPr>
              <a:t> Two variables taken in </a:t>
            </a:r>
            <a:r>
              <a:rPr lang="en-US" dirty="0" err="1" smtClean="0">
                <a:sym typeface="Wingdings" pitchFamily="2" charset="2"/>
              </a:rPr>
              <a:t>pd.crosstab</a:t>
            </a:r>
            <a:r>
              <a:rPr lang="en-US" dirty="0" smtClean="0">
                <a:sym typeface="Wingdings" pitchFamily="2" charset="2"/>
              </a:rPr>
              <a:t> in observed variable to calculated chi2, p-value, Degree of freedom and expected values, are independent of each other.</a:t>
            </a:r>
          </a:p>
          <a:p>
            <a:endParaRPr lang="en-US" dirty="0" smtClean="0">
              <a:sym typeface="Wingdings" pitchFamily="2" charset="2"/>
            </a:endParaRPr>
          </a:p>
          <a:p>
            <a:r>
              <a:rPr lang="en-US" b="1" dirty="0" smtClean="0">
                <a:sym typeface="Wingdings" pitchFamily="2" charset="2"/>
              </a:rPr>
              <a:t>Ha</a:t>
            </a:r>
            <a:r>
              <a:rPr lang="en-US" dirty="0" smtClean="0">
                <a:sym typeface="Wingdings" pitchFamily="2" charset="2"/>
              </a:rPr>
              <a:t>  Two variables are dependent of each other.</a:t>
            </a:r>
          </a:p>
          <a:p>
            <a:endParaRPr lang="en-US" dirty="0" smtClean="0">
              <a:sym typeface="Wingdings" pitchFamily="2" charset="2"/>
            </a:endParaRPr>
          </a:p>
          <a:p>
            <a:r>
              <a:rPr lang="en-US" dirty="0" smtClean="0">
                <a:sym typeface="Wingdings" pitchFamily="2" charset="2"/>
              </a:rPr>
              <a:t>(If p-value &gt; 0.05, Ho is accepted otherwise Ho is rejected and Ha is accepted.)</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cstate="print"/>
          <a:srcRect/>
          <a:stretch>
            <a:fillRect/>
          </a:stretch>
        </p:blipFill>
        <p:spPr bwMode="auto">
          <a:xfrm>
            <a:off x="457200" y="990600"/>
            <a:ext cx="7791450" cy="3124200"/>
          </a:xfrm>
          <a:prstGeom prst="rect">
            <a:avLst/>
          </a:prstGeom>
          <a:noFill/>
          <a:ln w="9525">
            <a:noFill/>
            <a:miter lim="800000"/>
            <a:headEnd/>
            <a:tailEnd/>
          </a:ln>
        </p:spPr>
      </p:pic>
      <p:sp>
        <p:nvSpPr>
          <p:cNvPr id="4" name="TextBox 3"/>
          <p:cNvSpPr txBox="1"/>
          <p:nvPr/>
        </p:nvSpPr>
        <p:spPr>
          <a:xfrm>
            <a:off x="685800" y="4800600"/>
            <a:ext cx="7620000" cy="646331"/>
          </a:xfrm>
          <a:prstGeom prst="rect">
            <a:avLst/>
          </a:prstGeom>
          <a:noFill/>
        </p:spPr>
        <p:txBody>
          <a:bodyPr wrap="square" rtlCol="0">
            <a:spAutoFit/>
          </a:bodyPr>
          <a:lstStyle/>
          <a:p>
            <a:pPr algn="ctr"/>
            <a:r>
              <a:rPr lang="en-GB" dirty="0" smtClean="0"/>
              <a:t>p-value=3.9 </a:t>
            </a:r>
            <a:r>
              <a:rPr lang="en-GB" dirty="0" smtClean="0"/>
              <a:t>i</a:t>
            </a:r>
            <a:r>
              <a:rPr lang="en-GB" dirty="0" smtClean="0"/>
              <a:t>s</a:t>
            </a:r>
            <a:r>
              <a:rPr lang="en-GB" dirty="0" smtClean="0"/>
              <a:t> </a:t>
            </a:r>
            <a:r>
              <a:rPr lang="en-GB" dirty="0" smtClean="0"/>
              <a:t>greater than 0.05(Significant value). Therefore, Ho is accepted and shows two variables are independent of each other.</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cstate="print"/>
          <a:srcRect/>
          <a:stretch>
            <a:fillRect/>
          </a:stretch>
        </p:blipFill>
        <p:spPr bwMode="auto">
          <a:xfrm>
            <a:off x="685800" y="1143000"/>
            <a:ext cx="7772400" cy="2514600"/>
          </a:xfrm>
          <a:prstGeom prst="rect">
            <a:avLst/>
          </a:prstGeom>
          <a:noFill/>
          <a:ln w="9525">
            <a:noFill/>
            <a:miter lim="800000"/>
            <a:headEnd/>
            <a:tailEnd/>
          </a:ln>
        </p:spPr>
      </p:pic>
      <p:sp>
        <p:nvSpPr>
          <p:cNvPr id="4" name="TextBox 3"/>
          <p:cNvSpPr txBox="1"/>
          <p:nvPr/>
        </p:nvSpPr>
        <p:spPr>
          <a:xfrm>
            <a:off x="533401" y="4648200"/>
            <a:ext cx="8229600" cy="646331"/>
          </a:xfrm>
          <a:prstGeom prst="rect">
            <a:avLst/>
          </a:prstGeom>
          <a:noFill/>
        </p:spPr>
        <p:txBody>
          <a:bodyPr wrap="square" rtlCol="0">
            <a:spAutoFit/>
          </a:bodyPr>
          <a:lstStyle/>
          <a:p>
            <a:pPr algn="ctr"/>
            <a:r>
              <a:rPr lang="en-GB" dirty="0" smtClean="0"/>
              <a:t>p-value=0.29 </a:t>
            </a:r>
            <a:r>
              <a:rPr lang="en-GB" dirty="0" smtClean="0"/>
              <a:t>i</a:t>
            </a:r>
            <a:r>
              <a:rPr lang="en-GB" dirty="0" smtClean="0"/>
              <a:t>s</a:t>
            </a:r>
            <a:r>
              <a:rPr lang="en-GB" dirty="0" smtClean="0"/>
              <a:t> </a:t>
            </a:r>
            <a:r>
              <a:rPr lang="en-GB" dirty="0" smtClean="0"/>
              <a:t>greater than 0.05(Significant value). Therefore, Ho is accepted and shows two variables are independent of each other.</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cstate="print"/>
          <a:srcRect/>
          <a:stretch>
            <a:fillRect/>
          </a:stretch>
        </p:blipFill>
        <p:spPr bwMode="auto">
          <a:xfrm>
            <a:off x="304800" y="1143000"/>
            <a:ext cx="8610600" cy="3133725"/>
          </a:xfrm>
          <a:prstGeom prst="rect">
            <a:avLst/>
          </a:prstGeom>
          <a:noFill/>
          <a:ln w="9525">
            <a:noFill/>
            <a:miter lim="800000"/>
            <a:headEnd/>
            <a:tailEnd/>
          </a:ln>
        </p:spPr>
      </p:pic>
      <p:sp>
        <p:nvSpPr>
          <p:cNvPr id="4" name="TextBox 3"/>
          <p:cNvSpPr txBox="1"/>
          <p:nvPr/>
        </p:nvSpPr>
        <p:spPr>
          <a:xfrm>
            <a:off x="533400" y="5029200"/>
            <a:ext cx="8001000" cy="646331"/>
          </a:xfrm>
          <a:prstGeom prst="rect">
            <a:avLst/>
          </a:prstGeom>
          <a:noFill/>
        </p:spPr>
        <p:txBody>
          <a:bodyPr wrap="square" rtlCol="0">
            <a:spAutoFit/>
          </a:bodyPr>
          <a:lstStyle/>
          <a:p>
            <a:pPr algn="ctr"/>
            <a:r>
              <a:rPr lang="en-GB" dirty="0" smtClean="0"/>
              <a:t>p-value=9.9 </a:t>
            </a:r>
            <a:r>
              <a:rPr lang="en-GB" dirty="0" smtClean="0"/>
              <a:t>i</a:t>
            </a:r>
            <a:r>
              <a:rPr lang="en-GB" dirty="0" smtClean="0"/>
              <a:t>s</a:t>
            </a:r>
            <a:r>
              <a:rPr lang="en-GB" dirty="0" smtClean="0"/>
              <a:t> </a:t>
            </a:r>
            <a:r>
              <a:rPr lang="en-GB" dirty="0" smtClean="0"/>
              <a:t>greater than 0.05(Significant value). Therefore, Ho is accepted and shows two variables are independent of each other.</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cstate="print"/>
          <a:srcRect/>
          <a:stretch>
            <a:fillRect/>
          </a:stretch>
        </p:blipFill>
        <p:spPr bwMode="auto">
          <a:xfrm>
            <a:off x="457200" y="1066800"/>
            <a:ext cx="8248650" cy="3076575"/>
          </a:xfrm>
          <a:prstGeom prst="rect">
            <a:avLst/>
          </a:prstGeom>
          <a:noFill/>
          <a:ln w="9525">
            <a:noFill/>
            <a:miter lim="800000"/>
            <a:headEnd/>
            <a:tailEnd/>
          </a:ln>
        </p:spPr>
      </p:pic>
      <p:sp>
        <p:nvSpPr>
          <p:cNvPr id="5" name="Rectangle 4"/>
          <p:cNvSpPr/>
          <p:nvPr/>
        </p:nvSpPr>
        <p:spPr>
          <a:xfrm>
            <a:off x="457200" y="4953001"/>
            <a:ext cx="8382000" cy="646332"/>
          </a:xfrm>
          <a:prstGeom prst="rect">
            <a:avLst/>
          </a:prstGeom>
        </p:spPr>
        <p:txBody>
          <a:bodyPr wrap="square">
            <a:spAutoFit/>
          </a:bodyPr>
          <a:lstStyle/>
          <a:p>
            <a:pPr algn="ctr"/>
            <a:r>
              <a:rPr lang="en-GB" dirty="0" smtClean="0"/>
              <a:t>p-value=1.8 </a:t>
            </a:r>
            <a:r>
              <a:rPr lang="en-GB" dirty="0" smtClean="0"/>
              <a:t>i</a:t>
            </a:r>
            <a:r>
              <a:rPr lang="en-GB" dirty="0" smtClean="0"/>
              <a:t>s</a:t>
            </a:r>
            <a:r>
              <a:rPr lang="en-GB" dirty="0" smtClean="0"/>
              <a:t> </a:t>
            </a:r>
            <a:r>
              <a:rPr lang="en-GB" dirty="0" smtClean="0"/>
              <a:t>greater than 0.05(Significant value). Therefore, Ho is accepted and shows two variables are independent of each other.</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cstate="print"/>
          <a:srcRect/>
          <a:stretch>
            <a:fillRect/>
          </a:stretch>
        </p:blipFill>
        <p:spPr bwMode="auto">
          <a:xfrm>
            <a:off x="457200" y="1219200"/>
            <a:ext cx="8305800" cy="3619500"/>
          </a:xfrm>
          <a:prstGeom prst="rect">
            <a:avLst/>
          </a:prstGeom>
          <a:noFill/>
          <a:ln w="9525">
            <a:noFill/>
            <a:miter lim="800000"/>
            <a:headEnd/>
            <a:tailEnd/>
          </a:ln>
        </p:spPr>
      </p:pic>
      <p:sp>
        <p:nvSpPr>
          <p:cNvPr id="5" name="TextBox 4"/>
          <p:cNvSpPr txBox="1"/>
          <p:nvPr/>
        </p:nvSpPr>
        <p:spPr>
          <a:xfrm>
            <a:off x="533400" y="5486400"/>
            <a:ext cx="8077200" cy="646331"/>
          </a:xfrm>
          <a:prstGeom prst="rect">
            <a:avLst/>
          </a:prstGeom>
          <a:noFill/>
        </p:spPr>
        <p:txBody>
          <a:bodyPr wrap="square" rtlCol="0">
            <a:spAutoFit/>
          </a:bodyPr>
          <a:lstStyle/>
          <a:p>
            <a:pPr algn="ctr"/>
            <a:r>
              <a:rPr lang="en-GB" dirty="0" smtClean="0"/>
              <a:t>p-value=2.2 </a:t>
            </a:r>
            <a:r>
              <a:rPr lang="en-GB" dirty="0" smtClean="0"/>
              <a:t>i</a:t>
            </a:r>
            <a:r>
              <a:rPr lang="en-GB" dirty="0" smtClean="0"/>
              <a:t>s</a:t>
            </a:r>
            <a:r>
              <a:rPr lang="en-GB" dirty="0" smtClean="0"/>
              <a:t> </a:t>
            </a:r>
            <a:r>
              <a:rPr lang="en-GB" dirty="0" smtClean="0"/>
              <a:t>greater than 0.05(Significant value). Therefore, Ho is accepted and shows two variables are independent of each other.</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cstate="print"/>
          <a:srcRect/>
          <a:stretch>
            <a:fillRect/>
          </a:stretch>
        </p:blipFill>
        <p:spPr bwMode="auto">
          <a:xfrm>
            <a:off x="152400" y="838200"/>
            <a:ext cx="8610600" cy="3048000"/>
          </a:xfrm>
          <a:prstGeom prst="rect">
            <a:avLst/>
          </a:prstGeom>
          <a:noFill/>
          <a:ln w="9525">
            <a:noFill/>
            <a:miter lim="800000"/>
            <a:headEnd/>
            <a:tailEnd/>
          </a:ln>
        </p:spPr>
      </p:pic>
      <p:sp>
        <p:nvSpPr>
          <p:cNvPr id="4" name="TextBox 3"/>
          <p:cNvSpPr txBox="1"/>
          <p:nvPr/>
        </p:nvSpPr>
        <p:spPr>
          <a:xfrm>
            <a:off x="381001" y="4648200"/>
            <a:ext cx="8305800" cy="646331"/>
          </a:xfrm>
          <a:prstGeom prst="rect">
            <a:avLst/>
          </a:prstGeom>
          <a:noFill/>
        </p:spPr>
        <p:txBody>
          <a:bodyPr wrap="square" rtlCol="0">
            <a:spAutoFit/>
          </a:bodyPr>
          <a:lstStyle/>
          <a:p>
            <a:pPr algn="ctr"/>
            <a:r>
              <a:rPr lang="en-GB" dirty="0" smtClean="0"/>
              <a:t>p-value=0.03 </a:t>
            </a:r>
            <a:r>
              <a:rPr lang="en-GB" dirty="0" smtClean="0"/>
              <a:t>i</a:t>
            </a:r>
            <a:r>
              <a:rPr lang="en-GB" dirty="0" smtClean="0"/>
              <a:t>s</a:t>
            </a:r>
            <a:r>
              <a:rPr lang="en-GB" dirty="0" smtClean="0"/>
              <a:t> </a:t>
            </a:r>
            <a:r>
              <a:rPr lang="en-GB" dirty="0" smtClean="0"/>
              <a:t>less than 0.05(Significant value). Therefore, Ho is rejected and shows two variables are dependent on each other.</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cstate="print"/>
          <a:srcRect/>
          <a:stretch>
            <a:fillRect/>
          </a:stretch>
        </p:blipFill>
        <p:spPr bwMode="auto">
          <a:xfrm>
            <a:off x="228600" y="990600"/>
            <a:ext cx="8686800" cy="3038475"/>
          </a:xfrm>
          <a:prstGeom prst="rect">
            <a:avLst/>
          </a:prstGeom>
          <a:noFill/>
          <a:ln w="9525">
            <a:noFill/>
            <a:miter lim="800000"/>
            <a:headEnd/>
            <a:tailEnd/>
          </a:ln>
        </p:spPr>
      </p:pic>
      <p:sp>
        <p:nvSpPr>
          <p:cNvPr id="4" name="TextBox 3"/>
          <p:cNvSpPr txBox="1"/>
          <p:nvPr/>
        </p:nvSpPr>
        <p:spPr>
          <a:xfrm>
            <a:off x="609601" y="4572000"/>
            <a:ext cx="8153400" cy="923330"/>
          </a:xfrm>
          <a:prstGeom prst="rect">
            <a:avLst/>
          </a:prstGeom>
          <a:noFill/>
        </p:spPr>
        <p:txBody>
          <a:bodyPr wrap="square" rtlCol="0">
            <a:spAutoFit/>
          </a:bodyPr>
          <a:lstStyle/>
          <a:p>
            <a:pPr algn="ctr"/>
            <a:r>
              <a:rPr lang="en-GB" dirty="0" smtClean="0"/>
              <a:t>p-value=0.001 </a:t>
            </a:r>
            <a:r>
              <a:rPr lang="en-GB" dirty="0" smtClean="0"/>
              <a:t>i</a:t>
            </a:r>
            <a:r>
              <a:rPr lang="en-GB" dirty="0" smtClean="0"/>
              <a:t>s</a:t>
            </a:r>
            <a:r>
              <a:rPr lang="en-GB" dirty="0" smtClean="0"/>
              <a:t> </a:t>
            </a:r>
            <a:r>
              <a:rPr lang="en-GB" dirty="0" smtClean="0"/>
              <a:t>less than 0.05(Significant value). Therefore, Ho is rejected and shows two variables are dependent on each other.</a:t>
            </a:r>
          </a:p>
          <a:p>
            <a:pPr algn="ctr"/>
            <a:endParaRPr lang="en-GB" dirty="0" smtClean="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sz="4000" b="1" u="sng" dirty="0" smtClean="0"/>
              <a:t>Conclusion</a:t>
            </a:r>
            <a:endParaRPr lang="en-US" dirty="0"/>
          </a:p>
        </p:txBody>
      </p:sp>
      <p:sp>
        <p:nvSpPr>
          <p:cNvPr id="3" name="Content Placeholder 2"/>
          <p:cNvSpPr>
            <a:spLocks noGrp="1"/>
          </p:cNvSpPr>
          <p:nvPr>
            <p:ph idx="1"/>
          </p:nvPr>
        </p:nvSpPr>
        <p:spPr>
          <a:xfrm>
            <a:off x="457200" y="1447800"/>
            <a:ext cx="8229600" cy="4678363"/>
          </a:xfrm>
        </p:spPr>
        <p:txBody>
          <a:bodyPr>
            <a:noAutofit/>
          </a:bodyPr>
          <a:lstStyle/>
          <a:p>
            <a:r>
              <a:rPr lang="en-GB" sz="1600" dirty="0"/>
              <a:t>Most respondents are </a:t>
            </a:r>
            <a:r>
              <a:rPr lang="en-GB" sz="1600" dirty="0" smtClean="0"/>
              <a:t>Female</a:t>
            </a:r>
            <a:r>
              <a:rPr lang="en-GB" sz="1600" dirty="0" smtClean="0"/>
              <a:t> </a:t>
            </a:r>
            <a:r>
              <a:rPr lang="en-GB" sz="1600" dirty="0" smtClean="0"/>
              <a:t>so females should be targeted more.</a:t>
            </a:r>
            <a:endParaRPr lang="en-GB" sz="1600" dirty="0" smtClean="0"/>
          </a:p>
          <a:p>
            <a:r>
              <a:rPr lang="en-GB" sz="1600" dirty="0" smtClean="0"/>
              <a:t>Age </a:t>
            </a:r>
            <a:r>
              <a:rPr lang="en-GB" sz="1600" dirty="0"/>
              <a:t>group from 21 to 50 are in large numbers who are buying products online. </a:t>
            </a:r>
            <a:endParaRPr lang="en-GB" sz="1600" dirty="0" smtClean="0"/>
          </a:p>
          <a:p>
            <a:r>
              <a:rPr lang="en-GB" sz="1600" dirty="0" smtClean="0"/>
              <a:t>A </a:t>
            </a:r>
            <a:r>
              <a:rPr lang="en-GB" sz="1600" dirty="0"/>
              <a:t>good number of buyers are </a:t>
            </a:r>
            <a:r>
              <a:rPr lang="en-GB" sz="1600" dirty="0" smtClean="0"/>
              <a:t>from</a:t>
            </a:r>
            <a:r>
              <a:rPr lang="en-GB" sz="1600" dirty="0" smtClean="0"/>
              <a:t> </a:t>
            </a:r>
            <a:r>
              <a:rPr lang="en-GB" sz="1600" dirty="0"/>
              <a:t>Delhi</a:t>
            </a:r>
            <a:r>
              <a:rPr lang="en-GB" sz="1600" dirty="0" smtClean="0"/>
              <a:t>, Greater </a:t>
            </a:r>
            <a:r>
              <a:rPr lang="en-GB" sz="1600" dirty="0"/>
              <a:t>Noida</a:t>
            </a:r>
            <a:r>
              <a:rPr lang="en-GB" sz="1600" dirty="0" smtClean="0"/>
              <a:t>, Noida, Bangalore</a:t>
            </a:r>
            <a:r>
              <a:rPr lang="en-GB" sz="1600" dirty="0"/>
              <a:t>. </a:t>
            </a:r>
            <a:r>
              <a:rPr lang="en-GB" sz="1600" dirty="0" smtClean="0"/>
              <a:t> </a:t>
            </a:r>
          </a:p>
          <a:p>
            <a:r>
              <a:rPr lang="en-GB" sz="1600" dirty="0" smtClean="0"/>
              <a:t>Pincode </a:t>
            </a:r>
            <a:r>
              <a:rPr lang="en-GB" sz="1600" dirty="0"/>
              <a:t>201308 has most number of customers. </a:t>
            </a:r>
            <a:r>
              <a:rPr lang="en-GB" sz="1600" dirty="0" smtClean="0"/>
              <a:t>So need to </a:t>
            </a:r>
            <a:r>
              <a:rPr lang="en-GB" sz="1600" dirty="0" smtClean="0"/>
              <a:t>work on connecting customers from other regions too.</a:t>
            </a:r>
            <a:endParaRPr lang="en-GB" sz="1600" dirty="0" smtClean="0"/>
          </a:p>
          <a:p>
            <a:r>
              <a:rPr lang="en-GB" sz="1600" dirty="0" smtClean="0"/>
              <a:t>Most </a:t>
            </a:r>
            <a:r>
              <a:rPr lang="en-GB" sz="1600" dirty="0"/>
              <a:t>of the responses were for Less than 10 times online purchase in the past 1 year</a:t>
            </a:r>
            <a:r>
              <a:rPr lang="en-GB" sz="1600" dirty="0" smtClean="0"/>
              <a:t>.</a:t>
            </a:r>
          </a:p>
          <a:p>
            <a:r>
              <a:rPr lang="en-GB" sz="1600" dirty="0" smtClean="0"/>
              <a:t> </a:t>
            </a:r>
            <a:r>
              <a:rPr lang="en-GB" sz="1600" dirty="0"/>
              <a:t>Mostly customers access the internet with Mobile Internet and Smartphone device while shopping on-line. </a:t>
            </a:r>
            <a:endParaRPr lang="en-GB" sz="1600" dirty="0" smtClean="0"/>
          </a:p>
          <a:p>
            <a:r>
              <a:rPr lang="en-GB" sz="1600" dirty="0"/>
              <a:t>G</a:t>
            </a:r>
            <a:r>
              <a:rPr lang="en-GB" sz="1600" dirty="0" smtClean="0"/>
              <a:t>oogle </a:t>
            </a:r>
            <a:r>
              <a:rPr lang="en-GB" sz="1600" dirty="0"/>
              <a:t>chrome is widely used to access websites. </a:t>
            </a:r>
            <a:endParaRPr lang="en-GB" sz="1600" dirty="0" smtClean="0"/>
          </a:p>
          <a:p>
            <a:r>
              <a:rPr lang="en-GB" sz="1600" dirty="0" smtClean="0"/>
              <a:t>Most </a:t>
            </a:r>
            <a:r>
              <a:rPr lang="en-GB" sz="1600" dirty="0"/>
              <a:t>preferred payment option is Credit/Debit cards. </a:t>
            </a:r>
            <a:endParaRPr lang="en-GB" sz="1600" dirty="0" smtClean="0"/>
          </a:p>
          <a:p>
            <a:r>
              <a:rPr lang="en-GB" sz="1600" dirty="0" smtClean="0"/>
              <a:t>Bags, shopping </a:t>
            </a:r>
            <a:r>
              <a:rPr lang="en-GB" sz="1600" dirty="0"/>
              <a:t>carts are mostly abandoned due to Better alternative offer available. </a:t>
            </a:r>
            <a:endParaRPr lang="en-GB" sz="1600" dirty="0" smtClean="0"/>
          </a:p>
          <a:p>
            <a:r>
              <a:rPr lang="en-GB" sz="1600" dirty="0" smtClean="0"/>
              <a:t>Customers </a:t>
            </a:r>
            <a:r>
              <a:rPr lang="en-GB" sz="1600" dirty="0"/>
              <a:t>strongly agree on Ease of navigation in </a:t>
            </a:r>
            <a:r>
              <a:rPr lang="en-GB" sz="1600" dirty="0" smtClean="0"/>
              <a:t>website, trust </a:t>
            </a:r>
            <a:r>
              <a:rPr lang="en-GB" sz="1600" dirty="0"/>
              <a:t>that the online retail store will </a:t>
            </a:r>
            <a:r>
              <a:rPr lang="en-GB" sz="1600" dirty="0" smtClean="0"/>
              <a:t>fulfil </a:t>
            </a:r>
            <a:r>
              <a:rPr lang="en-GB" sz="1600" dirty="0"/>
              <a:t>its part of the transaction at the stipulated time</a:t>
            </a:r>
            <a:r>
              <a:rPr lang="en-GB" sz="1600" dirty="0" smtClean="0"/>
              <a:t>.</a:t>
            </a:r>
          </a:p>
          <a:p>
            <a:r>
              <a:rPr lang="en-GB" sz="1600" dirty="0" smtClean="0"/>
              <a:t>Responsiveness</a:t>
            </a:r>
            <a:r>
              <a:rPr lang="en-GB" sz="1600" dirty="0"/>
              <a:t>, availability of several communication channels (email, online rep, twitter, phone etc</a:t>
            </a:r>
            <a:r>
              <a:rPr lang="en-GB" sz="1600" dirty="0" smtClean="0"/>
              <a:t>.)</a:t>
            </a:r>
          </a:p>
          <a:p>
            <a:r>
              <a:rPr lang="en-GB" sz="1600" dirty="0" smtClean="0"/>
              <a:t> </a:t>
            </a:r>
            <a:r>
              <a:rPr lang="en-GB" sz="1600" dirty="0"/>
              <a:t>Buyers strongly agree that Online shopping gives monetary benefit and </a:t>
            </a:r>
            <a:r>
              <a:rPr lang="en-GB" sz="1600" dirty="0" smtClean="0"/>
              <a:t>discounts</a:t>
            </a:r>
            <a:r>
              <a:rPr lang="en-GB" sz="1600" dirty="0" smtClean="0"/>
              <a:t>.</a:t>
            </a:r>
            <a:endParaRPr lang="en-GB" sz="1600" dirty="0" smtClean="0"/>
          </a:p>
          <a:p>
            <a:r>
              <a:rPr lang="en-GB" sz="1600" dirty="0" smtClean="0"/>
              <a:t>Enjoyment </a:t>
            </a:r>
            <a:r>
              <a:rPr lang="en-GB" sz="1600" dirty="0"/>
              <a:t>is derived from shopping </a:t>
            </a:r>
            <a:r>
              <a:rPr lang="en-GB" sz="1600" dirty="0" smtClean="0"/>
              <a:t>online.</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72312"/>
          </a:xfrm>
        </p:spPr>
        <p:txBody>
          <a:bodyPr>
            <a:normAutofit/>
          </a:bodyPr>
          <a:lstStyle/>
          <a:p>
            <a:r>
              <a:rPr lang="en-US" sz="3600" b="1" u="sng" dirty="0" smtClean="0"/>
              <a:t>Continue</a:t>
            </a:r>
            <a:r>
              <a:rPr lang="en-US" sz="2800" b="1" u="sng" dirty="0" smtClean="0"/>
              <a:t>…</a:t>
            </a:r>
            <a:endParaRPr lang="en-US" sz="2800" b="1" u="sng" dirty="0"/>
          </a:p>
        </p:txBody>
      </p:sp>
      <p:sp>
        <p:nvSpPr>
          <p:cNvPr id="3" name="Content Placeholder 2"/>
          <p:cNvSpPr>
            <a:spLocks noGrp="1"/>
          </p:cNvSpPr>
          <p:nvPr>
            <p:ph idx="1"/>
          </p:nvPr>
        </p:nvSpPr>
        <p:spPr/>
        <p:txBody>
          <a:bodyPr>
            <a:normAutofit lnSpcReduction="10000"/>
          </a:bodyPr>
          <a:lstStyle/>
          <a:p>
            <a:r>
              <a:rPr lang="en-GB" sz="1600" dirty="0" smtClean="0"/>
              <a:t>Return </a:t>
            </a:r>
            <a:r>
              <a:rPr lang="en-GB" sz="1600" dirty="0" smtClean="0"/>
              <a:t>and replacement policy of the e-retailer is important for purchase decision. </a:t>
            </a:r>
          </a:p>
          <a:p>
            <a:r>
              <a:rPr lang="en-GB" sz="1600" dirty="0" smtClean="0"/>
              <a:t>Gaining access to loyalty programs is a benefit of shopping online.</a:t>
            </a:r>
          </a:p>
          <a:p>
            <a:r>
              <a:rPr lang="en-GB" sz="1600" dirty="0" smtClean="0"/>
              <a:t>Displaying quality Information on the website improves satisfaction of customers, User derive satisfaction while shopping on a good quality website or application</a:t>
            </a:r>
            <a:r>
              <a:rPr lang="en-GB" sz="1600" dirty="0"/>
              <a:t>.</a:t>
            </a:r>
            <a:endParaRPr lang="en-GB" sz="1600" dirty="0" smtClean="0"/>
          </a:p>
          <a:p>
            <a:r>
              <a:rPr lang="en-GB" sz="1600" dirty="0" smtClean="0"/>
              <a:t>Net Benefit derived from shopping online can lead to users satisfaction.</a:t>
            </a:r>
          </a:p>
          <a:p>
            <a:r>
              <a:rPr lang="en-GB" sz="1600" dirty="0" smtClean="0"/>
              <a:t>User satisfaction cannot exist without trust, Offering a wide variety of listed product in several category, Provision of complete and relevant product information</a:t>
            </a:r>
            <a:r>
              <a:rPr lang="en-GB" sz="1600" dirty="0"/>
              <a:t>.</a:t>
            </a:r>
            <a:endParaRPr lang="en-GB" sz="1600" dirty="0" smtClean="0"/>
          </a:p>
          <a:p>
            <a:r>
              <a:rPr lang="en-GB" sz="1600" dirty="0" smtClean="0"/>
              <a:t>Monetary savings. Most of the customers shop from Amazon.in, Flipkart.com, Paytm.com, Myntra.com, Snapdeal.com with Easy to use website or application interface. Amazon.in, Flipkart.com are most voted Visual appealing web-page layout, Wild variety of product on offer and Complete, relevant description information of products. Amazon.in is mostly voted for Fast loading website speed of website and application.</a:t>
            </a:r>
          </a:p>
          <a:p>
            <a:r>
              <a:rPr lang="en-GB" sz="1600" dirty="0" smtClean="0"/>
              <a:t>Reliability of the website or application and Quickness to complete purchase, Speedy order delivery, Privacy of customers’ information.</a:t>
            </a:r>
          </a:p>
          <a:p>
            <a:r>
              <a:rPr lang="en-GB" sz="1600" dirty="0" smtClean="0"/>
              <a:t>Perceived Trustworthiness. Paytm.com has the Longer delivery </a:t>
            </a:r>
            <a:r>
              <a:rPr lang="en-GB" sz="1600" dirty="0" smtClean="0"/>
              <a:t>period so it should work more fo</a:t>
            </a:r>
            <a:r>
              <a:rPr lang="en-GB" sz="1600" dirty="0" smtClean="0"/>
              <a:t>r customer satisfaction.</a:t>
            </a:r>
          </a:p>
          <a:p>
            <a:r>
              <a:rPr lang="en-US" sz="1600" dirty="0" smtClean="0"/>
              <a:t>Amazon.in takes longer page loading time, hence it needs to improve this service.</a:t>
            </a:r>
          </a:p>
          <a:p>
            <a:pPr>
              <a:buNone/>
            </a:pPr>
            <a:endParaRPr lang="en-US" sz="1600" dirty="0" smtClean="0"/>
          </a:p>
          <a:p>
            <a:pPr>
              <a:buNone/>
            </a:pPr>
            <a:endParaRPr 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r>
              <a:rPr lang="en-US" sz="3200" b="1" u="sng" dirty="0" smtClean="0"/>
              <a:t>Checking column details</a:t>
            </a:r>
            <a:endParaRPr lang="en-US" sz="3200" b="1" u="sng"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228600" y="1600200"/>
            <a:ext cx="8686800" cy="3946686"/>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743712"/>
          </a:xfrm>
        </p:spPr>
        <p:txBody>
          <a:bodyPr>
            <a:normAutofit/>
          </a:bodyPr>
          <a:lstStyle/>
          <a:p>
            <a:r>
              <a:rPr lang="en-US" sz="3200" b="1" u="sng" dirty="0" smtClean="0"/>
              <a:t>Checking for dataset information</a:t>
            </a:r>
            <a:endParaRPr lang="en-US" sz="3200" b="1" u="sng" dirty="0"/>
          </a:p>
        </p:txBody>
      </p:sp>
      <p:pic>
        <p:nvPicPr>
          <p:cNvPr id="6146" name="Picture 2"/>
          <p:cNvPicPr>
            <a:picLocks noChangeAspect="1" noChangeArrowheads="1"/>
          </p:cNvPicPr>
          <p:nvPr/>
        </p:nvPicPr>
        <p:blipFill>
          <a:blip r:embed="rId2" cstate="print"/>
          <a:srcRect/>
          <a:stretch>
            <a:fillRect/>
          </a:stretch>
        </p:blipFill>
        <p:spPr bwMode="auto">
          <a:xfrm>
            <a:off x="619125" y="1552575"/>
            <a:ext cx="7905750" cy="3752850"/>
          </a:xfrm>
          <a:prstGeom prst="rect">
            <a:avLst/>
          </a:prstGeom>
          <a:noFill/>
          <a:ln w="9525">
            <a:noFill/>
            <a:miter lim="800000"/>
            <a:headEnd/>
            <a:tailEnd/>
          </a:ln>
        </p:spPr>
      </p:pic>
      <p:sp>
        <p:nvSpPr>
          <p:cNvPr id="4" name="Title 1"/>
          <p:cNvSpPr txBox="1">
            <a:spLocks/>
          </p:cNvSpPr>
          <p:nvPr/>
        </p:nvSpPr>
        <p:spPr>
          <a:xfrm>
            <a:off x="304800" y="5410200"/>
            <a:ext cx="8229600" cy="1143000"/>
          </a:xfrm>
          <a:prstGeom prst="rect">
            <a:avLst/>
          </a:prstGeom>
        </p:spPr>
        <p:txBody>
          <a:bodyPr vert="horz" lIns="91440" tIns="45720" rIns="91440" bIns="45720" rtlCol="0" anchor="ctr">
            <a:normAutofit/>
          </a:bodyPr>
          <a:lstStyle/>
          <a:p>
            <a:pPr lvl="0" algn="ctr">
              <a:spcBef>
                <a:spcPct val="0"/>
              </a:spcBef>
            </a:pPr>
            <a:r>
              <a:rPr lang="en-GB" sz="2000" dirty="0"/>
              <a:t>Here, we </a:t>
            </a:r>
            <a:r>
              <a:rPr lang="en-GB" sz="2000" dirty="0" smtClean="0"/>
              <a:t>get </a:t>
            </a:r>
            <a:r>
              <a:rPr lang="en-GB" sz="2000" dirty="0"/>
              <a:t>the consolidated </a:t>
            </a:r>
            <a:r>
              <a:rPr lang="en-GB" sz="2000" dirty="0" smtClean="0"/>
              <a:t>details </a:t>
            </a:r>
            <a:r>
              <a:rPr lang="en-GB" sz="2000" dirty="0"/>
              <a:t>regarding data columns, </a:t>
            </a:r>
            <a:r>
              <a:rPr lang="en-GB" sz="2000" dirty="0" smtClean="0"/>
              <a:t>data types</a:t>
            </a:r>
            <a:r>
              <a:rPr lang="en-GB" sz="2000" dirty="0"/>
              <a:t>, non-null values, </a:t>
            </a:r>
            <a:r>
              <a:rPr lang="en-GB" sz="2000" dirty="0" smtClean="0"/>
              <a:t>range index</a:t>
            </a:r>
            <a:r>
              <a:rPr lang="en-GB" sz="2000" dirty="0"/>
              <a:t>, etc.</a:t>
            </a:r>
            <a:endParaRPr kumimoji="0" lang="en-US" sz="2000" b="1" i="0" u="sng"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896112"/>
          </a:xfrm>
        </p:spPr>
        <p:txBody>
          <a:bodyPr>
            <a:normAutofit/>
          </a:bodyPr>
          <a:lstStyle/>
          <a:p>
            <a:r>
              <a:rPr lang="en-US" sz="4000" b="1" u="sng" dirty="0" smtClean="0"/>
              <a:t>Exploratory Data Analysis</a:t>
            </a:r>
            <a:endParaRPr lang="en-US" sz="4000" b="1" u="sng" dirty="0"/>
          </a:p>
        </p:txBody>
      </p:sp>
      <p:pic>
        <p:nvPicPr>
          <p:cNvPr id="7170" name="Picture 2"/>
          <p:cNvPicPr>
            <a:picLocks noChangeAspect="1" noChangeArrowheads="1"/>
          </p:cNvPicPr>
          <p:nvPr/>
        </p:nvPicPr>
        <p:blipFill>
          <a:blip r:embed="rId2" cstate="print"/>
          <a:srcRect/>
          <a:stretch>
            <a:fillRect/>
          </a:stretch>
        </p:blipFill>
        <p:spPr bwMode="auto">
          <a:xfrm>
            <a:off x="685800" y="1752600"/>
            <a:ext cx="7620000" cy="3124200"/>
          </a:xfrm>
          <a:prstGeom prst="rect">
            <a:avLst/>
          </a:prstGeom>
          <a:noFill/>
          <a:ln w="9525">
            <a:noFill/>
            <a:miter lim="800000"/>
            <a:headEnd/>
            <a:tailEnd/>
          </a:ln>
        </p:spPr>
      </p:pic>
      <p:sp>
        <p:nvSpPr>
          <p:cNvPr id="4" name="TextBox 3"/>
          <p:cNvSpPr txBox="1"/>
          <p:nvPr/>
        </p:nvSpPr>
        <p:spPr>
          <a:xfrm>
            <a:off x="1295400" y="5257800"/>
            <a:ext cx="6172200" cy="400110"/>
          </a:xfrm>
          <a:prstGeom prst="rect">
            <a:avLst/>
          </a:prstGeom>
          <a:noFill/>
        </p:spPr>
        <p:txBody>
          <a:bodyPr wrap="square" rtlCol="0">
            <a:spAutoFit/>
          </a:bodyPr>
          <a:lstStyle/>
          <a:p>
            <a:pPr algn="ctr"/>
            <a:r>
              <a:rPr lang="en-GB" sz="2000" dirty="0"/>
              <a:t>No null values are present in the dataset.</a:t>
            </a: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305800" cy="1066800"/>
          </a:xfrm>
        </p:spPr>
        <p:txBody>
          <a:bodyPr>
            <a:noAutofit/>
          </a:bodyPr>
          <a:lstStyle/>
          <a:p>
            <a:r>
              <a:rPr lang="en-US" sz="3200" b="1" u="sng" dirty="0" smtClean="0"/>
              <a:t>Checking for the unique values present in each column</a:t>
            </a:r>
            <a:endParaRPr lang="en-US" sz="3200" b="1" u="sng" dirty="0"/>
          </a:p>
        </p:txBody>
      </p:sp>
      <p:pic>
        <p:nvPicPr>
          <p:cNvPr id="8194" name="Picture 2"/>
          <p:cNvPicPr>
            <a:picLocks noChangeAspect="1" noChangeArrowheads="1"/>
          </p:cNvPicPr>
          <p:nvPr/>
        </p:nvPicPr>
        <p:blipFill>
          <a:blip r:embed="rId2" cstate="print"/>
          <a:srcRect/>
          <a:stretch>
            <a:fillRect/>
          </a:stretch>
        </p:blipFill>
        <p:spPr bwMode="auto">
          <a:xfrm>
            <a:off x="457200" y="1676400"/>
            <a:ext cx="8258175" cy="4038600"/>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554</TotalTime>
  <Words>2083</Words>
  <Application>Microsoft Office PowerPoint</Application>
  <PresentationFormat>On-screen Show (4:3)</PresentationFormat>
  <Paragraphs>140</Paragraphs>
  <Slides>59</Slides>
  <Notes>0</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Flow</vt:lpstr>
      <vt:lpstr>E-retail factors for customer activation and retention</vt:lpstr>
      <vt:lpstr>Slide 2</vt:lpstr>
      <vt:lpstr>Problem statement and understanding</vt:lpstr>
      <vt:lpstr>Import Libraries</vt:lpstr>
      <vt:lpstr>Import dataset</vt:lpstr>
      <vt:lpstr>Checking column details</vt:lpstr>
      <vt:lpstr>Checking for dataset information</vt:lpstr>
      <vt:lpstr>Exploratory Data Analysis</vt:lpstr>
      <vt:lpstr>Checking for the unique values present in each column</vt:lpstr>
      <vt:lpstr>Finding the value counts in each column</vt:lpstr>
      <vt:lpstr>Dataset description</vt:lpstr>
      <vt:lpstr>Inference</vt:lpstr>
      <vt:lpstr>Heatmap showing no null values in the dataset.</vt:lpstr>
      <vt:lpstr>Countplot showing gender of respondents</vt:lpstr>
      <vt:lpstr>Countplot showing cities of buyers</vt:lpstr>
      <vt:lpstr>Countplot showing devices used for online shopping</vt:lpstr>
      <vt:lpstr>Countplot showing payment options available and used</vt:lpstr>
      <vt:lpstr>Countplot showing why bags, carts are abandoned</vt:lpstr>
      <vt:lpstr>Crosstab showing gender and cities for online shopping comparison</vt:lpstr>
      <vt:lpstr>Crosstab showing pivot table of gender and age groups</vt:lpstr>
      <vt:lpstr>Pivot table showing time spent on exploring the website before making a purchase</vt:lpstr>
      <vt:lpstr>Plot showing since how long people are shopping online</vt:lpstr>
      <vt:lpstr>Plot showing device and internet access medium for online shopping</vt:lpstr>
      <vt:lpstr>Plot showing how customers reach to online retail store</vt:lpstr>
      <vt:lpstr>Plot showing preferred payment options by different age groups</vt:lpstr>
      <vt:lpstr>Votings of customers  for different features and processes considered for rating  from 1(Strongly Disagree) to 5(Strongly Agree)  will be presented by pie charts from next slides </vt:lpstr>
      <vt:lpstr>The content on the website must be easy to read and understand</vt:lpstr>
      <vt:lpstr>Information on similar product to the one highlighted is important for product comparison</vt:lpstr>
      <vt:lpstr>Complete information on listed seller and product being offered is important for purchase decision</vt:lpstr>
      <vt:lpstr>All relevant information on listed products must be stated clearly and Ease of navigation in website</vt:lpstr>
      <vt:lpstr>Loading and processing speed</vt:lpstr>
      <vt:lpstr>User friendly Interface of the website and Convenient Payment methods</vt:lpstr>
      <vt:lpstr>Trust that the online retail store will fulfill its part of the transaction at the stipulated time</vt:lpstr>
      <vt:lpstr>Empathy (readiness to assist with queries) towards the customers and Being able to guarantee the privacy of the customer</vt:lpstr>
      <vt:lpstr>Responsiveness, availability of several communication channels (email, online rep, twitter, phone etc.)</vt:lpstr>
      <vt:lpstr>Online shopping gives monetary benefit and discounts and Enjoyment is derived from shopping online</vt:lpstr>
      <vt:lpstr>Shopping online is convenient and flexible and Return and replacement policy of the e-retailer is important for purchase decision</vt:lpstr>
      <vt:lpstr>Tick any (or all) of the online retailers you have shopped from</vt:lpstr>
      <vt:lpstr>Easy to use website or application</vt:lpstr>
      <vt:lpstr>Visual appealing web-page layout</vt:lpstr>
      <vt:lpstr>Wide variety of product on offer</vt:lpstr>
      <vt:lpstr>Reliability of the website or application</vt:lpstr>
      <vt:lpstr>Availability of several payment options</vt:lpstr>
      <vt:lpstr>Privacy of customers’ information</vt:lpstr>
      <vt:lpstr>Presence of online assistance through multi-channel</vt:lpstr>
      <vt:lpstr>Longer page loading time (promotion, sales period)</vt:lpstr>
      <vt:lpstr>Limited mode of payment on most products (promotion, sales period)</vt:lpstr>
      <vt:lpstr>Longer delivery period</vt:lpstr>
      <vt:lpstr>Which of the Indian online retailer would you recommend to a friend?</vt:lpstr>
      <vt:lpstr>Steps and assumptions  with Chi-square test</vt:lpstr>
      <vt:lpstr>Slide 51</vt:lpstr>
      <vt:lpstr>Slide 52</vt:lpstr>
      <vt:lpstr>Slide 53</vt:lpstr>
      <vt:lpstr>Slide 54</vt:lpstr>
      <vt:lpstr>Slide 55</vt:lpstr>
      <vt:lpstr>Slide 56</vt:lpstr>
      <vt:lpstr>Slide 57</vt:lpstr>
      <vt:lpstr>Conclusion</vt:lpstr>
      <vt:lpstr>Continue…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E-retail factors for customer activation and retention</dc:title>
  <dc:creator>Windows User</dc:creator>
  <cp:lastModifiedBy>Windows User</cp:lastModifiedBy>
  <cp:revision>97</cp:revision>
  <dcterms:created xsi:type="dcterms:W3CDTF">2021-11-24T15:12:48Z</dcterms:created>
  <dcterms:modified xsi:type="dcterms:W3CDTF">2021-11-26T20:26:13Z</dcterms:modified>
</cp:coreProperties>
</file>