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57" r:id="rId4"/>
    <p:sldId id="343" r:id="rId5"/>
    <p:sldId id="262" r:id="rId6"/>
    <p:sldId id="263" r:id="rId7"/>
    <p:sldId id="265" r:id="rId8"/>
    <p:sldId id="266" r:id="rId9"/>
    <p:sldId id="321" r:id="rId10"/>
    <p:sldId id="322" r:id="rId11"/>
    <p:sldId id="323" r:id="rId12"/>
    <p:sldId id="324" r:id="rId13"/>
    <p:sldId id="325" r:id="rId14"/>
    <p:sldId id="326" r:id="rId15"/>
    <p:sldId id="264" r:id="rId16"/>
    <p:sldId id="267" r:id="rId17"/>
    <p:sldId id="327"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330" r:id="rId35"/>
    <p:sldId id="328" r:id="rId36"/>
    <p:sldId id="329" r:id="rId37"/>
    <p:sldId id="331" r:id="rId38"/>
    <p:sldId id="333" r:id="rId39"/>
    <p:sldId id="332" r:id="rId40"/>
    <p:sldId id="334" r:id="rId41"/>
    <p:sldId id="335" r:id="rId42"/>
    <p:sldId id="336" r:id="rId43"/>
    <p:sldId id="337" r:id="rId44"/>
    <p:sldId id="338" r:id="rId45"/>
    <p:sldId id="339" r:id="rId46"/>
    <p:sldId id="340" r:id="rId47"/>
    <p:sldId id="341" r:id="rId48"/>
    <p:sldId id="342" r:id="rId49"/>
    <p:sldId id="344" r:id="rId50"/>
    <p:sldId id="345" r:id="rId51"/>
    <p:sldId id="346" r:id="rId52"/>
    <p:sldId id="347" r:id="rId53"/>
    <p:sldId id="349" r:id="rId54"/>
    <p:sldId id="350" r:id="rId55"/>
    <p:sldId id="351" r:id="rId56"/>
    <p:sldId id="352" r:id="rId57"/>
    <p:sldId id="353" r:id="rId58"/>
    <p:sldId id="354" r:id="rId59"/>
    <p:sldId id="355" r:id="rId60"/>
    <p:sldId id="356"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CB58AF3-64E2-490A-A9F2-D9AC5A780A42}" type="datetimeFigureOut">
              <a:rPr lang="en-US" smtClean="0"/>
              <a:pPr/>
              <a:t>1/14/2022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B58AF3-64E2-490A-A9F2-D9AC5A780A42}" type="datetimeFigureOut">
              <a:rPr lang="en-US" smtClean="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B58AF3-64E2-490A-A9F2-D9AC5A780A42}" type="datetimeFigureOut">
              <a:rPr lang="en-US" smtClean="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B58AF3-64E2-490A-A9F2-D9AC5A780A42}" type="datetimeFigureOut">
              <a:rPr lang="en-US" smtClean="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CB58AF3-64E2-490A-A9F2-D9AC5A780A42}" type="datetimeFigureOut">
              <a:rPr lang="en-US" smtClean="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B58AF3-64E2-490A-A9F2-D9AC5A780A42}" type="datetimeFigureOut">
              <a:rPr lang="en-US" smtClean="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CB58AF3-64E2-490A-A9F2-D9AC5A780A42}" type="datetimeFigureOut">
              <a:rPr lang="en-US" smtClean="0"/>
              <a:pPr/>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CB58AF3-64E2-490A-A9F2-D9AC5A780A42}" type="datetimeFigureOut">
              <a:rPr lang="en-US" smtClean="0"/>
              <a:pPr/>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58AF3-64E2-490A-A9F2-D9AC5A780A42}" type="datetimeFigureOut">
              <a:rPr lang="en-US" smtClean="0"/>
              <a:pPr/>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B58AF3-64E2-490A-A9F2-D9AC5A780A42}" type="datetimeFigureOut">
              <a:rPr lang="en-US" smtClean="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CB58AF3-64E2-490A-A9F2-D9AC5A780A42}" type="datetimeFigureOut">
              <a:rPr lang="en-US" smtClean="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ACD60D69-EAC9-4002-A122-04BC3E2EA5E6}"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CB58AF3-64E2-490A-A9F2-D9AC5A780A42}" type="datetimeFigureOut">
              <a:rPr lang="en-US" smtClean="0"/>
              <a:pPr/>
              <a:t>1/14/2022</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CD60D69-EAC9-4002-A122-04BC3E2EA5E6}"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Micro-Credit Defaulter Model</a:t>
            </a:r>
            <a:endParaRPr lang="en-US" dirty="0"/>
          </a:p>
        </p:txBody>
      </p:sp>
      <p:sp>
        <p:nvSpPr>
          <p:cNvPr id="3" name="Subtitle 2"/>
          <p:cNvSpPr>
            <a:spLocks noGrp="1"/>
          </p:cNvSpPr>
          <p:nvPr>
            <p:ph type="subTitle" idx="1"/>
          </p:nvPr>
        </p:nvSpPr>
        <p:spPr>
          <a:xfrm>
            <a:off x="533400" y="3429000"/>
            <a:ext cx="7854696" cy="1552136"/>
          </a:xfrm>
        </p:spPr>
        <p:txBody>
          <a:bodyPr/>
          <a:lstStyle/>
          <a:p>
            <a:pPr algn="ctr"/>
            <a:r>
              <a:rPr lang="en-IN" b="1" u="sng" dirty="0" smtClean="0"/>
              <a:t>A case study from </a:t>
            </a:r>
            <a:r>
              <a:rPr lang="en-US" b="1" u="sng" dirty="0" smtClean="0"/>
              <a:t>a Microfinance Institution providing mobile financial services to low income families  </a:t>
            </a:r>
            <a:endParaRPr lang="en-US" b="1" u="sng"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Autofit/>
          </a:bodyPr>
          <a:lstStyle/>
          <a:p>
            <a:r>
              <a:rPr lang="en-GB" sz="3200" b="1" u="sng" dirty="0" smtClean="0"/>
              <a:t>Creating new columns from '</a:t>
            </a:r>
            <a:r>
              <a:rPr lang="en-GB" sz="3200" b="1" u="sng" dirty="0" err="1" smtClean="0"/>
              <a:t>pdate</a:t>
            </a:r>
            <a:r>
              <a:rPr lang="en-GB" sz="3200" b="1" u="sng" dirty="0" smtClean="0"/>
              <a:t>' column</a:t>
            </a:r>
            <a:endParaRPr lang="en-US" sz="3200" b="1" u="sng" dirty="0"/>
          </a:p>
        </p:txBody>
      </p:sp>
      <p:pic>
        <p:nvPicPr>
          <p:cNvPr id="5122" name="Picture 2"/>
          <p:cNvPicPr>
            <a:picLocks noChangeAspect="1" noChangeArrowheads="1"/>
          </p:cNvPicPr>
          <p:nvPr/>
        </p:nvPicPr>
        <p:blipFill>
          <a:blip r:embed="rId2" cstate="print"/>
          <a:srcRect/>
          <a:stretch>
            <a:fillRect/>
          </a:stretch>
        </p:blipFill>
        <p:spPr bwMode="auto">
          <a:xfrm>
            <a:off x="609600" y="1905000"/>
            <a:ext cx="7181850" cy="31432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305800" cy="533400"/>
          </a:xfrm>
        </p:spPr>
        <p:txBody>
          <a:bodyPr>
            <a:normAutofit fontScale="90000"/>
          </a:bodyPr>
          <a:lstStyle/>
          <a:p>
            <a:r>
              <a:rPr lang="en-US" b="1" u="sng" dirty="0" smtClean="0"/>
              <a:t>Data </a:t>
            </a:r>
            <a:r>
              <a:rPr lang="en-US" sz="4900" b="1" u="sng" dirty="0" smtClean="0"/>
              <a:t>Preprocessing</a:t>
            </a:r>
            <a:endParaRPr lang="en-US" sz="4900" u="sng" dirty="0"/>
          </a:p>
        </p:txBody>
      </p:sp>
      <p:pic>
        <p:nvPicPr>
          <p:cNvPr id="6146" name="Picture 2"/>
          <p:cNvPicPr>
            <a:picLocks noChangeAspect="1" noChangeArrowheads="1"/>
          </p:cNvPicPr>
          <p:nvPr/>
        </p:nvPicPr>
        <p:blipFill>
          <a:blip r:embed="rId2" cstate="print"/>
          <a:srcRect/>
          <a:stretch>
            <a:fillRect/>
          </a:stretch>
        </p:blipFill>
        <p:spPr bwMode="auto">
          <a:xfrm>
            <a:off x="762000" y="1524000"/>
            <a:ext cx="7162800" cy="3314700"/>
          </a:xfrm>
          <a:prstGeom prst="rect">
            <a:avLst/>
          </a:prstGeom>
          <a:noFill/>
          <a:ln w="9525">
            <a:noFill/>
            <a:miter lim="800000"/>
            <a:headEnd/>
            <a:tailEnd/>
          </a:ln>
        </p:spPr>
      </p:pic>
      <p:sp>
        <p:nvSpPr>
          <p:cNvPr id="4" name="TextBox 3"/>
          <p:cNvSpPr txBox="1"/>
          <p:nvPr/>
        </p:nvSpPr>
        <p:spPr>
          <a:xfrm>
            <a:off x="304800" y="5029200"/>
            <a:ext cx="8534400" cy="1708160"/>
          </a:xfrm>
          <a:prstGeom prst="rect">
            <a:avLst/>
          </a:prstGeom>
          <a:noFill/>
        </p:spPr>
        <p:txBody>
          <a:bodyPr wrap="square" rtlCol="0">
            <a:spAutoFit/>
          </a:bodyPr>
          <a:lstStyle/>
          <a:p>
            <a:r>
              <a:rPr lang="en-GB" sz="1500" dirty="0" smtClean="0"/>
              <a:t>Column 'Unnamed: 0' has 209593 unique values that is equal to total rows. It is just a unique identifier. '</a:t>
            </a:r>
            <a:r>
              <a:rPr lang="en-GB" sz="1500" dirty="0" err="1" smtClean="0"/>
              <a:t>msisdn</a:t>
            </a:r>
            <a:r>
              <a:rPr lang="en-GB" sz="1500" dirty="0" smtClean="0"/>
              <a:t>' (mobile number of user) is of object type and does not seem to have valid values. It does not seem to contribute much for the prediction. '</a:t>
            </a:r>
            <a:r>
              <a:rPr lang="en-GB" sz="1500" dirty="0" err="1" smtClean="0"/>
              <a:t>pcircle</a:t>
            </a:r>
            <a:r>
              <a:rPr lang="en-GB" sz="1500" dirty="0" smtClean="0"/>
              <a:t>' (telecom circle) has just 1 unique value (UPW) of object type. '</a:t>
            </a:r>
            <a:r>
              <a:rPr lang="en-GB" sz="1500" dirty="0" err="1" smtClean="0"/>
              <a:t>pdate_year</a:t>
            </a:r>
            <a:r>
              <a:rPr lang="en-GB" sz="1500" dirty="0" smtClean="0"/>
              <a:t>' has just 1 unique value 2016, hence we can drop all these mentioned columns as there is no significant contribution of these columns to the model </a:t>
            </a:r>
            <a:r>
              <a:rPr lang="en-GB" sz="1500" dirty="0" err="1" smtClean="0"/>
              <a:t>predicton</a:t>
            </a:r>
            <a:r>
              <a:rPr lang="en-GB" sz="1500" dirty="0" smtClean="0"/>
              <a:t>.</a:t>
            </a:r>
          </a:p>
          <a:p>
            <a:r>
              <a:rPr lang="en-GB" sz="1500" dirty="0" smtClean="0"/>
              <a:t>Target column 'label' has 2 values but value counts have a huge difference hence there is class imbalance issue.</a:t>
            </a:r>
            <a:endParaRPr lang="en-US"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u="sng" dirty="0" smtClean="0"/>
              <a:t>Deleting unnecessary columns that are not contributing much</a:t>
            </a:r>
            <a:endParaRPr lang="en-US" sz="3200" b="1" u="sng" dirty="0"/>
          </a:p>
        </p:txBody>
      </p:sp>
      <p:pic>
        <p:nvPicPr>
          <p:cNvPr id="7170" name="Picture 2"/>
          <p:cNvPicPr>
            <a:picLocks noChangeAspect="1" noChangeArrowheads="1"/>
          </p:cNvPicPr>
          <p:nvPr/>
        </p:nvPicPr>
        <p:blipFill>
          <a:blip r:embed="rId2" cstate="print"/>
          <a:srcRect/>
          <a:stretch>
            <a:fillRect/>
          </a:stretch>
        </p:blipFill>
        <p:spPr bwMode="auto">
          <a:xfrm>
            <a:off x="838200" y="2590800"/>
            <a:ext cx="7181850" cy="2057400"/>
          </a:xfrm>
          <a:prstGeom prst="rect">
            <a:avLst/>
          </a:prstGeom>
          <a:noFill/>
          <a:ln w="9525">
            <a:noFill/>
            <a:miter lim="800000"/>
            <a:headEnd/>
            <a:tailEnd/>
          </a:ln>
        </p:spPr>
      </p:pic>
      <p:sp>
        <p:nvSpPr>
          <p:cNvPr id="4" name="TextBox 3"/>
          <p:cNvSpPr txBox="1"/>
          <p:nvPr/>
        </p:nvSpPr>
        <p:spPr>
          <a:xfrm>
            <a:off x="762000" y="5257800"/>
            <a:ext cx="7391400" cy="369332"/>
          </a:xfrm>
          <a:prstGeom prst="rect">
            <a:avLst/>
          </a:prstGeom>
          <a:noFill/>
        </p:spPr>
        <p:txBody>
          <a:bodyPr wrap="square" rtlCol="0">
            <a:spAutoFit/>
          </a:bodyPr>
          <a:lstStyle/>
          <a:p>
            <a:r>
              <a:rPr lang="en-US" dirty="0" smtClean="0"/>
              <a:t>Removed columns 'Unnamed: 0','msisdn','pcircle','pdate_year.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15112"/>
          </a:xfrm>
        </p:spPr>
        <p:txBody>
          <a:bodyPr>
            <a:normAutofit fontScale="90000"/>
          </a:bodyPr>
          <a:lstStyle/>
          <a:p>
            <a:r>
              <a:rPr lang="en-US" sz="3200" b="1" u="sng" dirty="0" smtClean="0"/>
              <a:t>Checking for the duplicates in dataset</a:t>
            </a:r>
            <a:endParaRPr lang="en-US" sz="3200" b="1" u="sng" dirty="0"/>
          </a:p>
        </p:txBody>
      </p:sp>
      <p:pic>
        <p:nvPicPr>
          <p:cNvPr id="8194" name="Picture 2"/>
          <p:cNvPicPr>
            <a:picLocks noChangeAspect="1" noChangeArrowheads="1"/>
          </p:cNvPicPr>
          <p:nvPr/>
        </p:nvPicPr>
        <p:blipFill>
          <a:blip r:embed="rId2" cstate="print"/>
          <a:srcRect/>
          <a:stretch>
            <a:fillRect/>
          </a:stretch>
        </p:blipFill>
        <p:spPr bwMode="auto">
          <a:xfrm>
            <a:off x="533400" y="1524000"/>
            <a:ext cx="7543800" cy="4343400"/>
          </a:xfrm>
          <a:prstGeom prst="rect">
            <a:avLst/>
          </a:prstGeom>
          <a:noFill/>
          <a:ln w="9525">
            <a:noFill/>
            <a:miter lim="800000"/>
            <a:headEnd/>
            <a:tailEnd/>
          </a:ln>
        </p:spPr>
      </p:pic>
      <p:sp>
        <p:nvSpPr>
          <p:cNvPr id="4" name="TextBox 3"/>
          <p:cNvSpPr txBox="1"/>
          <p:nvPr/>
        </p:nvSpPr>
        <p:spPr>
          <a:xfrm>
            <a:off x="1600200" y="6211669"/>
            <a:ext cx="6096000" cy="369332"/>
          </a:xfrm>
          <a:prstGeom prst="rect">
            <a:avLst/>
          </a:prstGeom>
          <a:noFill/>
        </p:spPr>
        <p:txBody>
          <a:bodyPr wrap="square" rtlCol="0">
            <a:spAutoFit/>
          </a:bodyPr>
          <a:lstStyle/>
          <a:p>
            <a:r>
              <a:rPr lang="en-GB" dirty="0" smtClean="0"/>
              <a:t>There are 31 duplicate rows which needs to be treated.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305800" cy="457200"/>
          </a:xfrm>
        </p:spPr>
        <p:txBody>
          <a:bodyPr>
            <a:normAutofit fontScale="90000"/>
          </a:bodyPr>
          <a:lstStyle/>
          <a:p>
            <a:r>
              <a:rPr lang="en-US" sz="3200" b="1" u="sng" dirty="0" smtClean="0"/>
              <a:t>Dropping duplicates</a:t>
            </a:r>
            <a:endParaRPr lang="en-US" sz="3200" b="1" u="sng" dirty="0"/>
          </a:p>
        </p:txBody>
      </p:sp>
      <p:pic>
        <p:nvPicPr>
          <p:cNvPr id="9218" name="Picture 2"/>
          <p:cNvPicPr>
            <a:picLocks noChangeAspect="1" noChangeArrowheads="1"/>
          </p:cNvPicPr>
          <p:nvPr/>
        </p:nvPicPr>
        <p:blipFill>
          <a:blip r:embed="rId2" cstate="print"/>
          <a:srcRect/>
          <a:stretch>
            <a:fillRect/>
          </a:stretch>
        </p:blipFill>
        <p:spPr bwMode="auto">
          <a:xfrm>
            <a:off x="1676400" y="2057400"/>
            <a:ext cx="5334000" cy="1800225"/>
          </a:xfrm>
          <a:prstGeom prst="rect">
            <a:avLst/>
          </a:prstGeom>
          <a:noFill/>
          <a:ln w="9525">
            <a:noFill/>
            <a:miter lim="800000"/>
            <a:headEnd/>
            <a:tailEnd/>
          </a:ln>
        </p:spPr>
      </p:pic>
      <p:sp>
        <p:nvSpPr>
          <p:cNvPr id="4" name="TextBox 3"/>
          <p:cNvSpPr txBox="1"/>
          <p:nvPr/>
        </p:nvSpPr>
        <p:spPr>
          <a:xfrm>
            <a:off x="1676400" y="4419600"/>
            <a:ext cx="6248400" cy="369332"/>
          </a:xfrm>
          <a:prstGeom prst="rect">
            <a:avLst/>
          </a:prstGeom>
          <a:noFill/>
        </p:spPr>
        <p:txBody>
          <a:bodyPr wrap="square" rtlCol="0">
            <a:spAutoFit/>
          </a:bodyPr>
          <a:lstStyle/>
          <a:p>
            <a:r>
              <a:rPr lang="en-GB" dirty="0" smtClean="0"/>
              <a:t>There are no duplicate values in the dataset.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9144000" cy="685800"/>
          </a:xfrm>
        </p:spPr>
        <p:txBody>
          <a:bodyPr>
            <a:noAutofit/>
          </a:bodyPr>
          <a:lstStyle/>
          <a:p>
            <a:r>
              <a:rPr lang="en-US" sz="3900" b="1" u="sng" dirty="0" smtClean="0"/>
              <a:t>Exploratory Data Analysis and Visualizations</a:t>
            </a:r>
            <a:endParaRPr lang="en-US" sz="3900" b="1" u="sng" dirty="0"/>
          </a:p>
        </p:txBody>
      </p:sp>
      <p:sp>
        <p:nvSpPr>
          <p:cNvPr id="4" name="TextBox 3"/>
          <p:cNvSpPr txBox="1"/>
          <p:nvPr/>
        </p:nvSpPr>
        <p:spPr>
          <a:xfrm>
            <a:off x="4953000" y="4648200"/>
            <a:ext cx="3962400" cy="707886"/>
          </a:xfrm>
          <a:prstGeom prst="rect">
            <a:avLst/>
          </a:prstGeom>
          <a:noFill/>
        </p:spPr>
        <p:txBody>
          <a:bodyPr wrap="square" rtlCol="0">
            <a:spAutoFit/>
          </a:bodyPr>
          <a:lstStyle/>
          <a:p>
            <a:pPr algn="ctr"/>
            <a:r>
              <a:rPr lang="en-GB" sz="2000" dirty="0" err="1" smtClean="0"/>
              <a:t>Heatmap</a:t>
            </a:r>
            <a:r>
              <a:rPr lang="en-GB" sz="2000" dirty="0" smtClean="0"/>
              <a:t> </a:t>
            </a:r>
            <a:r>
              <a:rPr lang="en-GB" sz="2000" smtClean="0"/>
              <a:t>showing </a:t>
            </a:r>
            <a:r>
              <a:rPr lang="en-GB" sz="2000" smtClean="0"/>
              <a:t>no </a:t>
            </a:r>
            <a:r>
              <a:rPr lang="en-GB" sz="2000" dirty="0" smtClean="0"/>
              <a:t>null values are present in the dataset.</a:t>
            </a:r>
            <a:endParaRPr lang="en-US" sz="2000" dirty="0"/>
          </a:p>
        </p:txBody>
      </p:sp>
      <p:pic>
        <p:nvPicPr>
          <p:cNvPr id="10242" name="Picture 2"/>
          <p:cNvPicPr>
            <a:picLocks noChangeAspect="1" noChangeArrowheads="1"/>
          </p:cNvPicPr>
          <p:nvPr/>
        </p:nvPicPr>
        <p:blipFill>
          <a:blip r:embed="rId2" cstate="print"/>
          <a:srcRect/>
          <a:stretch>
            <a:fillRect/>
          </a:stretch>
        </p:blipFill>
        <p:spPr bwMode="auto">
          <a:xfrm>
            <a:off x="381000" y="2438400"/>
            <a:ext cx="4876800" cy="704427"/>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533400" y="3276600"/>
            <a:ext cx="4162425" cy="3267075"/>
          </a:xfrm>
          <a:prstGeom prst="rect">
            <a:avLst/>
          </a:prstGeom>
          <a:noFill/>
          <a:ln w="9525">
            <a:noFill/>
            <a:miter lim="800000"/>
            <a:headEnd/>
            <a:tailEnd/>
          </a:ln>
        </p:spPr>
      </p:pic>
      <p:sp>
        <p:nvSpPr>
          <p:cNvPr id="7" name="TextBox 6"/>
          <p:cNvSpPr txBox="1"/>
          <p:nvPr/>
        </p:nvSpPr>
        <p:spPr>
          <a:xfrm>
            <a:off x="990600" y="1447800"/>
            <a:ext cx="7315200" cy="553998"/>
          </a:xfrm>
          <a:prstGeom prst="rect">
            <a:avLst/>
          </a:prstGeom>
          <a:noFill/>
        </p:spPr>
        <p:txBody>
          <a:bodyPr wrap="square" rtlCol="0">
            <a:spAutoFit/>
          </a:bodyPr>
          <a:lstStyle/>
          <a:p>
            <a:r>
              <a:rPr lang="en-US" sz="3000" b="1" u="sng" dirty="0" smtClean="0">
                <a:solidFill>
                  <a:schemeClr val="accent2">
                    <a:lumMod val="50000"/>
                  </a:schemeClr>
                </a:solidFill>
              </a:rPr>
              <a:t>Checking for null values in the dataset</a:t>
            </a:r>
            <a:endParaRPr lang="en-US" sz="3000" b="1" u="sng" dirty="0">
              <a:solidFill>
                <a:schemeClr val="accent2">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609600"/>
          </a:xfrm>
        </p:spPr>
        <p:txBody>
          <a:bodyPr>
            <a:noAutofit/>
          </a:bodyPr>
          <a:lstStyle/>
          <a:p>
            <a:r>
              <a:rPr lang="en-US" sz="3200" b="1" u="sng" dirty="0" smtClean="0"/>
              <a:t>Checking for the value counts using count plot</a:t>
            </a:r>
            <a:endParaRPr lang="en-US" sz="3200" b="1" u="sng" dirty="0"/>
          </a:p>
        </p:txBody>
      </p:sp>
      <p:pic>
        <p:nvPicPr>
          <p:cNvPr id="11267" name="Picture 3"/>
          <p:cNvPicPr>
            <a:picLocks noChangeAspect="1" noChangeArrowheads="1"/>
          </p:cNvPicPr>
          <p:nvPr/>
        </p:nvPicPr>
        <p:blipFill>
          <a:blip r:embed="rId2" cstate="print"/>
          <a:srcRect/>
          <a:stretch>
            <a:fillRect/>
          </a:stretch>
        </p:blipFill>
        <p:spPr bwMode="auto">
          <a:xfrm>
            <a:off x="1676400" y="1371600"/>
            <a:ext cx="5010150" cy="895350"/>
          </a:xfrm>
          <a:prstGeom prst="rect">
            <a:avLst/>
          </a:prstGeom>
          <a:noFill/>
          <a:ln w="9525">
            <a:noFill/>
            <a:miter lim="800000"/>
            <a:headEnd/>
            <a:tailEnd/>
          </a:ln>
        </p:spPr>
      </p:pic>
      <p:pic>
        <p:nvPicPr>
          <p:cNvPr id="11268" name="Picture 4"/>
          <p:cNvPicPr>
            <a:picLocks noChangeAspect="1" noChangeArrowheads="1"/>
          </p:cNvPicPr>
          <p:nvPr/>
        </p:nvPicPr>
        <p:blipFill>
          <a:blip r:embed="rId3" cstate="print"/>
          <a:srcRect/>
          <a:stretch>
            <a:fillRect/>
          </a:stretch>
        </p:blipFill>
        <p:spPr bwMode="auto">
          <a:xfrm>
            <a:off x="228600" y="2362200"/>
            <a:ext cx="2943225" cy="3810000"/>
          </a:xfrm>
          <a:prstGeom prst="rect">
            <a:avLst/>
          </a:prstGeom>
          <a:noFill/>
          <a:ln w="9525">
            <a:noFill/>
            <a:miter lim="800000"/>
            <a:headEnd/>
            <a:tailEnd/>
          </a:ln>
        </p:spPr>
      </p:pic>
      <p:pic>
        <p:nvPicPr>
          <p:cNvPr id="11269" name="Picture 5"/>
          <p:cNvPicPr>
            <a:picLocks noChangeAspect="1" noChangeArrowheads="1"/>
          </p:cNvPicPr>
          <p:nvPr/>
        </p:nvPicPr>
        <p:blipFill>
          <a:blip r:embed="rId4" cstate="print"/>
          <a:srcRect/>
          <a:stretch>
            <a:fillRect/>
          </a:stretch>
        </p:blipFill>
        <p:spPr bwMode="auto">
          <a:xfrm>
            <a:off x="3200400" y="2362200"/>
            <a:ext cx="2895600" cy="3829050"/>
          </a:xfrm>
          <a:prstGeom prst="rect">
            <a:avLst/>
          </a:prstGeom>
          <a:noFill/>
          <a:ln w="9525">
            <a:noFill/>
            <a:miter lim="800000"/>
            <a:headEnd/>
            <a:tailEnd/>
          </a:ln>
        </p:spPr>
      </p:pic>
      <p:pic>
        <p:nvPicPr>
          <p:cNvPr id="11270" name="Picture 6"/>
          <p:cNvPicPr>
            <a:picLocks noChangeAspect="1" noChangeArrowheads="1"/>
          </p:cNvPicPr>
          <p:nvPr/>
        </p:nvPicPr>
        <p:blipFill>
          <a:blip r:embed="rId5" cstate="print"/>
          <a:srcRect/>
          <a:stretch>
            <a:fillRect/>
          </a:stretch>
        </p:blipFill>
        <p:spPr bwMode="auto">
          <a:xfrm>
            <a:off x="6134100" y="3276600"/>
            <a:ext cx="2857500" cy="18859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1312"/>
          </a:xfrm>
        </p:spPr>
        <p:txBody>
          <a:bodyPr>
            <a:normAutofit/>
          </a:bodyPr>
          <a:lstStyle/>
          <a:p>
            <a:r>
              <a:rPr lang="en-US" sz="3200" b="1" u="sng" dirty="0" smtClean="0"/>
              <a:t>Inferences from count plot</a:t>
            </a:r>
            <a:endParaRPr lang="en-US" sz="3200" b="1" u="sng" dirty="0"/>
          </a:p>
        </p:txBody>
      </p:sp>
      <p:sp>
        <p:nvSpPr>
          <p:cNvPr id="3" name="Rectangle 2"/>
          <p:cNvSpPr/>
          <p:nvPr/>
        </p:nvSpPr>
        <p:spPr>
          <a:xfrm>
            <a:off x="457200" y="1828800"/>
            <a:ext cx="8305800" cy="3139321"/>
          </a:xfrm>
          <a:prstGeom prst="rect">
            <a:avLst/>
          </a:prstGeom>
        </p:spPr>
        <p:txBody>
          <a:bodyPr wrap="square">
            <a:spAutoFit/>
          </a:bodyPr>
          <a:lstStyle/>
          <a:p>
            <a:r>
              <a:rPr lang="en-GB" dirty="0" smtClean="0"/>
              <a:t>With the </a:t>
            </a:r>
            <a:r>
              <a:rPr lang="en-GB" dirty="0" err="1" smtClean="0"/>
              <a:t>countplot</a:t>
            </a:r>
            <a:r>
              <a:rPr lang="en-GB" dirty="0" smtClean="0"/>
              <a:t> we can see that 'medianamnt_loans30' column has 0.0 Median of amounts of loan taken by the user in last 30 days in majority and other values have very less count comparatively. Column 'maxamnt_loans90' has 6 as maximum amount of loan taken by the user in last 90 days n a very high count and other values comparatively have very less count. Column 'medianamnt_loans90' has 0.0 as Median of amounts of loan taken by the user in last 90 days in a very high count as compared to other values. There are 3 '</a:t>
            </a:r>
            <a:r>
              <a:rPr lang="en-GB" dirty="0" err="1" smtClean="0"/>
              <a:t>pdate_months</a:t>
            </a:r>
            <a:r>
              <a:rPr lang="en-GB" dirty="0" smtClean="0"/>
              <a:t>' June, </a:t>
            </a:r>
            <a:r>
              <a:rPr lang="en-GB" dirty="0" err="1" smtClean="0"/>
              <a:t>July,August</a:t>
            </a:r>
            <a:r>
              <a:rPr lang="en-GB" dirty="0" smtClean="0"/>
              <a:t> out of which July has highest count followed by June and least count is in August. This kind of distribution could result in </a:t>
            </a:r>
            <a:r>
              <a:rPr lang="en-GB" dirty="0" err="1" smtClean="0"/>
              <a:t>skewness</a:t>
            </a:r>
            <a:r>
              <a:rPr lang="en-GB" dirty="0" smtClean="0"/>
              <a:t>.</a:t>
            </a:r>
          </a:p>
          <a:p>
            <a:r>
              <a:rPr lang="en-GB" dirty="0" smtClean="0"/>
              <a:t>Column 'label' 1 (Non-defaulter) has a huge count compared to 0 (Defaulter) and since this is a target variable this columns needs class balancing.</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1312"/>
          </a:xfrm>
        </p:spPr>
        <p:txBody>
          <a:bodyPr>
            <a:normAutofit fontScale="90000"/>
          </a:bodyPr>
          <a:lstStyle/>
          <a:p>
            <a:r>
              <a:rPr lang="en-US" sz="4000" b="1" u="sng" dirty="0" smtClean="0"/>
              <a:t>Statistic Summary</a:t>
            </a:r>
            <a:endParaRPr lang="en-US" sz="4000" b="1" u="sng" dirty="0"/>
          </a:p>
        </p:txBody>
      </p:sp>
      <p:pic>
        <p:nvPicPr>
          <p:cNvPr id="12291" name="Picture 3"/>
          <p:cNvPicPr>
            <a:picLocks noChangeAspect="1" noChangeArrowheads="1"/>
          </p:cNvPicPr>
          <p:nvPr/>
        </p:nvPicPr>
        <p:blipFill>
          <a:blip r:embed="rId2" cstate="print"/>
          <a:srcRect/>
          <a:stretch>
            <a:fillRect/>
          </a:stretch>
        </p:blipFill>
        <p:spPr bwMode="auto">
          <a:xfrm>
            <a:off x="457200" y="1676400"/>
            <a:ext cx="8305800" cy="3886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3200" b="1" u="sng" dirty="0" smtClean="0"/>
              <a:t>Inference</a:t>
            </a:r>
            <a:endParaRPr lang="en-US" sz="3200" dirty="0"/>
          </a:p>
        </p:txBody>
      </p:sp>
      <p:sp>
        <p:nvSpPr>
          <p:cNvPr id="3" name="Content Placeholder 2"/>
          <p:cNvSpPr>
            <a:spLocks noGrp="1"/>
          </p:cNvSpPr>
          <p:nvPr>
            <p:ph idx="1"/>
          </p:nvPr>
        </p:nvSpPr>
        <p:spPr>
          <a:xfrm>
            <a:off x="457200" y="1600200"/>
            <a:ext cx="8229600" cy="4876800"/>
          </a:xfrm>
        </p:spPr>
        <p:txBody>
          <a:bodyPr>
            <a:noAutofit/>
          </a:bodyPr>
          <a:lstStyle/>
          <a:p>
            <a:r>
              <a:rPr lang="en-GB" sz="1600" dirty="0" smtClean="0"/>
              <a:t>'label' has values 0 and 1, '</a:t>
            </a:r>
            <a:r>
              <a:rPr lang="en-GB" sz="1600" dirty="0" err="1" smtClean="0"/>
              <a:t>aon</a:t>
            </a:r>
            <a:r>
              <a:rPr lang="en-GB" sz="1600" dirty="0" smtClean="0"/>
              <a:t>' ranges from -48 to 999860.755168, 'daily_decr30' ranges from -93.012667 to 265926, 'daily_decr90' ranges from -93.012667 to 320630, 'rental30' ranges from -23737.140000 to 198926.110000, 'rental90' ranges from -24720.580000 to 200148.110000, '</a:t>
            </a:r>
            <a:r>
              <a:rPr lang="en-GB" sz="1600" dirty="0" err="1" smtClean="0"/>
              <a:t>last_rech_date_ma</a:t>
            </a:r>
            <a:r>
              <a:rPr lang="en-GB" sz="1600" dirty="0" smtClean="0"/>
              <a:t>' ranges from -29.000000 to 998650.377733, '</a:t>
            </a:r>
            <a:r>
              <a:rPr lang="en-GB" sz="1600" dirty="0" err="1" smtClean="0"/>
              <a:t>last_rech_date_da</a:t>
            </a:r>
            <a:r>
              <a:rPr lang="en-GB" sz="1600" dirty="0" smtClean="0"/>
              <a:t>' -29.000000 to 999171.809410, '</a:t>
            </a:r>
            <a:r>
              <a:rPr lang="en-GB" sz="1600" dirty="0" err="1" smtClean="0"/>
              <a:t>last_rech_amt_ma</a:t>
            </a:r>
            <a:r>
              <a:rPr lang="en-GB" sz="1600" dirty="0" smtClean="0"/>
              <a:t>' ranges from 0-55000, 'cnt_ma_rech30' ranges from 0-203, 'maxamnt_loans30' ranges from 0-99864.560864, 'medianamnt_loans30' ranges from 0 to 3, 'cnt_loans90' ranges from 0-4997.517944, 'amnt_loans90' ranges from 0-438, 'maxamnt_loans90' ranges from 0-12, 'medianamnt_loans90' ranges from 0-3, 'payback30' ranges from 0-171.500000, 'payback90' ranges from 0-171.500000, '</a:t>
            </a:r>
            <a:r>
              <a:rPr lang="en-GB" sz="1600" dirty="0" err="1" smtClean="0"/>
              <a:t>pdate_day</a:t>
            </a:r>
            <a:r>
              <a:rPr lang="en-GB" sz="1600" dirty="0" smtClean="0"/>
              <a:t>' ranges from 1-31, '</a:t>
            </a:r>
            <a:r>
              <a:rPr lang="en-GB" sz="1600" dirty="0" err="1" smtClean="0"/>
              <a:t>pdate_month</a:t>
            </a:r>
            <a:r>
              <a:rPr lang="en-GB" sz="1600" dirty="0" smtClean="0"/>
              <a:t>' ranges from 6-8.</a:t>
            </a:r>
          </a:p>
          <a:p>
            <a:r>
              <a:rPr lang="en-GB" sz="1600" dirty="0" smtClean="0"/>
              <a:t>Columns </a:t>
            </a:r>
            <a:r>
              <a:rPr lang="en-GB" sz="1600" dirty="0" err="1" smtClean="0"/>
              <a:t>aon</a:t>
            </a:r>
            <a:r>
              <a:rPr lang="en-GB" sz="1600" dirty="0" smtClean="0"/>
              <a:t>, daily_decr30, daily_decr90, rental30, rental90, </a:t>
            </a:r>
            <a:r>
              <a:rPr lang="en-GB" sz="1600" dirty="0" err="1" smtClean="0"/>
              <a:t>last_rech_date_ma</a:t>
            </a:r>
            <a:r>
              <a:rPr lang="en-GB" sz="1600" dirty="0" smtClean="0"/>
              <a:t>, </a:t>
            </a:r>
            <a:r>
              <a:rPr lang="en-GB" sz="1600" dirty="0" err="1" smtClean="0"/>
              <a:t>last_rech_date_da</a:t>
            </a:r>
            <a:r>
              <a:rPr lang="en-GB" sz="1600" dirty="0" smtClean="0"/>
              <a:t>, </a:t>
            </a:r>
            <a:r>
              <a:rPr lang="en-GB" sz="1600" dirty="0" err="1" smtClean="0"/>
              <a:t>last_rech_amt_ma</a:t>
            </a:r>
            <a:r>
              <a:rPr lang="en-GB" sz="1600" dirty="0" smtClean="0"/>
              <a:t>, maxamnt_loans30, cnt_loans90, amnt_loans90, payback30, payback90 have mean&gt;median hence right </a:t>
            </a:r>
            <a:r>
              <a:rPr lang="en-GB" sz="1600" dirty="0" err="1" smtClean="0"/>
              <a:t>skewness</a:t>
            </a:r>
            <a:r>
              <a:rPr lang="en-GB" sz="1600" dirty="0" smtClean="0"/>
              <a:t> is there and the difference between 75% and max values are high for some of the columns hence outliers might be there.</a:t>
            </a:r>
          </a:p>
          <a:p>
            <a:r>
              <a:rPr lang="en-GB" sz="1600" dirty="0" smtClean="0"/>
              <a:t>Standard deviation seem high for </a:t>
            </a:r>
            <a:r>
              <a:rPr lang="en-GB" sz="1600" dirty="0" err="1" smtClean="0"/>
              <a:t>aon</a:t>
            </a:r>
            <a:r>
              <a:rPr lang="en-GB" sz="1600" dirty="0" smtClean="0"/>
              <a:t>, daily_decr30, daily_decr90, rental30, rental90, </a:t>
            </a:r>
            <a:r>
              <a:rPr lang="en-GB" sz="1600" dirty="0" err="1" smtClean="0"/>
              <a:t>last_rech_date_ma</a:t>
            </a:r>
            <a:r>
              <a:rPr lang="en-GB" sz="1600" dirty="0" smtClean="0"/>
              <a:t>, </a:t>
            </a:r>
            <a:r>
              <a:rPr lang="en-GB" sz="1600" dirty="0" err="1" smtClean="0"/>
              <a:t>last_rech_date_da</a:t>
            </a:r>
            <a:r>
              <a:rPr lang="en-GB" sz="1600" dirty="0" smtClean="0"/>
              <a:t>, </a:t>
            </a:r>
            <a:r>
              <a:rPr lang="en-GB" sz="1600" dirty="0" err="1" smtClean="0"/>
              <a:t>last_rech_amt_ma</a:t>
            </a:r>
            <a:r>
              <a:rPr lang="en-GB" sz="1600" dirty="0" smtClean="0"/>
              <a:t>, maxamnt_loans30, cnt_loans90.</a:t>
            </a:r>
            <a:endParaRPr lang="en-GB"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1066800" y="457200"/>
            <a:ext cx="908462" cy="865295"/>
          </a:xfrm>
          <a:prstGeom prst="ellipse">
            <a:avLst/>
          </a:prstGeom>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286000" y="685800"/>
            <a:ext cx="5074114" cy="369332"/>
          </a:xfrm>
          <a:prstGeom prst="rect">
            <a:avLst/>
          </a:prstGeom>
          <a:noFill/>
        </p:spPr>
        <p:txBody>
          <a:bodyPr wrap="square" rtlCol="0">
            <a:spAutoFit/>
          </a:bodyPr>
          <a:lstStyle/>
          <a:p>
            <a:r>
              <a:rPr lang="en-US" dirty="0" smtClean="0"/>
              <a:t>Problem statement and understanding</a:t>
            </a:r>
            <a:endParaRPr lang="en-US" dirty="0"/>
          </a:p>
        </p:txBody>
      </p:sp>
      <p:sp>
        <p:nvSpPr>
          <p:cNvPr id="17" name="TextBox 16"/>
          <p:cNvSpPr txBox="1"/>
          <p:nvPr/>
        </p:nvSpPr>
        <p:spPr>
          <a:xfrm>
            <a:off x="2819400" y="1828800"/>
            <a:ext cx="4038600" cy="369332"/>
          </a:xfrm>
          <a:prstGeom prst="rect">
            <a:avLst/>
          </a:prstGeom>
          <a:noFill/>
        </p:spPr>
        <p:txBody>
          <a:bodyPr wrap="square" rtlCol="0">
            <a:spAutoFit/>
          </a:bodyPr>
          <a:lstStyle/>
          <a:p>
            <a:r>
              <a:rPr lang="en-US" dirty="0" smtClean="0"/>
              <a:t>Feature engineering and data cleaning</a:t>
            </a:r>
          </a:p>
        </p:txBody>
      </p:sp>
      <p:sp>
        <p:nvSpPr>
          <p:cNvPr id="19" name="TextBox 18"/>
          <p:cNvSpPr txBox="1"/>
          <p:nvPr/>
        </p:nvSpPr>
        <p:spPr>
          <a:xfrm>
            <a:off x="2971800" y="4419600"/>
            <a:ext cx="5767936" cy="369332"/>
          </a:xfrm>
          <a:prstGeom prst="rect">
            <a:avLst/>
          </a:prstGeom>
          <a:noFill/>
        </p:spPr>
        <p:txBody>
          <a:bodyPr wrap="square" rtlCol="0">
            <a:spAutoFit/>
          </a:bodyPr>
          <a:lstStyle/>
          <a:p>
            <a:r>
              <a:rPr lang="en-US" dirty="0" smtClean="0"/>
              <a:t>Model building and metrics</a:t>
            </a:r>
          </a:p>
        </p:txBody>
      </p:sp>
      <p:sp>
        <p:nvSpPr>
          <p:cNvPr id="20" name="TextBox 19"/>
          <p:cNvSpPr txBox="1"/>
          <p:nvPr/>
        </p:nvSpPr>
        <p:spPr>
          <a:xfrm>
            <a:off x="2438400" y="5696876"/>
            <a:ext cx="4495800" cy="369332"/>
          </a:xfrm>
          <a:prstGeom prst="rect">
            <a:avLst/>
          </a:prstGeom>
          <a:noFill/>
        </p:spPr>
        <p:txBody>
          <a:bodyPr wrap="square" rtlCol="0">
            <a:spAutoFit/>
          </a:bodyPr>
          <a:lstStyle/>
          <a:p>
            <a:r>
              <a:rPr lang="en-US" dirty="0" smtClean="0"/>
              <a:t>Assumptions, Inferences and Conclusion</a:t>
            </a:r>
            <a:endParaRPr lang="en-US" dirty="0"/>
          </a:p>
        </p:txBody>
      </p:sp>
      <p:sp>
        <p:nvSpPr>
          <p:cNvPr id="21" name="Oval 20"/>
          <p:cNvSpPr/>
          <p:nvPr/>
        </p:nvSpPr>
        <p:spPr>
          <a:xfrm>
            <a:off x="1600200" y="1676400"/>
            <a:ext cx="908462" cy="865295"/>
          </a:xfrm>
          <a:prstGeom prst="ellipse">
            <a:avLst/>
          </a:prstGeom>
          <a:solidFill>
            <a:schemeClr val="accent4"/>
          </a:solidFill>
          <a:ln w="222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1905000" y="2971800"/>
            <a:ext cx="908462" cy="865295"/>
          </a:xfrm>
          <a:prstGeom prst="ellipse">
            <a:avLst/>
          </a:prstGeom>
          <a:solidFill>
            <a:schemeClr val="accent3"/>
          </a:solidFill>
          <a:ln w="222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1676400" y="4191000"/>
            <a:ext cx="908462" cy="865295"/>
          </a:xfrm>
          <a:prstGeom prst="ellipse">
            <a:avLst/>
          </a:prstGeom>
          <a:solidFill>
            <a:schemeClr val="accent6"/>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1219200" y="5410200"/>
            <a:ext cx="908462" cy="865295"/>
          </a:xfrm>
          <a:prstGeom prst="ellipse">
            <a:avLst/>
          </a:prstGeom>
          <a:solidFill>
            <a:schemeClr val="accent2"/>
          </a:solidFill>
          <a:ln w="222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p:cNvSpPr txBox="1">
            <a:spLocks/>
          </p:cNvSpPr>
          <p:nvPr/>
        </p:nvSpPr>
        <p:spPr>
          <a:xfrm rot="16200000">
            <a:off x="-1867880" y="3008919"/>
            <a:ext cx="4800600" cy="7639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Table of Contents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extBox 12"/>
          <p:cNvSpPr txBox="1"/>
          <p:nvPr/>
        </p:nvSpPr>
        <p:spPr>
          <a:xfrm>
            <a:off x="3276600" y="3200399"/>
            <a:ext cx="3733800" cy="369332"/>
          </a:xfrm>
          <a:prstGeom prst="rect">
            <a:avLst/>
          </a:prstGeom>
          <a:noFill/>
        </p:spPr>
        <p:txBody>
          <a:bodyPr wrap="square" rtlCol="0">
            <a:spAutoFit/>
          </a:bodyPr>
          <a:lstStyle/>
          <a:p>
            <a:r>
              <a:rPr lang="en-US" dirty="0" smtClean="0"/>
              <a:t>EDA and visualizations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38200"/>
          </a:xfrm>
        </p:spPr>
        <p:txBody>
          <a:bodyPr>
            <a:noAutofit/>
          </a:bodyPr>
          <a:lstStyle/>
          <a:p>
            <a:r>
              <a:rPr lang="en-GB" sz="3200" b="1" u="sng" dirty="0" smtClean="0"/>
              <a:t>Category plot between </a:t>
            </a:r>
            <a:r>
              <a:rPr lang="en-GB" sz="3200" b="1" u="sng" dirty="0" err="1" smtClean="0"/>
              <a:t>pdate_month</a:t>
            </a:r>
            <a:r>
              <a:rPr lang="en-GB" sz="3200" b="1" u="sng" dirty="0" smtClean="0"/>
              <a:t> and fr_da_rech30</a:t>
            </a:r>
            <a:endParaRPr lang="en-US" sz="3200" b="1" u="sng" dirty="0"/>
          </a:p>
        </p:txBody>
      </p:sp>
      <p:pic>
        <p:nvPicPr>
          <p:cNvPr id="13314" name="Picture 2"/>
          <p:cNvPicPr>
            <a:picLocks noChangeAspect="1" noChangeArrowheads="1"/>
          </p:cNvPicPr>
          <p:nvPr/>
        </p:nvPicPr>
        <p:blipFill>
          <a:blip r:embed="rId2" cstate="print"/>
          <a:srcRect/>
          <a:stretch>
            <a:fillRect/>
          </a:stretch>
        </p:blipFill>
        <p:spPr bwMode="auto">
          <a:xfrm>
            <a:off x="1143000" y="1752600"/>
            <a:ext cx="6438348" cy="3810000"/>
          </a:xfrm>
          <a:prstGeom prst="rect">
            <a:avLst/>
          </a:prstGeom>
          <a:noFill/>
          <a:ln w="9525">
            <a:noFill/>
            <a:miter lim="800000"/>
            <a:headEnd/>
            <a:tailEnd/>
          </a:ln>
        </p:spPr>
      </p:pic>
      <p:sp>
        <p:nvSpPr>
          <p:cNvPr id="5" name="TextBox 4"/>
          <p:cNvSpPr txBox="1"/>
          <p:nvPr/>
        </p:nvSpPr>
        <p:spPr>
          <a:xfrm>
            <a:off x="457200" y="5562600"/>
            <a:ext cx="8229600" cy="1077218"/>
          </a:xfrm>
          <a:prstGeom prst="rect">
            <a:avLst/>
          </a:prstGeom>
          <a:noFill/>
        </p:spPr>
        <p:txBody>
          <a:bodyPr wrap="square" rtlCol="0">
            <a:spAutoFit/>
          </a:bodyPr>
          <a:lstStyle/>
          <a:p>
            <a:r>
              <a:rPr lang="en-GB" sz="1600" dirty="0" smtClean="0"/>
              <a:t>Frequency of data account recharged in last 30 days is highest for the users paid back the credit amount within 5 days of issuing the loan that is also highest in July month and lowest in August month. Users did not pay back the credit amount within 5 days of issuing the loan have 0 Frequency of data account recharged in last 30 days and very few in other months.</a:t>
            </a:r>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rmAutofit fontScale="90000"/>
          </a:bodyPr>
          <a:lstStyle/>
          <a:p>
            <a:r>
              <a:rPr lang="en-GB" sz="3600" b="1" u="sng" dirty="0" smtClean="0"/>
              <a:t>Category plot between </a:t>
            </a:r>
            <a:r>
              <a:rPr lang="en-GB" sz="3600" b="1" u="sng" dirty="0" err="1" smtClean="0"/>
              <a:t>pdate_month</a:t>
            </a:r>
            <a:r>
              <a:rPr lang="en-GB" sz="3600" b="1" u="sng" dirty="0" smtClean="0"/>
              <a:t> and fr_da_rech90</a:t>
            </a:r>
            <a:endParaRPr lang="en-US" sz="4000" b="1" u="sng" dirty="0"/>
          </a:p>
        </p:txBody>
      </p:sp>
      <p:sp>
        <p:nvSpPr>
          <p:cNvPr id="4" name="TextBox 3"/>
          <p:cNvSpPr txBox="1"/>
          <p:nvPr/>
        </p:nvSpPr>
        <p:spPr>
          <a:xfrm>
            <a:off x="304800" y="5105400"/>
            <a:ext cx="8610600" cy="1477328"/>
          </a:xfrm>
          <a:prstGeom prst="rect">
            <a:avLst/>
          </a:prstGeom>
          <a:noFill/>
        </p:spPr>
        <p:txBody>
          <a:bodyPr wrap="square" rtlCol="0">
            <a:spAutoFit/>
          </a:bodyPr>
          <a:lstStyle/>
          <a:p>
            <a:pPr algn="ctr"/>
            <a:r>
              <a:rPr lang="en-GB" dirty="0" smtClean="0"/>
              <a:t>Number of times data account got recharged in last 90 days is highest for the users paid back the credit amount within 5 days of issuing the loan in July month and few in other months. Users did not pay back the credit amount within 5 days of issuing the loan have 0 Number of times data account got recharged in last 90 days in August and count is comparatively high in the month of July and very few in June month.</a:t>
            </a:r>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1524000" y="1828800"/>
            <a:ext cx="5610225" cy="32099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839200" cy="1219200"/>
          </a:xfrm>
        </p:spPr>
        <p:txBody>
          <a:bodyPr>
            <a:normAutofit fontScale="90000"/>
          </a:bodyPr>
          <a:lstStyle/>
          <a:p>
            <a:r>
              <a:rPr lang="en-GB" sz="4000" b="1" u="sng" dirty="0" smtClean="0"/>
              <a:t>Category plot between </a:t>
            </a:r>
            <a:r>
              <a:rPr lang="en-GB" sz="4000" b="1" u="sng" dirty="0" err="1" smtClean="0"/>
              <a:t>pdate_month</a:t>
            </a:r>
            <a:r>
              <a:rPr lang="en-GB" sz="4000" b="1" u="sng" dirty="0" smtClean="0"/>
              <a:t> and </a:t>
            </a:r>
            <a:r>
              <a:rPr lang="en-GB" sz="4000" b="1" u="sng" dirty="0" err="1" smtClean="0"/>
              <a:t>aon</a:t>
            </a:r>
            <a:endParaRPr lang="en-US" sz="4000" b="1" u="sng" dirty="0"/>
          </a:p>
        </p:txBody>
      </p:sp>
      <p:sp>
        <p:nvSpPr>
          <p:cNvPr id="4" name="TextBox 3"/>
          <p:cNvSpPr txBox="1"/>
          <p:nvPr/>
        </p:nvSpPr>
        <p:spPr>
          <a:xfrm>
            <a:off x="381000" y="5105400"/>
            <a:ext cx="8534400" cy="1200329"/>
          </a:xfrm>
          <a:prstGeom prst="rect">
            <a:avLst/>
          </a:prstGeom>
          <a:noFill/>
        </p:spPr>
        <p:txBody>
          <a:bodyPr wrap="square" rtlCol="0">
            <a:spAutoFit/>
          </a:bodyPr>
          <a:lstStyle/>
          <a:p>
            <a:pPr algn="ctr"/>
            <a:r>
              <a:rPr lang="en-GB" dirty="0" smtClean="0"/>
              <a:t>Majority of age on cellular network in days is majorly for the users paid back the credit amount within 5 days of issuing the loan and highest n the month of July. Users did not paid back the credit amount within 5 days of issuing the loan have no count in the month of August they lie in June and July months.</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1600200" y="1981200"/>
            <a:ext cx="5372100" cy="31527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24712"/>
          </a:xfrm>
        </p:spPr>
        <p:txBody>
          <a:bodyPr>
            <a:noAutofit/>
          </a:bodyPr>
          <a:lstStyle/>
          <a:p>
            <a:r>
              <a:rPr lang="en-US" sz="3200" b="1" u="sng" dirty="0" smtClean="0"/>
              <a:t>Crosstab showing Pivot table between label and medianamnt_loans30</a:t>
            </a:r>
            <a:endParaRPr lang="en-US" sz="3200" b="1" u="sng" dirty="0"/>
          </a:p>
        </p:txBody>
      </p:sp>
      <p:sp>
        <p:nvSpPr>
          <p:cNvPr id="4" name="TextBox 3"/>
          <p:cNvSpPr txBox="1"/>
          <p:nvPr/>
        </p:nvSpPr>
        <p:spPr>
          <a:xfrm>
            <a:off x="1371600" y="4267200"/>
            <a:ext cx="6400800" cy="1754326"/>
          </a:xfrm>
          <a:prstGeom prst="rect">
            <a:avLst/>
          </a:prstGeom>
          <a:noFill/>
        </p:spPr>
        <p:txBody>
          <a:bodyPr wrap="square" rtlCol="0">
            <a:spAutoFit/>
          </a:bodyPr>
          <a:lstStyle/>
          <a:p>
            <a:pPr algn="ctr"/>
            <a:r>
              <a:rPr lang="en-GB" dirty="0" smtClean="0"/>
              <a:t>0.0 as Median of amounts of loan taken by the user in last 30 days has the highest count of the users that paid back and did not paid back the credit amount within 5 days of issuing the loan. There are no user that has not paid back the credit amount within 5 days of issuing the loan with the median amount of 1.5, 2.0 and 3.0 .are </a:t>
            </a:r>
            <a:r>
              <a:rPr lang="en-GB" dirty="0"/>
              <a:t>mostly used for online purchase.</a:t>
            </a:r>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1905000" y="2362200"/>
            <a:ext cx="4724400" cy="13144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305800" cy="1066800"/>
          </a:xfrm>
        </p:spPr>
        <p:txBody>
          <a:bodyPr>
            <a:noAutofit/>
          </a:bodyPr>
          <a:lstStyle/>
          <a:p>
            <a:r>
              <a:rPr lang="en-US" sz="3200" b="1" u="sng" dirty="0" smtClean="0"/>
              <a:t>Crosstab showing Pivot table between label and maxamnt_loans90</a:t>
            </a:r>
            <a:endParaRPr lang="en-US" sz="3200" b="1" u="sng" dirty="0"/>
          </a:p>
        </p:txBody>
      </p:sp>
      <p:sp>
        <p:nvSpPr>
          <p:cNvPr id="4" name="TextBox 3"/>
          <p:cNvSpPr txBox="1"/>
          <p:nvPr/>
        </p:nvSpPr>
        <p:spPr>
          <a:xfrm>
            <a:off x="381000" y="4495800"/>
            <a:ext cx="8001000" cy="923330"/>
          </a:xfrm>
          <a:prstGeom prst="rect">
            <a:avLst/>
          </a:prstGeom>
          <a:noFill/>
        </p:spPr>
        <p:txBody>
          <a:bodyPr wrap="square" rtlCol="0">
            <a:spAutoFit/>
          </a:bodyPr>
          <a:lstStyle/>
          <a:p>
            <a:pPr algn="ctr"/>
            <a:r>
              <a:rPr lang="en-GB" dirty="0" smtClean="0"/>
              <a:t>Maximum amount of loan taken by the users that paid back and did not paid back the credit amount within 5 days of issuing the loan, in last 90 days is highest for 6 as maximum amount followed by 12.</a:t>
            </a:r>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1981200" y="2362200"/>
            <a:ext cx="5141951" cy="1524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24712"/>
          </a:xfrm>
        </p:spPr>
        <p:txBody>
          <a:bodyPr>
            <a:normAutofit/>
          </a:bodyPr>
          <a:lstStyle/>
          <a:p>
            <a:r>
              <a:rPr lang="en-US" sz="3200" b="1" u="sng" dirty="0" smtClean="0"/>
              <a:t>Crosstab showing Pivot table between </a:t>
            </a:r>
            <a:r>
              <a:rPr lang="en-US" sz="3200" b="1" u="sng" dirty="0" err="1" smtClean="0"/>
              <a:t>pdate_month</a:t>
            </a:r>
            <a:r>
              <a:rPr lang="en-US" sz="3200" b="1" u="sng" dirty="0" smtClean="0"/>
              <a:t> and medianamnt_loans90</a:t>
            </a:r>
            <a:endParaRPr lang="en-US" sz="3200" dirty="0"/>
          </a:p>
        </p:txBody>
      </p:sp>
      <p:sp>
        <p:nvSpPr>
          <p:cNvPr id="4" name="TextBox 3"/>
          <p:cNvSpPr txBox="1"/>
          <p:nvPr/>
        </p:nvSpPr>
        <p:spPr>
          <a:xfrm>
            <a:off x="304801" y="4724400"/>
            <a:ext cx="8610600" cy="1200329"/>
          </a:xfrm>
          <a:prstGeom prst="rect">
            <a:avLst/>
          </a:prstGeom>
          <a:noFill/>
        </p:spPr>
        <p:txBody>
          <a:bodyPr wrap="square" rtlCol="0">
            <a:spAutoFit/>
          </a:bodyPr>
          <a:lstStyle/>
          <a:p>
            <a:pPr algn="ctr"/>
            <a:r>
              <a:rPr lang="en-GB" dirty="0" smtClean="0"/>
              <a:t>Median of amounts of loan taken by the user in last 90 days as 0.0 is highest in all the mentioned months but among these months July has the highest count followed by June and lastly August. Median of amounts of loan taken by the user in last 90 days above 1.0 has no users in the months June and July but August has few count.</a:t>
            </a:r>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1676400" y="2133600"/>
            <a:ext cx="5334000" cy="2150806"/>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200912"/>
          </a:xfrm>
        </p:spPr>
        <p:txBody>
          <a:bodyPr>
            <a:normAutofit/>
          </a:bodyPr>
          <a:lstStyle/>
          <a:p>
            <a:r>
              <a:rPr lang="en-US" sz="3200" b="1" u="sng" dirty="0" smtClean="0"/>
              <a:t>Crosstab showing Pivot table between </a:t>
            </a:r>
            <a:r>
              <a:rPr lang="en-US" sz="3200" b="1" u="sng" dirty="0" err="1" smtClean="0"/>
              <a:t>pdate_month</a:t>
            </a:r>
            <a:r>
              <a:rPr lang="en-US" sz="3200" b="1" u="sng" dirty="0" smtClean="0"/>
              <a:t> and maxamnt_loans90</a:t>
            </a:r>
            <a:endParaRPr lang="en-US" sz="3200" b="1" u="sng" dirty="0"/>
          </a:p>
        </p:txBody>
      </p:sp>
      <p:sp>
        <p:nvSpPr>
          <p:cNvPr id="4" name="TextBox 3"/>
          <p:cNvSpPr txBox="1"/>
          <p:nvPr/>
        </p:nvSpPr>
        <p:spPr>
          <a:xfrm>
            <a:off x="228600" y="4724400"/>
            <a:ext cx="8686800" cy="1477328"/>
          </a:xfrm>
          <a:prstGeom prst="rect">
            <a:avLst/>
          </a:prstGeom>
          <a:noFill/>
        </p:spPr>
        <p:txBody>
          <a:bodyPr wrap="square" rtlCol="0">
            <a:spAutoFit/>
          </a:bodyPr>
          <a:lstStyle/>
          <a:p>
            <a:pPr algn="ctr"/>
            <a:r>
              <a:rPr lang="en-GB" dirty="0" smtClean="0"/>
              <a:t>Maximum amount of loan taken by the user in last 90 days as 6 has highest count in all the months data given followed by 12 as maximum amount of loan taken by the user in last 90 days and least counts are in 0. Maximum amount of loan of 0 has highest cont in August, Maximum amount 6 has highest count in June and Maximum amount 12 has highest count in August.</a:t>
            </a:r>
            <a:endParaRPr lang="en-US" dirty="0"/>
          </a:p>
        </p:txBody>
      </p:sp>
      <p:pic>
        <p:nvPicPr>
          <p:cNvPr id="19458" name="Picture 2"/>
          <p:cNvPicPr>
            <a:picLocks noChangeAspect="1" noChangeArrowheads="1"/>
          </p:cNvPicPr>
          <p:nvPr/>
        </p:nvPicPr>
        <p:blipFill>
          <a:blip r:embed="rId2" cstate="print"/>
          <a:srcRect/>
          <a:stretch>
            <a:fillRect/>
          </a:stretch>
        </p:blipFill>
        <p:spPr bwMode="auto">
          <a:xfrm>
            <a:off x="1600200" y="2286000"/>
            <a:ext cx="6014434" cy="18288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43712"/>
          </a:xfrm>
        </p:spPr>
        <p:txBody>
          <a:bodyPr>
            <a:noAutofit/>
          </a:bodyPr>
          <a:lstStyle/>
          <a:p>
            <a:r>
              <a:rPr lang="en-US" sz="3200" b="1" u="sng" dirty="0" err="1" smtClean="0"/>
              <a:t>Barplot</a:t>
            </a:r>
            <a:endParaRPr lang="en-US" sz="3200" b="1" u="sng" dirty="0"/>
          </a:p>
        </p:txBody>
      </p:sp>
      <p:sp>
        <p:nvSpPr>
          <p:cNvPr id="4" name="TextBox 3"/>
          <p:cNvSpPr txBox="1"/>
          <p:nvPr/>
        </p:nvSpPr>
        <p:spPr>
          <a:xfrm>
            <a:off x="304800" y="4876800"/>
            <a:ext cx="8534400" cy="1754326"/>
          </a:xfrm>
          <a:prstGeom prst="rect">
            <a:avLst/>
          </a:prstGeom>
          <a:noFill/>
        </p:spPr>
        <p:txBody>
          <a:bodyPr wrap="square" rtlCol="0">
            <a:spAutoFit/>
          </a:bodyPr>
          <a:lstStyle/>
          <a:p>
            <a:r>
              <a:rPr lang="en-GB" dirty="0" smtClean="0"/>
              <a:t>Median of amounts of loan taken by the user in last 30 days as 0.5 and 1.0 only has the users who did not pay back the credit amount within 5 days of issuing the loan having higher Median of amounts of loan taken by the user in last 90 days comparatively. There are no users in 0.0 as medianamnt_loans30 and medianamnt_loans90. There are no users who did not pay back the credit amount within 5 days of issuing the loan in medianamnt_loans30 above 1.0.</a:t>
            </a:r>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1752600" y="1600200"/>
            <a:ext cx="5410200" cy="302041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33400"/>
          </a:xfrm>
        </p:spPr>
        <p:txBody>
          <a:bodyPr>
            <a:noAutofit/>
          </a:bodyPr>
          <a:lstStyle/>
          <a:p>
            <a:r>
              <a:rPr lang="en-US" sz="3200" b="1" u="sng" dirty="0" err="1" smtClean="0"/>
              <a:t>Barplot</a:t>
            </a:r>
            <a:endParaRPr lang="en-US" sz="3200" b="1" u="sng" dirty="0"/>
          </a:p>
        </p:txBody>
      </p:sp>
      <p:sp>
        <p:nvSpPr>
          <p:cNvPr id="4" name="TextBox 3"/>
          <p:cNvSpPr txBox="1"/>
          <p:nvPr/>
        </p:nvSpPr>
        <p:spPr>
          <a:xfrm>
            <a:off x="304800" y="5181600"/>
            <a:ext cx="8610600" cy="1200329"/>
          </a:xfrm>
          <a:prstGeom prst="rect">
            <a:avLst/>
          </a:prstGeom>
          <a:noFill/>
        </p:spPr>
        <p:txBody>
          <a:bodyPr wrap="square" rtlCol="0">
            <a:spAutoFit/>
          </a:bodyPr>
          <a:lstStyle/>
          <a:p>
            <a:pPr algn="ctr"/>
            <a:r>
              <a:rPr lang="en-GB" dirty="0" smtClean="0"/>
              <a:t>There are no users who did not pay back the credit amount within 5 days of issuing the loan where maxamnt_loans90 is 0. maxamnt_loans30 is highest for 0 as maxamnt_loans90 where all the users have paid back the credit amount within 5 days of issuing the loan.</a:t>
            </a:r>
            <a:endParaRPr lang="en-US" dirty="0"/>
          </a:p>
        </p:txBody>
      </p:sp>
      <p:pic>
        <p:nvPicPr>
          <p:cNvPr id="21506" name="Picture 2"/>
          <p:cNvPicPr>
            <a:picLocks noChangeAspect="1" noChangeArrowheads="1"/>
          </p:cNvPicPr>
          <p:nvPr/>
        </p:nvPicPr>
        <p:blipFill>
          <a:blip r:embed="rId2" cstate="print"/>
          <a:srcRect/>
          <a:stretch>
            <a:fillRect/>
          </a:stretch>
        </p:blipFill>
        <p:spPr bwMode="auto">
          <a:xfrm>
            <a:off x="1371600" y="1752600"/>
            <a:ext cx="5392200" cy="28956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15112"/>
          </a:xfrm>
        </p:spPr>
        <p:txBody>
          <a:bodyPr>
            <a:noAutofit/>
          </a:bodyPr>
          <a:lstStyle/>
          <a:p>
            <a:r>
              <a:rPr lang="en-US" sz="3200" b="1" u="sng" dirty="0" err="1" smtClean="0"/>
              <a:t>Barplot</a:t>
            </a:r>
            <a:endParaRPr lang="en-US" sz="3200" b="1" u="sng" dirty="0"/>
          </a:p>
        </p:txBody>
      </p:sp>
      <p:sp>
        <p:nvSpPr>
          <p:cNvPr id="4" name="TextBox 3"/>
          <p:cNvSpPr txBox="1"/>
          <p:nvPr/>
        </p:nvSpPr>
        <p:spPr>
          <a:xfrm>
            <a:off x="457200" y="5029200"/>
            <a:ext cx="8432410" cy="1477328"/>
          </a:xfrm>
          <a:prstGeom prst="rect">
            <a:avLst/>
          </a:prstGeom>
          <a:noFill/>
        </p:spPr>
        <p:txBody>
          <a:bodyPr wrap="square" rtlCol="0">
            <a:spAutoFit/>
          </a:bodyPr>
          <a:lstStyle/>
          <a:p>
            <a:pPr algn="ctr"/>
            <a:r>
              <a:rPr lang="en-GB" dirty="0" smtClean="0"/>
              <a:t>Median of amounts of loan taken by the user in last 30 days above 1.0 has no users who did not pay back the credit amount within 5 days of issuing the loan, they lie in the range of 0 to 1. Users who did not pay back the credit amount within 5 days of issuing the loan has highest Average payback time in days over last 30 days at medianamnt_loans30 as 0.5.</a:t>
            </a:r>
            <a:endParaRPr lang="en-US" dirty="0"/>
          </a:p>
        </p:txBody>
      </p:sp>
      <p:pic>
        <p:nvPicPr>
          <p:cNvPr id="22530" name="Picture 2"/>
          <p:cNvPicPr>
            <a:picLocks noChangeAspect="1" noChangeArrowheads="1"/>
          </p:cNvPicPr>
          <p:nvPr/>
        </p:nvPicPr>
        <p:blipFill>
          <a:blip r:embed="rId2" cstate="print"/>
          <a:srcRect/>
          <a:stretch>
            <a:fillRect/>
          </a:stretch>
        </p:blipFill>
        <p:spPr bwMode="auto">
          <a:xfrm>
            <a:off x="1295400" y="1524000"/>
            <a:ext cx="5334000" cy="3248431"/>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401762"/>
          </a:xfrm>
        </p:spPr>
        <p:txBody>
          <a:bodyPr>
            <a:normAutofit fontScale="90000"/>
          </a:bodyPr>
          <a:lstStyle/>
          <a:p>
            <a:r>
              <a:rPr lang="en-US" b="1" u="sng" dirty="0" smtClean="0"/>
              <a:t>Problem statement and </a:t>
            </a:r>
            <a:r>
              <a:rPr lang="en-US" sz="4900" b="1" u="sng" dirty="0" smtClean="0"/>
              <a:t>understanding</a:t>
            </a:r>
            <a:endParaRPr lang="en-US" sz="4900" b="1" u="sng" dirty="0"/>
          </a:p>
        </p:txBody>
      </p:sp>
      <p:sp>
        <p:nvSpPr>
          <p:cNvPr id="3" name="Content Placeholder 2"/>
          <p:cNvSpPr>
            <a:spLocks noGrp="1"/>
          </p:cNvSpPr>
          <p:nvPr>
            <p:ph idx="1"/>
          </p:nvPr>
        </p:nvSpPr>
        <p:spPr/>
        <p:txBody>
          <a:bodyPr>
            <a:normAutofit/>
          </a:bodyPr>
          <a:lstStyle/>
          <a:p>
            <a:pPr>
              <a:buNone/>
            </a:pPr>
            <a:r>
              <a:rPr lang="en-GB" sz="1800" dirty="0" smtClean="0"/>
              <a:t>      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a:buNone/>
            </a:pPr>
            <a:endParaRPr lang="en-US" sz="1800" dirty="0" smtClean="0"/>
          </a:p>
          <a:p>
            <a:pPr>
              <a:buNone/>
            </a:pPr>
            <a:r>
              <a:rPr lang="en-US" sz="1800" dirty="0" smtClean="0"/>
              <a:t>     The dataset given is to improve the selection of customers for the credit to predict in terms of a probability for each loan transaction, whether the customer will be paying back the loaned amount within 5 days of insurance of loan. </a:t>
            </a:r>
          </a:p>
          <a:p>
            <a:pPr>
              <a:buNone/>
            </a:pPr>
            <a:endParaRPr lang="en-US" sz="1800" dirty="0" smtClean="0"/>
          </a:p>
          <a:p>
            <a:pPr>
              <a:buNone/>
            </a:pPr>
            <a:r>
              <a:rPr lang="en-US" sz="1800" dirty="0" smtClean="0"/>
              <a:t>     Here the target is Label, value ‘1’ indicates that the loan has been </a:t>
            </a:r>
            <a:r>
              <a:rPr lang="en-US" sz="1800" dirty="0" err="1" smtClean="0"/>
              <a:t>payed</a:t>
            </a:r>
            <a:r>
              <a:rPr lang="en-US" sz="1800" dirty="0" smtClean="0"/>
              <a:t> i.e. Non- defaulter, while, Label ‘0’ indicates that the loan has not been </a:t>
            </a:r>
            <a:r>
              <a:rPr lang="en-US" sz="1800" dirty="0" err="1" smtClean="0"/>
              <a:t>payed</a:t>
            </a:r>
            <a:r>
              <a:rPr lang="en-US" sz="1800" dirty="0" smtClean="0"/>
              <a:t> i.e. defaulter. </a:t>
            </a:r>
          </a:p>
          <a:p>
            <a:pPr>
              <a:buNone/>
            </a:pPr>
            <a:endParaRPr lang="en-GB" sz="1800" dirty="0" smtClean="0">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15112"/>
          </a:xfrm>
        </p:spPr>
        <p:txBody>
          <a:bodyPr>
            <a:noAutofit/>
          </a:bodyPr>
          <a:lstStyle/>
          <a:p>
            <a:r>
              <a:rPr lang="en-US" sz="3200" b="1" u="sng" dirty="0" err="1" smtClean="0"/>
              <a:t>Barplot</a:t>
            </a:r>
            <a:endParaRPr lang="en-US" sz="3200" b="1" u="sng" dirty="0"/>
          </a:p>
        </p:txBody>
      </p:sp>
      <p:sp>
        <p:nvSpPr>
          <p:cNvPr id="4" name="TextBox 3"/>
          <p:cNvSpPr txBox="1"/>
          <p:nvPr/>
        </p:nvSpPr>
        <p:spPr>
          <a:xfrm>
            <a:off x="304800" y="4876800"/>
            <a:ext cx="8610600" cy="1754326"/>
          </a:xfrm>
          <a:prstGeom prst="rect">
            <a:avLst/>
          </a:prstGeom>
          <a:noFill/>
        </p:spPr>
        <p:txBody>
          <a:bodyPr wrap="square" rtlCol="0">
            <a:spAutoFit/>
          </a:bodyPr>
          <a:lstStyle/>
          <a:p>
            <a:r>
              <a:rPr lang="en-GB" dirty="0" smtClean="0"/>
              <a:t>Median of amounts of loan taken by the user in last 90 days above 1.0 has no users who did not pay back the credit amount within 5 days of issuing the loan, they lie in the range of 0 to 1. Users who did not pay back the credit amount within 5 days of issuing the loan has highest Average payback time in days over last 90 days at medianamnt_loans30 as 0.5. Users who paid back the credit amount within 5 days of issuing the loan has highest payback90 when medianamnt_loans90 is 1.5.</a:t>
            </a:r>
            <a:endParaRPr lang="en-US" dirty="0"/>
          </a:p>
        </p:txBody>
      </p:sp>
      <p:pic>
        <p:nvPicPr>
          <p:cNvPr id="23554" name="Picture 2"/>
          <p:cNvPicPr>
            <a:picLocks noChangeAspect="1" noChangeArrowheads="1"/>
          </p:cNvPicPr>
          <p:nvPr/>
        </p:nvPicPr>
        <p:blipFill>
          <a:blip r:embed="rId2" cstate="print"/>
          <a:srcRect/>
          <a:stretch>
            <a:fillRect/>
          </a:stretch>
        </p:blipFill>
        <p:spPr bwMode="auto">
          <a:xfrm>
            <a:off x="1600200" y="1524000"/>
            <a:ext cx="5638800" cy="3048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Autofit/>
          </a:bodyPr>
          <a:lstStyle/>
          <a:p>
            <a:r>
              <a:rPr lang="en-US" sz="3200" b="1" u="sng" dirty="0" err="1" smtClean="0"/>
              <a:t>Lineplot</a:t>
            </a:r>
            <a:r>
              <a:rPr lang="en-US" sz="3200" b="1" u="sng" dirty="0" smtClean="0"/>
              <a:t> showing relation between medianamnt_loans90 and sumamnt_ma_rech90</a:t>
            </a:r>
            <a:endParaRPr lang="en-US" sz="3200" b="1" u="sng" dirty="0"/>
          </a:p>
        </p:txBody>
      </p:sp>
      <p:sp>
        <p:nvSpPr>
          <p:cNvPr id="4" name="TextBox 3"/>
          <p:cNvSpPr txBox="1"/>
          <p:nvPr/>
        </p:nvSpPr>
        <p:spPr>
          <a:xfrm>
            <a:off x="152400" y="4876800"/>
            <a:ext cx="8763000" cy="1815882"/>
          </a:xfrm>
          <a:prstGeom prst="rect">
            <a:avLst/>
          </a:prstGeom>
          <a:noFill/>
        </p:spPr>
        <p:txBody>
          <a:bodyPr wrap="square" rtlCol="0">
            <a:spAutoFit/>
          </a:bodyPr>
          <a:lstStyle/>
          <a:p>
            <a:pPr algn="ctr"/>
            <a:r>
              <a:rPr lang="en-GB" sz="1600" dirty="0" smtClean="0"/>
              <a:t>Total amount of recharge in main account over last 90 days (in </a:t>
            </a:r>
            <a:r>
              <a:rPr lang="en-GB" sz="1600" dirty="0" err="1" smtClean="0"/>
              <a:t>Indonasian</a:t>
            </a:r>
            <a:r>
              <a:rPr lang="en-GB" sz="1600" dirty="0" smtClean="0"/>
              <a:t> Rupiah) decreases with increase in Median of amounts of loan taken by the user in last 90 days with a hike in between where Median of amounts of loan taken by the user in last 90 days is 1.5 for the users paid back the credit amount within 5 days of issuing the loan. For the users did not pay back the credit amount within 5 days of issuing the loan medianamnt_loans90 lies between 0.0 to 1.0 and sumamnt_ma_rech90 first increases till the peak and then again decreases. sumamnt_ma_rech90 has a huge difference of amounts for the defaulters and non-defaulters.</a:t>
            </a:r>
            <a:endParaRPr lang="en-US" sz="1600" dirty="0"/>
          </a:p>
        </p:txBody>
      </p:sp>
      <p:pic>
        <p:nvPicPr>
          <p:cNvPr id="24578" name="Picture 2"/>
          <p:cNvPicPr>
            <a:picLocks noChangeAspect="1" noChangeArrowheads="1"/>
          </p:cNvPicPr>
          <p:nvPr/>
        </p:nvPicPr>
        <p:blipFill>
          <a:blip r:embed="rId2" cstate="print"/>
          <a:srcRect/>
          <a:stretch>
            <a:fillRect/>
          </a:stretch>
        </p:blipFill>
        <p:spPr bwMode="auto">
          <a:xfrm>
            <a:off x="1752600" y="1828800"/>
            <a:ext cx="5416214" cy="2895599"/>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u="sng" dirty="0" err="1" smtClean="0"/>
              <a:t>Lineplot</a:t>
            </a:r>
            <a:r>
              <a:rPr lang="en-US" sz="3200" b="1" u="sng" dirty="0" smtClean="0"/>
              <a:t> showing relation between medianamnt_loans30 and payback30</a:t>
            </a:r>
            <a:endParaRPr lang="en-US" sz="3200" b="1" u="sng" dirty="0"/>
          </a:p>
        </p:txBody>
      </p:sp>
      <p:sp>
        <p:nvSpPr>
          <p:cNvPr id="4" name="TextBox 3"/>
          <p:cNvSpPr txBox="1"/>
          <p:nvPr/>
        </p:nvSpPr>
        <p:spPr>
          <a:xfrm>
            <a:off x="152400" y="4953000"/>
            <a:ext cx="8686800" cy="1815882"/>
          </a:xfrm>
          <a:prstGeom prst="rect">
            <a:avLst/>
          </a:prstGeom>
          <a:noFill/>
        </p:spPr>
        <p:txBody>
          <a:bodyPr wrap="square" rtlCol="0">
            <a:spAutoFit/>
          </a:bodyPr>
          <a:lstStyle/>
          <a:p>
            <a:pPr algn="ctr"/>
            <a:r>
              <a:rPr lang="en-GB" sz="1600" dirty="0" smtClean="0"/>
              <a:t>Average payback time in days over last 30 days decreases with increase in Median of amounts of loan taken by the user in last 30 days with hikes in between where Median of amounts of loan taken by the user in last 30 days is 0.5 and 1.5 for the users paid back the credit amount within 5 days of issuing the loan. For the users did not pay back the credit amount within 5 days of issuing the loan Average payback time in days over last 30 days lies between 2 to 12 and medianamnt_loans30 lies between 0.0 to 1.0 and payback30 first increases till the peak and then again decreases.</a:t>
            </a:r>
            <a:endParaRPr lang="en-US" sz="1600" dirty="0"/>
          </a:p>
        </p:txBody>
      </p:sp>
      <p:pic>
        <p:nvPicPr>
          <p:cNvPr id="25602" name="Picture 2"/>
          <p:cNvPicPr>
            <a:picLocks noChangeAspect="1" noChangeArrowheads="1"/>
          </p:cNvPicPr>
          <p:nvPr/>
        </p:nvPicPr>
        <p:blipFill>
          <a:blip r:embed="rId2" cstate="print"/>
          <a:srcRect/>
          <a:stretch>
            <a:fillRect/>
          </a:stretch>
        </p:blipFill>
        <p:spPr bwMode="auto">
          <a:xfrm>
            <a:off x="1676400" y="1981199"/>
            <a:ext cx="4876800" cy="2819401"/>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err="1" smtClean="0"/>
              <a:t>Lineplot</a:t>
            </a:r>
            <a:r>
              <a:rPr lang="en-US" sz="3200" b="1" u="sng" dirty="0" smtClean="0"/>
              <a:t> showing relation between maxamnt_loans90 and daily_decr90</a:t>
            </a:r>
            <a:endParaRPr lang="en-US" sz="3200" b="1" u="sng" dirty="0"/>
          </a:p>
        </p:txBody>
      </p:sp>
      <p:sp>
        <p:nvSpPr>
          <p:cNvPr id="4" name="TextBox 3"/>
          <p:cNvSpPr txBox="1"/>
          <p:nvPr/>
        </p:nvSpPr>
        <p:spPr>
          <a:xfrm>
            <a:off x="228600" y="4953000"/>
            <a:ext cx="8763000" cy="1815882"/>
          </a:xfrm>
          <a:prstGeom prst="rect">
            <a:avLst/>
          </a:prstGeom>
          <a:noFill/>
        </p:spPr>
        <p:txBody>
          <a:bodyPr wrap="square" rtlCol="0">
            <a:spAutoFit/>
          </a:bodyPr>
          <a:lstStyle/>
          <a:p>
            <a:pPr algn="ctr"/>
            <a:r>
              <a:rPr lang="en-GB" sz="1600" dirty="0" smtClean="0"/>
              <a:t>Daily amount spent from main account, averaged over last 90 days (in Indonesian Rupiah) for the users paid back the credit amount within 5 days of issuing the loan first decreases and then increases linearly to the highest amount with increase in maximum amount of loan taken by the user in last 90 days. For the users did not pay back the credit amount within 5 days of issuing the loan maxamnt_loans90 is in the range of 6 to 12 which is increasing with the increase in daily_decr90. Daily amount spent from main account, averaged over last 90 days has amount difference for defaulters and non-defaulters.</a:t>
            </a:r>
            <a:endParaRPr lang="en-US" sz="1600" dirty="0"/>
          </a:p>
        </p:txBody>
      </p:sp>
      <p:pic>
        <p:nvPicPr>
          <p:cNvPr id="26626" name="Picture 2"/>
          <p:cNvPicPr>
            <a:picLocks noChangeAspect="1" noChangeArrowheads="1"/>
          </p:cNvPicPr>
          <p:nvPr/>
        </p:nvPicPr>
        <p:blipFill>
          <a:blip r:embed="rId2" cstate="print"/>
          <a:srcRect/>
          <a:stretch>
            <a:fillRect/>
          </a:stretch>
        </p:blipFill>
        <p:spPr bwMode="auto">
          <a:xfrm>
            <a:off x="1600200" y="2057400"/>
            <a:ext cx="4850700" cy="28194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96112"/>
          </a:xfrm>
        </p:spPr>
        <p:txBody>
          <a:bodyPr>
            <a:normAutofit/>
          </a:bodyPr>
          <a:lstStyle/>
          <a:p>
            <a:r>
              <a:rPr lang="en-US" sz="3200" b="1" u="sng" dirty="0" smtClean="0"/>
              <a:t>Checking for outliers</a:t>
            </a:r>
            <a:endParaRPr lang="en-US" sz="3200" dirty="0"/>
          </a:p>
        </p:txBody>
      </p:sp>
      <p:pic>
        <p:nvPicPr>
          <p:cNvPr id="28674" name="Picture 2"/>
          <p:cNvPicPr>
            <a:picLocks noChangeAspect="1" noChangeArrowheads="1"/>
          </p:cNvPicPr>
          <p:nvPr/>
        </p:nvPicPr>
        <p:blipFill>
          <a:blip r:embed="rId2" cstate="print"/>
          <a:srcRect/>
          <a:stretch>
            <a:fillRect/>
          </a:stretch>
        </p:blipFill>
        <p:spPr bwMode="auto">
          <a:xfrm>
            <a:off x="1219200" y="1981200"/>
            <a:ext cx="6477000" cy="2246152"/>
          </a:xfrm>
          <a:prstGeom prst="rect">
            <a:avLst/>
          </a:prstGeom>
          <a:noFill/>
          <a:ln w="9525">
            <a:noFill/>
            <a:miter lim="800000"/>
            <a:headEnd/>
            <a:tailEnd/>
          </a:ln>
        </p:spPr>
      </p:pic>
      <p:sp>
        <p:nvSpPr>
          <p:cNvPr id="4" name="TextBox 3"/>
          <p:cNvSpPr txBox="1"/>
          <p:nvPr/>
        </p:nvSpPr>
        <p:spPr>
          <a:xfrm>
            <a:off x="1905000" y="4953000"/>
            <a:ext cx="4800600" cy="369332"/>
          </a:xfrm>
          <a:prstGeom prst="rect">
            <a:avLst/>
          </a:prstGeom>
          <a:noFill/>
        </p:spPr>
        <p:txBody>
          <a:bodyPr wrap="square" rtlCol="0">
            <a:spAutoFit/>
          </a:bodyPr>
          <a:lstStyle/>
          <a:p>
            <a:r>
              <a:rPr lang="en-US" dirty="0" smtClean="0"/>
              <a:t>We can see outliers are present in the dataset.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05800" cy="533400"/>
          </a:xfrm>
        </p:spPr>
        <p:txBody>
          <a:bodyPr>
            <a:normAutofit/>
          </a:bodyPr>
          <a:lstStyle/>
          <a:p>
            <a:r>
              <a:rPr lang="en-US" sz="3200" b="1" u="sng" dirty="0" smtClean="0"/>
              <a:t>Visualizing outliers</a:t>
            </a:r>
            <a:endParaRPr lang="en-US" sz="3200" b="1" u="sng" dirty="0"/>
          </a:p>
        </p:txBody>
      </p:sp>
      <p:pic>
        <p:nvPicPr>
          <p:cNvPr id="27651" name="Picture 3"/>
          <p:cNvPicPr>
            <a:picLocks noChangeAspect="1" noChangeArrowheads="1"/>
          </p:cNvPicPr>
          <p:nvPr/>
        </p:nvPicPr>
        <p:blipFill>
          <a:blip r:embed="rId2" cstate="print"/>
          <a:srcRect/>
          <a:stretch>
            <a:fillRect/>
          </a:stretch>
        </p:blipFill>
        <p:spPr bwMode="auto">
          <a:xfrm>
            <a:off x="914400" y="1066801"/>
            <a:ext cx="7315200" cy="4495800"/>
          </a:xfrm>
          <a:prstGeom prst="rect">
            <a:avLst/>
          </a:prstGeom>
          <a:noFill/>
          <a:ln w="9525">
            <a:noFill/>
            <a:miter lim="800000"/>
            <a:headEnd/>
            <a:tailEnd/>
          </a:ln>
        </p:spPr>
      </p:pic>
      <p:sp>
        <p:nvSpPr>
          <p:cNvPr id="5" name="TextBox 4"/>
          <p:cNvSpPr txBox="1"/>
          <p:nvPr/>
        </p:nvSpPr>
        <p:spPr>
          <a:xfrm>
            <a:off x="152400" y="5715000"/>
            <a:ext cx="8839200" cy="1077218"/>
          </a:xfrm>
          <a:prstGeom prst="rect">
            <a:avLst/>
          </a:prstGeom>
          <a:noFill/>
        </p:spPr>
        <p:txBody>
          <a:bodyPr wrap="square" rtlCol="0">
            <a:spAutoFit/>
          </a:bodyPr>
          <a:lstStyle/>
          <a:p>
            <a:r>
              <a:rPr lang="en-US" sz="1600" dirty="0" smtClean="0"/>
              <a:t>Plot showing there are presence of outliers in the columns : 'daily_decr30', 'daily_decr90', 'rental30', 'rental90', '</a:t>
            </a:r>
            <a:r>
              <a:rPr lang="en-US" sz="1600" dirty="0" err="1" smtClean="0"/>
              <a:t>last_rech_amt_ma</a:t>
            </a:r>
            <a:r>
              <a:rPr lang="en-US" sz="1600" dirty="0" smtClean="0"/>
              <a:t>', 'cnt_ma_rech30', 'sumamnt_ma_rech30', 'medianamnt_ma_rech30', 'cnt_ma_rech90', 'sumamnt_ma_rech90', 'medianamnt_ma_rech90', 'medianmarechprebal90', 'cnt_da_rech90', 'fr_da_rech90'.</a:t>
            </a:r>
            <a:endParaRPr lang="en-US"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1312"/>
          </a:xfrm>
        </p:spPr>
        <p:txBody>
          <a:bodyPr>
            <a:normAutofit/>
          </a:bodyPr>
          <a:lstStyle/>
          <a:p>
            <a:r>
              <a:rPr lang="en-US" sz="3200" b="1" u="sng" dirty="0" smtClean="0"/>
              <a:t>Checking </a:t>
            </a:r>
            <a:r>
              <a:rPr lang="en-US" sz="3200" b="1" u="sng" dirty="0" err="1" smtClean="0"/>
              <a:t>skewness</a:t>
            </a:r>
            <a:r>
              <a:rPr lang="en-US" sz="3200" b="1" u="sng" dirty="0" smtClean="0"/>
              <a:t> </a:t>
            </a:r>
            <a:endParaRPr lang="en-US" sz="3200" b="1" u="sng" dirty="0"/>
          </a:p>
        </p:txBody>
      </p:sp>
      <p:pic>
        <p:nvPicPr>
          <p:cNvPr id="29698" name="Picture 2"/>
          <p:cNvPicPr>
            <a:picLocks noChangeAspect="1" noChangeArrowheads="1"/>
          </p:cNvPicPr>
          <p:nvPr/>
        </p:nvPicPr>
        <p:blipFill>
          <a:blip r:embed="rId2" cstate="print"/>
          <a:srcRect/>
          <a:stretch>
            <a:fillRect/>
          </a:stretch>
        </p:blipFill>
        <p:spPr bwMode="auto">
          <a:xfrm>
            <a:off x="533400" y="1676400"/>
            <a:ext cx="3171825" cy="4705350"/>
          </a:xfrm>
          <a:prstGeom prst="rect">
            <a:avLst/>
          </a:prstGeom>
          <a:noFill/>
          <a:ln w="9525">
            <a:noFill/>
            <a:miter lim="800000"/>
            <a:headEnd/>
            <a:tailEnd/>
          </a:ln>
        </p:spPr>
      </p:pic>
      <p:sp>
        <p:nvSpPr>
          <p:cNvPr id="4" name="TextBox 3"/>
          <p:cNvSpPr txBox="1"/>
          <p:nvPr/>
        </p:nvSpPr>
        <p:spPr>
          <a:xfrm>
            <a:off x="3886200" y="2743200"/>
            <a:ext cx="5029200" cy="1477328"/>
          </a:xfrm>
          <a:prstGeom prst="rect">
            <a:avLst/>
          </a:prstGeom>
          <a:noFill/>
        </p:spPr>
        <p:txBody>
          <a:bodyPr wrap="square" rtlCol="0">
            <a:spAutoFit/>
          </a:bodyPr>
          <a:lstStyle/>
          <a:p>
            <a:r>
              <a:rPr lang="en-GB" dirty="0" err="1" smtClean="0"/>
              <a:t>Skewness</a:t>
            </a:r>
            <a:r>
              <a:rPr lang="en-GB" dirty="0" smtClean="0"/>
              <a:t> is present in the dataset as acceptable range is +/-0.5, but here we can see high </a:t>
            </a:r>
            <a:r>
              <a:rPr lang="en-GB" dirty="0" err="1" smtClean="0"/>
              <a:t>skewness</a:t>
            </a:r>
            <a:r>
              <a:rPr lang="en-GB" dirty="0" smtClean="0"/>
              <a:t> so we can change the threshold as per the kind of data distribution in particular column.</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43712"/>
          </a:xfrm>
        </p:spPr>
        <p:txBody>
          <a:bodyPr>
            <a:normAutofit/>
          </a:bodyPr>
          <a:lstStyle/>
          <a:p>
            <a:r>
              <a:rPr lang="en-US" sz="4400" b="1" u="sng" dirty="0" smtClean="0"/>
              <a:t>Data Cleaning </a:t>
            </a:r>
            <a:endParaRPr lang="en-US" sz="3200" b="1" u="sng" dirty="0"/>
          </a:p>
        </p:txBody>
      </p:sp>
      <p:sp>
        <p:nvSpPr>
          <p:cNvPr id="4" name="TextBox 3"/>
          <p:cNvSpPr txBox="1"/>
          <p:nvPr/>
        </p:nvSpPr>
        <p:spPr>
          <a:xfrm>
            <a:off x="609600" y="1981200"/>
            <a:ext cx="8153400" cy="4154984"/>
          </a:xfrm>
          <a:prstGeom prst="rect">
            <a:avLst/>
          </a:prstGeom>
          <a:noFill/>
        </p:spPr>
        <p:txBody>
          <a:bodyPr wrap="square" rtlCol="0">
            <a:spAutoFit/>
          </a:bodyPr>
          <a:lstStyle/>
          <a:p>
            <a:r>
              <a:rPr lang="en-GB" sz="2400" dirty="0" smtClean="0"/>
              <a:t>Data Cleaning means the </a:t>
            </a:r>
            <a:r>
              <a:rPr lang="en-GB" sz="2400" b="1" dirty="0" smtClean="0"/>
              <a:t>process of identifying the incorrect, incomplete, inaccurate, irrelevant or missing part of the data and then modifying</a:t>
            </a:r>
            <a:r>
              <a:rPr lang="en-GB" sz="2400" dirty="0" smtClean="0"/>
              <a:t>, replacing or deleting them according to the necessity. Data cleaning is considered a foundational element of the basic data science. The process includes :</a:t>
            </a:r>
          </a:p>
          <a:p>
            <a:endParaRPr lang="en-GB" sz="2400" dirty="0" smtClean="0"/>
          </a:p>
          <a:p>
            <a:pPr>
              <a:buFont typeface="Arial" pitchFamily="34" charset="0"/>
              <a:buChar char="•"/>
            </a:pPr>
            <a:r>
              <a:rPr lang="en-GB" sz="2400" dirty="0" smtClean="0"/>
              <a:t> Removing outliers</a:t>
            </a:r>
          </a:p>
          <a:p>
            <a:pPr>
              <a:buFont typeface="Arial" pitchFamily="34" charset="0"/>
              <a:buChar char="•"/>
            </a:pPr>
            <a:r>
              <a:rPr lang="en-GB" sz="2400" dirty="0" smtClean="0"/>
              <a:t> Removing </a:t>
            </a:r>
            <a:r>
              <a:rPr lang="en-GB" sz="2400" dirty="0" err="1" smtClean="0"/>
              <a:t>skewness</a:t>
            </a:r>
            <a:endParaRPr lang="en-GB" sz="2400" dirty="0" smtClean="0"/>
          </a:p>
          <a:p>
            <a:endParaRPr lang="en-GB" sz="2400" dirty="0" smtClean="0"/>
          </a:p>
          <a:p>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05800" cy="609600"/>
          </a:xfrm>
        </p:spPr>
        <p:txBody>
          <a:bodyPr>
            <a:normAutofit/>
          </a:bodyPr>
          <a:lstStyle/>
          <a:p>
            <a:r>
              <a:rPr lang="en-US" sz="3200" b="1" u="sng" dirty="0" smtClean="0"/>
              <a:t>Removing outliers</a:t>
            </a:r>
            <a:endParaRPr lang="en-US" sz="3200" dirty="0"/>
          </a:p>
        </p:txBody>
      </p:sp>
      <p:pic>
        <p:nvPicPr>
          <p:cNvPr id="3" name="Picture 2"/>
          <p:cNvPicPr>
            <a:picLocks noChangeAspect="1" noChangeArrowheads="1"/>
          </p:cNvPicPr>
          <p:nvPr/>
        </p:nvPicPr>
        <p:blipFill>
          <a:blip r:embed="rId2" cstate="print"/>
          <a:srcRect/>
          <a:stretch>
            <a:fillRect/>
          </a:stretch>
        </p:blipFill>
        <p:spPr bwMode="auto">
          <a:xfrm>
            <a:off x="692228" y="1524001"/>
            <a:ext cx="7793154" cy="4343400"/>
          </a:xfrm>
          <a:prstGeom prst="rect">
            <a:avLst/>
          </a:prstGeom>
          <a:noFill/>
          <a:ln w="9525">
            <a:noFill/>
            <a:miter lim="800000"/>
            <a:headEnd/>
            <a:tailEnd/>
          </a:ln>
        </p:spPr>
      </p:pic>
      <p:sp>
        <p:nvSpPr>
          <p:cNvPr id="4" name="TextBox 3"/>
          <p:cNvSpPr txBox="1"/>
          <p:nvPr/>
        </p:nvSpPr>
        <p:spPr>
          <a:xfrm>
            <a:off x="1828800" y="6096000"/>
            <a:ext cx="5943600" cy="369332"/>
          </a:xfrm>
          <a:prstGeom prst="rect">
            <a:avLst/>
          </a:prstGeom>
          <a:noFill/>
        </p:spPr>
        <p:txBody>
          <a:bodyPr wrap="square" rtlCol="0">
            <a:spAutoFit/>
          </a:bodyPr>
          <a:lstStyle/>
          <a:p>
            <a:r>
              <a:rPr lang="en-GB" dirty="0" smtClean="0"/>
              <a:t>Approx 7% data is lost after removing the outliers.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305800" cy="533400"/>
          </a:xfrm>
        </p:spPr>
        <p:txBody>
          <a:bodyPr>
            <a:normAutofit/>
          </a:bodyPr>
          <a:lstStyle/>
          <a:p>
            <a:r>
              <a:rPr lang="en-US" sz="3200" b="1" u="sng" dirty="0" smtClean="0"/>
              <a:t>Removing </a:t>
            </a:r>
            <a:r>
              <a:rPr lang="en-US" sz="3200" b="1" u="sng" dirty="0" err="1" smtClean="0"/>
              <a:t>Skewness</a:t>
            </a:r>
            <a:endParaRPr lang="en-US" sz="3200" b="1" u="sng" dirty="0"/>
          </a:p>
        </p:txBody>
      </p:sp>
      <p:pic>
        <p:nvPicPr>
          <p:cNvPr id="31746" name="Picture 2"/>
          <p:cNvPicPr>
            <a:picLocks noChangeAspect="1" noChangeArrowheads="1"/>
          </p:cNvPicPr>
          <p:nvPr/>
        </p:nvPicPr>
        <p:blipFill>
          <a:blip r:embed="rId2" cstate="print"/>
          <a:srcRect/>
          <a:stretch>
            <a:fillRect/>
          </a:stretch>
        </p:blipFill>
        <p:spPr bwMode="auto">
          <a:xfrm>
            <a:off x="685800" y="1447800"/>
            <a:ext cx="3733800" cy="5007748"/>
          </a:xfrm>
          <a:prstGeom prst="rect">
            <a:avLst/>
          </a:prstGeom>
          <a:noFill/>
          <a:ln w="9525">
            <a:noFill/>
            <a:miter lim="800000"/>
            <a:headEnd/>
            <a:tailEnd/>
          </a:ln>
        </p:spPr>
      </p:pic>
      <p:sp>
        <p:nvSpPr>
          <p:cNvPr id="4" name="TextBox 3"/>
          <p:cNvSpPr txBox="1"/>
          <p:nvPr/>
        </p:nvSpPr>
        <p:spPr>
          <a:xfrm>
            <a:off x="4648200" y="2971800"/>
            <a:ext cx="4343400" cy="2031325"/>
          </a:xfrm>
          <a:prstGeom prst="rect">
            <a:avLst/>
          </a:prstGeom>
          <a:noFill/>
        </p:spPr>
        <p:txBody>
          <a:bodyPr wrap="square" rtlCol="0">
            <a:spAutoFit/>
          </a:bodyPr>
          <a:lstStyle/>
          <a:p>
            <a:r>
              <a:rPr lang="en-GB" dirty="0" smtClean="0"/>
              <a:t>Removed </a:t>
            </a:r>
            <a:r>
              <a:rPr lang="en-GB" dirty="0" err="1" smtClean="0"/>
              <a:t>skewness</a:t>
            </a:r>
            <a:r>
              <a:rPr lang="en-GB" dirty="0" smtClean="0"/>
              <a:t> from all columns but in columns fr_da_rech90, cnt_da_rech30, fr_da_rech30 no significant change is seen on further removing </a:t>
            </a:r>
            <a:r>
              <a:rPr lang="en-GB" dirty="0" err="1" smtClean="0"/>
              <a:t>skewness</a:t>
            </a:r>
            <a:r>
              <a:rPr lang="en-GB" dirty="0" smtClean="0"/>
              <a:t> due to the kind of data distribution. Hence we can consider the present values as </a:t>
            </a:r>
            <a:r>
              <a:rPr lang="en-GB" dirty="0" err="1" smtClean="0"/>
              <a:t>skewness</a:t>
            </a:r>
            <a:r>
              <a:rPr lang="en-GB" dirty="0" smtClean="0"/>
              <a:t> threshold.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Autofit/>
          </a:bodyPr>
          <a:lstStyle/>
          <a:p>
            <a:r>
              <a:rPr lang="en-US" sz="3200" b="1" u="sng" dirty="0" smtClean="0"/>
              <a:t>Points to Remember:</a:t>
            </a:r>
            <a:endParaRPr lang="en-US" sz="3200" dirty="0"/>
          </a:p>
        </p:txBody>
      </p:sp>
      <p:sp>
        <p:nvSpPr>
          <p:cNvPr id="3" name="Content Placeholder 2"/>
          <p:cNvSpPr>
            <a:spLocks noGrp="1"/>
          </p:cNvSpPr>
          <p:nvPr>
            <p:ph idx="1"/>
          </p:nvPr>
        </p:nvSpPr>
        <p:spPr/>
        <p:txBody>
          <a:bodyPr>
            <a:normAutofit/>
          </a:bodyPr>
          <a:lstStyle/>
          <a:p>
            <a:pPr lvl="0"/>
            <a:r>
              <a:rPr lang="en-US" sz="2000" dirty="0" smtClean="0"/>
              <a:t>There are no null values in the dataset. </a:t>
            </a:r>
          </a:p>
          <a:p>
            <a:pPr lvl="0"/>
            <a:r>
              <a:rPr lang="en-US" sz="2000" dirty="0" smtClean="0"/>
              <a:t>There may be some customers with no loan history. </a:t>
            </a:r>
          </a:p>
          <a:p>
            <a:pPr lvl="0"/>
            <a:r>
              <a:rPr lang="en-US" sz="2000" dirty="0" smtClean="0"/>
              <a:t>The dataset is imbalanced. Label ‘1’ has approximately 87.5% records, while, label ‘0’ has approximately 12.5% records.</a:t>
            </a:r>
          </a:p>
          <a:p>
            <a:pPr lvl="0"/>
            <a:r>
              <a:rPr lang="en-US" sz="2000" dirty="0" smtClean="0"/>
              <a:t>For some features, there may be values which might not be realistic. You may have to observe them and treat them with a suitable explanation.</a:t>
            </a:r>
          </a:p>
          <a:p>
            <a:pPr lvl="0"/>
            <a:r>
              <a:rPr lang="en-US" sz="2000" dirty="0" smtClean="0"/>
              <a:t>You might come across outliers in some features which you need to handle as per your understanding. Keep in mind that data is expensive and we cannot lose more than 7-8% of the data.  </a:t>
            </a:r>
          </a:p>
          <a:p>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43712"/>
          </a:xfrm>
        </p:spPr>
        <p:txBody>
          <a:bodyPr>
            <a:normAutofit/>
          </a:bodyPr>
          <a:lstStyle/>
          <a:p>
            <a:r>
              <a:rPr lang="en-US" sz="3200" b="1" u="sng" dirty="0" smtClean="0"/>
              <a:t>Final Dataset</a:t>
            </a:r>
            <a:endParaRPr lang="en-US" sz="3200" b="1" u="sng" dirty="0"/>
          </a:p>
        </p:txBody>
      </p:sp>
      <p:pic>
        <p:nvPicPr>
          <p:cNvPr id="32770" name="Picture 2"/>
          <p:cNvPicPr>
            <a:picLocks noChangeAspect="1" noChangeArrowheads="1"/>
          </p:cNvPicPr>
          <p:nvPr/>
        </p:nvPicPr>
        <p:blipFill>
          <a:blip r:embed="rId2" cstate="print"/>
          <a:srcRect/>
          <a:stretch>
            <a:fillRect/>
          </a:stretch>
        </p:blipFill>
        <p:spPr bwMode="auto">
          <a:xfrm>
            <a:off x="733425" y="1733550"/>
            <a:ext cx="7677150" cy="33909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1312"/>
          </a:xfrm>
        </p:spPr>
        <p:txBody>
          <a:bodyPr>
            <a:normAutofit/>
          </a:bodyPr>
          <a:lstStyle/>
          <a:p>
            <a:r>
              <a:rPr lang="en-US" sz="3200" b="1" u="sng" dirty="0" smtClean="0"/>
              <a:t>Checking Correlation </a:t>
            </a:r>
            <a:endParaRPr lang="en-US" sz="3200" b="1" u="sng" dirty="0"/>
          </a:p>
        </p:txBody>
      </p:sp>
      <p:pic>
        <p:nvPicPr>
          <p:cNvPr id="33794" name="Picture 2"/>
          <p:cNvPicPr>
            <a:picLocks noChangeAspect="1" noChangeArrowheads="1"/>
          </p:cNvPicPr>
          <p:nvPr/>
        </p:nvPicPr>
        <p:blipFill>
          <a:blip r:embed="rId2" cstate="print"/>
          <a:srcRect/>
          <a:stretch>
            <a:fillRect/>
          </a:stretch>
        </p:blipFill>
        <p:spPr bwMode="auto">
          <a:xfrm>
            <a:off x="1600200" y="1447800"/>
            <a:ext cx="5181600" cy="5222562"/>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533400"/>
          </a:xfrm>
        </p:spPr>
        <p:txBody>
          <a:bodyPr>
            <a:normAutofit/>
          </a:bodyPr>
          <a:lstStyle/>
          <a:p>
            <a:r>
              <a:rPr lang="en-US" sz="3200" b="1" u="sng" dirty="0" smtClean="0"/>
              <a:t>Visualizing correlation </a:t>
            </a:r>
            <a:endParaRPr lang="en-US" sz="3200" b="1" u="sng" dirty="0"/>
          </a:p>
        </p:txBody>
      </p:sp>
      <p:pic>
        <p:nvPicPr>
          <p:cNvPr id="34818" name="Picture 2"/>
          <p:cNvPicPr>
            <a:picLocks noChangeAspect="1" noChangeArrowheads="1"/>
          </p:cNvPicPr>
          <p:nvPr/>
        </p:nvPicPr>
        <p:blipFill>
          <a:blip r:embed="rId2" cstate="print"/>
          <a:srcRect/>
          <a:stretch>
            <a:fillRect/>
          </a:stretch>
        </p:blipFill>
        <p:spPr bwMode="auto">
          <a:xfrm>
            <a:off x="914400" y="1066800"/>
            <a:ext cx="7620000" cy="5519106"/>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609600"/>
          </a:xfrm>
        </p:spPr>
        <p:txBody>
          <a:bodyPr>
            <a:normAutofit/>
          </a:bodyPr>
          <a:lstStyle/>
          <a:p>
            <a:r>
              <a:rPr lang="en-US" sz="3200" b="1" u="sng" dirty="0" smtClean="0"/>
              <a:t>Inferences from correlation</a:t>
            </a:r>
            <a:endParaRPr lang="en-US" sz="3200" b="1" u="sng" dirty="0"/>
          </a:p>
        </p:txBody>
      </p:sp>
      <p:sp>
        <p:nvSpPr>
          <p:cNvPr id="3" name="TextBox 2"/>
          <p:cNvSpPr txBox="1"/>
          <p:nvPr/>
        </p:nvSpPr>
        <p:spPr>
          <a:xfrm>
            <a:off x="152400" y="1295400"/>
            <a:ext cx="8839200" cy="5262979"/>
          </a:xfrm>
          <a:prstGeom prst="rect">
            <a:avLst/>
          </a:prstGeom>
          <a:noFill/>
        </p:spPr>
        <p:txBody>
          <a:bodyPr wrap="square" rtlCol="0">
            <a:spAutoFit/>
          </a:bodyPr>
          <a:lstStyle/>
          <a:p>
            <a:r>
              <a:rPr lang="en-US" sz="1600" dirty="0" smtClean="0"/>
              <a:t>Columns 'daily_decr30', 'daily_decr90', '</a:t>
            </a:r>
            <a:r>
              <a:rPr lang="en-US" sz="1600" dirty="0" err="1" smtClean="0"/>
              <a:t>last_rech_amt_ma</a:t>
            </a:r>
            <a:r>
              <a:rPr lang="en-US" sz="1600" dirty="0" smtClean="0"/>
              <a:t>', 'cnt_ma_rech30', 'sumamnt_ma_rech30', 'medianamnt_ma_rech30', 'cnt_ma_rech30', 'cnt_ma_rech90' has good correlation with target column 'label'.</a:t>
            </a:r>
          </a:p>
          <a:p>
            <a:endParaRPr lang="en-US" sz="1600" dirty="0" smtClean="0"/>
          </a:p>
          <a:p>
            <a:r>
              <a:rPr lang="en-US" sz="1600" dirty="0" smtClean="0"/>
              <a:t>'rental30' has strong positive correlation with 'daily_decr30', 'daily_decr90'. 'rental90' has strong positive correlation with 'daily_decr30', 'daily_decr90'. '</a:t>
            </a:r>
            <a:r>
              <a:rPr lang="en-US" sz="1600" dirty="0" err="1" smtClean="0"/>
              <a:t>last_rech_amt_ma</a:t>
            </a:r>
            <a:r>
              <a:rPr lang="en-US" sz="1600" dirty="0" smtClean="0"/>
              <a:t>' has good correlation with 'daily_decr30', 'daily_decr90', 'rental30', 'rental90'. 'cnt_ma_rech30' has good correlation with 'daily_decr30', 'daily_decr90', 'rental30', 'rental90', '</a:t>
            </a:r>
            <a:r>
              <a:rPr lang="en-US" sz="1600" dirty="0" err="1" smtClean="0"/>
              <a:t>last_rech_amt_ma</a:t>
            </a:r>
            <a:r>
              <a:rPr lang="en-US" sz="1600" dirty="0" smtClean="0"/>
              <a:t>'. 'sumamnt_ma_rech30' has strong correlation with 'daily_decr30', 'daily_decr90', '</a:t>
            </a:r>
            <a:r>
              <a:rPr lang="en-US" sz="1600" dirty="0" err="1" smtClean="0"/>
              <a:t>last_rech_amt_ma</a:t>
            </a:r>
            <a:r>
              <a:rPr lang="en-US" sz="1600" dirty="0" smtClean="0"/>
              <a:t>', 'cnt_ma_rech30'. 'medianamnt_ma_rech30' has very strong </a:t>
            </a:r>
            <a:r>
              <a:rPr lang="en-US" sz="1600" dirty="0" err="1" smtClean="0"/>
              <a:t>postive</a:t>
            </a:r>
            <a:r>
              <a:rPr lang="en-US" sz="1600" dirty="0" smtClean="0"/>
              <a:t> correlation with '</a:t>
            </a:r>
            <a:r>
              <a:rPr lang="en-US" sz="1600" dirty="0" err="1" smtClean="0"/>
              <a:t>last_rech_amt_ma</a:t>
            </a:r>
            <a:r>
              <a:rPr lang="en-US" sz="1600" dirty="0" smtClean="0"/>
              <a:t>' and 'sumamnt_ma_rech30'. 'cnt_ma_rech90' has good/strong positive correlation with 'daily_decr30', 'daily_decr90', 'rental30', 'rental90', '</a:t>
            </a:r>
            <a:r>
              <a:rPr lang="en-US" sz="1600" dirty="0" err="1" smtClean="0"/>
              <a:t>last_rech_amt_ma</a:t>
            </a:r>
            <a:r>
              <a:rPr lang="en-US" sz="1600" dirty="0" smtClean="0"/>
              <a:t>', 'cnt_ma_rech30', 'sumamnt_ma_rech30', 'medianamnt_ma_rech30'. 'sumamnt_ma_rech90' has good/strong positive correlation with 'daily_decr30', 'daily_decr90', 'rental30', 'rental90', '</a:t>
            </a:r>
            <a:r>
              <a:rPr lang="en-US" sz="1600" dirty="0" err="1" smtClean="0"/>
              <a:t>last_rech_amt_ma</a:t>
            </a:r>
            <a:r>
              <a:rPr lang="en-US" sz="1600" dirty="0" smtClean="0"/>
              <a:t>', 'cnt_ma_rech30', 'sumamnt_ma_rech30', 'medianamnt_ma_rech30', 'cnt_ma_rech90'. 'medianamnt_ma_rech90' has good/strong positive correlation with 'daily_decr30', 'daily_decr90', 'rental30', 'rental90', '</a:t>
            </a:r>
            <a:r>
              <a:rPr lang="en-US" sz="1600" dirty="0" err="1" smtClean="0"/>
              <a:t>last_rech_amt_ma</a:t>
            </a:r>
            <a:r>
              <a:rPr lang="en-US" sz="1600" dirty="0" smtClean="0"/>
              <a:t>', 'cnt_ma_rech30', 'sumamnt_ma_rech30', 'medianamnt_ma_rech30', 'cnt_ma_rech90','sumamnt_ma_rech90'. 'fr_da_rech30' has strong correlation with 'fr_da_rech90'. '</a:t>
            </a:r>
            <a:r>
              <a:rPr lang="en-US" sz="1600" dirty="0" err="1" smtClean="0"/>
              <a:t>pdate_month</a:t>
            </a:r>
            <a:r>
              <a:rPr lang="en-US" sz="1600" dirty="0" smtClean="0"/>
              <a:t>' has strong correlation with 'daily_decr30', 'daily_decr90', 'rental30', 'rental90' and good </a:t>
            </a:r>
            <a:r>
              <a:rPr lang="en-US" sz="1600" dirty="0" err="1" smtClean="0"/>
              <a:t>coorlation</a:t>
            </a:r>
            <a:r>
              <a:rPr lang="en-US" sz="1600" dirty="0" smtClean="0"/>
              <a:t> with few other columns. Many independent columns have strong correlation with each other hence problem of </a:t>
            </a:r>
            <a:r>
              <a:rPr lang="en-US" sz="1600" dirty="0" err="1" smtClean="0"/>
              <a:t>multicollinearity</a:t>
            </a:r>
            <a:r>
              <a:rPr lang="en-US" sz="1600" dirty="0" smtClean="0"/>
              <a:t> exists here.</a:t>
            </a:r>
            <a:endParaRPr lang="en-US" sz="1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533400"/>
          </a:xfrm>
        </p:spPr>
        <p:txBody>
          <a:bodyPr>
            <a:normAutofit/>
          </a:bodyPr>
          <a:lstStyle/>
          <a:p>
            <a:r>
              <a:rPr lang="en-GB" sz="3200" b="1" u="sng" dirty="0" smtClean="0"/>
              <a:t>Dividing dataset in x and y</a:t>
            </a:r>
            <a:endParaRPr lang="en-GB" sz="3200" b="1" u="sng" dirty="0"/>
          </a:p>
        </p:txBody>
      </p:sp>
      <p:pic>
        <p:nvPicPr>
          <p:cNvPr id="35842" name="Picture 2"/>
          <p:cNvPicPr>
            <a:picLocks noChangeAspect="1" noChangeArrowheads="1"/>
          </p:cNvPicPr>
          <p:nvPr/>
        </p:nvPicPr>
        <p:blipFill>
          <a:blip r:embed="rId2" cstate="print"/>
          <a:srcRect/>
          <a:stretch>
            <a:fillRect/>
          </a:stretch>
        </p:blipFill>
        <p:spPr bwMode="auto">
          <a:xfrm>
            <a:off x="533400" y="1295400"/>
            <a:ext cx="6972300" cy="3171825"/>
          </a:xfrm>
          <a:prstGeom prst="rect">
            <a:avLst/>
          </a:prstGeom>
          <a:noFill/>
          <a:ln w="9525">
            <a:noFill/>
            <a:miter lim="800000"/>
            <a:headEnd/>
            <a:tailEnd/>
          </a:ln>
        </p:spPr>
      </p:pic>
      <p:pic>
        <p:nvPicPr>
          <p:cNvPr id="35843" name="Picture 3"/>
          <p:cNvPicPr>
            <a:picLocks noChangeAspect="1" noChangeArrowheads="1"/>
          </p:cNvPicPr>
          <p:nvPr/>
        </p:nvPicPr>
        <p:blipFill>
          <a:blip r:embed="rId3" cstate="print"/>
          <a:srcRect/>
          <a:stretch>
            <a:fillRect/>
          </a:stretch>
        </p:blipFill>
        <p:spPr bwMode="auto">
          <a:xfrm>
            <a:off x="533400" y="4648200"/>
            <a:ext cx="4543425" cy="19526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05800" cy="533400"/>
          </a:xfrm>
        </p:spPr>
        <p:txBody>
          <a:bodyPr>
            <a:normAutofit/>
          </a:bodyPr>
          <a:lstStyle/>
          <a:p>
            <a:r>
              <a:rPr lang="en-US" sz="3200" b="1" u="sng" dirty="0" err="1" smtClean="0"/>
              <a:t>Multicollinearity</a:t>
            </a:r>
            <a:r>
              <a:rPr lang="en-US" sz="3200" b="1" u="sng" dirty="0" smtClean="0"/>
              <a:t> with VIF</a:t>
            </a:r>
            <a:endParaRPr lang="en-US" sz="3200" u="sng" dirty="0"/>
          </a:p>
        </p:txBody>
      </p:sp>
      <p:pic>
        <p:nvPicPr>
          <p:cNvPr id="36866" name="Picture 2"/>
          <p:cNvPicPr>
            <a:picLocks noChangeAspect="1" noChangeArrowheads="1"/>
          </p:cNvPicPr>
          <p:nvPr/>
        </p:nvPicPr>
        <p:blipFill>
          <a:blip r:embed="rId2" cstate="print"/>
          <a:srcRect/>
          <a:stretch>
            <a:fillRect/>
          </a:stretch>
        </p:blipFill>
        <p:spPr bwMode="auto">
          <a:xfrm>
            <a:off x="457201" y="1371600"/>
            <a:ext cx="5562600" cy="4753821"/>
          </a:xfrm>
          <a:prstGeom prst="rect">
            <a:avLst/>
          </a:prstGeom>
          <a:noFill/>
          <a:ln w="9525">
            <a:noFill/>
            <a:miter lim="800000"/>
            <a:headEnd/>
            <a:tailEnd/>
          </a:ln>
        </p:spPr>
      </p:pic>
      <p:sp>
        <p:nvSpPr>
          <p:cNvPr id="5" name="TextBox 4"/>
          <p:cNvSpPr txBox="1"/>
          <p:nvPr/>
        </p:nvSpPr>
        <p:spPr>
          <a:xfrm>
            <a:off x="6248401" y="5047060"/>
            <a:ext cx="2667000" cy="923330"/>
          </a:xfrm>
          <a:prstGeom prst="rect">
            <a:avLst/>
          </a:prstGeom>
          <a:noFill/>
        </p:spPr>
        <p:txBody>
          <a:bodyPr wrap="square" rtlCol="0">
            <a:spAutoFit/>
          </a:bodyPr>
          <a:lstStyle/>
          <a:p>
            <a:r>
              <a:rPr lang="en-US" dirty="0" smtClean="0"/>
              <a:t>Checked and dropped the high </a:t>
            </a:r>
            <a:r>
              <a:rPr lang="en-US" dirty="0" err="1" smtClean="0"/>
              <a:t>multicolinear</a:t>
            </a:r>
            <a:r>
              <a:rPr lang="en-US" dirty="0" smtClean="0"/>
              <a:t> columns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2209800"/>
            <a:ext cx="7924800" cy="2862322"/>
          </a:xfrm>
          <a:prstGeom prst="rect">
            <a:avLst/>
          </a:prstGeom>
        </p:spPr>
        <p:txBody>
          <a:bodyPr wrap="square">
            <a:spAutoFit/>
          </a:bodyPr>
          <a:lstStyle/>
          <a:p>
            <a:r>
              <a:rPr lang="en-GB" dirty="0" smtClean="0"/>
              <a:t>In dataset, among </a:t>
            </a:r>
            <a:r>
              <a:rPr lang="en-GB" dirty="0" err="1" smtClean="0"/>
              <a:t>multicolinear</a:t>
            </a:r>
            <a:r>
              <a:rPr lang="en-GB" dirty="0" smtClean="0"/>
              <a:t> columns the features that are contributing less to the output variable can be dropped. </a:t>
            </a:r>
          </a:p>
          <a:p>
            <a:r>
              <a:rPr lang="en-GB" dirty="0" smtClean="0"/>
              <a:t>We can drop 2-3 columns showing high co-linearity but not all as it impacts the output.</a:t>
            </a:r>
          </a:p>
          <a:p>
            <a:r>
              <a:rPr lang="en-GB" dirty="0" smtClean="0"/>
              <a:t>Machine learning needs refined dataset. </a:t>
            </a:r>
          </a:p>
          <a:p>
            <a:r>
              <a:rPr lang="en-GB" dirty="0" smtClean="0"/>
              <a:t>It needs only those columns that are highly contributing to the output. Clean data for which EDA is used. This is for better learning and prediction of data by models.</a:t>
            </a:r>
          </a:p>
          <a:p>
            <a:r>
              <a:rPr lang="en-GB" dirty="0" smtClean="0"/>
              <a:t>Once refining is done we'll do Standard </a:t>
            </a:r>
            <a:r>
              <a:rPr lang="en-GB" dirty="0" err="1" smtClean="0"/>
              <a:t>Scaler</a:t>
            </a:r>
            <a:r>
              <a:rPr lang="en-GB" dirty="0" smtClean="0"/>
              <a:t> to make all data scaled to mean=0 and std.dev.=+-1, so that prediction could be nearby.</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667512"/>
          </a:xfrm>
        </p:spPr>
        <p:txBody>
          <a:bodyPr>
            <a:normAutofit/>
          </a:bodyPr>
          <a:lstStyle/>
          <a:p>
            <a:r>
              <a:rPr lang="en-GB" sz="3200" b="1" u="sng" dirty="0" smtClean="0"/>
              <a:t>Scaling : Standard </a:t>
            </a:r>
            <a:r>
              <a:rPr lang="en-GB" sz="3200" b="1" u="sng" dirty="0" err="1" smtClean="0"/>
              <a:t>Scaler</a:t>
            </a:r>
            <a:r>
              <a:rPr lang="en-GB" sz="3200" b="1" u="sng" dirty="0" smtClean="0"/>
              <a:t> / Min-Max </a:t>
            </a:r>
            <a:r>
              <a:rPr lang="en-GB" sz="3200" b="1" u="sng" dirty="0" err="1" smtClean="0"/>
              <a:t>Scaler</a:t>
            </a:r>
            <a:endParaRPr lang="en-GB" sz="3200" b="1" u="sng" dirty="0"/>
          </a:p>
        </p:txBody>
      </p:sp>
      <p:pic>
        <p:nvPicPr>
          <p:cNvPr id="37890" name="Picture 2"/>
          <p:cNvPicPr>
            <a:picLocks noChangeAspect="1" noChangeArrowheads="1"/>
          </p:cNvPicPr>
          <p:nvPr/>
        </p:nvPicPr>
        <p:blipFill>
          <a:blip r:embed="rId2" cstate="print"/>
          <a:srcRect/>
          <a:stretch>
            <a:fillRect/>
          </a:stretch>
        </p:blipFill>
        <p:spPr bwMode="auto">
          <a:xfrm>
            <a:off x="914400" y="1676400"/>
            <a:ext cx="7086600" cy="3590684"/>
          </a:xfrm>
          <a:prstGeom prst="rect">
            <a:avLst/>
          </a:prstGeom>
          <a:noFill/>
          <a:ln w="9525">
            <a:noFill/>
            <a:miter lim="800000"/>
            <a:headEnd/>
            <a:tailEnd/>
          </a:ln>
        </p:spPr>
      </p:pic>
      <p:sp>
        <p:nvSpPr>
          <p:cNvPr id="4" name="TextBox 3"/>
          <p:cNvSpPr txBox="1"/>
          <p:nvPr/>
        </p:nvSpPr>
        <p:spPr>
          <a:xfrm>
            <a:off x="990601" y="5791200"/>
            <a:ext cx="6705600" cy="646331"/>
          </a:xfrm>
          <a:prstGeom prst="rect">
            <a:avLst/>
          </a:prstGeom>
          <a:noFill/>
        </p:spPr>
        <p:txBody>
          <a:bodyPr wrap="square" rtlCol="0">
            <a:spAutoFit/>
          </a:bodyPr>
          <a:lstStyle/>
          <a:p>
            <a:r>
              <a:rPr lang="en-GB" dirty="0" smtClean="0"/>
              <a:t>Scaling is done for making data points generalized so that the distance between them will be lower.</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1312"/>
          </a:xfrm>
        </p:spPr>
        <p:txBody>
          <a:bodyPr>
            <a:normAutofit/>
          </a:bodyPr>
          <a:lstStyle/>
          <a:p>
            <a:r>
              <a:rPr lang="en-GB" sz="3200" b="1" u="sng" dirty="0" smtClean="0"/>
              <a:t>Find best random state for Train-Test Split</a:t>
            </a:r>
            <a:endParaRPr lang="en-GB" sz="3200" b="1" u="sng" dirty="0"/>
          </a:p>
        </p:txBody>
      </p:sp>
      <p:pic>
        <p:nvPicPr>
          <p:cNvPr id="39938" name="Picture 2"/>
          <p:cNvPicPr>
            <a:picLocks noChangeAspect="1" noChangeArrowheads="1"/>
          </p:cNvPicPr>
          <p:nvPr/>
        </p:nvPicPr>
        <p:blipFill>
          <a:blip r:embed="rId2" cstate="print"/>
          <a:srcRect/>
          <a:stretch>
            <a:fillRect/>
          </a:stretch>
        </p:blipFill>
        <p:spPr bwMode="auto">
          <a:xfrm>
            <a:off x="457200" y="1524000"/>
            <a:ext cx="8315614" cy="3276600"/>
          </a:xfrm>
          <a:prstGeom prst="rect">
            <a:avLst/>
          </a:prstGeom>
          <a:noFill/>
          <a:ln w="9525">
            <a:noFill/>
            <a:miter lim="800000"/>
            <a:headEnd/>
            <a:tailEnd/>
          </a:ln>
        </p:spPr>
      </p:pic>
      <p:sp>
        <p:nvSpPr>
          <p:cNvPr id="4" name="TextBox 3"/>
          <p:cNvSpPr txBox="1"/>
          <p:nvPr/>
        </p:nvSpPr>
        <p:spPr>
          <a:xfrm>
            <a:off x="457201" y="5257800"/>
            <a:ext cx="8229600" cy="646331"/>
          </a:xfrm>
          <a:prstGeom prst="rect">
            <a:avLst/>
          </a:prstGeom>
          <a:noFill/>
        </p:spPr>
        <p:txBody>
          <a:bodyPr wrap="square" rtlCol="0">
            <a:spAutoFit/>
          </a:bodyPr>
          <a:lstStyle/>
          <a:p>
            <a:r>
              <a:rPr lang="en-GB" dirty="0" smtClean="0"/>
              <a:t>Here, we are getting good accuracy for random state=17. So, lets take 17 as our best random state.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04088"/>
            <a:ext cx="8458200" cy="1143000"/>
          </a:xfrm>
        </p:spPr>
        <p:txBody>
          <a:bodyPr>
            <a:normAutofit/>
          </a:bodyPr>
          <a:lstStyle/>
          <a:p>
            <a:r>
              <a:rPr lang="en-GB" sz="3200" b="1" u="sng" dirty="0" smtClean="0"/>
              <a:t>Train-test split with best random state and finding the train and test set shape after splitting</a:t>
            </a:r>
            <a:endParaRPr lang="en-US" sz="3200" b="1" u="sng" dirty="0"/>
          </a:p>
        </p:txBody>
      </p:sp>
      <p:pic>
        <p:nvPicPr>
          <p:cNvPr id="40962" name="Picture 2"/>
          <p:cNvPicPr>
            <a:picLocks noChangeAspect="1" noChangeArrowheads="1"/>
          </p:cNvPicPr>
          <p:nvPr/>
        </p:nvPicPr>
        <p:blipFill>
          <a:blip r:embed="rId2" cstate="print"/>
          <a:srcRect/>
          <a:stretch>
            <a:fillRect/>
          </a:stretch>
        </p:blipFill>
        <p:spPr bwMode="auto">
          <a:xfrm>
            <a:off x="457200" y="2286000"/>
            <a:ext cx="7811297" cy="2667000"/>
          </a:xfrm>
          <a:prstGeom prst="rect">
            <a:avLst/>
          </a:prstGeom>
          <a:noFill/>
          <a:ln w="9525">
            <a:noFill/>
            <a:miter lim="800000"/>
            <a:headEnd/>
            <a:tailEnd/>
          </a:ln>
        </p:spPr>
      </p:pic>
      <p:sp>
        <p:nvSpPr>
          <p:cNvPr id="4" name="TextBox 3"/>
          <p:cNvSpPr txBox="1"/>
          <p:nvPr/>
        </p:nvSpPr>
        <p:spPr>
          <a:xfrm>
            <a:off x="304800" y="5257800"/>
            <a:ext cx="8534400" cy="646331"/>
          </a:xfrm>
          <a:prstGeom prst="rect">
            <a:avLst/>
          </a:prstGeom>
          <a:noFill/>
        </p:spPr>
        <p:txBody>
          <a:bodyPr wrap="square" rtlCol="0">
            <a:spAutoFit/>
          </a:bodyPr>
          <a:lstStyle/>
          <a:p>
            <a:r>
              <a:rPr lang="en-GB" dirty="0" smtClean="0"/>
              <a:t>Huge difference is there in both classes of training set hence class balancing is required here before model training.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u="sng" dirty="0" smtClean="0"/>
              <a:t>Import Libraries</a:t>
            </a:r>
            <a:endParaRPr lang="en-US" sz="3200" b="1" u="sng" dirty="0"/>
          </a:p>
        </p:txBody>
      </p:sp>
      <p:pic>
        <p:nvPicPr>
          <p:cNvPr id="2050" name="Picture 2"/>
          <p:cNvPicPr>
            <a:picLocks noChangeAspect="1" noChangeArrowheads="1"/>
          </p:cNvPicPr>
          <p:nvPr/>
        </p:nvPicPr>
        <p:blipFill>
          <a:blip r:embed="rId2" cstate="print"/>
          <a:srcRect/>
          <a:stretch>
            <a:fillRect/>
          </a:stretch>
        </p:blipFill>
        <p:spPr bwMode="auto">
          <a:xfrm>
            <a:off x="533400" y="1600200"/>
            <a:ext cx="4114800" cy="1905000"/>
          </a:xfrm>
          <a:prstGeom prst="rect">
            <a:avLst/>
          </a:prstGeom>
          <a:noFill/>
          <a:ln w="9525">
            <a:noFill/>
            <a:miter lim="800000"/>
            <a:headEnd/>
            <a:tailEnd/>
          </a:ln>
        </p:spPr>
      </p:pic>
      <p:pic>
        <p:nvPicPr>
          <p:cNvPr id="38914" name="Picture 2"/>
          <p:cNvPicPr>
            <a:picLocks noChangeAspect="1" noChangeArrowheads="1"/>
          </p:cNvPicPr>
          <p:nvPr/>
        </p:nvPicPr>
        <p:blipFill>
          <a:blip r:embed="rId3" cstate="print"/>
          <a:srcRect/>
          <a:stretch>
            <a:fillRect/>
          </a:stretch>
        </p:blipFill>
        <p:spPr bwMode="auto">
          <a:xfrm>
            <a:off x="533400" y="3733800"/>
            <a:ext cx="8036560" cy="21336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rmAutofit/>
          </a:bodyPr>
          <a:lstStyle/>
          <a:p>
            <a:r>
              <a:rPr lang="en-US" sz="3200" b="1" u="sng" dirty="0" smtClean="0"/>
              <a:t>Class Imbalance</a:t>
            </a:r>
            <a:endParaRPr lang="en-US" sz="3200" u="sng" dirty="0"/>
          </a:p>
        </p:txBody>
      </p:sp>
      <p:pic>
        <p:nvPicPr>
          <p:cNvPr id="41986" name="Picture 2"/>
          <p:cNvPicPr>
            <a:picLocks noChangeAspect="1" noChangeArrowheads="1"/>
          </p:cNvPicPr>
          <p:nvPr/>
        </p:nvPicPr>
        <p:blipFill>
          <a:blip r:embed="rId2" cstate="print"/>
          <a:srcRect/>
          <a:stretch>
            <a:fillRect/>
          </a:stretch>
        </p:blipFill>
        <p:spPr bwMode="auto">
          <a:xfrm>
            <a:off x="685800" y="2133600"/>
            <a:ext cx="6339840" cy="914400"/>
          </a:xfrm>
          <a:prstGeom prst="rect">
            <a:avLst/>
          </a:prstGeom>
          <a:noFill/>
          <a:ln w="9525">
            <a:noFill/>
            <a:miter lim="800000"/>
            <a:headEnd/>
            <a:tailEnd/>
          </a:ln>
        </p:spPr>
      </p:pic>
      <p:pic>
        <p:nvPicPr>
          <p:cNvPr id="41987" name="Picture 3"/>
          <p:cNvPicPr>
            <a:picLocks noChangeAspect="1" noChangeArrowheads="1"/>
          </p:cNvPicPr>
          <p:nvPr/>
        </p:nvPicPr>
        <p:blipFill>
          <a:blip r:embed="rId3" cstate="print"/>
          <a:srcRect/>
          <a:stretch>
            <a:fillRect/>
          </a:stretch>
        </p:blipFill>
        <p:spPr bwMode="auto">
          <a:xfrm>
            <a:off x="762000" y="3276600"/>
            <a:ext cx="5791200" cy="1222736"/>
          </a:xfrm>
          <a:prstGeom prst="rect">
            <a:avLst/>
          </a:prstGeom>
          <a:noFill/>
          <a:ln w="9525">
            <a:noFill/>
            <a:miter lim="800000"/>
            <a:headEnd/>
            <a:tailEnd/>
          </a:ln>
        </p:spPr>
      </p:pic>
      <p:sp>
        <p:nvSpPr>
          <p:cNvPr id="5" name="TextBox 4"/>
          <p:cNvSpPr txBox="1"/>
          <p:nvPr/>
        </p:nvSpPr>
        <p:spPr>
          <a:xfrm>
            <a:off x="304800" y="5029200"/>
            <a:ext cx="8534400" cy="646331"/>
          </a:xfrm>
          <a:prstGeom prst="rect">
            <a:avLst/>
          </a:prstGeom>
          <a:noFill/>
        </p:spPr>
        <p:txBody>
          <a:bodyPr wrap="square" rtlCol="0">
            <a:spAutoFit/>
          </a:bodyPr>
          <a:lstStyle/>
          <a:p>
            <a:r>
              <a:rPr lang="en-GB" dirty="0" err="1" smtClean="0"/>
              <a:t>Resampling</a:t>
            </a:r>
            <a:r>
              <a:rPr lang="en-GB" dirty="0" smtClean="0"/>
              <a:t> is done on training dataset as sampling on whole dataset will create unnecessary testing and validation sets which will give misleading results.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8305800" cy="533400"/>
          </a:xfrm>
        </p:spPr>
        <p:txBody>
          <a:bodyPr>
            <a:normAutofit/>
          </a:bodyPr>
          <a:lstStyle/>
          <a:p>
            <a:r>
              <a:rPr lang="en-US" sz="3200" b="1" u="sng" dirty="0" smtClean="0"/>
              <a:t>Finding the best algorithm</a:t>
            </a:r>
            <a:endParaRPr lang="en-US" sz="3200" u="sng" dirty="0"/>
          </a:p>
        </p:txBody>
      </p:sp>
      <p:pic>
        <p:nvPicPr>
          <p:cNvPr id="43010" name="Picture 2"/>
          <p:cNvPicPr>
            <a:picLocks noChangeAspect="1" noChangeArrowheads="1"/>
          </p:cNvPicPr>
          <p:nvPr/>
        </p:nvPicPr>
        <p:blipFill>
          <a:blip r:embed="rId2" cstate="print"/>
          <a:srcRect/>
          <a:stretch>
            <a:fillRect/>
          </a:stretch>
        </p:blipFill>
        <p:spPr bwMode="auto">
          <a:xfrm>
            <a:off x="304800" y="2438400"/>
            <a:ext cx="8606790" cy="3657600"/>
          </a:xfrm>
          <a:prstGeom prst="rect">
            <a:avLst/>
          </a:prstGeom>
          <a:noFill/>
          <a:ln w="9525">
            <a:noFill/>
            <a:miter lim="800000"/>
            <a:headEnd/>
            <a:tailEnd/>
          </a:ln>
        </p:spPr>
      </p:pic>
      <p:sp>
        <p:nvSpPr>
          <p:cNvPr id="4" name="Title 1"/>
          <p:cNvSpPr txBox="1">
            <a:spLocks/>
          </p:cNvSpPr>
          <p:nvPr/>
        </p:nvSpPr>
        <p:spPr>
          <a:xfrm>
            <a:off x="457200" y="838200"/>
            <a:ext cx="8305800" cy="685800"/>
          </a:xfrm>
          <a:prstGeom prst="rect">
            <a:avLst/>
          </a:prstGeom>
        </p:spPr>
        <p:txBody>
          <a:bodyPr vert="horz" lIns="0" tIns="45720" rIns="0" bIns="0" anchor="b">
            <a:noAutofit/>
            <a:scene3d>
              <a:camera prst="orthographicFront"/>
              <a:lightRig rig="freezing" dir="t">
                <a:rot lat="0" lon="0" rev="5640000"/>
              </a:lightRig>
            </a:scene3d>
            <a:sp3d prstMaterial="flat">
              <a:contourClr>
                <a:schemeClr val="tx2"/>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tx2"/>
                </a:solidFill>
                <a:effectLst/>
                <a:uLnTx/>
                <a:uFillTx/>
                <a:latin typeface="+mj-lt"/>
                <a:ea typeface="+mj-ea"/>
                <a:cs typeface="+mj-cs"/>
              </a:rPr>
              <a:t>Model Building</a:t>
            </a:r>
            <a:endParaRPr kumimoji="0" lang="en-US" sz="4400" b="0" i="0" u="sng" strike="noStrike" kern="1200" cap="none" spc="0" normalizeH="0" baseline="0" noProof="0" dirty="0">
              <a:ln>
                <a:noFill/>
              </a:ln>
              <a:solidFill>
                <a:schemeClr val="tx2"/>
              </a:solidFill>
              <a:effectLst/>
              <a:uLnTx/>
              <a:uFillTx/>
              <a:latin typeface="+mj-lt"/>
              <a:ea typeface="+mj-ea"/>
              <a:cs typeface="+mj-cs"/>
            </a:endParaRPr>
          </a:p>
        </p:txBody>
      </p:sp>
      <p:sp>
        <p:nvSpPr>
          <p:cNvPr id="6" name="TextBox 5"/>
          <p:cNvSpPr txBox="1"/>
          <p:nvPr/>
        </p:nvSpPr>
        <p:spPr>
          <a:xfrm>
            <a:off x="1905000" y="6248400"/>
            <a:ext cx="5181600" cy="369332"/>
          </a:xfrm>
          <a:prstGeom prst="rect">
            <a:avLst/>
          </a:prstGeom>
          <a:noFill/>
        </p:spPr>
        <p:txBody>
          <a:bodyPr wrap="square" rtlCol="0">
            <a:spAutoFit/>
          </a:bodyPr>
          <a:lstStyle/>
          <a:p>
            <a:r>
              <a:rPr lang="en-GB" dirty="0" smtClean="0"/>
              <a:t>We are using 4-5 models for training and testing.</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4088"/>
            <a:ext cx="8763000" cy="667512"/>
          </a:xfrm>
        </p:spPr>
        <p:txBody>
          <a:bodyPr>
            <a:normAutofit/>
          </a:bodyPr>
          <a:lstStyle/>
          <a:p>
            <a:r>
              <a:rPr lang="en-US" sz="3200" b="1" u="sng" dirty="0" smtClean="0"/>
              <a:t>Accuracy and evaluation metrics of the models used</a:t>
            </a:r>
            <a:endParaRPr lang="en-US" sz="3200" b="1" u="sng" dirty="0"/>
          </a:p>
        </p:txBody>
      </p:sp>
      <p:pic>
        <p:nvPicPr>
          <p:cNvPr id="44034" name="Picture 2"/>
          <p:cNvPicPr>
            <a:picLocks noChangeAspect="1" noChangeArrowheads="1"/>
          </p:cNvPicPr>
          <p:nvPr/>
        </p:nvPicPr>
        <p:blipFill>
          <a:blip r:embed="rId2" cstate="print"/>
          <a:srcRect/>
          <a:stretch>
            <a:fillRect/>
          </a:stretch>
        </p:blipFill>
        <p:spPr bwMode="auto">
          <a:xfrm>
            <a:off x="609600" y="2057400"/>
            <a:ext cx="7124700" cy="1847850"/>
          </a:xfrm>
          <a:prstGeom prst="rect">
            <a:avLst/>
          </a:prstGeom>
          <a:noFill/>
          <a:ln w="9525">
            <a:noFill/>
            <a:miter lim="800000"/>
            <a:headEnd/>
            <a:tailEnd/>
          </a:ln>
        </p:spPr>
      </p:pic>
      <p:pic>
        <p:nvPicPr>
          <p:cNvPr id="44035" name="Picture 3"/>
          <p:cNvPicPr>
            <a:picLocks noChangeAspect="1" noChangeArrowheads="1"/>
          </p:cNvPicPr>
          <p:nvPr/>
        </p:nvPicPr>
        <p:blipFill>
          <a:blip r:embed="rId3" cstate="print"/>
          <a:srcRect/>
          <a:stretch>
            <a:fillRect/>
          </a:stretch>
        </p:blipFill>
        <p:spPr bwMode="auto">
          <a:xfrm>
            <a:off x="638175" y="4552950"/>
            <a:ext cx="7134225" cy="1847850"/>
          </a:xfrm>
          <a:prstGeom prst="rect">
            <a:avLst/>
          </a:prstGeom>
          <a:noFill/>
          <a:ln w="9525">
            <a:noFill/>
            <a:miter lim="800000"/>
            <a:headEnd/>
            <a:tailEnd/>
          </a:ln>
        </p:spPr>
      </p:pic>
      <p:sp>
        <p:nvSpPr>
          <p:cNvPr id="5" name="TextBox 4"/>
          <p:cNvSpPr txBox="1"/>
          <p:nvPr/>
        </p:nvSpPr>
        <p:spPr>
          <a:xfrm>
            <a:off x="609600" y="1600200"/>
            <a:ext cx="2376830" cy="369332"/>
          </a:xfrm>
          <a:prstGeom prst="rect">
            <a:avLst/>
          </a:prstGeom>
          <a:noFill/>
        </p:spPr>
        <p:txBody>
          <a:bodyPr wrap="square" rtlCol="0">
            <a:spAutoFit/>
          </a:bodyPr>
          <a:lstStyle/>
          <a:p>
            <a:r>
              <a:rPr lang="en-US" b="1" dirty="0" smtClean="0"/>
              <a:t>Logistic Regression</a:t>
            </a:r>
            <a:endParaRPr lang="en-US" b="1" dirty="0"/>
          </a:p>
        </p:txBody>
      </p:sp>
      <p:sp>
        <p:nvSpPr>
          <p:cNvPr id="6" name="TextBox 5"/>
          <p:cNvSpPr txBox="1"/>
          <p:nvPr/>
        </p:nvSpPr>
        <p:spPr>
          <a:xfrm>
            <a:off x="609600" y="4038600"/>
            <a:ext cx="2973710" cy="369332"/>
          </a:xfrm>
          <a:prstGeom prst="rect">
            <a:avLst/>
          </a:prstGeom>
          <a:noFill/>
        </p:spPr>
        <p:txBody>
          <a:bodyPr wrap="square" rtlCol="0">
            <a:spAutoFit/>
          </a:bodyPr>
          <a:lstStyle/>
          <a:p>
            <a:r>
              <a:rPr lang="en-US" b="1" dirty="0" smtClean="0"/>
              <a:t>Decision Tree Classifier</a:t>
            </a:r>
            <a:endParaRPr lang="en-US"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763000" cy="609600"/>
          </a:xfrm>
        </p:spPr>
        <p:txBody>
          <a:bodyPr>
            <a:normAutofit/>
          </a:bodyPr>
          <a:lstStyle/>
          <a:p>
            <a:r>
              <a:rPr lang="en-US" sz="3200" b="1" u="sng" dirty="0" smtClean="0"/>
              <a:t>Accuracy and evaluation metrics of the models used</a:t>
            </a:r>
            <a:endParaRPr lang="en-US" sz="3200" b="1" u="sng" dirty="0"/>
          </a:p>
        </p:txBody>
      </p:sp>
      <p:sp>
        <p:nvSpPr>
          <p:cNvPr id="5" name="TextBox 4"/>
          <p:cNvSpPr txBox="1"/>
          <p:nvPr/>
        </p:nvSpPr>
        <p:spPr>
          <a:xfrm>
            <a:off x="609600" y="1447800"/>
            <a:ext cx="2895600" cy="369332"/>
          </a:xfrm>
          <a:prstGeom prst="rect">
            <a:avLst/>
          </a:prstGeom>
          <a:noFill/>
        </p:spPr>
        <p:txBody>
          <a:bodyPr wrap="square" rtlCol="0">
            <a:spAutoFit/>
          </a:bodyPr>
          <a:lstStyle/>
          <a:p>
            <a:r>
              <a:rPr lang="en-US" b="1" dirty="0" smtClean="0"/>
              <a:t>Random Forest Classifier</a:t>
            </a:r>
            <a:endParaRPr lang="en-US" b="1" dirty="0"/>
          </a:p>
        </p:txBody>
      </p:sp>
      <p:sp>
        <p:nvSpPr>
          <p:cNvPr id="6" name="TextBox 5"/>
          <p:cNvSpPr txBox="1"/>
          <p:nvPr/>
        </p:nvSpPr>
        <p:spPr>
          <a:xfrm>
            <a:off x="609600" y="3962400"/>
            <a:ext cx="4495800" cy="369332"/>
          </a:xfrm>
          <a:prstGeom prst="rect">
            <a:avLst/>
          </a:prstGeom>
          <a:noFill/>
        </p:spPr>
        <p:txBody>
          <a:bodyPr wrap="square" rtlCol="0">
            <a:spAutoFit/>
          </a:bodyPr>
          <a:lstStyle/>
          <a:p>
            <a:r>
              <a:rPr lang="en-US" b="1" dirty="0" smtClean="0"/>
              <a:t>Gradient Boosting Classifier</a:t>
            </a:r>
            <a:endParaRPr lang="en-US" b="1" dirty="0"/>
          </a:p>
        </p:txBody>
      </p:sp>
      <p:pic>
        <p:nvPicPr>
          <p:cNvPr id="45058" name="Picture 2"/>
          <p:cNvPicPr>
            <a:picLocks noChangeAspect="1" noChangeArrowheads="1"/>
          </p:cNvPicPr>
          <p:nvPr/>
        </p:nvPicPr>
        <p:blipFill>
          <a:blip r:embed="rId2" cstate="print"/>
          <a:srcRect/>
          <a:stretch>
            <a:fillRect/>
          </a:stretch>
        </p:blipFill>
        <p:spPr bwMode="auto">
          <a:xfrm>
            <a:off x="685800" y="1828800"/>
            <a:ext cx="7315200" cy="1882732"/>
          </a:xfrm>
          <a:prstGeom prst="rect">
            <a:avLst/>
          </a:prstGeom>
          <a:noFill/>
          <a:ln w="9525">
            <a:noFill/>
            <a:miter lim="800000"/>
            <a:headEnd/>
            <a:tailEnd/>
          </a:ln>
        </p:spPr>
      </p:pic>
      <p:pic>
        <p:nvPicPr>
          <p:cNvPr id="45059" name="Picture 3"/>
          <p:cNvPicPr>
            <a:picLocks noChangeAspect="1" noChangeArrowheads="1"/>
          </p:cNvPicPr>
          <p:nvPr/>
        </p:nvPicPr>
        <p:blipFill>
          <a:blip r:embed="rId3" cstate="print"/>
          <a:srcRect/>
          <a:stretch>
            <a:fillRect/>
          </a:stretch>
        </p:blipFill>
        <p:spPr bwMode="auto">
          <a:xfrm>
            <a:off x="712076" y="4419600"/>
            <a:ext cx="7746124" cy="18288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43712"/>
          </a:xfrm>
        </p:spPr>
        <p:txBody>
          <a:bodyPr>
            <a:normAutofit/>
          </a:bodyPr>
          <a:lstStyle/>
          <a:p>
            <a:r>
              <a:rPr lang="en-US" sz="3200" b="1" u="sng" dirty="0" smtClean="0"/>
              <a:t>Cross validation</a:t>
            </a:r>
            <a:endParaRPr lang="en-US" sz="3200" b="1" u="sng" dirty="0"/>
          </a:p>
        </p:txBody>
      </p:sp>
      <p:sp>
        <p:nvSpPr>
          <p:cNvPr id="4" name="Rectangle 3"/>
          <p:cNvSpPr/>
          <p:nvPr/>
        </p:nvSpPr>
        <p:spPr>
          <a:xfrm>
            <a:off x="762000" y="5257800"/>
            <a:ext cx="7848600" cy="923330"/>
          </a:xfrm>
          <a:prstGeom prst="rect">
            <a:avLst/>
          </a:prstGeom>
        </p:spPr>
        <p:txBody>
          <a:bodyPr wrap="square">
            <a:spAutoFit/>
          </a:bodyPr>
          <a:lstStyle/>
          <a:p>
            <a:r>
              <a:rPr lang="en-GB" dirty="0" smtClean="0"/>
              <a:t>Looking at difference of accuracy and cv mean, opting for RandomForestClassifier() as our best model with accuracy of 92% and having least difference between accuracy and cv mean.</a:t>
            </a:r>
            <a:endParaRPr lang="en-US" dirty="0"/>
          </a:p>
        </p:txBody>
      </p:sp>
      <p:pic>
        <p:nvPicPr>
          <p:cNvPr id="46082" name="Picture 2"/>
          <p:cNvPicPr>
            <a:picLocks noChangeAspect="1" noChangeArrowheads="1"/>
          </p:cNvPicPr>
          <p:nvPr/>
        </p:nvPicPr>
        <p:blipFill>
          <a:blip r:embed="rId2" cstate="print"/>
          <a:srcRect/>
          <a:stretch>
            <a:fillRect/>
          </a:stretch>
        </p:blipFill>
        <p:spPr bwMode="auto">
          <a:xfrm>
            <a:off x="914400" y="1828800"/>
            <a:ext cx="7239001" cy="1890598"/>
          </a:xfrm>
          <a:prstGeom prst="rect">
            <a:avLst/>
          </a:prstGeom>
          <a:noFill/>
          <a:ln w="9525">
            <a:noFill/>
            <a:miter lim="800000"/>
            <a:headEnd/>
            <a:tailEnd/>
          </a:ln>
        </p:spPr>
      </p:pic>
      <p:pic>
        <p:nvPicPr>
          <p:cNvPr id="46083" name="Picture 3"/>
          <p:cNvPicPr>
            <a:picLocks noChangeAspect="1" noChangeArrowheads="1"/>
          </p:cNvPicPr>
          <p:nvPr/>
        </p:nvPicPr>
        <p:blipFill>
          <a:blip r:embed="rId3" cstate="print"/>
          <a:srcRect/>
          <a:stretch>
            <a:fillRect/>
          </a:stretch>
        </p:blipFill>
        <p:spPr bwMode="auto">
          <a:xfrm>
            <a:off x="914400" y="3886200"/>
            <a:ext cx="7239000" cy="121468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1312"/>
          </a:xfrm>
        </p:spPr>
        <p:txBody>
          <a:bodyPr>
            <a:normAutofit/>
          </a:bodyPr>
          <a:lstStyle/>
          <a:p>
            <a:r>
              <a:rPr lang="en-US" sz="3200" b="1" u="sng" dirty="0" smtClean="0"/>
              <a:t>Hyper parameter Tuning</a:t>
            </a:r>
            <a:endParaRPr lang="en-US" sz="3200" u="sng" dirty="0"/>
          </a:p>
        </p:txBody>
      </p:sp>
      <p:pic>
        <p:nvPicPr>
          <p:cNvPr id="47106" name="Picture 2"/>
          <p:cNvPicPr>
            <a:picLocks noChangeAspect="1" noChangeArrowheads="1"/>
          </p:cNvPicPr>
          <p:nvPr/>
        </p:nvPicPr>
        <p:blipFill>
          <a:blip r:embed="rId2" cstate="print"/>
          <a:srcRect/>
          <a:stretch>
            <a:fillRect/>
          </a:stretch>
        </p:blipFill>
        <p:spPr bwMode="auto">
          <a:xfrm>
            <a:off x="609600" y="1828800"/>
            <a:ext cx="7969827" cy="3352800"/>
          </a:xfrm>
          <a:prstGeom prst="rect">
            <a:avLst/>
          </a:prstGeom>
          <a:noFill/>
          <a:ln w="9525">
            <a:noFill/>
            <a:miter lim="800000"/>
            <a:headEnd/>
            <a:tailEnd/>
          </a:ln>
        </p:spPr>
      </p:pic>
      <p:sp>
        <p:nvSpPr>
          <p:cNvPr id="4" name="TextBox 3"/>
          <p:cNvSpPr txBox="1"/>
          <p:nvPr/>
        </p:nvSpPr>
        <p:spPr>
          <a:xfrm>
            <a:off x="381000" y="5486400"/>
            <a:ext cx="8382000" cy="646331"/>
          </a:xfrm>
          <a:prstGeom prst="rect">
            <a:avLst/>
          </a:prstGeom>
          <a:noFill/>
        </p:spPr>
        <p:txBody>
          <a:bodyPr wrap="square" rtlCol="0">
            <a:spAutoFit/>
          </a:bodyPr>
          <a:lstStyle/>
          <a:p>
            <a:r>
              <a:rPr lang="en-GB" dirty="0" smtClean="0"/>
              <a:t>Using hyper parameter tuning for better accuracy and to avoid over fitting issues with best parameters on selected model.</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43712"/>
          </a:xfrm>
        </p:spPr>
        <p:txBody>
          <a:bodyPr>
            <a:normAutofit/>
          </a:bodyPr>
          <a:lstStyle/>
          <a:p>
            <a:r>
              <a:rPr lang="en-US" sz="3200" b="1" u="sng" dirty="0" smtClean="0"/>
              <a:t>Hyper parameter tuning with best parameters</a:t>
            </a:r>
            <a:endParaRPr lang="en-US" sz="3200" b="1" u="sng" dirty="0"/>
          </a:p>
        </p:txBody>
      </p:sp>
      <p:pic>
        <p:nvPicPr>
          <p:cNvPr id="48130" name="Picture 2"/>
          <p:cNvPicPr>
            <a:picLocks noChangeAspect="1" noChangeArrowheads="1"/>
          </p:cNvPicPr>
          <p:nvPr/>
        </p:nvPicPr>
        <p:blipFill>
          <a:blip r:embed="rId2" cstate="print"/>
          <a:srcRect/>
          <a:stretch>
            <a:fillRect/>
          </a:stretch>
        </p:blipFill>
        <p:spPr bwMode="auto">
          <a:xfrm>
            <a:off x="424543" y="2133600"/>
            <a:ext cx="8414657" cy="1752600"/>
          </a:xfrm>
          <a:prstGeom prst="rect">
            <a:avLst/>
          </a:prstGeom>
          <a:noFill/>
          <a:ln w="9525">
            <a:noFill/>
            <a:miter lim="800000"/>
            <a:headEnd/>
            <a:tailEnd/>
          </a:ln>
        </p:spPr>
      </p:pic>
      <p:sp>
        <p:nvSpPr>
          <p:cNvPr id="4" name="Rectangle 3"/>
          <p:cNvSpPr/>
          <p:nvPr/>
        </p:nvSpPr>
        <p:spPr>
          <a:xfrm>
            <a:off x="381000" y="4419600"/>
            <a:ext cx="8382000" cy="646331"/>
          </a:xfrm>
          <a:prstGeom prst="rect">
            <a:avLst/>
          </a:prstGeom>
        </p:spPr>
        <p:txBody>
          <a:bodyPr wrap="square">
            <a:spAutoFit/>
          </a:bodyPr>
          <a:lstStyle/>
          <a:p>
            <a:r>
              <a:rPr lang="en-GB" dirty="0" smtClean="0"/>
              <a:t>We are getting model accuracy as 91% and cv mean as 0.92, this shows our model is performing good.</a:t>
            </a:r>
            <a:endParaRPr lang="en-GB"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305800" cy="609600"/>
          </a:xfrm>
        </p:spPr>
        <p:txBody>
          <a:bodyPr>
            <a:normAutofit/>
          </a:bodyPr>
          <a:lstStyle/>
          <a:p>
            <a:r>
              <a:rPr lang="en-US" sz="3200" b="1" u="sng" dirty="0" smtClean="0"/>
              <a:t>AUC-ROC Curve</a:t>
            </a:r>
            <a:endParaRPr lang="en-US" sz="3200" b="1" u="sng" dirty="0"/>
          </a:p>
        </p:txBody>
      </p:sp>
      <p:pic>
        <p:nvPicPr>
          <p:cNvPr id="49154" name="Picture 2"/>
          <p:cNvPicPr>
            <a:picLocks noChangeAspect="1" noChangeArrowheads="1"/>
          </p:cNvPicPr>
          <p:nvPr/>
        </p:nvPicPr>
        <p:blipFill>
          <a:blip r:embed="rId2" cstate="print"/>
          <a:srcRect/>
          <a:stretch>
            <a:fillRect/>
          </a:stretch>
        </p:blipFill>
        <p:spPr bwMode="auto">
          <a:xfrm>
            <a:off x="381000" y="1904999"/>
            <a:ext cx="8534400" cy="1524001"/>
          </a:xfrm>
          <a:prstGeom prst="rect">
            <a:avLst/>
          </a:prstGeom>
          <a:noFill/>
          <a:ln w="9525">
            <a:noFill/>
            <a:miter lim="800000"/>
            <a:headEnd/>
            <a:tailEnd/>
          </a:ln>
        </p:spPr>
      </p:pic>
      <p:sp>
        <p:nvSpPr>
          <p:cNvPr id="4" name="Rectangle 3"/>
          <p:cNvSpPr/>
          <p:nvPr/>
        </p:nvSpPr>
        <p:spPr>
          <a:xfrm>
            <a:off x="381000" y="3505199"/>
            <a:ext cx="8534400" cy="369332"/>
          </a:xfrm>
          <a:prstGeom prst="rect">
            <a:avLst/>
          </a:prstGeom>
        </p:spPr>
        <p:txBody>
          <a:bodyPr wrap="square">
            <a:spAutoFit/>
          </a:bodyPr>
          <a:lstStyle/>
          <a:p>
            <a:r>
              <a:rPr lang="en-GB" dirty="0" smtClean="0"/>
              <a:t>Applying AUC-ROC curve on selected model i.e. RandomForestClassifier()</a:t>
            </a:r>
            <a:endParaRPr lang="en-US" dirty="0"/>
          </a:p>
        </p:txBody>
      </p:sp>
      <p:pic>
        <p:nvPicPr>
          <p:cNvPr id="49155" name="Picture 3"/>
          <p:cNvPicPr>
            <a:picLocks noChangeAspect="1" noChangeArrowheads="1"/>
          </p:cNvPicPr>
          <p:nvPr/>
        </p:nvPicPr>
        <p:blipFill>
          <a:blip r:embed="rId3" cstate="print"/>
          <a:srcRect/>
          <a:stretch>
            <a:fillRect/>
          </a:stretch>
        </p:blipFill>
        <p:spPr bwMode="auto">
          <a:xfrm>
            <a:off x="457200" y="4114800"/>
            <a:ext cx="8229600" cy="1049930"/>
          </a:xfrm>
          <a:prstGeom prst="rect">
            <a:avLst/>
          </a:prstGeom>
          <a:noFill/>
          <a:ln w="9525">
            <a:noFill/>
            <a:miter lim="800000"/>
            <a:headEnd/>
            <a:tailEnd/>
          </a:ln>
        </p:spPr>
      </p:pic>
      <p:sp>
        <p:nvSpPr>
          <p:cNvPr id="6" name="Rectangle 5"/>
          <p:cNvSpPr/>
          <p:nvPr/>
        </p:nvSpPr>
        <p:spPr>
          <a:xfrm>
            <a:off x="1066800" y="5257800"/>
            <a:ext cx="7162800" cy="369332"/>
          </a:xfrm>
          <a:prstGeom prst="rect">
            <a:avLst/>
          </a:prstGeom>
        </p:spPr>
        <p:txBody>
          <a:bodyPr wrap="square">
            <a:spAutoFit/>
          </a:bodyPr>
          <a:lstStyle/>
          <a:p>
            <a:r>
              <a:rPr lang="en-GB" dirty="0" smtClean="0"/>
              <a:t>Calculating </a:t>
            </a:r>
            <a:r>
              <a:rPr lang="en-GB" dirty="0" err="1" smtClean="0"/>
              <a:t>fpr</a:t>
            </a:r>
            <a:r>
              <a:rPr lang="en-GB" dirty="0" smtClean="0"/>
              <a:t>, </a:t>
            </a:r>
            <a:r>
              <a:rPr lang="en-GB" dirty="0" err="1" smtClean="0"/>
              <a:t>tpr</a:t>
            </a:r>
            <a:r>
              <a:rPr lang="en-GB" dirty="0" smtClean="0"/>
              <a:t>, thresholds for selected model</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762000"/>
          </a:xfrm>
        </p:spPr>
        <p:txBody>
          <a:bodyPr>
            <a:normAutofit/>
          </a:bodyPr>
          <a:lstStyle/>
          <a:p>
            <a:r>
              <a:rPr lang="en-US" sz="3200" b="1" u="sng" dirty="0" smtClean="0"/>
              <a:t>Plotting AUC-ROC Curve</a:t>
            </a:r>
            <a:endParaRPr lang="en-US" sz="3200" b="1" u="sng" dirty="0"/>
          </a:p>
        </p:txBody>
      </p:sp>
      <p:pic>
        <p:nvPicPr>
          <p:cNvPr id="50178" name="Picture 2"/>
          <p:cNvPicPr>
            <a:picLocks noChangeAspect="1" noChangeArrowheads="1"/>
          </p:cNvPicPr>
          <p:nvPr/>
        </p:nvPicPr>
        <p:blipFill>
          <a:blip r:embed="rId2" cstate="print"/>
          <a:srcRect/>
          <a:stretch>
            <a:fillRect/>
          </a:stretch>
        </p:blipFill>
        <p:spPr bwMode="auto">
          <a:xfrm>
            <a:off x="990600" y="1371600"/>
            <a:ext cx="7162800" cy="3581400"/>
          </a:xfrm>
          <a:prstGeom prst="rect">
            <a:avLst/>
          </a:prstGeom>
          <a:noFill/>
          <a:ln w="9525">
            <a:noFill/>
            <a:miter lim="800000"/>
            <a:headEnd/>
            <a:tailEnd/>
          </a:ln>
        </p:spPr>
      </p:pic>
      <p:pic>
        <p:nvPicPr>
          <p:cNvPr id="50179" name="Picture 3"/>
          <p:cNvPicPr>
            <a:picLocks noChangeAspect="1" noChangeArrowheads="1"/>
          </p:cNvPicPr>
          <p:nvPr/>
        </p:nvPicPr>
        <p:blipFill>
          <a:blip r:embed="rId3" cstate="print"/>
          <a:srcRect/>
          <a:stretch>
            <a:fillRect/>
          </a:stretch>
        </p:blipFill>
        <p:spPr bwMode="auto">
          <a:xfrm>
            <a:off x="1752600" y="5029200"/>
            <a:ext cx="5524500" cy="1038225"/>
          </a:xfrm>
          <a:prstGeom prst="rect">
            <a:avLst/>
          </a:prstGeom>
          <a:noFill/>
          <a:ln w="9525">
            <a:noFill/>
            <a:miter lim="800000"/>
            <a:headEnd/>
            <a:tailEnd/>
          </a:ln>
        </p:spPr>
      </p:pic>
      <p:sp>
        <p:nvSpPr>
          <p:cNvPr id="5" name="TextBox 4"/>
          <p:cNvSpPr txBox="1"/>
          <p:nvPr/>
        </p:nvSpPr>
        <p:spPr>
          <a:xfrm>
            <a:off x="838200" y="6172200"/>
            <a:ext cx="7278724" cy="369332"/>
          </a:xfrm>
          <a:prstGeom prst="rect">
            <a:avLst/>
          </a:prstGeom>
          <a:noFill/>
        </p:spPr>
        <p:txBody>
          <a:bodyPr wrap="square" rtlCol="0">
            <a:spAutoFit/>
          </a:bodyPr>
          <a:lstStyle/>
          <a:p>
            <a:r>
              <a:rPr lang="en-GB" dirty="0" smtClean="0"/>
              <a:t>Getting good accuracy score and AUC-ROC score for the model selected</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rmAutofit/>
          </a:bodyPr>
          <a:lstStyle/>
          <a:p>
            <a:r>
              <a:rPr lang="en-US" sz="4400" b="1" u="sng" dirty="0" smtClean="0"/>
              <a:t>Saving the model</a:t>
            </a:r>
            <a:endParaRPr lang="en-US" sz="4400" u="sng" dirty="0"/>
          </a:p>
        </p:txBody>
      </p:sp>
      <p:pic>
        <p:nvPicPr>
          <p:cNvPr id="51202" name="Picture 2"/>
          <p:cNvPicPr>
            <a:picLocks noChangeAspect="1" noChangeArrowheads="1"/>
          </p:cNvPicPr>
          <p:nvPr/>
        </p:nvPicPr>
        <p:blipFill>
          <a:blip r:embed="rId2" cstate="print"/>
          <a:srcRect/>
          <a:stretch>
            <a:fillRect/>
          </a:stretch>
        </p:blipFill>
        <p:spPr bwMode="auto">
          <a:xfrm>
            <a:off x="1066800" y="2286000"/>
            <a:ext cx="6172200" cy="1572164"/>
          </a:xfrm>
          <a:prstGeom prst="rect">
            <a:avLst/>
          </a:prstGeom>
          <a:noFill/>
          <a:ln w="9525">
            <a:noFill/>
            <a:miter lim="800000"/>
            <a:headEnd/>
            <a:tailEnd/>
          </a:ln>
        </p:spPr>
      </p:pic>
      <p:sp>
        <p:nvSpPr>
          <p:cNvPr id="4" name="TextBox 3"/>
          <p:cNvSpPr txBox="1"/>
          <p:nvPr/>
        </p:nvSpPr>
        <p:spPr>
          <a:xfrm>
            <a:off x="609600" y="4495800"/>
            <a:ext cx="8337782" cy="646331"/>
          </a:xfrm>
          <a:prstGeom prst="rect">
            <a:avLst/>
          </a:prstGeom>
          <a:noFill/>
        </p:spPr>
        <p:txBody>
          <a:bodyPr wrap="square" rtlCol="0">
            <a:spAutoFit/>
          </a:bodyPr>
          <a:lstStyle/>
          <a:p>
            <a:r>
              <a:rPr lang="en-US" dirty="0" smtClean="0"/>
              <a:t>Saving the model selected using pickle in pickle file to convert it into byte stream.</a:t>
            </a:r>
          </a:p>
          <a:p>
            <a:r>
              <a:rPr lang="en-US" dirty="0" smtClean="0"/>
              <a:t>This is called Serialization.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15112"/>
          </a:xfrm>
        </p:spPr>
        <p:txBody>
          <a:bodyPr>
            <a:normAutofit fontScale="90000"/>
          </a:bodyPr>
          <a:lstStyle/>
          <a:p>
            <a:r>
              <a:rPr lang="en-US" sz="3600" b="1" u="sng" dirty="0" smtClean="0"/>
              <a:t>Import</a:t>
            </a:r>
            <a:r>
              <a:rPr lang="en-US" sz="3200" b="1" u="sng" dirty="0" smtClean="0"/>
              <a:t> dataset</a:t>
            </a:r>
            <a:endParaRPr lang="en-US" sz="3200" b="1" u="sng" dirty="0"/>
          </a:p>
        </p:txBody>
      </p:sp>
      <p:pic>
        <p:nvPicPr>
          <p:cNvPr id="1026" name="Picture 2"/>
          <p:cNvPicPr>
            <a:picLocks noChangeAspect="1" noChangeArrowheads="1"/>
          </p:cNvPicPr>
          <p:nvPr/>
        </p:nvPicPr>
        <p:blipFill>
          <a:blip r:embed="rId2" cstate="print"/>
          <a:srcRect/>
          <a:stretch>
            <a:fillRect/>
          </a:stretch>
        </p:blipFill>
        <p:spPr bwMode="auto">
          <a:xfrm>
            <a:off x="592521" y="1600200"/>
            <a:ext cx="7941879" cy="4572000"/>
          </a:xfrm>
          <a:prstGeom prst="rect">
            <a:avLst/>
          </a:prstGeom>
          <a:noFill/>
          <a:ln w="9525">
            <a:noFill/>
            <a:miter lim="800000"/>
            <a:headEnd/>
            <a:tailEnd/>
          </a:ln>
        </p:spPr>
      </p:pic>
      <p:sp>
        <p:nvSpPr>
          <p:cNvPr id="5" name="TextBox 4"/>
          <p:cNvSpPr txBox="1"/>
          <p:nvPr/>
        </p:nvSpPr>
        <p:spPr>
          <a:xfrm>
            <a:off x="1676400" y="6248400"/>
            <a:ext cx="6019800" cy="369332"/>
          </a:xfrm>
          <a:prstGeom prst="rect">
            <a:avLst/>
          </a:prstGeom>
          <a:noFill/>
        </p:spPr>
        <p:txBody>
          <a:bodyPr wrap="square" rtlCol="0">
            <a:spAutoFit/>
          </a:bodyPr>
          <a:lstStyle/>
          <a:p>
            <a:r>
              <a:rPr lang="en-GB" dirty="0" smtClean="0"/>
              <a:t>Dataset is having numeric and categorical columns.</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762000"/>
          </a:xfrm>
        </p:spPr>
        <p:txBody>
          <a:bodyPr>
            <a:noAutofit/>
          </a:bodyPr>
          <a:lstStyle/>
          <a:p>
            <a:r>
              <a:rPr lang="en-US" sz="4400" b="1" u="sng" dirty="0" smtClean="0"/>
              <a:t>Conclusion</a:t>
            </a:r>
            <a:endParaRPr lang="en-US" sz="4400" b="1" u="sng" dirty="0"/>
          </a:p>
        </p:txBody>
      </p:sp>
      <p:pic>
        <p:nvPicPr>
          <p:cNvPr id="52226" name="Picture 2"/>
          <p:cNvPicPr>
            <a:picLocks noChangeAspect="1" noChangeArrowheads="1"/>
          </p:cNvPicPr>
          <p:nvPr/>
        </p:nvPicPr>
        <p:blipFill>
          <a:blip r:embed="rId2" cstate="print"/>
          <a:srcRect/>
          <a:stretch>
            <a:fillRect/>
          </a:stretch>
        </p:blipFill>
        <p:spPr bwMode="auto">
          <a:xfrm>
            <a:off x="914400" y="1295400"/>
            <a:ext cx="7010400" cy="1101934"/>
          </a:xfrm>
          <a:prstGeom prst="rect">
            <a:avLst/>
          </a:prstGeom>
          <a:noFill/>
          <a:ln w="9525">
            <a:noFill/>
            <a:miter lim="800000"/>
            <a:headEnd/>
            <a:tailEnd/>
          </a:ln>
        </p:spPr>
      </p:pic>
      <p:pic>
        <p:nvPicPr>
          <p:cNvPr id="52227" name="Picture 3"/>
          <p:cNvPicPr>
            <a:picLocks noChangeAspect="1" noChangeArrowheads="1"/>
          </p:cNvPicPr>
          <p:nvPr/>
        </p:nvPicPr>
        <p:blipFill>
          <a:blip r:embed="rId3" cstate="print"/>
          <a:srcRect/>
          <a:stretch>
            <a:fillRect/>
          </a:stretch>
        </p:blipFill>
        <p:spPr bwMode="auto">
          <a:xfrm>
            <a:off x="1143000" y="2514600"/>
            <a:ext cx="6476999" cy="41338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3200" b="1" u="sng" dirty="0" smtClean="0"/>
              <a:t>Checking column details</a:t>
            </a:r>
            <a:endParaRPr lang="en-US" sz="3200" b="1" u="sng" dirty="0"/>
          </a:p>
        </p:txBody>
      </p:sp>
      <p:pic>
        <p:nvPicPr>
          <p:cNvPr id="2052" name="Picture 4"/>
          <p:cNvPicPr>
            <a:picLocks noGrp="1" noChangeAspect="1" noChangeArrowheads="1"/>
          </p:cNvPicPr>
          <p:nvPr>
            <p:ph idx="1"/>
          </p:nvPr>
        </p:nvPicPr>
        <p:blipFill>
          <a:blip r:embed="rId2" cstate="print"/>
          <a:srcRect/>
          <a:stretch>
            <a:fillRect/>
          </a:stretch>
        </p:blipFill>
        <p:spPr bwMode="auto">
          <a:xfrm>
            <a:off x="914400" y="1981200"/>
            <a:ext cx="7466149" cy="2667000"/>
          </a:xfrm>
          <a:prstGeom prst="rect">
            <a:avLst/>
          </a:prstGeom>
          <a:noFill/>
          <a:ln w="9525">
            <a:noFill/>
            <a:miter lim="800000"/>
            <a:headEnd/>
            <a:tailEnd/>
          </a:ln>
        </p:spPr>
      </p:pic>
      <p:sp>
        <p:nvSpPr>
          <p:cNvPr id="10" name="TextBox 9"/>
          <p:cNvSpPr txBox="1"/>
          <p:nvPr/>
        </p:nvSpPr>
        <p:spPr>
          <a:xfrm>
            <a:off x="457201" y="5334000"/>
            <a:ext cx="8458200" cy="646331"/>
          </a:xfrm>
          <a:prstGeom prst="rect">
            <a:avLst/>
          </a:prstGeom>
          <a:noFill/>
        </p:spPr>
        <p:txBody>
          <a:bodyPr wrap="square" rtlCol="0">
            <a:spAutoFit/>
          </a:bodyPr>
          <a:lstStyle/>
          <a:p>
            <a:r>
              <a:rPr lang="en-GB" dirty="0" smtClean="0"/>
              <a:t>Columns names are displayed where 'label' is the target variable and all other </a:t>
            </a:r>
          </a:p>
          <a:p>
            <a:pPr algn="ctr"/>
            <a:r>
              <a:rPr lang="en-GB" dirty="0" smtClean="0"/>
              <a:t>are independent variables.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1312"/>
          </a:xfrm>
        </p:spPr>
        <p:txBody>
          <a:bodyPr>
            <a:normAutofit/>
          </a:bodyPr>
          <a:lstStyle/>
          <a:p>
            <a:r>
              <a:rPr lang="en-US" sz="3200" b="1" u="sng" dirty="0" smtClean="0"/>
              <a:t>Checking for dataset information</a:t>
            </a:r>
            <a:endParaRPr lang="en-US" sz="3200" b="1" u="sng" dirty="0"/>
          </a:p>
        </p:txBody>
      </p:sp>
      <p:sp>
        <p:nvSpPr>
          <p:cNvPr id="4" name="Title 1"/>
          <p:cNvSpPr txBox="1">
            <a:spLocks/>
          </p:cNvSpPr>
          <p:nvPr/>
        </p:nvSpPr>
        <p:spPr>
          <a:xfrm>
            <a:off x="304800" y="5943600"/>
            <a:ext cx="8229600" cy="762000"/>
          </a:xfrm>
          <a:prstGeom prst="rect">
            <a:avLst/>
          </a:prstGeom>
        </p:spPr>
        <p:txBody>
          <a:bodyPr vert="horz" lIns="91440" tIns="45720" rIns="91440" bIns="45720" rtlCol="0" anchor="ctr">
            <a:normAutofit fontScale="92500" lnSpcReduction="10000"/>
          </a:bodyPr>
          <a:lstStyle/>
          <a:p>
            <a:pPr lvl="0" algn="ctr">
              <a:spcBef>
                <a:spcPct val="0"/>
              </a:spcBef>
            </a:pPr>
            <a:r>
              <a:rPr lang="en-GB" sz="1600" dirty="0" smtClean="0"/>
              <a:t>It gives additional information regarding the dataset like </a:t>
            </a:r>
            <a:r>
              <a:rPr lang="en-GB" sz="1600" dirty="0" err="1" smtClean="0"/>
              <a:t>RangeIndex</a:t>
            </a:r>
            <a:r>
              <a:rPr lang="en-GB" sz="1600" dirty="0" smtClean="0"/>
              <a:t>, Data columns, </a:t>
            </a:r>
            <a:r>
              <a:rPr lang="en-GB" sz="1600" dirty="0" err="1" smtClean="0"/>
              <a:t>datatypes</a:t>
            </a:r>
            <a:r>
              <a:rPr lang="en-GB" sz="1600" dirty="0" smtClean="0"/>
              <a:t>. We could not see null values in the data summary. '</a:t>
            </a:r>
            <a:r>
              <a:rPr lang="en-GB" sz="1600" dirty="0" err="1" smtClean="0"/>
              <a:t>pdate</a:t>
            </a:r>
            <a:r>
              <a:rPr lang="en-GB" sz="1600" dirty="0" smtClean="0"/>
              <a:t>' is date field but it is of object type, hence need to treat this column.</a:t>
            </a:r>
            <a:endParaRPr kumimoji="0" lang="en-US" sz="1600" b="1" i="0" u="sng" strike="noStrike" kern="1200" cap="none" spc="0" normalizeH="0" baseline="0" noProof="0" dirty="0" smtClean="0">
              <a:ln>
                <a:noFill/>
              </a:ln>
              <a:solidFill>
                <a:schemeClr val="tx1"/>
              </a:solidFill>
              <a:effectLst/>
              <a:uLnTx/>
              <a:uFillTx/>
              <a:latin typeface="+mj-lt"/>
              <a:ea typeface="+mj-ea"/>
              <a:cs typeface="+mj-cs"/>
            </a:endParaRPr>
          </a:p>
        </p:txBody>
      </p:sp>
      <p:pic>
        <p:nvPicPr>
          <p:cNvPr id="3074" name="Picture 2"/>
          <p:cNvPicPr>
            <a:picLocks noChangeAspect="1" noChangeArrowheads="1"/>
          </p:cNvPicPr>
          <p:nvPr/>
        </p:nvPicPr>
        <p:blipFill>
          <a:blip r:embed="rId2" cstate="print"/>
          <a:srcRect/>
          <a:stretch>
            <a:fillRect/>
          </a:stretch>
        </p:blipFill>
        <p:spPr bwMode="auto">
          <a:xfrm>
            <a:off x="990599" y="1524000"/>
            <a:ext cx="5638801" cy="4038599"/>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305800" cy="762000"/>
          </a:xfrm>
        </p:spPr>
        <p:txBody>
          <a:bodyPr>
            <a:normAutofit/>
          </a:bodyPr>
          <a:lstStyle/>
          <a:p>
            <a:r>
              <a:rPr lang="en-US" sz="4400" b="1" u="sng" dirty="0" smtClean="0"/>
              <a:t>Feature</a:t>
            </a:r>
            <a:r>
              <a:rPr lang="en-US" sz="4500" b="1" u="sng" dirty="0" smtClean="0"/>
              <a:t> Engineering</a:t>
            </a:r>
            <a:endParaRPr lang="en-US" sz="4500" b="1" u="sng" dirty="0"/>
          </a:p>
        </p:txBody>
      </p:sp>
      <p:pic>
        <p:nvPicPr>
          <p:cNvPr id="4098" name="Picture 2"/>
          <p:cNvPicPr>
            <a:picLocks noChangeAspect="1" noChangeArrowheads="1"/>
          </p:cNvPicPr>
          <p:nvPr/>
        </p:nvPicPr>
        <p:blipFill>
          <a:blip r:embed="rId2" cstate="print"/>
          <a:srcRect/>
          <a:stretch>
            <a:fillRect/>
          </a:stretch>
        </p:blipFill>
        <p:spPr bwMode="auto">
          <a:xfrm>
            <a:off x="1295399" y="2209800"/>
            <a:ext cx="5470071" cy="1905000"/>
          </a:xfrm>
          <a:prstGeom prst="rect">
            <a:avLst/>
          </a:prstGeom>
          <a:noFill/>
          <a:ln w="9525">
            <a:noFill/>
            <a:miter lim="800000"/>
            <a:headEnd/>
            <a:tailEnd/>
          </a:ln>
        </p:spPr>
      </p:pic>
      <p:sp>
        <p:nvSpPr>
          <p:cNvPr id="4" name="TextBox 3"/>
          <p:cNvSpPr txBox="1"/>
          <p:nvPr/>
        </p:nvSpPr>
        <p:spPr>
          <a:xfrm>
            <a:off x="838200" y="4876800"/>
            <a:ext cx="7920473" cy="369332"/>
          </a:xfrm>
          <a:prstGeom prst="rect">
            <a:avLst/>
          </a:prstGeom>
          <a:noFill/>
        </p:spPr>
        <p:txBody>
          <a:bodyPr wrap="square" rtlCol="0">
            <a:spAutoFit/>
          </a:bodyPr>
          <a:lstStyle/>
          <a:p>
            <a:r>
              <a:rPr lang="en-GB" dirty="0" smtClean="0"/>
              <a:t>Converted the data type of '</a:t>
            </a:r>
            <a:r>
              <a:rPr lang="en-GB" dirty="0" err="1" smtClean="0"/>
              <a:t>pdate</a:t>
            </a:r>
            <a:r>
              <a:rPr lang="en-GB" dirty="0" smtClean="0"/>
              <a:t>' column from object to relevant one.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1201</TotalTime>
  <Words>3040</Words>
  <Application>Microsoft Office PowerPoint</Application>
  <PresentationFormat>On-screen Show (4:3)</PresentationFormat>
  <Paragraphs>142</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Flow</vt:lpstr>
      <vt:lpstr>Micro-Credit Defaulter Model</vt:lpstr>
      <vt:lpstr>Slide 2</vt:lpstr>
      <vt:lpstr>Problem statement and understanding</vt:lpstr>
      <vt:lpstr>Points to Remember:</vt:lpstr>
      <vt:lpstr>Import Libraries</vt:lpstr>
      <vt:lpstr>Import dataset</vt:lpstr>
      <vt:lpstr>Checking column details</vt:lpstr>
      <vt:lpstr>Checking for dataset information</vt:lpstr>
      <vt:lpstr>Feature Engineering</vt:lpstr>
      <vt:lpstr>Creating new columns from 'pdate' column</vt:lpstr>
      <vt:lpstr>Data Preprocessing</vt:lpstr>
      <vt:lpstr>Deleting unnecessary columns that are not contributing much</vt:lpstr>
      <vt:lpstr>Checking for the duplicates in dataset</vt:lpstr>
      <vt:lpstr>Dropping duplicates</vt:lpstr>
      <vt:lpstr>Exploratory Data Analysis and Visualizations</vt:lpstr>
      <vt:lpstr>Checking for the value counts using count plot</vt:lpstr>
      <vt:lpstr>Inferences from count plot</vt:lpstr>
      <vt:lpstr>Statistic Summary</vt:lpstr>
      <vt:lpstr>Inference</vt:lpstr>
      <vt:lpstr>Category plot between pdate_month and fr_da_rech30</vt:lpstr>
      <vt:lpstr>Category plot between pdate_month and fr_da_rech90</vt:lpstr>
      <vt:lpstr>Category plot between pdate_month and aon</vt:lpstr>
      <vt:lpstr>Crosstab showing Pivot table between label and medianamnt_loans30</vt:lpstr>
      <vt:lpstr>Crosstab showing Pivot table between label and maxamnt_loans90</vt:lpstr>
      <vt:lpstr>Crosstab showing Pivot table between pdate_month and medianamnt_loans90</vt:lpstr>
      <vt:lpstr>Crosstab showing Pivot table between pdate_month and maxamnt_loans90</vt:lpstr>
      <vt:lpstr>Barplot</vt:lpstr>
      <vt:lpstr>Barplot</vt:lpstr>
      <vt:lpstr>Barplot</vt:lpstr>
      <vt:lpstr>Barplot</vt:lpstr>
      <vt:lpstr>Lineplot showing relation between medianamnt_loans90 and sumamnt_ma_rech90</vt:lpstr>
      <vt:lpstr>Lineplot showing relation between medianamnt_loans30 and payback30</vt:lpstr>
      <vt:lpstr>Lineplot showing relation between maxamnt_loans90 and daily_decr90</vt:lpstr>
      <vt:lpstr>Checking for outliers</vt:lpstr>
      <vt:lpstr>Visualizing outliers</vt:lpstr>
      <vt:lpstr>Checking skewness </vt:lpstr>
      <vt:lpstr>Data Cleaning </vt:lpstr>
      <vt:lpstr>Removing outliers</vt:lpstr>
      <vt:lpstr>Removing Skewness</vt:lpstr>
      <vt:lpstr>Final Dataset</vt:lpstr>
      <vt:lpstr>Checking Correlation </vt:lpstr>
      <vt:lpstr>Visualizing correlation </vt:lpstr>
      <vt:lpstr>Inferences from correlation</vt:lpstr>
      <vt:lpstr>Dividing dataset in x and y</vt:lpstr>
      <vt:lpstr>Multicollinearity with VIF</vt:lpstr>
      <vt:lpstr>Slide 46</vt:lpstr>
      <vt:lpstr>Scaling : Standard Scaler / Min-Max Scaler</vt:lpstr>
      <vt:lpstr>Find best random state for Train-Test Split</vt:lpstr>
      <vt:lpstr>Train-test split with best random state and finding the train and test set shape after splitting</vt:lpstr>
      <vt:lpstr>Class Imbalance</vt:lpstr>
      <vt:lpstr>Finding the best algorithm</vt:lpstr>
      <vt:lpstr>Accuracy and evaluation metrics of the models used</vt:lpstr>
      <vt:lpstr>Accuracy and evaluation metrics of the models used</vt:lpstr>
      <vt:lpstr>Cross validation</vt:lpstr>
      <vt:lpstr>Hyper parameter Tuning</vt:lpstr>
      <vt:lpstr>Hyper parameter tuning with best parameters</vt:lpstr>
      <vt:lpstr>AUC-ROC Curve</vt:lpstr>
      <vt:lpstr>Plotting AUC-ROC Curve</vt:lpstr>
      <vt:lpstr>Saving the model</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dc:title>
  <dc:creator>Windows User</dc:creator>
  <cp:lastModifiedBy>Windows User</cp:lastModifiedBy>
  <cp:revision>138</cp:revision>
  <dcterms:created xsi:type="dcterms:W3CDTF">2021-11-24T15:12:48Z</dcterms:created>
  <dcterms:modified xsi:type="dcterms:W3CDTF">2022-01-14T03:34:36Z</dcterms:modified>
</cp:coreProperties>
</file>