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56"/>
  </p:notesMasterIdLst>
  <p:sldIdLst>
    <p:sldId id="256" r:id="rId2"/>
    <p:sldId id="261" r:id="rId3"/>
    <p:sldId id="257" r:id="rId4"/>
    <p:sldId id="343" r:id="rId5"/>
    <p:sldId id="262" r:id="rId6"/>
    <p:sldId id="263" r:id="rId7"/>
    <p:sldId id="265" r:id="rId8"/>
    <p:sldId id="266" r:id="rId9"/>
    <p:sldId id="323" r:id="rId10"/>
    <p:sldId id="324" r:id="rId11"/>
    <p:sldId id="357" r:id="rId12"/>
    <p:sldId id="358" r:id="rId13"/>
    <p:sldId id="325" r:id="rId14"/>
    <p:sldId id="365" r:id="rId15"/>
    <p:sldId id="264" r:id="rId16"/>
    <p:sldId id="267" r:id="rId17"/>
    <p:sldId id="359" r:id="rId18"/>
    <p:sldId id="360" r:id="rId19"/>
    <p:sldId id="366" r:id="rId20"/>
    <p:sldId id="361" r:id="rId21"/>
    <p:sldId id="272" r:id="rId22"/>
    <p:sldId id="275" r:id="rId23"/>
    <p:sldId id="276" r:id="rId24"/>
    <p:sldId id="282" r:id="rId25"/>
    <p:sldId id="283" r:id="rId26"/>
    <p:sldId id="284" r:id="rId27"/>
    <p:sldId id="285" r:id="rId28"/>
    <p:sldId id="286" r:id="rId29"/>
    <p:sldId id="287" r:id="rId30"/>
    <p:sldId id="289" r:id="rId31"/>
    <p:sldId id="330" r:id="rId32"/>
    <p:sldId id="328" r:id="rId33"/>
    <p:sldId id="329" r:id="rId34"/>
    <p:sldId id="362" r:id="rId35"/>
    <p:sldId id="331" r:id="rId36"/>
    <p:sldId id="333" r:id="rId37"/>
    <p:sldId id="332" r:id="rId38"/>
    <p:sldId id="367" r:id="rId39"/>
    <p:sldId id="363" r:id="rId40"/>
    <p:sldId id="368" r:id="rId41"/>
    <p:sldId id="335" r:id="rId42"/>
    <p:sldId id="336" r:id="rId43"/>
    <p:sldId id="338" r:id="rId44"/>
    <p:sldId id="339" r:id="rId45"/>
    <p:sldId id="340" r:id="rId46"/>
    <p:sldId id="341" r:id="rId47"/>
    <p:sldId id="342" r:id="rId48"/>
    <p:sldId id="346" r:id="rId49"/>
    <p:sldId id="347" r:id="rId50"/>
    <p:sldId id="350" r:id="rId51"/>
    <p:sldId id="351" r:id="rId52"/>
    <p:sldId id="355" r:id="rId53"/>
    <p:sldId id="356" r:id="rId54"/>
    <p:sldId id="364"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994A79-355F-4DD4-A48B-45B7DAC5C6E7}" type="datetimeFigureOut">
              <a:rPr lang="en-US" smtClean="0"/>
              <a:pPr/>
              <a:t>2/26/2022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8D1CE5-F70A-4567-8B82-8A6ABDFA9A8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8D1CE5-F70A-4567-8B82-8A6ABDFA9A8A}"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C8D1CE5-F70A-4567-8B82-8A6ABDFA9A8A}" type="slidenum">
              <a:rPr lang="en-US" smtClean="0"/>
              <a:pPr/>
              <a:t>41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1CB58AF3-64E2-490A-A9F2-D9AC5A780A42}" type="datetimeFigureOut">
              <a:rPr lang="en-US" smtClean="0"/>
              <a:pPr/>
              <a:t>2/26/2022</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ACD60D69-EAC9-4002-A122-04BC3E2EA5E6}" type="slidenum">
              <a:rPr lang="en-US" smtClean="0"/>
              <a:pPr/>
              <a:t>‹#›</a:t>
            </a:fld>
            <a:endParaRPr lang="en-US" dirty="0"/>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B58AF3-64E2-490A-A9F2-D9AC5A780A42}" type="datetimeFigureOut">
              <a:rPr lang="en-US" smtClean="0"/>
              <a:pPr/>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B58AF3-64E2-490A-A9F2-D9AC5A780A42}" type="datetimeFigureOut">
              <a:rPr lang="en-US" smtClean="0"/>
              <a:pPr/>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CB58AF3-64E2-490A-A9F2-D9AC5A780A42}" type="datetimeFigureOut">
              <a:rPr lang="en-US" smtClean="0"/>
              <a:pPr/>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CB58AF3-64E2-490A-A9F2-D9AC5A780A42}" type="datetimeFigureOut">
              <a:rPr lang="en-US" smtClean="0"/>
              <a:pPr/>
              <a:t>2/26/2022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924800" y="6416675"/>
            <a:ext cx="762000" cy="365125"/>
          </a:xfrm>
        </p:spPr>
        <p:txBody>
          <a:bodyPr/>
          <a:lstStyle/>
          <a:p>
            <a:fld id="{ACD60D69-EAC9-4002-A122-04BC3E2EA5E6}"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B58AF3-64E2-490A-A9F2-D9AC5A780A42}" type="datetimeFigureOut">
              <a:rPr lang="en-US" smtClean="0"/>
              <a:pPr/>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CB58AF3-64E2-490A-A9F2-D9AC5A780A42}" type="datetimeFigureOut">
              <a:rPr lang="en-US" smtClean="0"/>
              <a:pPr/>
              <a:t>2/26/2022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CB58AF3-64E2-490A-A9F2-D9AC5A780A42}" type="datetimeFigureOut">
              <a:rPr lang="en-US" smtClean="0"/>
              <a:pPr/>
              <a:t>2/26/2022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B58AF3-64E2-490A-A9F2-D9AC5A780A42}" type="datetimeFigureOut">
              <a:rPr lang="en-US" smtClean="0"/>
              <a:pPr/>
              <a:t>2/26/2022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CB58AF3-64E2-490A-A9F2-D9AC5A780A42}" type="datetimeFigureOut">
              <a:rPr lang="en-US" smtClean="0"/>
              <a:pPr/>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CB58AF3-64E2-490A-A9F2-D9AC5A780A42}" type="datetimeFigureOut">
              <a:rPr lang="en-US" smtClean="0"/>
              <a:pPr/>
              <a:t>2/26/2022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D60D69-EAC9-4002-A122-04BC3E2EA5E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1CB58AF3-64E2-490A-A9F2-D9AC5A780A42}" type="datetimeFigureOut">
              <a:rPr lang="en-US" smtClean="0"/>
              <a:pPr/>
              <a:t>2/26/2022</a:t>
            </a:fld>
            <a:endParaRPr lang="en-US" dirty="0"/>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ACD60D69-EAC9-4002-A122-04BC3E2EA5E6}"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 Id="rId5" Type="http://schemas.openxmlformats.org/officeDocument/2006/relationships/image" Target="../media/image40.png"/><Relationship Id="rId4" Type="http://schemas.openxmlformats.org/officeDocument/2006/relationships/image" Target="../media/image3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752600"/>
            <a:ext cx="8458200" cy="990600"/>
          </a:xfrm>
        </p:spPr>
        <p:txBody>
          <a:bodyPr>
            <a:normAutofit/>
          </a:bodyPr>
          <a:lstStyle/>
          <a:p>
            <a:pPr algn="ctr"/>
            <a:r>
              <a:rPr lang="en-US" u="sng" dirty="0" smtClean="0"/>
              <a:t>House </a:t>
            </a:r>
            <a:r>
              <a:rPr lang="en-US" sz="4800" u="sng" dirty="0" smtClean="0"/>
              <a:t>Price</a:t>
            </a:r>
            <a:r>
              <a:rPr lang="en-US" u="sng" dirty="0" smtClean="0"/>
              <a:t> Prediction</a:t>
            </a:r>
            <a:endParaRPr lang="en-US" u="sng" dirty="0"/>
          </a:p>
        </p:txBody>
      </p:sp>
      <p:sp>
        <p:nvSpPr>
          <p:cNvPr id="3" name="Subtitle 2"/>
          <p:cNvSpPr>
            <a:spLocks noGrp="1"/>
          </p:cNvSpPr>
          <p:nvPr>
            <p:ph type="subTitle" idx="1"/>
          </p:nvPr>
        </p:nvSpPr>
        <p:spPr>
          <a:xfrm>
            <a:off x="533400" y="3505200"/>
            <a:ext cx="8077200" cy="838200"/>
          </a:xfrm>
        </p:spPr>
        <p:txBody>
          <a:bodyPr>
            <a:normAutofit fontScale="70000" lnSpcReduction="20000"/>
          </a:bodyPr>
          <a:lstStyle/>
          <a:p>
            <a:pPr algn="ctr"/>
            <a:r>
              <a:rPr lang="en-IN" b="1" dirty="0" smtClean="0"/>
              <a:t>Aim is to </a:t>
            </a:r>
            <a:r>
              <a:rPr lang="en-US" b="1" dirty="0" smtClean="0"/>
              <a:t>model the price of houses with the available independent variables to understand the pricing dynamics of a new market.</a:t>
            </a:r>
            <a:endParaRPr lang="en-US" b="1" dirty="0"/>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200" b="1" u="sng" dirty="0" smtClean="0"/>
              <a:t>Deleting unnecessary columns that are not contributing much</a:t>
            </a:r>
            <a:endParaRPr lang="en-US" sz="3200" b="1" u="sng" dirty="0"/>
          </a:p>
        </p:txBody>
      </p:sp>
      <p:sp>
        <p:nvSpPr>
          <p:cNvPr id="4" name="TextBox 3"/>
          <p:cNvSpPr txBox="1"/>
          <p:nvPr/>
        </p:nvSpPr>
        <p:spPr>
          <a:xfrm>
            <a:off x="838200" y="6031468"/>
            <a:ext cx="7315200" cy="369332"/>
          </a:xfrm>
          <a:prstGeom prst="rect">
            <a:avLst/>
          </a:prstGeom>
          <a:noFill/>
        </p:spPr>
        <p:txBody>
          <a:bodyPr wrap="square" rtlCol="0">
            <a:spAutoFit/>
          </a:bodyPr>
          <a:lstStyle/>
          <a:p>
            <a:pPr algn="ctr"/>
            <a:r>
              <a:rPr lang="en-GB" dirty="0" smtClean="0"/>
              <a:t>Dropped the irrelevant columns and proceeding for further analysis.</a:t>
            </a:r>
            <a:endParaRPr lang="en-US" dirty="0"/>
          </a:p>
        </p:txBody>
      </p:sp>
      <p:pic>
        <p:nvPicPr>
          <p:cNvPr id="5" name="Picture 4"/>
          <p:cNvPicPr>
            <a:picLocks noChangeAspect="1" noChangeArrowheads="1"/>
          </p:cNvPicPr>
          <p:nvPr/>
        </p:nvPicPr>
        <p:blipFill>
          <a:blip r:embed="rId2"/>
          <a:srcRect/>
          <a:stretch>
            <a:fillRect/>
          </a:stretch>
        </p:blipFill>
        <p:spPr bwMode="auto">
          <a:xfrm>
            <a:off x="1066800" y="1905000"/>
            <a:ext cx="6905625" cy="1219200"/>
          </a:xfrm>
          <a:prstGeom prst="rect">
            <a:avLst/>
          </a:prstGeom>
          <a:noFill/>
          <a:ln w="9525">
            <a:noFill/>
            <a:miter lim="800000"/>
            <a:headEnd/>
            <a:tailEnd/>
          </a:ln>
          <a:effectLst/>
        </p:spPr>
      </p:pic>
      <p:pic>
        <p:nvPicPr>
          <p:cNvPr id="3" name="Picture 2"/>
          <p:cNvPicPr>
            <a:picLocks noChangeAspect="1" noChangeArrowheads="1"/>
          </p:cNvPicPr>
          <p:nvPr/>
        </p:nvPicPr>
        <p:blipFill>
          <a:blip r:embed="rId3"/>
          <a:srcRect/>
          <a:stretch>
            <a:fillRect/>
          </a:stretch>
        </p:blipFill>
        <p:spPr bwMode="auto">
          <a:xfrm>
            <a:off x="609600" y="3397250"/>
            <a:ext cx="7956550" cy="2317750"/>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rmAutofit/>
          </a:bodyPr>
          <a:lstStyle/>
          <a:p>
            <a:pPr algn="ctr"/>
            <a:r>
              <a:rPr lang="en-US" sz="3200" u="sng" dirty="0" smtClean="0"/>
              <a:t>Checking for the null values</a:t>
            </a:r>
            <a:endParaRPr lang="en-US" sz="3200" u="sng" dirty="0"/>
          </a:p>
        </p:txBody>
      </p:sp>
      <p:sp>
        <p:nvSpPr>
          <p:cNvPr id="4" name="Rectangle 3"/>
          <p:cNvSpPr/>
          <p:nvPr/>
        </p:nvSpPr>
        <p:spPr>
          <a:xfrm>
            <a:off x="152400" y="5105400"/>
            <a:ext cx="8839200" cy="1200329"/>
          </a:xfrm>
          <a:prstGeom prst="rect">
            <a:avLst/>
          </a:prstGeom>
        </p:spPr>
        <p:txBody>
          <a:bodyPr wrap="square">
            <a:spAutoFit/>
          </a:bodyPr>
          <a:lstStyle/>
          <a:p>
            <a:pPr algn="ctr"/>
            <a:r>
              <a:rPr lang="en-US" dirty="0" smtClean="0"/>
              <a:t>There are null values in the dataset columns '</a:t>
            </a:r>
            <a:r>
              <a:rPr lang="en-US" dirty="0" err="1" smtClean="0"/>
              <a:t>LotFrontage</a:t>
            </a:r>
            <a:r>
              <a:rPr lang="en-US" dirty="0" smtClean="0"/>
              <a:t>', 'Alley', '</a:t>
            </a:r>
            <a:r>
              <a:rPr lang="en-US" dirty="0" err="1" smtClean="0"/>
              <a:t>BsmtQual</a:t>
            </a:r>
            <a:r>
              <a:rPr lang="en-US" dirty="0" smtClean="0"/>
              <a:t>', '</a:t>
            </a:r>
            <a:r>
              <a:rPr lang="en-US" dirty="0" err="1" smtClean="0"/>
              <a:t>BsmtCond</a:t>
            </a:r>
            <a:r>
              <a:rPr lang="en-US" dirty="0" smtClean="0"/>
              <a:t>', '</a:t>
            </a:r>
            <a:r>
              <a:rPr lang="en-US" dirty="0" err="1" smtClean="0"/>
              <a:t>BsmtExposure</a:t>
            </a:r>
            <a:r>
              <a:rPr lang="en-US" dirty="0" smtClean="0"/>
              <a:t>', 'BsmtFinType1', 'BsmtFinType2', '</a:t>
            </a:r>
            <a:r>
              <a:rPr lang="en-US" dirty="0" err="1" smtClean="0"/>
              <a:t>FireplaceQu</a:t>
            </a:r>
            <a:r>
              <a:rPr lang="en-US" dirty="0" smtClean="0"/>
              <a:t>', '</a:t>
            </a:r>
            <a:r>
              <a:rPr lang="en-US" dirty="0" err="1" smtClean="0"/>
              <a:t>GarageType</a:t>
            </a:r>
            <a:r>
              <a:rPr lang="en-US" dirty="0" smtClean="0"/>
              <a:t>', '</a:t>
            </a:r>
            <a:r>
              <a:rPr lang="en-US" dirty="0" err="1" smtClean="0"/>
              <a:t>GarageYrBlt</a:t>
            </a:r>
            <a:r>
              <a:rPr lang="en-US" dirty="0" smtClean="0"/>
              <a:t>', '</a:t>
            </a:r>
            <a:r>
              <a:rPr lang="en-US" dirty="0" err="1" smtClean="0"/>
              <a:t>GarageFinish</a:t>
            </a:r>
            <a:r>
              <a:rPr lang="en-US" dirty="0" smtClean="0"/>
              <a:t>', '</a:t>
            </a:r>
            <a:r>
              <a:rPr lang="en-US" dirty="0" err="1" smtClean="0"/>
              <a:t>GarageQual</a:t>
            </a:r>
            <a:r>
              <a:rPr lang="en-US" dirty="0" smtClean="0"/>
              <a:t>', '</a:t>
            </a:r>
            <a:r>
              <a:rPr lang="en-US" dirty="0" err="1" smtClean="0"/>
              <a:t>GarageCond</a:t>
            </a:r>
            <a:r>
              <a:rPr lang="en-US" dirty="0" smtClean="0"/>
              <a:t>', . 'Alley' as NA means No alley access, hence </a:t>
            </a:r>
            <a:r>
              <a:rPr lang="en-US" dirty="0" err="1" smtClean="0"/>
              <a:t>ir</a:t>
            </a:r>
            <a:r>
              <a:rPr lang="en-US" dirty="0" smtClean="0"/>
              <a:t> needs to be replaced with some other value.</a:t>
            </a:r>
            <a:endParaRPr lang="en-US" dirty="0"/>
          </a:p>
        </p:txBody>
      </p:sp>
      <p:pic>
        <p:nvPicPr>
          <p:cNvPr id="3" name="Picture 2"/>
          <p:cNvPicPr>
            <a:picLocks noChangeAspect="1" noChangeArrowheads="1"/>
          </p:cNvPicPr>
          <p:nvPr/>
        </p:nvPicPr>
        <p:blipFill>
          <a:blip r:embed="rId2"/>
          <a:srcRect/>
          <a:stretch>
            <a:fillRect/>
          </a:stretch>
        </p:blipFill>
        <p:spPr bwMode="auto">
          <a:xfrm>
            <a:off x="609600" y="1695450"/>
            <a:ext cx="7975600" cy="310515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sz="3200" u="sng" dirty="0" smtClean="0"/>
              <a:t>Treating null values by replacing the values</a:t>
            </a:r>
            <a:endParaRPr lang="en-US" sz="3200" u="sng" dirty="0"/>
          </a:p>
        </p:txBody>
      </p:sp>
      <p:sp>
        <p:nvSpPr>
          <p:cNvPr id="4" name="Rectangle 3"/>
          <p:cNvSpPr/>
          <p:nvPr/>
        </p:nvSpPr>
        <p:spPr>
          <a:xfrm>
            <a:off x="914399" y="5373469"/>
            <a:ext cx="7086601" cy="646331"/>
          </a:xfrm>
          <a:prstGeom prst="rect">
            <a:avLst/>
          </a:prstGeom>
        </p:spPr>
        <p:txBody>
          <a:bodyPr wrap="square">
            <a:spAutoFit/>
          </a:bodyPr>
          <a:lstStyle/>
          <a:p>
            <a:pPr algn="ctr"/>
            <a:r>
              <a:rPr lang="en-GB" dirty="0" smtClean="0"/>
              <a:t>Replaced the nulls with relevant values </a:t>
            </a:r>
            <a:r>
              <a:rPr lang="en-GB" dirty="0" err="1" smtClean="0"/>
              <a:t>w.r.t</a:t>
            </a:r>
            <a:r>
              <a:rPr lang="en-GB" dirty="0" smtClean="0"/>
              <a:t>. different columns and there are no more null values in the dataset.</a:t>
            </a:r>
            <a:endParaRPr lang="en-US" dirty="0"/>
          </a:p>
        </p:txBody>
      </p:sp>
      <p:pic>
        <p:nvPicPr>
          <p:cNvPr id="3" name="Picture 2"/>
          <p:cNvPicPr>
            <a:picLocks noChangeAspect="1" noChangeArrowheads="1"/>
          </p:cNvPicPr>
          <p:nvPr/>
        </p:nvPicPr>
        <p:blipFill>
          <a:blip r:embed="rId2"/>
          <a:srcRect/>
          <a:stretch>
            <a:fillRect/>
          </a:stretch>
        </p:blipFill>
        <p:spPr bwMode="auto">
          <a:xfrm>
            <a:off x="1219200" y="1447800"/>
            <a:ext cx="6262687" cy="353438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05800" cy="762000"/>
          </a:xfrm>
        </p:spPr>
        <p:txBody>
          <a:bodyPr>
            <a:noAutofit/>
          </a:bodyPr>
          <a:lstStyle/>
          <a:p>
            <a:pPr algn="ctr"/>
            <a:r>
              <a:rPr lang="en-US" sz="3200" b="1" u="sng" dirty="0" smtClean="0"/>
              <a:t>Checking and treating the duplicates in dataset</a:t>
            </a:r>
            <a:endParaRPr lang="en-US" sz="3200" b="1" u="sng" dirty="0"/>
          </a:p>
        </p:txBody>
      </p:sp>
      <p:sp>
        <p:nvSpPr>
          <p:cNvPr id="4" name="TextBox 3"/>
          <p:cNvSpPr txBox="1"/>
          <p:nvPr/>
        </p:nvSpPr>
        <p:spPr>
          <a:xfrm>
            <a:off x="1828800" y="5105400"/>
            <a:ext cx="5334000" cy="369332"/>
          </a:xfrm>
          <a:prstGeom prst="rect">
            <a:avLst/>
          </a:prstGeom>
          <a:noFill/>
        </p:spPr>
        <p:txBody>
          <a:bodyPr wrap="square" rtlCol="0">
            <a:spAutoFit/>
          </a:bodyPr>
          <a:lstStyle/>
          <a:p>
            <a:r>
              <a:rPr lang="en-GB" dirty="0" smtClean="0"/>
              <a:t>There are no duplicate values in the dataset.</a:t>
            </a:r>
            <a:endParaRPr lang="en-US" dirty="0"/>
          </a:p>
        </p:txBody>
      </p:sp>
      <p:pic>
        <p:nvPicPr>
          <p:cNvPr id="8194" name="Picture 2"/>
          <p:cNvPicPr>
            <a:picLocks noChangeAspect="1" noChangeArrowheads="1"/>
          </p:cNvPicPr>
          <p:nvPr/>
        </p:nvPicPr>
        <p:blipFill>
          <a:blip r:embed="rId2"/>
          <a:srcRect/>
          <a:stretch>
            <a:fillRect/>
          </a:stretch>
        </p:blipFill>
        <p:spPr bwMode="auto">
          <a:xfrm>
            <a:off x="1752600" y="2667000"/>
            <a:ext cx="5353050" cy="981075"/>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Autofit/>
          </a:bodyPr>
          <a:lstStyle/>
          <a:p>
            <a:r>
              <a:rPr lang="en-US" sz="3200" u="sng" dirty="0" err="1" smtClean="0"/>
              <a:t>Datatype</a:t>
            </a:r>
            <a:r>
              <a:rPr lang="en-US" sz="3200" u="sng" dirty="0" smtClean="0"/>
              <a:t> conversion on '</a:t>
            </a:r>
            <a:r>
              <a:rPr lang="en-US" sz="3200" u="sng" dirty="0" err="1" smtClean="0"/>
              <a:t>GarageYrBlt</a:t>
            </a:r>
            <a:r>
              <a:rPr lang="en-US" sz="3200" u="sng" dirty="0" smtClean="0"/>
              <a:t>' column</a:t>
            </a:r>
            <a:endParaRPr lang="en-US" sz="3200" b="1" u="sng" dirty="0"/>
          </a:p>
        </p:txBody>
      </p:sp>
      <p:pic>
        <p:nvPicPr>
          <p:cNvPr id="9218" name="Picture 2"/>
          <p:cNvPicPr>
            <a:picLocks noChangeAspect="1" noChangeArrowheads="1"/>
          </p:cNvPicPr>
          <p:nvPr/>
        </p:nvPicPr>
        <p:blipFill>
          <a:blip r:embed="rId2"/>
          <a:srcRect/>
          <a:stretch>
            <a:fillRect/>
          </a:stretch>
        </p:blipFill>
        <p:spPr bwMode="auto">
          <a:xfrm>
            <a:off x="1828800" y="2438400"/>
            <a:ext cx="5638800" cy="1181100"/>
          </a:xfrm>
          <a:prstGeom prst="rect">
            <a:avLst/>
          </a:prstGeom>
          <a:noFill/>
          <a:ln w="9525">
            <a:noFill/>
            <a:miter lim="800000"/>
            <a:headEnd/>
            <a:tailEnd/>
          </a:ln>
          <a:effectLst/>
        </p:spPr>
      </p:pic>
      <p:sp>
        <p:nvSpPr>
          <p:cNvPr id="5" name="TextBox 4"/>
          <p:cNvSpPr txBox="1"/>
          <p:nvPr/>
        </p:nvSpPr>
        <p:spPr>
          <a:xfrm>
            <a:off x="1066800" y="4876800"/>
            <a:ext cx="7786106" cy="646331"/>
          </a:xfrm>
          <a:prstGeom prst="rect">
            <a:avLst/>
          </a:prstGeom>
          <a:noFill/>
        </p:spPr>
        <p:txBody>
          <a:bodyPr wrap="none" rtlCol="0">
            <a:spAutoFit/>
          </a:bodyPr>
          <a:lstStyle/>
          <a:p>
            <a:pPr algn="ctr"/>
            <a:r>
              <a:rPr lang="en-US" dirty="0" smtClean="0"/>
              <a:t>Data type transformation is done for column '</a:t>
            </a:r>
            <a:r>
              <a:rPr lang="en-US" dirty="0" err="1" smtClean="0"/>
              <a:t>GarageYrBlt</a:t>
            </a:r>
            <a:r>
              <a:rPr lang="en-US" dirty="0" smtClean="0"/>
              <a:t>’ which contains </a:t>
            </a:r>
          </a:p>
          <a:p>
            <a:pPr algn="ctr"/>
            <a:r>
              <a:rPr lang="en-US" dirty="0" smtClean="0"/>
              <a:t>Year values but was in float data type.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9144000" cy="1219200"/>
          </a:xfrm>
        </p:spPr>
        <p:txBody>
          <a:bodyPr>
            <a:noAutofit/>
          </a:bodyPr>
          <a:lstStyle/>
          <a:p>
            <a:pPr algn="ctr"/>
            <a:r>
              <a:rPr lang="en-US" sz="4000" b="1" u="sng" dirty="0" smtClean="0"/>
              <a:t>Exploratory Data Analysis and Visualizations</a:t>
            </a:r>
            <a:endParaRPr lang="en-US" sz="4000" b="1" u="sng" dirty="0"/>
          </a:p>
        </p:txBody>
      </p:sp>
      <p:sp>
        <p:nvSpPr>
          <p:cNvPr id="4" name="TextBox 3"/>
          <p:cNvSpPr txBox="1"/>
          <p:nvPr/>
        </p:nvSpPr>
        <p:spPr>
          <a:xfrm>
            <a:off x="5257800" y="4038600"/>
            <a:ext cx="3657600" cy="1015663"/>
          </a:xfrm>
          <a:prstGeom prst="rect">
            <a:avLst/>
          </a:prstGeom>
          <a:noFill/>
        </p:spPr>
        <p:txBody>
          <a:bodyPr wrap="square" rtlCol="0">
            <a:spAutoFit/>
          </a:bodyPr>
          <a:lstStyle/>
          <a:p>
            <a:pPr algn="ctr"/>
            <a:r>
              <a:rPr lang="en-GB" sz="2000" dirty="0" smtClean="0"/>
              <a:t>Heatmap showing no null values are present in the dataset.</a:t>
            </a:r>
            <a:endParaRPr lang="en-US" sz="2000" dirty="0"/>
          </a:p>
        </p:txBody>
      </p:sp>
      <p:sp>
        <p:nvSpPr>
          <p:cNvPr id="7" name="TextBox 6"/>
          <p:cNvSpPr txBox="1"/>
          <p:nvPr/>
        </p:nvSpPr>
        <p:spPr>
          <a:xfrm>
            <a:off x="990600" y="1676400"/>
            <a:ext cx="7315200" cy="553998"/>
          </a:xfrm>
          <a:prstGeom prst="rect">
            <a:avLst/>
          </a:prstGeom>
          <a:noFill/>
        </p:spPr>
        <p:txBody>
          <a:bodyPr wrap="square" rtlCol="0">
            <a:spAutoFit/>
          </a:bodyPr>
          <a:lstStyle/>
          <a:p>
            <a:r>
              <a:rPr lang="en-US" sz="3000" b="1" u="sng" dirty="0" smtClean="0">
                <a:solidFill>
                  <a:schemeClr val="accent2">
                    <a:lumMod val="50000"/>
                  </a:schemeClr>
                </a:solidFill>
              </a:rPr>
              <a:t>Checking for null values in the dataset</a:t>
            </a:r>
            <a:endParaRPr lang="en-US" sz="3000" b="1" u="sng" dirty="0">
              <a:solidFill>
                <a:schemeClr val="accent2">
                  <a:lumMod val="50000"/>
                </a:schemeClr>
              </a:solidFill>
            </a:endParaRPr>
          </a:p>
        </p:txBody>
      </p:sp>
      <p:pic>
        <p:nvPicPr>
          <p:cNvPr id="10242" name="Picture 2"/>
          <p:cNvPicPr>
            <a:picLocks noChangeAspect="1" noChangeArrowheads="1"/>
          </p:cNvPicPr>
          <p:nvPr/>
        </p:nvPicPr>
        <p:blipFill>
          <a:blip r:embed="rId2"/>
          <a:srcRect/>
          <a:stretch>
            <a:fillRect/>
          </a:stretch>
        </p:blipFill>
        <p:spPr bwMode="auto">
          <a:xfrm>
            <a:off x="685800" y="2438399"/>
            <a:ext cx="4191000" cy="4111323"/>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305800" cy="609600"/>
          </a:xfrm>
        </p:spPr>
        <p:txBody>
          <a:bodyPr>
            <a:noAutofit/>
          </a:bodyPr>
          <a:lstStyle/>
          <a:p>
            <a:r>
              <a:rPr lang="en-US" sz="3200" b="1" u="sng" dirty="0" smtClean="0"/>
              <a:t>Checking for the value counts using count plot</a:t>
            </a:r>
            <a:endParaRPr lang="en-US" sz="3200" b="1" u="sng" dirty="0"/>
          </a:p>
        </p:txBody>
      </p:sp>
      <p:pic>
        <p:nvPicPr>
          <p:cNvPr id="11266" name="Picture 2"/>
          <p:cNvPicPr>
            <a:picLocks noChangeAspect="1" noChangeArrowheads="1"/>
          </p:cNvPicPr>
          <p:nvPr/>
        </p:nvPicPr>
        <p:blipFill>
          <a:blip r:embed="rId2"/>
          <a:srcRect/>
          <a:stretch>
            <a:fillRect/>
          </a:stretch>
        </p:blipFill>
        <p:spPr bwMode="auto">
          <a:xfrm>
            <a:off x="533400" y="1600200"/>
            <a:ext cx="7874000" cy="4908550"/>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srcRect/>
          <a:stretch>
            <a:fillRect/>
          </a:stretch>
        </p:blipFill>
        <p:spPr bwMode="auto">
          <a:xfrm>
            <a:off x="1447800" y="304800"/>
            <a:ext cx="6248400" cy="4762500"/>
          </a:xfrm>
          <a:prstGeom prst="rect">
            <a:avLst/>
          </a:prstGeom>
          <a:noFill/>
          <a:ln w="9525">
            <a:noFill/>
            <a:miter lim="800000"/>
            <a:headEnd/>
            <a:tailEnd/>
          </a:ln>
          <a:effectLst/>
        </p:spPr>
      </p:pic>
      <p:pic>
        <p:nvPicPr>
          <p:cNvPr id="12291" name="Picture 3"/>
          <p:cNvPicPr>
            <a:picLocks noChangeAspect="1" noChangeArrowheads="1"/>
          </p:cNvPicPr>
          <p:nvPr/>
        </p:nvPicPr>
        <p:blipFill>
          <a:blip r:embed="rId3"/>
          <a:srcRect/>
          <a:stretch>
            <a:fillRect/>
          </a:stretch>
        </p:blipFill>
        <p:spPr bwMode="auto">
          <a:xfrm>
            <a:off x="1422400" y="5029200"/>
            <a:ext cx="6273800" cy="153670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2"/>
          <a:srcRect/>
          <a:stretch>
            <a:fillRect/>
          </a:stretch>
        </p:blipFill>
        <p:spPr bwMode="auto">
          <a:xfrm>
            <a:off x="1447800" y="381000"/>
            <a:ext cx="6235700" cy="4794250"/>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1447800" y="5175250"/>
            <a:ext cx="6248400" cy="153035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a:stretch>
            <a:fillRect/>
          </a:stretch>
        </p:blipFill>
        <p:spPr bwMode="auto">
          <a:xfrm>
            <a:off x="1524000" y="304800"/>
            <a:ext cx="6229350" cy="4762500"/>
          </a:xfrm>
          <a:prstGeom prst="rect">
            <a:avLst/>
          </a:prstGeom>
          <a:noFill/>
          <a:ln w="9525">
            <a:noFill/>
            <a:miter lim="800000"/>
            <a:headEnd/>
            <a:tailEnd/>
          </a:ln>
          <a:effectLst/>
        </p:spPr>
      </p:pic>
      <p:pic>
        <p:nvPicPr>
          <p:cNvPr id="15362" name="Picture 2"/>
          <p:cNvPicPr>
            <a:picLocks noChangeAspect="1" noChangeArrowheads="1"/>
          </p:cNvPicPr>
          <p:nvPr/>
        </p:nvPicPr>
        <p:blipFill>
          <a:blip r:embed="rId3"/>
          <a:srcRect/>
          <a:stretch>
            <a:fillRect/>
          </a:stretch>
        </p:blipFill>
        <p:spPr bwMode="auto">
          <a:xfrm>
            <a:off x="1524000" y="5029200"/>
            <a:ext cx="6254750" cy="1549400"/>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p:cNvSpPr/>
          <p:nvPr/>
        </p:nvSpPr>
        <p:spPr>
          <a:xfrm>
            <a:off x="1066800" y="457200"/>
            <a:ext cx="908462" cy="865295"/>
          </a:xfrm>
          <a:prstGeom prst="ellipse">
            <a:avLst/>
          </a:prstGeom>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p:cNvSpPr txBox="1"/>
          <p:nvPr/>
        </p:nvSpPr>
        <p:spPr>
          <a:xfrm>
            <a:off x="2286000" y="685800"/>
            <a:ext cx="5074114" cy="369332"/>
          </a:xfrm>
          <a:prstGeom prst="rect">
            <a:avLst/>
          </a:prstGeom>
          <a:noFill/>
        </p:spPr>
        <p:txBody>
          <a:bodyPr wrap="square" rtlCol="0">
            <a:spAutoFit/>
          </a:bodyPr>
          <a:lstStyle/>
          <a:p>
            <a:r>
              <a:rPr lang="en-US" dirty="0" smtClean="0"/>
              <a:t>Problem statement and understanding</a:t>
            </a:r>
            <a:endParaRPr lang="en-US" dirty="0"/>
          </a:p>
        </p:txBody>
      </p:sp>
      <p:sp>
        <p:nvSpPr>
          <p:cNvPr id="17" name="TextBox 16"/>
          <p:cNvSpPr txBox="1"/>
          <p:nvPr/>
        </p:nvSpPr>
        <p:spPr>
          <a:xfrm>
            <a:off x="2667000" y="1752600"/>
            <a:ext cx="4876800" cy="657999"/>
          </a:xfrm>
          <a:prstGeom prst="rect">
            <a:avLst/>
          </a:prstGeom>
          <a:noFill/>
        </p:spPr>
        <p:txBody>
          <a:bodyPr wrap="square" rtlCol="0">
            <a:spAutoFit/>
          </a:bodyPr>
          <a:lstStyle/>
          <a:p>
            <a:pPr algn="ctr"/>
            <a:r>
              <a:rPr lang="en-US" dirty="0" smtClean="0"/>
              <a:t>Data pre-processing, Data cleaning and Transformations</a:t>
            </a:r>
          </a:p>
        </p:txBody>
      </p:sp>
      <p:sp>
        <p:nvSpPr>
          <p:cNvPr id="19" name="TextBox 18"/>
          <p:cNvSpPr txBox="1"/>
          <p:nvPr/>
        </p:nvSpPr>
        <p:spPr>
          <a:xfrm>
            <a:off x="2971800" y="4419600"/>
            <a:ext cx="5767936" cy="369332"/>
          </a:xfrm>
          <a:prstGeom prst="rect">
            <a:avLst/>
          </a:prstGeom>
          <a:noFill/>
        </p:spPr>
        <p:txBody>
          <a:bodyPr wrap="square" rtlCol="0">
            <a:spAutoFit/>
          </a:bodyPr>
          <a:lstStyle/>
          <a:p>
            <a:r>
              <a:rPr lang="en-US" dirty="0" smtClean="0"/>
              <a:t>Model building and metrics</a:t>
            </a:r>
          </a:p>
        </p:txBody>
      </p:sp>
      <p:sp>
        <p:nvSpPr>
          <p:cNvPr id="20" name="TextBox 19"/>
          <p:cNvSpPr txBox="1"/>
          <p:nvPr/>
        </p:nvSpPr>
        <p:spPr>
          <a:xfrm>
            <a:off x="2438400" y="5696876"/>
            <a:ext cx="4495800" cy="369332"/>
          </a:xfrm>
          <a:prstGeom prst="rect">
            <a:avLst/>
          </a:prstGeom>
          <a:noFill/>
        </p:spPr>
        <p:txBody>
          <a:bodyPr wrap="square" rtlCol="0">
            <a:spAutoFit/>
          </a:bodyPr>
          <a:lstStyle/>
          <a:p>
            <a:r>
              <a:rPr lang="en-US" dirty="0" smtClean="0"/>
              <a:t>Assumptions, Inferences and Conclusion</a:t>
            </a:r>
            <a:endParaRPr lang="en-US" dirty="0"/>
          </a:p>
        </p:txBody>
      </p:sp>
      <p:sp>
        <p:nvSpPr>
          <p:cNvPr id="21" name="Oval 20"/>
          <p:cNvSpPr/>
          <p:nvPr/>
        </p:nvSpPr>
        <p:spPr>
          <a:xfrm>
            <a:off x="1600200" y="1676400"/>
            <a:ext cx="908462" cy="865295"/>
          </a:xfrm>
          <a:prstGeom prst="ellipse">
            <a:avLst/>
          </a:prstGeom>
          <a:solidFill>
            <a:schemeClr val="accent4"/>
          </a:solidFill>
          <a:ln w="2222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p:cNvSpPr/>
          <p:nvPr/>
        </p:nvSpPr>
        <p:spPr>
          <a:xfrm>
            <a:off x="1987138" y="2944705"/>
            <a:ext cx="908462" cy="865295"/>
          </a:xfrm>
          <a:prstGeom prst="ellipse">
            <a:avLst/>
          </a:prstGeom>
          <a:solidFill>
            <a:schemeClr val="accent3"/>
          </a:solidFill>
          <a:ln w="22225">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p:cNvSpPr/>
          <p:nvPr/>
        </p:nvSpPr>
        <p:spPr>
          <a:xfrm>
            <a:off x="1676400" y="4191000"/>
            <a:ext cx="908462" cy="865295"/>
          </a:xfrm>
          <a:prstGeom prst="ellipse">
            <a:avLst/>
          </a:prstGeom>
          <a:solidFill>
            <a:schemeClr val="accent6"/>
          </a:solidFill>
          <a:ln w="2222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p:cNvSpPr/>
          <p:nvPr/>
        </p:nvSpPr>
        <p:spPr>
          <a:xfrm>
            <a:off x="1219200" y="5410200"/>
            <a:ext cx="908462" cy="865295"/>
          </a:xfrm>
          <a:prstGeom prst="ellipse">
            <a:avLst/>
          </a:prstGeom>
          <a:solidFill>
            <a:schemeClr val="accent2"/>
          </a:solidFill>
          <a:ln w="222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itle 1"/>
          <p:cNvSpPr txBox="1">
            <a:spLocks/>
          </p:cNvSpPr>
          <p:nvPr/>
        </p:nvSpPr>
        <p:spPr>
          <a:xfrm rot="16200000">
            <a:off x="-1791682" y="3008919"/>
            <a:ext cx="4800600" cy="763962"/>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chemeClr val="tx1"/>
                </a:solidFill>
                <a:effectLst/>
                <a:uLnTx/>
                <a:uFillTx/>
                <a:latin typeface="+mj-lt"/>
                <a:ea typeface="+mj-ea"/>
                <a:cs typeface="+mj-cs"/>
              </a:rPr>
              <a:t>Table of Contents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3" name="TextBox 12"/>
          <p:cNvSpPr txBox="1"/>
          <p:nvPr/>
        </p:nvSpPr>
        <p:spPr>
          <a:xfrm>
            <a:off x="3276600" y="3124200"/>
            <a:ext cx="4953000" cy="369332"/>
          </a:xfrm>
          <a:prstGeom prst="rect">
            <a:avLst/>
          </a:prstGeom>
          <a:noFill/>
        </p:spPr>
        <p:txBody>
          <a:bodyPr wrap="square" rtlCol="0">
            <a:spAutoFit/>
          </a:bodyPr>
          <a:lstStyle/>
          <a:p>
            <a:r>
              <a:rPr lang="en-US" dirty="0" smtClean="0"/>
              <a:t>Exploratory Data Analysis and Visualizations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pPr algn="ctr"/>
            <a:r>
              <a:rPr lang="en-US" sz="3200" u="sng" dirty="0" smtClean="0"/>
              <a:t>Inferences of the count plots</a:t>
            </a:r>
            <a:endParaRPr lang="en-US" sz="3200" u="sng" dirty="0"/>
          </a:p>
        </p:txBody>
      </p:sp>
      <p:sp>
        <p:nvSpPr>
          <p:cNvPr id="9" name="TextBox 8"/>
          <p:cNvSpPr txBox="1"/>
          <p:nvPr/>
        </p:nvSpPr>
        <p:spPr>
          <a:xfrm>
            <a:off x="0" y="762000"/>
            <a:ext cx="9144000" cy="6001643"/>
          </a:xfrm>
          <a:prstGeom prst="rect">
            <a:avLst/>
          </a:prstGeom>
          <a:noFill/>
        </p:spPr>
        <p:txBody>
          <a:bodyPr wrap="square" rtlCol="0">
            <a:spAutoFit/>
          </a:bodyPr>
          <a:lstStyle/>
          <a:p>
            <a:r>
              <a:rPr lang="en-US" sz="1200" dirty="0" err="1" smtClean="0"/>
              <a:t>MSSubClass</a:t>
            </a:r>
            <a:r>
              <a:rPr lang="en-US" sz="1200" dirty="0" smtClean="0"/>
              <a:t> as 20 (1-STORY 1946 &amp; NEWER ALL STYLES) is highly preferred followed by 60(2-STORY 1946 &amp; NEWER). </a:t>
            </a:r>
            <a:r>
              <a:rPr lang="en-US" sz="1200" dirty="0" err="1" smtClean="0"/>
              <a:t>MSZoning</a:t>
            </a:r>
            <a:r>
              <a:rPr lang="en-US" sz="1200" dirty="0" smtClean="0"/>
              <a:t> is highly in RL (Residential Low Density) and least in C(all) Commercial. Street is majorly Pave. Houses with No alley access are in majority and other options are in similar counts. </a:t>
            </a:r>
            <a:r>
              <a:rPr lang="en-US" sz="1200" dirty="0" err="1" smtClean="0"/>
              <a:t>LotShape</a:t>
            </a:r>
            <a:r>
              <a:rPr lang="en-US" sz="1200" dirty="0" smtClean="0"/>
              <a:t> as </a:t>
            </a:r>
            <a:r>
              <a:rPr lang="en-US" sz="1200" dirty="0" err="1" smtClean="0"/>
              <a:t>Reg</a:t>
            </a:r>
            <a:r>
              <a:rPr lang="en-US" sz="1200" dirty="0" smtClean="0"/>
              <a:t> (Regular) is leading all others. </a:t>
            </a:r>
            <a:r>
              <a:rPr lang="en-US" sz="1200" dirty="0" err="1" smtClean="0"/>
              <a:t>LAndContour</a:t>
            </a:r>
            <a:r>
              <a:rPr lang="en-US" sz="1200" dirty="0" smtClean="0"/>
              <a:t> as </a:t>
            </a:r>
            <a:r>
              <a:rPr lang="en-US" sz="1200" dirty="0" err="1" smtClean="0"/>
              <a:t>Lvl</a:t>
            </a:r>
            <a:r>
              <a:rPr lang="en-US" sz="1200" dirty="0" smtClean="0"/>
              <a:t> (Near Flat/Level) is highly preferred. </a:t>
            </a:r>
            <a:r>
              <a:rPr lang="en-US" sz="1200" dirty="0" err="1" smtClean="0"/>
              <a:t>LotConfig</a:t>
            </a:r>
            <a:r>
              <a:rPr lang="en-US" sz="1200" dirty="0" smtClean="0"/>
              <a:t> as Inside is in majority and FR3 Frontage on 3 sides of property is least in count. </a:t>
            </a:r>
            <a:r>
              <a:rPr lang="en-US" sz="1200" dirty="0" err="1" smtClean="0"/>
              <a:t>Gtl</a:t>
            </a:r>
            <a:r>
              <a:rPr lang="en-US" sz="1200" dirty="0" smtClean="0"/>
              <a:t>-Gentle in </a:t>
            </a:r>
            <a:r>
              <a:rPr lang="en-US" sz="1200" dirty="0" err="1" smtClean="0"/>
              <a:t>LandSlope</a:t>
            </a:r>
            <a:r>
              <a:rPr lang="en-US" sz="1200" dirty="0" smtClean="0"/>
              <a:t> is mostly preferred. Condition 1 as Normal is in majority others are very less comparatively and same for Condition 2 as well. </a:t>
            </a:r>
            <a:r>
              <a:rPr lang="en-US" sz="1200" dirty="0" err="1" smtClean="0"/>
              <a:t>BldgType</a:t>
            </a:r>
            <a:r>
              <a:rPr lang="en-US" sz="1200" dirty="0" smtClean="0"/>
              <a:t> Type of dwelling as 1Fam Single-family Detached is leading all others. </a:t>
            </a:r>
            <a:r>
              <a:rPr lang="en-US" sz="1200" dirty="0" err="1" smtClean="0"/>
              <a:t>HouseStyle</a:t>
            </a:r>
            <a:r>
              <a:rPr lang="en-US" sz="1200" dirty="0" smtClean="0"/>
              <a:t> as 1Story One story is highly preferred followed by 2Story Two story and 1.5Fin One and one-half story: 2nd level finished. </a:t>
            </a:r>
            <a:r>
              <a:rPr lang="en-US" sz="1200" dirty="0" err="1" smtClean="0"/>
              <a:t>OverallQual</a:t>
            </a:r>
            <a:r>
              <a:rPr lang="en-US" sz="1200" dirty="0" smtClean="0"/>
              <a:t> is mostly given Rates to overall material and finish of the house as Average followed by Above Average, Good, Very Good. </a:t>
            </a:r>
            <a:r>
              <a:rPr lang="en-US" sz="1200" dirty="0" err="1" smtClean="0"/>
              <a:t>OverallCond</a:t>
            </a:r>
            <a:r>
              <a:rPr lang="en-US" sz="1200" dirty="0" smtClean="0"/>
              <a:t>: Rates the overall condition of the house is Average for most of the houses. </a:t>
            </a:r>
            <a:r>
              <a:rPr lang="en-US" sz="1200" dirty="0" err="1" smtClean="0"/>
              <a:t>RoofStyle</a:t>
            </a:r>
            <a:r>
              <a:rPr lang="en-US" sz="1200" dirty="0" smtClean="0"/>
              <a:t> Gable is in majority among all other options. </a:t>
            </a:r>
            <a:r>
              <a:rPr lang="en-US" sz="1200" dirty="0" err="1" smtClean="0"/>
              <a:t>RoofMatl</a:t>
            </a:r>
            <a:r>
              <a:rPr lang="en-US" sz="1200" dirty="0" smtClean="0"/>
              <a:t> is highly chosen as </a:t>
            </a:r>
            <a:r>
              <a:rPr lang="en-US" sz="1200" dirty="0" err="1" smtClean="0"/>
              <a:t>CompShg</a:t>
            </a:r>
            <a:r>
              <a:rPr lang="en-US" sz="1200" dirty="0" smtClean="0"/>
              <a:t> Standard (Composite) Shingle. Exterior covering on house Exterior1st and Exterior2nd as </a:t>
            </a:r>
            <a:r>
              <a:rPr lang="en-US" sz="1200" dirty="0" err="1" smtClean="0"/>
              <a:t>VinylSd</a:t>
            </a:r>
            <a:r>
              <a:rPr lang="en-US" sz="1200" dirty="0" smtClean="0"/>
              <a:t> Vinyl Siding is highly preferred. </a:t>
            </a:r>
            <a:r>
              <a:rPr lang="en-US" sz="1200" dirty="0" err="1" smtClean="0"/>
              <a:t>ExterQual</a:t>
            </a:r>
            <a:r>
              <a:rPr lang="en-US" sz="1200" dirty="0" smtClean="0"/>
              <a:t>: Evaluates the quality of the material on the exterior, </a:t>
            </a:r>
            <a:r>
              <a:rPr lang="en-US" sz="1200" dirty="0" err="1" smtClean="0"/>
              <a:t>ExterCond</a:t>
            </a:r>
            <a:r>
              <a:rPr lang="en-US" sz="1200" dirty="0" smtClean="0"/>
              <a:t>: Evaluates the present condition of the material on the exterior and </a:t>
            </a:r>
            <a:r>
              <a:rPr lang="en-US" sz="1200" dirty="0" err="1" smtClean="0"/>
              <a:t>BsmtCond</a:t>
            </a:r>
            <a:r>
              <a:rPr lang="en-US" sz="1200" dirty="0" smtClean="0"/>
              <a:t>: Evaluates the general condition of the basement are rated as Average/Typical majorly. Type of foundation of houses are in </a:t>
            </a:r>
            <a:r>
              <a:rPr lang="en-US" sz="1200" dirty="0" err="1" smtClean="0"/>
              <a:t>CBlock</a:t>
            </a:r>
            <a:r>
              <a:rPr lang="en-US" sz="1200" dirty="0" smtClean="0"/>
              <a:t> Cinder Block and </a:t>
            </a:r>
            <a:r>
              <a:rPr lang="en-US" sz="1200" dirty="0" err="1" smtClean="0"/>
              <a:t>PConc</a:t>
            </a:r>
            <a:r>
              <a:rPr lang="en-US" sz="1200" dirty="0" smtClean="0"/>
              <a:t> Poured </a:t>
            </a:r>
            <a:r>
              <a:rPr lang="en-US" sz="1200" dirty="0" err="1" smtClean="0"/>
              <a:t>Contrete</a:t>
            </a:r>
            <a:r>
              <a:rPr lang="en-US" sz="1200" dirty="0" smtClean="0"/>
              <a:t> majorly. </a:t>
            </a:r>
            <a:r>
              <a:rPr lang="en-US" sz="1200" dirty="0" err="1" smtClean="0"/>
              <a:t>BsmtQual</a:t>
            </a:r>
            <a:r>
              <a:rPr lang="en-US" sz="1200" dirty="0" smtClean="0"/>
              <a:t> Evaluates the height of the basement is mostly Typical (80-89 inches) followed by Good (90-99 inches) and very few houses have no basement. </a:t>
            </a:r>
            <a:r>
              <a:rPr lang="en-US" sz="1200" dirty="0" err="1" smtClean="0"/>
              <a:t>BsmtExposure</a:t>
            </a:r>
            <a:r>
              <a:rPr lang="en-US" sz="1200" dirty="0" smtClean="0"/>
              <a:t>: Refers to walkout or garden level walls and majority of houses have No Exposure and least have No Basement. BsmtFinType1: Rating of basement finished area is </a:t>
            </a:r>
            <a:r>
              <a:rPr lang="en-US" sz="1200" dirty="0" err="1" smtClean="0"/>
              <a:t>Unfinshed</a:t>
            </a:r>
            <a:r>
              <a:rPr lang="en-US" sz="1200" dirty="0" smtClean="0"/>
              <a:t> for highest number of houses </a:t>
            </a:r>
            <a:r>
              <a:rPr lang="en-US" sz="1200" dirty="0" err="1" smtClean="0"/>
              <a:t>folloed</a:t>
            </a:r>
            <a:r>
              <a:rPr lang="en-US" sz="1200" dirty="0" smtClean="0"/>
              <a:t> by Good Living Quarters. BsmtFinType2: Rating of basement finished area (if multiple types) is highest for </a:t>
            </a:r>
            <a:r>
              <a:rPr lang="en-US" sz="1200" dirty="0" err="1" smtClean="0"/>
              <a:t>Unfinshed</a:t>
            </a:r>
            <a:r>
              <a:rPr lang="en-US" sz="1200" dirty="0" smtClean="0"/>
              <a:t>. Type of heating is highly by </a:t>
            </a:r>
            <a:r>
              <a:rPr lang="en-US" sz="1200" dirty="0" err="1" smtClean="0"/>
              <a:t>GasA</a:t>
            </a:r>
            <a:r>
              <a:rPr lang="en-US" sz="1200" dirty="0" smtClean="0"/>
              <a:t> (Gas forced warm air furnace). </a:t>
            </a:r>
            <a:r>
              <a:rPr lang="en-US" sz="1200" dirty="0" err="1" smtClean="0"/>
              <a:t>HeatingQC</a:t>
            </a:r>
            <a:r>
              <a:rPr lang="en-US" sz="1200" dirty="0" smtClean="0"/>
              <a:t>: Heating quality and condition is overall Excellent. </a:t>
            </a:r>
            <a:r>
              <a:rPr lang="en-US" sz="1200" dirty="0" err="1" smtClean="0"/>
              <a:t>CentralAir</a:t>
            </a:r>
            <a:r>
              <a:rPr lang="en-US" sz="1200" dirty="0" smtClean="0"/>
              <a:t>: Central air conditioning is there in majority of houses. Electrical: Electrical system </a:t>
            </a:r>
            <a:r>
              <a:rPr lang="en-US" sz="1200" dirty="0" err="1" smtClean="0"/>
              <a:t>SBrkr</a:t>
            </a:r>
            <a:r>
              <a:rPr lang="en-US" sz="1200" dirty="0" smtClean="0"/>
              <a:t> (Standard Circuit Breakers &amp; </a:t>
            </a:r>
            <a:r>
              <a:rPr lang="en-US" sz="1200" dirty="0" err="1" smtClean="0"/>
              <a:t>Romex</a:t>
            </a:r>
            <a:r>
              <a:rPr lang="en-US" sz="1200" dirty="0" smtClean="0"/>
              <a:t>) is leading all others. </a:t>
            </a:r>
            <a:r>
              <a:rPr lang="en-US" sz="1200" dirty="0" err="1" smtClean="0"/>
              <a:t>LowQualFinSF</a:t>
            </a:r>
            <a:r>
              <a:rPr lang="en-US" sz="1200" dirty="0" smtClean="0"/>
              <a:t>: Low quality finished square feet (all floors) is 0 in high number. 3SsnPorch: Three season porch area in square feet and </a:t>
            </a:r>
            <a:r>
              <a:rPr lang="en-US" sz="1200" dirty="0" err="1" smtClean="0"/>
              <a:t>MiscVal</a:t>
            </a:r>
            <a:r>
              <a:rPr lang="en-US" sz="1200" dirty="0" smtClean="0"/>
              <a:t>: $Value of miscellaneous feature is 0 in majority.</a:t>
            </a:r>
          </a:p>
          <a:p>
            <a:r>
              <a:rPr lang="en-US" sz="1200" dirty="0" err="1" smtClean="0"/>
              <a:t>BsmtFullBath</a:t>
            </a:r>
            <a:r>
              <a:rPr lang="en-US" sz="1200" dirty="0" smtClean="0"/>
              <a:t>: Basement full bathrooms are mostly 0 followed by 1. </a:t>
            </a:r>
            <a:r>
              <a:rPr lang="en-US" sz="1200" dirty="0" err="1" smtClean="0"/>
              <a:t>BsmtHalfBath</a:t>
            </a:r>
            <a:r>
              <a:rPr lang="en-US" sz="1200" dirty="0" smtClean="0"/>
              <a:t>: Basement half bathrooms are mostly 0 in count. </a:t>
            </a:r>
            <a:r>
              <a:rPr lang="en-US" sz="1200" dirty="0" err="1" smtClean="0"/>
              <a:t>FullBath</a:t>
            </a:r>
            <a:r>
              <a:rPr lang="en-US" sz="1200" dirty="0" smtClean="0"/>
              <a:t>: Full bathrooms above grade are 2 in most of the house data followed by 1. </a:t>
            </a:r>
            <a:r>
              <a:rPr lang="en-US" sz="1200" dirty="0" err="1" smtClean="0"/>
              <a:t>HalfBath</a:t>
            </a:r>
            <a:r>
              <a:rPr lang="en-US" sz="1200" dirty="0" smtClean="0"/>
              <a:t>: Half baths above grade are 0 in most of the houses, followed by 1 and least have 2. </a:t>
            </a:r>
            <a:r>
              <a:rPr lang="en-US" sz="1200" dirty="0" err="1" smtClean="0"/>
              <a:t>BedroomAbvGr</a:t>
            </a:r>
            <a:r>
              <a:rPr lang="en-US" sz="1200" dirty="0" smtClean="0"/>
              <a:t> are 3 in majority. </a:t>
            </a:r>
            <a:r>
              <a:rPr lang="en-US" sz="1200" dirty="0" err="1" smtClean="0"/>
              <a:t>KitchenAbvGr</a:t>
            </a:r>
            <a:r>
              <a:rPr lang="en-US" sz="1200" dirty="0" smtClean="0"/>
              <a:t> is 1 in majority. </a:t>
            </a:r>
            <a:r>
              <a:rPr lang="en-US" sz="1200" dirty="0" err="1" smtClean="0"/>
              <a:t>KitchenQual</a:t>
            </a:r>
            <a:r>
              <a:rPr lang="en-US" sz="1200" dirty="0" smtClean="0"/>
              <a:t>: Kitchen quality is highly Typical/Average followed by Good. </a:t>
            </a:r>
            <a:r>
              <a:rPr lang="en-US" sz="1200" dirty="0" err="1" smtClean="0"/>
              <a:t>TotRmsAbvGrd</a:t>
            </a:r>
            <a:r>
              <a:rPr lang="en-US" sz="1200" dirty="0" smtClean="0"/>
              <a:t>: Total rooms above grade (does not include bathrooms) are 6 followed by 7 then 5 and then 8. Functional: Home functionality (Assume typical unless deductions are warranted) is mostly Typical Functionality. Fireplaces: Number of fireplaces are 0 followed by 1 in majority of houses. </a:t>
            </a:r>
            <a:r>
              <a:rPr lang="en-US" sz="1200" dirty="0" err="1" smtClean="0"/>
              <a:t>FireplaceQu</a:t>
            </a:r>
            <a:r>
              <a:rPr lang="en-US" sz="1200" dirty="0" smtClean="0"/>
              <a:t>: Fireplace quality is majorly good in the houses where fireplaces are available but most houses have No Fireplace. </a:t>
            </a:r>
            <a:r>
              <a:rPr lang="en-US" sz="1200" dirty="0" err="1" smtClean="0"/>
              <a:t>GarageType</a:t>
            </a:r>
            <a:r>
              <a:rPr lang="en-US" sz="1200" dirty="0" smtClean="0"/>
              <a:t>: Garage location is mostly Attached to home followed by Detached from home. </a:t>
            </a:r>
            <a:r>
              <a:rPr lang="en-US" sz="1200" dirty="0" err="1" smtClean="0"/>
              <a:t>GarageFinish</a:t>
            </a:r>
            <a:r>
              <a:rPr lang="en-US" sz="1200" dirty="0" smtClean="0"/>
              <a:t>: Interior finish of the garage is majorly Unfinished followed by Rough Finished and then comes Finished least have No Garage. </a:t>
            </a:r>
            <a:r>
              <a:rPr lang="en-US" sz="1200" dirty="0" err="1" smtClean="0"/>
              <a:t>GarageCars</a:t>
            </a:r>
            <a:r>
              <a:rPr lang="en-US" sz="1200" dirty="0" smtClean="0"/>
              <a:t>: Size of garage in car capacity is mostly 2. </a:t>
            </a:r>
            <a:r>
              <a:rPr lang="en-US" sz="1200" dirty="0" err="1" smtClean="0"/>
              <a:t>GarageQual</a:t>
            </a:r>
            <a:r>
              <a:rPr lang="en-US" sz="1200" dirty="0" smtClean="0"/>
              <a:t>: Garage quality and </a:t>
            </a:r>
            <a:r>
              <a:rPr lang="en-US" sz="1200" dirty="0" err="1" smtClean="0"/>
              <a:t>GarageCond</a:t>
            </a:r>
            <a:r>
              <a:rPr lang="en-US" sz="1200" dirty="0" smtClean="0"/>
              <a:t>: Garage condition are mostly Typical/Average. </a:t>
            </a:r>
            <a:r>
              <a:rPr lang="en-US" sz="1200" dirty="0" err="1" smtClean="0"/>
              <a:t>PavedDrive</a:t>
            </a:r>
            <a:r>
              <a:rPr lang="en-US" sz="1200" dirty="0" smtClean="0"/>
              <a:t>: Paved driveway are mostly Paved. </a:t>
            </a:r>
            <a:r>
              <a:rPr lang="en-US" sz="1200" dirty="0" err="1" smtClean="0"/>
              <a:t>MoSold</a:t>
            </a:r>
            <a:r>
              <a:rPr lang="en-US" sz="1200" dirty="0" smtClean="0"/>
              <a:t>: Month Sold (MM) has highest count in 6 then 7 then 5. </a:t>
            </a:r>
            <a:r>
              <a:rPr lang="en-US" sz="1200" dirty="0" err="1" smtClean="0"/>
              <a:t>YrSold</a:t>
            </a:r>
            <a:r>
              <a:rPr lang="en-US" sz="1200" dirty="0" smtClean="0"/>
              <a:t>: Year Sold (YYYY) is highest in 2009.</a:t>
            </a:r>
            <a:endParaRPr lang="en-US"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05800" cy="838200"/>
          </a:xfrm>
        </p:spPr>
        <p:txBody>
          <a:bodyPr>
            <a:normAutofit/>
          </a:bodyPr>
          <a:lstStyle/>
          <a:p>
            <a:pPr algn="ctr"/>
            <a:r>
              <a:rPr lang="en-US" sz="3200" b="1" u="sng" dirty="0" smtClean="0"/>
              <a:t>Statistic Summary</a:t>
            </a:r>
            <a:endParaRPr lang="en-US" sz="3200" b="1" u="sng" dirty="0"/>
          </a:p>
        </p:txBody>
      </p:sp>
      <p:sp>
        <p:nvSpPr>
          <p:cNvPr id="5" name="Rectangle 4"/>
          <p:cNvSpPr/>
          <p:nvPr/>
        </p:nvSpPr>
        <p:spPr>
          <a:xfrm>
            <a:off x="228600" y="4267200"/>
            <a:ext cx="8686800" cy="2462213"/>
          </a:xfrm>
          <a:prstGeom prst="rect">
            <a:avLst/>
          </a:prstGeom>
        </p:spPr>
        <p:txBody>
          <a:bodyPr wrap="square">
            <a:spAutoFit/>
          </a:bodyPr>
          <a:lstStyle/>
          <a:p>
            <a:r>
              <a:rPr lang="en-US" sz="1400" dirty="0" smtClean="0"/>
              <a:t>Column </a:t>
            </a:r>
            <a:r>
              <a:rPr lang="en-US" sz="1400" dirty="0" err="1" smtClean="0"/>
              <a:t>MSSubClass</a:t>
            </a:r>
            <a:r>
              <a:rPr lang="en-US" sz="1400" dirty="0" smtClean="0"/>
              <a:t> has range from 20 to 190, </a:t>
            </a:r>
            <a:r>
              <a:rPr lang="en-US" sz="1400" dirty="0" err="1" smtClean="0"/>
              <a:t>LotFrontage</a:t>
            </a:r>
            <a:r>
              <a:rPr lang="en-US" sz="1400" dirty="0" smtClean="0"/>
              <a:t> ranges from 21 to 313, </a:t>
            </a:r>
            <a:r>
              <a:rPr lang="en-US" sz="1400" dirty="0" err="1" smtClean="0"/>
              <a:t>LotArea</a:t>
            </a:r>
            <a:r>
              <a:rPr lang="en-US" sz="1400" dirty="0" smtClean="0"/>
              <a:t> are from 1300 and 164660, </a:t>
            </a:r>
            <a:r>
              <a:rPr lang="en-US" sz="1400" dirty="0" err="1" smtClean="0"/>
              <a:t>OverallQual</a:t>
            </a:r>
            <a:r>
              <a:rPr lang="en-US" sz="1400" dirty="0" smtClean="0"/>
              <a:t> has values from 1-10. </a:t>
            </a:r>
            <a:r>
              <a:rPr lang="en-US" sz="1400" dirty="0" err="1" smtClean="0"/>
              <a:t>OverallCond</a:t>
            </a:r>
            <a:r>
              <a:rPr lang="en-US" sz="1400" dirty="0" smtClean="0"/>
              <a:t> has values from 1-9, </a:t>
            </a:r>
            <a:r>
              <a:rPr lang="en-US" sz="1400" dirty="0" err="1" smtClean="0"/>
              <a:t>YearBuilt</a:t>
            </a:r>
            <a:r>
              <a:rPr lang="en-US" sz="1400" dirty="0" smtClean="0"/>
              <a:t> has years from 1875 to 2010. </a:t>
            </a:r>
            <a:r>
              <a:rPr lang="en-US" sz="1400" dirty="0" err="1" smtClean="0"/>
              <a:t>YearRemodAdd</a:t>
            </a:r>
            <a:r>
              <a:rPr lang="en-US" sz="1400" dirty="0" smtClean="0"/>
              <a:t> has years from 1950-2010. BsmtFinSF1 ranges from 0 to 5644. </a:t>
            </a:r>
            <a:r>
              <a:rPr lang="en-US" sz="1400" dirty="0" err="1" smtClean="0"/>
              <a:t>BsmtUnfSF</a:t>
            </a:r>
            <a:r>
              <a:rPr lang="en-US" sz="1400" dirty="0" smtClean="0"/>
              <a:t> ranges from 0 to 1474. </a:t>
            </a:r>
            <a:r>
              <a:rPr lang="en-US" sz="1400" dirty="0" err="1" smtClean="0"/>
              <a:t>BsmtUnfSF</a:t>
            </a:r>
            <a:r>
              <a:rPr lang="en-US" sz="1400" dirty="0" smtClean="0"/>
              <a:t> ranges from 0 to 2336. </a:t>
            </a:r>
            <a:r>
              <a:rPr lang="en-US" sz="1400" dirty="0" err="1" smtClean="0"/>
              <a:t>GarageArea</a:t>
            </a:r>
            <a:r>
              <a:rPr lang="en-US" sz="1400" dirty="0" smtClean="0"/>
              <a:t> ranges from 0-1418, </a:t>
            </a:r>
            <a:r>
              <a:rPr lang="en-US" sz="1400" dirty="0" err="1" smtClean="0"/>
              <a:t>WoodDeckSF</a:t>
            </a:r>
            <a:r>
              <a:rPr lang="en-US" sz="1400" dirty="0" smtClean="0"/>
              <a:t> ranges from 0-857, </a:t>
            </a:r>
            <a:r>
              <a:rPr lang="en-US" sz="1400" dirty="0" err="1" smtClean="0"/>
              <a:t>OpenPorchSF</a:t>
            </a:r>
            <a:r>
              <a:rPr lang="en-US" sz="1400" dirty="0" smtClean="0"/>
              <a:t> has values from 0-547, </a:t>
            </a:r>
            <a:r>
              <a:rPr lang="en-US" sz="1400" dirty="0" err="1" smtClean="0"/>
              <a:t>EnclosedPorch</a:t>
            </a:r>
            <a:r>
              <a:rPr lang="en-US" sz="1400" dirty="0" smtClean="0"/>
              <a:t> has values from 0 to 552, 3SsnPorch contains values from 0-508, </a:t>
            </a:r>
            <a:r>
              <a:rPr lang="en-US" sz="1400" dirty="0" err="1" smtClean="0"/>
              <a:t>ScreenPorch</a:t>
            </a:r>
            <a:r>
              <a:rPr lang="en-US" sz="1400" dirty="0" smtClean="0"/>
              <a:t> has values from 0-480, </a:t>
            </a:r>
            <a:r>
              <a:rPr lang="en-US" sz="1400" dirty="0" err="1" smtClean="0"/>
              <a:t>YrSold</a:t>
            </a:r>
            <a:r>
              <a:rPr lang="en-US" sz="1400" dirty="0" smtClean="0"/>
              <a:t> has years from 2006 to 2010, </a:t>
            </a:r>
            <a:r>
              <a:rPr lang="en-US" sz="1400" dirty="0" err="1" smtClean="0"/>
              <a:t>SalePrice</a:t>
            </a:r>
            <a:r>
              <a:rPr lang="en-US" sz="1400" dirty="0" smtClean="0"/>
              <a:t> has values starting from 34900 to 755000 and so on..</a:t>
            </a:r>
          </a:p>
          <a:p>
            <a:r>
              <a:rPr lang="en-US" sz="1400" dirty="0" smtClean="0"/>
              <a:t>MSSubClass,LotArea,BsmtFinSF1,BsmtFinSF2,BsmtUnfSF,WoodDeckSF,OpenPorchSF,EnclosedPorch,SalePrice etc has mean&gt;median i.e. right skewed. </a:t>
            </a:r>
            <a:r>
              <a:rPr lang="en-US" sz="1400" dirty="0" err="1" smtClean="0"/>
              <a:t>GarageArea</a:t>
            </a:r>
            <a:r>
              <a:rPr lang="en-US" sz="1400" dirty="0" smtClean="0"/>
              <a:t> has mean&lt;median i.e. left skewed.</a:t>
            </a:r>
          </a:p>
          <a:p>
            <a:r>
              <a:rPr lang="en-US" sz="1400" dirty="0" smtClean="0"/>
              <a:t>Standard deviation is high for many columns. Difference between 75 percentile and max value is high for many columns hence, outliers need to be treated.</a:t>
            </a:r>
            <a:endParaRPr lang="en-US" sz="1400" dirty="0"/>
          </a:p>
        </p:txBody>
      </p:sp>
      <p:pic>
        <p:nvPicPr>
          <p:cNvPr id="62465" name="Picture 1"/>
          <p:cNvPicPr>
            <a:picLocks noChangeAspect="1" noChangeArrowheads="1"/>
          </p:cNvPicPr>
          <p:nvPr/>
        </p:nvPicPr>
        <p:blipFill>
          <a:blip r:embed="rId2"/>
          <a:srcRect/>
          <a:stretch>
            <a:fillRect/>
          </a:stretch>
        </p:blipFill>
        <p:spPr bwMode="auto">
          <a:xfrm>
            <a:off x="685800" y="1143000"/>
            <a:ext cx="7967181" cy="28194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686800" cy="914400"/>
          </a:xfrm>
        </p:spPr>
        <p:txBody>
          <a:bodyPr>
            <a:noAutofit/>
          </a:bodyPr>
          <a:lstStyle/>
          <a:p>
            <a:r>
              <a:rPr lang="en-GB" sz="3200" b="1" u="sng" dirty="0" smtClean="0"/>
              <a:t>Category plot between </a:t>
            </a:r>
            <a:br>
              <a:rPr lang="en-GB" sz="3200" b="1" u="sng" dirty="0" smtClean="0"/>
            </a:br>
            <a:r>
              <a:rPr lang="en-GB" sz="3200" u="sng" dirty="0" err="1" smtClean="0"/>
              <a:t>SaleCondition</a:t>
            </a:r>
            <a:r>
              <a:rPr lang="en-GB" sz="3200" u="sng" dirty="0" smtClean="0"/>
              <a:t> and </a:t>
            </a:r>
            <a:r>
              <a:rPr lang="en-GB" sz="3200" u="sng" dirty="0" err="1" smtClean="0"/>
              <a:t>SalePrice</a:t>
            </a:r>
            <a:endParaRPr lang="en-US" sz="3200" b="1" u="sng" dirty="0"/>
          </a:p>
        </p:txBody>
      </p:sp>
      <p:sp>
        <p:nvSpPr>
          <p:cNvPr id="5" name="TextBox 4"/>
          <p:cNvSpPr txBox="1"/>
          <p:nvPr/>
        </p:nvSpPr>
        <p:spPr>
          <a:xfrm>
            <a:off x="457200" y="5791200"/>
            <a:ext cx="8229600" cy="830997"/>
          </a:xfrm>
          <a:prstGeom prst="rect">
            <a:avLst/>
          </a:prstGeom>
          <a:noFill/>
        </p:spPr>
        <p:txBody>
          <a:bodyPr wrap="square" rtlCol="0">
            <a:spAutoFit/>
          </a:bodyPr>
          <a:lstStyle/>
          <a:p>
            <a:pPr algn="ctr"/>
            <a:r>
              <a:rPr lang="en-US" sz="1600" dirty="0" smtClean="0"/>
              <a:t>Houses are majorly of Normal Sale Condition and a few values are there for Adjoining Land Purchase. Starting and overall Sale Price is high for Partial Home not completed when last assessed (associated with New Homes) Sale Condition houses.</a:t>
            </a:r>
            <a:endParaRPr lang="en-US" sz="1600" dirty="0"/>
          </a:p>
        </p:txBody>
      </p:sp>
      <p:pic>
        <p:nvPicPr>
          <p:cNvPr id="61441" name="Picture 1"/>
          <p:cNvPicPr>
            <a:picLocks noChangeAspect="1" noChangeArrowheads="1"/>
          </p:cNvPicPr>
          <p:nvPr/>
        </p:nvPicPr>
        <p:blipFill>
          <a:blip r:embed="rId2"/>
          <a:srcRect/>
          <a:stretch>
            <a:fillRect/>
          </a:stretch>
        </p:blipFill>
        <p:spPr bwMode="auto">
          <a:xfrm>
            <a:off x="2143125" y="1514475"/>
            <a:ext cx="4857750" cy="4200525"/>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763000" cy="838200"/>
          </a:xfrm>
        </p:spPr>
        <p:txBody>
          <a:bodyPr>
            <a:normAutofit fontScale="90000"/>
          </a:bodyPr>
          <a:lstStyle/>
          <a:p>
            <a:r>
              <a:rPr lang="en-GB" sz="3600" u="sng" dirty="0" smtClean="0"/>
              <a:t>Category plot between </a:t>
            </a:r>
            <a:br>
              <a:rPr lang="en-GB" sz="3600" u="sng" dirty="0" smtClean="0"/>
            </a:br>
            <a:r>
              <a:rPr lang="en-GB" sz="3600" u="sng" dirty="0" err="1" smtClean="0"/>
              <a:t>SaleType</a:t>
            </a:r>
            <a:r>
              <a:rPr lang="en-GB" sz="3600" u="sng" dirty="0" smtClean="0"/>
              <a:t> and </a:t>
            </a:r>
            <a:r>
              <a:rPr lang="en-GB" sz="3600" u="sng" dirty="0" err="1" smtClean="0"/>
              <a:t>SalePrice</a:t>
            </a:r>
            <a:endParaRPr lang="en-US" sz="4000" b="1" u="sng" dirty="0"/>
          </a:p>
        </p:txBody>
      </p:sp>
      <p:sp>
        <p:nvSpPr>
          <p:cNvPr id="4" name="TextBox 3"/>
          <p:cNvSpPr txBox="1"/>
          <p:nvPr/>
        </p:nvSpPr>
        <p:spPr>
          <a:xfrm>
            <a:off x="304800" y="5562600"/>
            <a:ext cx="8610600" cy="830997"/>
          </a:xfrm>
          <a:prstGeom prst="rect">
            <a:avLst/>
          </a:prstGeom>
          <a:noFill/>
        </p:spPr>
        <p:txBody>
          <a:bodyPr wrap="square" rtlCol="0">
            <a:spAutoFit/>
          </a:bodyPr>
          <a:lstStyle/>
          <a:p>
            <a:r>
              <a:rPr lang="en-US" sz="1600" dirty="0" smtClean="0"/>
              <a:t>Sale Type WD: Warranty Deed-Conventional has majority of data and Sale Price in this is lowest and highest both comparatively. Next New Home just constructed and sold has good amount of data with higher starting price </a:t>
            </a:r>
            <a:r>
              <a:rPr lang="en-US" sz="1600" dirty="0" err="1" smtClean="0"/>
              <a:t>w.r.t</a:t>
            </a:r>
            <a:r>
              <a:rPr lang="en-US" sz="1600" dirty="0" smtClean="0"/>
              <a:t> others.</a:t>
            </a:r>
            <a:endParaRPr lang="en-US" sz="1600" dirty="0"/>
          </a:p>
        </p:txBody>
      </p:sp>
      <p:pic>
        <p:nvPicPr>
          <p:cNvPr id="60417" name="Picture 1"/>
          <p:cNvPicPr>
            <a:picLocks noChangeAspect="1" noChangeArrowheads="1"/>
          </p:cNvPicPr>
          <p:nvPr/>
        </p:nvPicPr>
        <p:blipFill>
          <a:blip r:embed="rId2"/>
          <a:srcRect/>
          <a:stretch>
            <a:fillRect/>
          </a:stretch>
        </p:blipFill>
        <p:spPr bwMode="auto">
          <a:xfrm>
            <a:off x="2509838" y="1428750"/>
            <a:ext cx="4124325" cy="40005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305800" cy="685800"/>
          </a:xfrm>
        </p:spPr>
        <p:txBody>
          <a:bodyPr>
            <a:noAutofit/>
          </a:bodyPr>
          <a:lstStyle/>
          <a:p>
            <a:r>
              <a:rPr lang="en-US" sz="3200" b="1" u="sng" dirty="0" err="1" smtClean="0"/>
              <a:t>Barplot</a:t>
            </a:r>
            <a:r>
              <a:rPr lang="en-US" sz="3200" b="1" u="sng" dirty="0" smtClean="0"/>
              <a:t> between </a:t>
            </a:r>
            <a:r>
              <a:rPr lang="en-US" sz="3200" u="sng" dirty="0" err="1" smtClean="0"/>
              <a:t>OverallQual</a:t>
            </a:r>
            <a:r>
              <a:rPr lang="en-US" sz="3200" u="sng" dirty="0" smtClean="0"/>
              <a:t> and </a:t>
            </a:r>
            <a:r>
              <a:rPr lang="en-US" sz="3200" u="sng" dirty="0" err="1" smtClean="0"/>
              <a:t>SalePrice</a:t>
            </a:r>
            <a:endParaRPr lang="en-US" sz="3200" b="1" u="sng" dirty="0"/>
          </a:p>
        </p:txBody>
      </p:sp>
      <p:sp>
        <p:nvSpPr>
          <p:cNvPr id="4" name="TextBox 3"/>
          <p:cNvSpPr txBox="1"/>
          <p:nvPr/>
        </p:nvSpPr>
        <p:spPr>
          <a:xfrm>
            <a:off x="228600" y="5373469"/>
            <a:ext cx="8610600" cy="646331"/>
          </a:xfrm>
          <a:prstGeom prst="rect">
            <a:avLst/>
          </a:prstGeom>
          <a:noFill/>
        </p:spPr>
        <p:txBody>
          <a:bodyPr wrap="square" rtlCol="0">
            <a:spAutoFit/>
          </a:bodyPr>
          <a:lstStyle/>
          <a:p>
            <a:pPr algn="ctr"/>
            <a:r>
              <a:rPr lang="en-US" dirty="0" smtClean="0"/>
              <a:t>Sale Price increases with increase in Rates the overall material </a:t>
            </a:r>
          </a:p>
          <a:p>
            <a:pPr algn="ctr"/>
            <a:r>
              <a:rPr lang="en-US" dirty="0" smtClean="0"/>
              <a:t>and finish of the house.</a:t>
            </a:r>
            <a:endParaRPr lang="en-US" dirty="0"/>
          </a:p>
        </p:txBody>
      </p:sp>
      <p:pic>
        <p:nvPicPr>
          <p:cNvPr id="59393" name="Picture 1"/>
          <p:cNvPicPr>
            <a:picLocks noChangeAspect="1" noChangeArrowheads="1"/>
          </p:cNvPicPr>
          <p:nvPr/>
        </p:nvPicPr>
        <p:blipFill>
          <a:blip r:embed="rId2"/>
          <a:srcRect/>
          <a:stretch>
            <a:fillRect/>
          </a:stretch>
        </p:blipFill>
        <p:spPr bwMode="auto">
          <a:xfrm>
            <a:off x="2495550" y="1781175"/>
            <a:ext cx="4152900" cy="329565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p:cNvPicPr>
            <a:picLocks noChangeAspect="1" noChangeArrowheads="1"/>
          </p:cNvPicPr>
          <p:nvPr/>
        </p:nvPicPr>
        <p:blipFill>
          <a:blip r:embed="rId2"/>
          <a:srcRect/>
          <a:stretch>
            <a:fillRect/>
          </a:stretch>
        </p:blipFill>
        <p:spPr bwMode="auto">
          <a:xfrm>
            <a:off x="2362200" y="1752600"/>
            <a:ext cx="4305300" cy="3352800"/>
          </a:xfrm>
          <a:prstGeom prst="rect">
            <a:avLst/>
          </a:prstGeom>
          <a:noFill/>
          <a:ln w="9525">
            <a:noFill/>
            <a:miter lim="800000"/>
            <a:headEnd/>
            <a:tailEnd/>
          </a:ln>
          <a:effectLst/>
        </p:spPr>
      </p:pic>
      <p:sp>
        <p:nvSpPr>
          <p:cNvPr id="9" name="TextBox 8"/>
          <p:cNvSpPr txBox="1"/>
          <p:nvPr/>
        </p:nvSpPr>
        <p:spPr>
          <a:xfrm>
            <a:off x="304800" y="5410200"/>
            <a:ext cx="8584810" cy="646331"/>
          </a:xfrm>
          <a:prstGeom prst="rect">
            <a:avLst/>
          </a:prstGeom>
          <a:noFill/>
        </p:spPr>
        <p:txBody>
          <a:bodyPr wrap="square" rtlCol="0">
            <a:spAutoFit/>
          </a:bodyPr>
          <a:lstStyle/>
          <a:p>
            <a:pPr algn="ctr"/>
            <a:r>
              <a:rPr lang="en-US" dirty="0" smtClean="0"/>
              <a:t>Sale Price is highest for Excellent </a:t>
            </a:r>
            <a:r>
              <a:rPr lang="en-US" dirty="0" err="1" smtClean="0"/>
              <a:t>ExterQual</a:t>
            </a:r>
            <a:r>
              <a:rPr lang="en-US" dirty="0" smtClean="0"/>
              <a:t>: Evaluates the quality of the material on the exterior and lowest for Fair </a:t>
            </a:r>
            <a:r>
              <a:rPr lang="en-US" dirty="0" err="1" smtClean="0"/>
              <a:t>ExterQual</a:t>
            </a:r>
            <a:r>
              <a:rPr lang="en-US" dirty="0" smtClean="0"/>
              <a:t>.</a:t>
            </a:r>
            <a:endParaRPr lang="en-US" dirty="0"/>
          </a:p>
        </p:txBody>
      </p:sp>
      <p:sp>
        <p:nvSpPr>
          <p:cNvPr id="10" name="Title 1"/>
          <p:cNvSpPr>
            <a:spLocks noGrp="1"/>
          </p:cNvSpPr>
          <p:nvPr>
            <p:ph type="title"/>
          </p:nvPr>
        </p:nvSpPr>
        <p:spPr>
          <a:xfrm>
            <a:off x="457200" y="381000"/>
            <a:ext cx="8305800" cy="838200"/>
          </a:xfrm>
        </p:spPr>
        <p:txBody>
          <a:bodyPr>
            <a:noAutofit/>
          </a:bodyPr>
          <a:lstStyle/>
          <a:p>
            <a:r>
              <a:rPr lang="en-US" sz="3200" b="1" u="sng" dirty="0" err="1" smtClean="0"/>
              <a:t>Barplot</a:t>
            </a:r>
            <a:r>
              <a:rPr lang="en-US" sz="3200" b="1" u="sng" dirty="0" smtClean="0"/>
              <a:t> between </a:t>
            </a:r>
            <a:r>
              <a:rPr lang="en-US" sz="3200" u="sng" dirty="0" err="1" smtClean="0"/>
              <a:t>ExterQual</a:t>
            </a:r>
            <a:r>
              <a:rPr lang="en-US" sz="3200" u="sng" dirty="0" smtClean="0"/>
              <a:t> and </a:t>
            </a:r>
            <a:r>
              <a:rPr lang="en-US" sz="3200" u="sng" dirty="0" err="1" smtClean="0"/>
              <a:t>SalePrice</a:t>
            </a:r>
            <a:endParaRPr lang="en-US" sz="3200" b="1" u="sng"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57200" y="533400"/>
            <a:ext cx="8305800" cy="838200"/>
          </a:xfrm>
        </p:spPr>
        <p:txBody>
          <a:bodyPr>
            <a:noAutofit/>
          </a:bodyPr>
          <a:lstStyle/>
          <a:p>
            <a:r>
              <a:rPr lang="en-US" sz="3200" b="1" u="sng" dirty="0" err="1" smtClean="0"/>
              <a:t>Barplot</a:t>
            </a:r>
            <a:r>
              <a:rPr lang="en-US" sz="3200" b="1" u="sng" dirty="0" smtClean="0"/>
              <a:t> between </a:t>
            </a:r>
            <a:r>
              <a:rPr lang="en-US" sz="3200" u="sng" dirty="0" err="1" smtClean="0"/>
              <a:t>BsmtCond</a:t>
            </a:r>
            <a:r>
              <a:rPr lang="en-US" sz="3200" u="sng" dirty="0" smtClean="0"/>
              <a:t> and </a:t>
            </a:r>
            <a:r>
              <a:rPr lang="en-US" sz="3200" u="sng" dirty="0" err="1" smtClean="0"/>
              <a:t>SalePrice</a:t>
            </a:r>
            <a:endParaRPr lang="en-US" sz="3200" b="1" u="sng" dirty="0"/>
          </a:p>
        </p:txBody>
      </p:sp>
      <p:pic>
        <p:nvPicPr>
          <p:cNvPr id="57346" name="Picture 2"/>
          <p:cNvPicPr>
            <a:picLocks noChangeAspect="1" noChangeArrowheads="1"/>
          </p:cNvPicPr>
          <p:nvPr/>
        </p:nvPicPr>
        <p:blipFill>
          <a:blip r:embed="rId2"/>
          <a:srcRect/>
          <a:stretch>
            <a:fillRect/>
          </a:stretch>
        </p:blipFill>
        <p:spPr bwMode="auto">
          <a:xfrm>
            <a:off x="2395538" y="1814513"/>
            <a:ext cx="4352925" cy="3228975"/>
          </a:xfrm>
          <a:prstGeom prst="rect">
            <a:avLst/>
          </a:prstGeom>
          <a:noFill/>
          <a:ln w="9525">
            <a:noFill/>
            <a:miter lim="800000"/>
            <a:headEnd/>
            <a:tailEnd/>
          </a:ln>
          <a:effectLst/>
        </p:spPr>
      </p:pic>
      <p:sp>
        <p:nvSpPr>
          <p:cNvPr id="7" name="Rectangle 6"/>
          <p:cNvSpPr/>
          <p:nvPr/>
        </p:nvSpPr>
        <p:spPr>
          <a:xfrm>
            <a:off x="609600" y="5449669"/>
            <a:ext cx="8153400" cy="646331"/>
          </a:xfrm>
          <a:prstGeom prst="rect">
            <a:avLst/>
          </a:prstGeom>
        </p:spPr>
        <p:txBody>
          <a:bodyPr wrap="square">
            <a:spAutoFit/>
          </a:bodyPr>
          <a:lstStyle/>
          <a:p>
            <a:pPr algn="ctr"/>
            <a:r>
              <a:rPr lang="en-US" dirty="0" err="1" smtClean="0"/>
              <a:t>SalePrice</a:t>
            </a:r>
            <a:r>
              <a:rPr lang="en-US" dirty="0" smtClean="0"/>
              <a:t> is highest for Good general condition of the basement and lease for poor general condition of the basement.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5477412"/>
            <a:ext cx="8610600" cy="646331"/>
          </a:xfrm>
          <a:prstGeom prst="rect">
            <a:avLst/>
          </a:prstGeom>
          <a:noFill/>
        </p:spPr>
        <p:txBody>
          <a:bodyPr wrap="square" rtlCol="0">
            <a:spAutoFit/>
          </a:bodyPr>
          <a:lstStyle/>
          <a:p>
            <a:pPr algn="ctr"/>
            <a:r>
              <a:rPr lang="en-US" dirty="0" err="1" smtClean="0"/>
              <a:t>SalePrice</a:t>
            </a:r>
            <a:r>
              <a:rPr lang="en-US" dirty="0" smtClean="0"/>
              <a:t> is highest for Excellent Heating quality and condition and lowest for Poor Heating quality and condition.</a:t>
            </a:r>
            <a:endParaRPr lang="en-US" dirty="0"/>
          </a:p>
        </p:txBody>
      </p:sp>
      <p:sp>
        <p:nvSpPr>
          <p:cNvPr id="7" name="Title 1"/>
          <p:cNvSpPr>
            <a:spLocks noGrp="1"/>
          </p:cNvSpPr>
          <p:nvPr>
            <p:ph type="title"/>
          </p:nvPr>
        </p:nvSpPr>
        <p:spPr>
          <a:xfrm>
            <a:off x="457200" y="457200"/>
            <a:ext cx="8305800" cy="762000"/>
          </a:xfrm>
        </p:spPr>
        <p:txBody>
          <a:bodyPr>
            <a:noAutofit/>
          </a:bodyPr>
          <a:lstStyle/>
          <a:p>
            <a:r>
              <a:rPr lang="en-US" sz="3200" b="1" u="sng" dirty="0" err="1" smtClean="0"/>
              <a:t>Barplot</a:t>
            </a:r>
            <a:r>
              <a:rPr lang="en-US" sz="3200" b="1" u="sng" dirty="0" smtClean="0"/>
              <a:t> between </a:t>
            </a:r>
            <a:r>
              <a:rPr lang="en-US" sz="3200" u="sng" dirty="0" err="1" smtClean="0"/>
              <a:t>HeatingQC</a:t>
            </a:r>
            <a:r>
              <a:rPr lang="en-US" sz="3200" u="sng" dirty="0" smtClean="0"/>
              <a:t> </a:t>
            </a:r>
            <a:br>
              <a:rPr lang="en-US" sz="3200" u="sng" dirty="0" smtClean="0"/>
            </a:br>
            <a:r>
              <a:rPr lang="en-US" sz="3200" u="sng" dirty="0" smtClean="0"/>
              <a:t>and </a:t>
            </a:r>
            <a:r>
              <a:rPr lang="en-US" sz="3200" u="sng" dirty="0" err="1" smtClean="0"/>
              <a:t>SalePrice</a:t>
            </a:r>
            <a:endParaRPr lang="en-US" sz="3200" b="1" u="sng" dirty="0"/>
          </a:p>
        </p:txBody>
      </p:sp>
      <p:pic>
        <p:nvPicPr>
          <p:cNvPr id="56321" name="Picture 1"/>
          <p:cNvPicPr>
            <a:picLocks noChangeAspect="1" noChangeArrowheads="1"/>
          </p:cNvPicPr>
          <p:nvPr/>
        </p:nvPicPr>
        <p:blipFill>
          <a:blip r:embed="rId2"/>
          <a:srcRect/>
          <a:stretch>
            <a:fillRect/>
          </a:stretch>
        </p:blipFill>
        <p:spPr bwMode="auto">
          <a:xfrm>
            <a:off x="2257425" y="1781175"/>
            <a:ext cx="4600575" cy="317182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534400" cy="1066800"/>
          </a:xfrm>
        </p:spPr>
        <p:txBody>
          <a:bodyPr>
            <a:noAutofit/>
          </a:bodyPr>
          <a:lstStyle/>
          <a:p>
            <a:r>
              <a:rPr lang="en-US" sz="3200" b="1" u="sng" dirty="0" err="1" smtClean="0"/>
              <a:t>Lineplot</a:t>
            </a:r>
            <a:r>
              <a:rPr lang="en-US" sz="3200" b="1" u="sng" dirty="0" smtClean="0"/>
              <a:t> showing relation between </a:t>
            </a:r>
            <a:br>
              <a:rPr lang="en-US" sz="3200" b="1" u="sng" dirty="0" smtClean="0"/>
            </a:br>
            <a:r>
              <a:rPr lang="en-US" sz="3200" u="sng" dirty="0" smtClean="0"/>
              <a:t> </a:t>
            </a:r>
            <a:r>
              <a:rPr lang="en-US" sz="3200" u="sng" dirty="0" err="1" smtClean="0"/>
              <a:t>OverallQual</a:t>
            </a:r>
            <a:r>
              <a:rPr lang="en-US" sz="3200" u="sng" dirty="0" smtClean="0"/>
              <a:t> and </a:t>
            </a:r>
            <a:r>
              <a:rPr lang="en-US" sz="3200" u="sng" dirty="0" err="1" smtClean="0"/>
              <a:t>SalePrice</a:t>
            </a:r>
            <a:endParaRPr lang="en-US" sz="3200" b="1" u="sng" dirty="0"/>
          </a:p>
        </p:txBody>
      </p:sp>
      <p:sp>
        <p:nvSpPr>
          <p:cNvPr id="4" name="TextBox 3"/>
          <p:cNvSpPr txBox="1"/>
          <p:nvPr/>
        </p:nvSpPr>
        <p:spPr>
          <a:xfrm>
            <a:off x="457200" y="5681246"/>
            <a:ext cx="8305800" cy="338554"/>
          </a:xfrm>
          <a:prstGeom prst="rect">
            <a:avLst/>
          </a:prstGeom>
          <a:noFill/>
        </p:spPr>
        <p:txBody>
          <a:bodyPr wrap="square" rtlCol="0">
            <a:spAutoFit/>
          </a:bodyPr>
          <a:lstStyle/>
          <a:p>
            <a:pPr algn="ctr"/>
            <a:r>
              <a:rPr lang="en-US" sz="1600" dirty="0" err="1" smtClean="0"/>
              <a:t>SalePrice</a:t>
            </a:r>
            <a:r>
              <a:rPr lang="en-US" sz="1600" dirty="0" smtClean="0"/>
              <a:t> increases with increased rating of overall material and finish of the house</a:t>
            </a:r>
            <a:endParaRPr lang="en-US" sz="1600" dirty="0"/>
          </a:p>
        </p:txBody>
      </p:sp>
      <p:pic>
        <p:nvPicPr>
          <p:cNvPr id="55297" name="Picture 1"/>
          <p:cNvPicPr>
            <a:picLocks noChangeAspect="1" noChangeArrowheads="1"/>
          </p:cNvPicPr>
          <p:nvPr/>
        </p:nvPicPr>
        <p:blipFill>
          <a:blip r:embed="rId2"/>
          <a:srcRect/>
          <a:stretch>
            <a:fillRect/>
          </a:stretch>
        </p:blipFill>
        <p:spPr bwMode="auto">
          <a:xfrm>
            <a:off x="2505075" y="1724025"/>
            <a:ext cx="4133850" cy="3409950"/>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5569803"/>
            <a:ext cx="8610600" cy="338554"/>
          </a:xfrm>
          <a:prstGeom prst="rect">
            <a:avLst/>
          </a:prstGeom>
          <a:noFill/>
        </p:spPr>
        <p:txBody>
          <a:bodyPr wrap="square" rtlCol="0">
            <a:spAutoFit/>
          </a:bodyPr>
          <a:lstStyle/>
          <a:p>
            <a:pPr algn="ctr"/>
            <a:r>
              <a:rPr lang="en-US" sz="1600" dirty="0" smtClean="0"/>
              <a:t>With increase in Fireplaces, </a:t>
            </a:r>
            <a:r>
              <a:rPr lang="en-US" sz="1600" dirty="0" err="1" smtClean="0"/>
              <a:t>SalePrice</a:t>
            </a:r>
            <a:r>
              <a:rPr lang="en-US" sz="1600" dirty="0" smtClean="0"/>
              <a:t> also increases.</a:t>
            </a:r>
            <a:endParaRPr lang="en-US" sz="1600" dirty="0"/>
          </a:p>
        </p:txBody>
      </p:sp>
      <p:sp>
        <p:nvSpPr>
          <p:cNvPr id="6" name="Title 1"/>
          <p:cNvSpPr>
            <a:spLocks noGrp="1"/>
          </p:cNvSpPr>
          <p:nvPr>
            <p:ph type="title"/>
          </p:nvPr>
        </p:nvSpPr>
        <p:spPr>
          <a:xfrm>
            <a:off x="304800" y="228600"/>
            <a:ext cx="8534400" cy="1066800"/>
          </a:xfrm>
        </p:spPr>
        <p:txBody>
          <a:bodyPr>
            <a:noAutofit/>
          </a:bodyPr>
          <a:lstStyle/>
          <a:p>
            <a:r>
              <a:rPr lang="en-US" sz="3200" b="1" u="sng" dirty="0" err="1" smtClean="0"/>
              <a:t>Lineplot</a:t>
            </a:r>
            <a:r>
              <a:rPr lang="en-US" sz="3200" b="1" u="sng" dirty="0" smtClean="0"/>
              <a:t> showing relation between </a:t>
            </a:r>
            <a:br>
              <a:rPr lang="en-US" sz="3200" b="1" u="sng" dirty="0" smtClean="0"/>
            </a:br>
            <a:r>
              <a:rPr lang="en-US" sz="3200" u="sng" dirty="0" smtClean="0"/>
              <a:t> Fireplaces and </a:t>
            </a:r>
            <a:r>
              <a:rPr lang="en-US" sz="3200" u="sng" dirty="0" err="1" smtClean="0"/>
              <a:t>SalePrice</a:t>
            </a:r>
            <a:endParaRPr lang="en-US" sz="3200" b="1" u="sng" dirty="0"/>
          </a:p>
        </p:txBody>
      </p:sp>
      <p:pic>
        <p:nvPicPr>
          <p:cNvPr id="54273" name="Picture 1"/>
          <p:cNvPicPr>
            <a:picLocks noChangeAspect="1" noChangeArrowheads="1"/>
          </p:cNvPicPr>
          <p:nvPr/>
        </p:nvPicPr>
        <p:blipFill>
          <a:blip r:embed="rId2"/>
          <a:srcRect/>
          <a:stretch>
            <a:fillRect/>
          </a:stretch>
        </p:blipFill>
        <p:spPr bwMode="auto">
          <a:xfrm>
            <a:off x="2395538" y="1843088"/>
            <a:ext cx="4352925" cy="3171825"/>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noAutofit/>
          </a:bodyPr>
          <a:lstStyle/>
          <a:p>
            <a:r>
              <a:rPr lang="en-US" sz="3200" b="1" u="sng" dirty="0" smtClean="0"/>
              <a:t>Problem statement and understanding</a:t>
            </a:r>
            <a:endParaRPr lang="en-US" sz="3200" b="1" u="sng" dirty="0"/>
          </a:p>
        </p:txBody>
      </p:sp>
      <p:sp>
        <p:nvSpPr>
          <p:cNvPr id="3" name="Content Placeholder 2"/>
          <p:cNvSpPr>
            <a:spLocks noGrp="1"/>
          </p:cNvSpPr>
          <p:nvPr>
            <p:ph idx="1"/>
          </p:nvPr>
        </p:nvSpPr>
        <p:spPr>
          <a:xfrm>
            <a:off x="228600" y="762000"/>
            <a:ext cx="8686800" cy="5638801"/>
          </a:xfrm>
        </p:spPr>
        <p:txBody>
          <a:bodyPr>
            <a:noAutofit/>
          </a:bodyPr>
          <a:lstStyle/>
          <a:p>
            <a:pPr>
              <a:buNone/>
            </a:pPr>
            <a:r>
              <a:rPr lang="en-US" sz="1500" dirty="0" smtClean="0"/>
              <a:t>Houses are one of the necessary needs of each and every person around the globe and therefore housing and real estate market is one of the markets which is one of the major contributors in the world’s economy. It is a very large market and there are various companies working in the domain. Data science comes as a very important tool to solve problems in the domain to help the companies increase their overall revenue, profits, improving their marketing strategies and focusing on changing trends in house sales and purchases. Predictive modeling, Market mix modeling, recommendation systems are some of the machine learning techniques used for achieving the business goals for housing companies.</a:t>
            </a:r>
            <a:endParaRPr lang="en-GB" sz="1500" dirty="0" smtClean="0"/>
          </a:p>
          <a:p>
            <a:pPr>
              <a:buNone/>
            </a:pPr>
            <a:endParaRPr lang="en-GB" sz="1500" dirty="0" smtClean="0"/>
          </a:p>
          <a:p>
            <a:pPr>
              <a:buNone/>
            </a:pPr>
            <a:r>
              <a:rPr lang="en-GB" sz="1500" dirty="0" smtClean="0"/>
              <a:t>Features are as below :</a:t>
            </a:r>
            <a:br>
              <a:rPr lang="en-GB" sz="1500" dirty="0" smtClean="0"/>
            </a:br>
            <a:r>
              <a:rPr lang="en-US" sz="1500" dirty="0" smtClean="0"/>
              <a:t>'Id', '</a:t>
            </a:r>
            <a:r>
              <a:rPr lang="en-US" sz="1500" dirty="0" err="1" smtClean="0"/>
              <a:t>MSSubClass</a:t>
            </a:r>
            <a:r>
              <a:rPr lang="en-US" sz="1500" dirty="0" smtClean="0"/>
              <a:t>', '</a:t>
            </a:r>
            <a:r>
              <a:rPr lang="en-US" sz="1500" dirty="0" err="1" smtClean="0"/>
              <a:t>MSZoning</a:t>
            </a:r>
            <a:r>
              <a:rPr lang="en-US" sz="1500" dirty="0" smtClean="0"/>
              <a:t>', '</a:t>
            </a:r>
            <a:r>
              <a:rPr lang="en-US" sz="1500" dirty="0" err="1" smtClean="0"/>
              <a:t>LotFrontage</a:t>
            </a:r>
            <a:r>
              <a:rPr lang="en-US" sz="1500" dirty="0" smtClean="0"/>
              <a:t>', '</a:t>
            </a:r>
            <a:r>
              <a:rPr lang="en-US" sz="1500" dirty="0" err="1" smtClean="0"/>
              <a:t>LotArea</a:t>
            </a:r>
            <a:r>
              <a:rPr lang="en-US" sz="1500" dirty="0" smtClean="0"/>
              <a:t>', 'Street', 'Alley', '</a:t>
            </a:r>
            <a:r>
              <a:rPr lang="en-US" sz="1500" dirty="0" err="1" smtClean="0"/>
              <a:t>LotShape</a:t>
            </a:r>
            <a:r>
              <a:rPr lang="en-US" sz="1500" dirty="0" smtClean="0"/>
              <a:t>', '</a:t>
            </a:r>
            <a:r>
              <a:rPr lang="en-US" sz="1500" dirty="0" err="1" smtClean="0"/>
              <a:t>LandContour</a:t>
            </a:r>
            <a:r>
              <a:rPr lang="en-US" sz="1500" dirty="0" smtClean="0"/>
              <a:t>', 'Utilities', '</a:t>
            </a:r>
            <a:r>
              <a:rPr lang="en-US" sz="1500" dirty="0" err="1" smtClean="0"/>
              <a:t>LotConfig</a:t>
            </a:r>
            <a:r>
              <a:rPr lang="en-US" sz="1500" dirty="0" smtClean="0"/>
              <a:t>', '</a:t>
            </a:r>
            <a:r>
              <a:rPr lang="en-US" sz="1500" dirty="0" err="1" smtClean="0"/>
              <a:t>LandSlope</a:t>
            </a:r>
            <a:r>
              <a:rPr lang="en-US" sz="1500" dirty="0" smtClean="0"/>
              <a:t>', 'Neighborhood', 'Condition1', 'Condition2', '</a:t>
            </a:r>
            <a:r>
              <a:rPr lang="en-US" sz="1500" dirty="0" err="1" smtClean="0"/>
              <a:t>BldgType</a:t>
            </a:r>
            <a:r>
              <a:rPr lang="en-US" sz="1500" dirty="0" smtClean="0"/>
              <a:t>', '</a:t>
            </a:r>
            <a:r>
              <a:rPr lang="en-US" sz="1500" dirty="0" err="1" smtClean="0"/>
              <a:t>HouseStyle</a:t>
            </a:r>
            <a:r>
              <a:rPr lang="en-US" sz="1500" dirty="0" smtClean="0"/>
              <a:t>', '</a:t>
            </a:r>
            <a:r>
              <a:rPr lang="en-US" sz="1500" dirty="0" err="1" smtClean="0"/>
              <a:t>OverallQual</a:t>
            </a:r>
            <a:r>
              <a:rPr lang="en-US" sz="1500" dirty="0" smtClean="0"/>
              <a:t>', '</a:t>
            </a:r>
            <a:r>
              <a:rPr lang="en-US" sz="1500" dirty="0" err="1" smtClean="0"/>
              <a:t>OverallCond</a:t>
            </a:r>
            <a:r>
              <a:rPr lang="en-US" sz="1500" dirty="0" smtClean="0"/>
              <a:t>', '</a:t>
            </a:r>
            <a:r>
              <a:rPr lang="en-US" sz="1500" dirty="0" err="1" smtClean="0"/>
              <a:t>YearBuilt</a:t>
            </a:r>
            <a:r>
              <a:rPr lang="en-US" sz="1500" dirty="0" smtClean="0"/>
              <a:t>', '</a:t>
            </a:r>
            <a:r>
              <a:rPr lang="en-US" sz="1500" dirty="0" err="1" smtClean="0"/>
              <a:t>YearRemodAdd</a:t>
            </a:r>
            <a:r>
              <a:rPr lang="en-US" sz="1500" dirty="0" smtClean="0"/>
              <a:t>', '</a:t>
            </a:r>
            <a:r>
              <a:rPr lang="en-US" sz="1500" dirty="0" err="1" smtClean="0"/>
              <a:t>RoofStyle</a:t>
            </a:r>
            <a:r>
              <a:rPr lang="en-US" sz="1500" dirty="0" smtClean="0"/>
              <a:t>', '</a:t>
            </a:r>
            <a:r>
              <a:rPr lang="en-US" sz="1500" dirty="0" err="1" smtClean="0"/>
              <a:t>RoofMatl</a:t>
            </a:r>
            <a:r>
              <a:rPr lang="en-US" sz="1500" dirty="0" smtClean="0"/>
              <a:t>', 'Exterior1st', 'Exterior2nd', '</a:t>
            </a:r>
            <a:r>
              <a:rPr lang="en-US" sz="1500" dirty="0" err="1" smtClean="0"/>
              <a:t>MasVnrType</a:t>
            </a:r>
            <a:r>
              <a:rPr lang="en-US" sz="1500" dirty="0" smtClean="0"/>
              <a:t>', '</a:t>
            </a:r>
            <a:r>
              <a:rPr lang="en-US" sz="1500" dirty="0" err="1" smtClean="0"/>
              <a:t>MasVnrArea</a:t>
            </a:r>
            <a:r>
              <a:rPr lang="en-US" sz="1500" dirty="0" smtClean="0"/>
              <a:t>', '</a:t>
            </a:r>
            <a:r>
              <a:rPr lang="en-US" sz="1500" dirty="0" err="1" smtClean="0"/>
              <a:t>ExterQual</a:t>
            </a:r>
            <a:r>
              <a:rPr lang="en-US" sz="1500" dirty="0" smtClean="0"/>
              <a:t>', '</a:t>
            </a:r>
            <a:r>
              <a:rPr lang="en-US" sz="1500" dirty="0" err="1" smtClean="0"/>
              <a:t>ExterCond</a:t>
            </a:r>
            <a:r>
              <a:rPr lang="en-US" sz="1500" dirty="0" smtClean="0"/>
              <a:t>', 'Foundation', '</a:t>
            </a:r>
            <a:r>
              <a:rPr lang="en-US" sz="1500" dirty="0" err="1" smtClean="0"/>
              <a:t>BsmtQual</a:t>
            </a:r>
            <a:r>
              <a:rPr lang="en-US" sz="1500" dirty="0" smtClean="0"/>
              <a:t>', '</a:t>
            </a:r>
            <a:r>
              <a:rPr lang="en-US" sz="1500" dirty="0" err="1" smtClean="0"/>
              <a:t>BsmtCond</a:t>
            </a:r>
            <a:r>
              <a:rPr lang="en-US" sz="1500" dirty="0" smtClean="0"/>
              <a:t>', '</a:t>
            </a:r>
            <a:r>
              <a:rPr lang="en-US" sz="1500" dirty="0" err="1" smtClean="0"/>
              <a:t>BsmtExposure</a:t>
            </a:r>
            <a:r>
              <a:rPr lang="en-US" sz="1500" dirty="0" smtClean="0"/>
              <a:t>', 'BsmtFinType1', 'BsmtFinSF1', 'BsmtFinType2', 'BsmtFinSF2', '</a:t>
            </a:r>
            <a:r>
              <a:rPr lang="en-US" sz="1500" dirty="0" err="1" smtClean="0"/>
              <a:t>BsmtUnfSF</a:t>
            </a:r>
            <a:r>
              <a:rPr lang="en-US" sz="1500" dirty="0" smtClean="0"/>
              <a:t>', '</a:t>
            </a:r>
            <a:r>
              <a:rPr lang="en-US" sz="1500" dirty="0" err="1" smtClean="0"/>
              <a:t>TotalBsmtSF</a:t>
            </a:r>
            <a:r>
              <a:rPr lang="en-US" sz="1500" dirty="0" smtClean="0"/>
              <a:t>', 'Heating', '</a:t>
            </a:r>
            <a:r>
              <a:rPr lang="en-US" sz="1500" dirty="0" err="1" smtClean="0"/>
              <a:t>HeatingQC</a:t>
            </a:r>
            <a:r>
              <a:rPr lang="en-US" sz="1500" dirty="0" smtClean="0"/>
              <a:t>', '</a:t>
            </a:r>
            <a:r>
              <a:rPr lang="en-US" sz="1500" dirty="0" err="1" smtClean="0"/>
              <a:t>CentralAir</a:t>
            </a:r>
            <a:r>
              <a:rPr lang="en-US" sz="1500" dirty="0" smtClean="0"/>
              <a:t>', 'Electrical', '1stFlrSF', '2ndFlrSF', '</a:t>
            </a:r>
            <a:r>
              <a:rPr lang="en-US" sz="1500" dirty="0" err="1" smtClean="0"/>
              <a:t>LowQualFinSF</a:t>
            </a:r>
            <a:r>
              <a:rPr lang="en-US" sz="1500" dirty="0" smtClean="0"/>
              <a:t>', '</a:t>
            </a:r>
            <a:r>
              <a:rPr lang="en-US" sz="1500" dirty="0" err="1" smtClean="0"/>
              <a:t>GrLivArea</a:t>
            </a:r>
            <a:r>
              <a:rPr lang="en-US" sz="1500" dirty="0" smtClean="0"/>
              <a:t>', '</a:t>
            </a:r>
            <a:r>
              <a:rPr lang="en-US" sz="1500" dirty="0" err="1" smtClean="0"/>
              <a:t>BsmtFullBath</a:t>
            </a:r>
            <a:r>
              <a:rPr lang="en-US" sz="1500" dirty="0" smtClean="0"/>
              <a:t>', '</a:t>
            </a:r>
            <a:r>
              <a:rPr lang="en-US" sz="1500" dirty="0" err="1" smtClean="0"/>
              <a:t>BsmtHalfBath</a:t>
            </a:r>
            <a:r>
              <a:rPr lang="en-US" sz="1500" dirty="0" smtClean="0"/>
              <a:t>', '</a:t>
            </a:r>
            <a:r>
              <a:rPr lang="en-US" sz="1500" dirty="0" err="1" smtClean="0"/>
              <a:t>FullBath</a:t>
            </a:r>
            <a:r>
              <a:rPr lang="en-US" sz="1500" dirty="0" smtClean="0"/>
              <a:t>', '</a:t>
            </a:r>
            <a:r>
              <a:rPr lang="en-US" sz="1500" dirty="0" err="1" smtClean="0"/>
              <a:t>HalfBath</a:t>
            </a:r>
            <a:r>
              <a:rPr lang="en-US" sz="1500" dirty="0" smtClean="0"/>
              <a:t>', '</a:t>
            </a:r>
            <a:r>
              <a:rPr lang="en-US" sz="1500" dirty="0" err="1" smtClean="0"/>
              <a:t>BedroomAbvGr</a:t>
            </a:r>
            <a:r>
              <a:rPr lang="en-US" sz="1500" dirty="0" smtClean="0"/>
              <a:t>', '</a:t>
            </a:r>
            <a:r>
              <a:rPr lang="en-US" sz="1500" dirty="0" err="1" smtClean="0"/>
              <a:t>KitchenAbvGr</a:t>
            </a:r>
            <a:r>
              <a:rPr lang="en-US" sz="1500" dirty="0" smtClean="0"/>
              <a:t>', '</a:t>
            </a:r>
            <a:r>
              <a:rPr lang="en-US" sz="1500" dirty="0" err="1" smtClean="0"/>
              <a:t>KitchenQual</a:t>
            </a:r>
            <a:r>
              <a:rPr lang="en-US" sz="1500" dirty="0" smtClean="0"/>
              <a:t>', '</a:t>
            </a:r>
            <a:r>
              <a:rPr lang="en-US" sz="1500" dirty="0" err="1" smtClean="0"/>
              <a:t>TotRmsAbvGrd</a:t>
            </a:r>
            <a:r>
              <a:rPr lang="en-US" sz="1500" dirty="0" smtClean="0"/>
              <a:t>', 'Functional', 'Fireplaces', '</a:t>
            </a:r>
            <a:r>
              <a:rPr lang="en-US" sz="1500" dirty="0" err="1" smtClean="0"/>
              <a:t>FireplaceQu</a:t>
            </a:r>
            <a:r>
              <a:rPr lang="en-US" sz="1500" dirty="0" smtClean="0"/>
              <a:t>', '</a:t>
            </a:r>
            <a:r>
              <a:rPr lang="en-US" sz="1500" dirty="0" err="1" smtClean="0"/>
              <a:t>GarageType</a:t>
            </a:r>
            <a:r>
              <a:rPr lang="en-US" sz="1500" dirty="0" smtClean="0"/>
              <a:t>', '</a:t>
            </a:r>
            <a:r>
              <a:rPr lang="en-US" sz="1500" dirty="0" err="1" smtClean="0"/>
              <a:t>GarageYrBlt</a:t>
            </a:r>
            <a:r>
              <a:rPr lang="en-US" sz="1500" dirty="0" smtClean="0"/>
              <a:t>', '</a:t>
            </a:r>
            <a:r>
              <a:rPr lang="en-US" sz="1500" dirty="0" err="1" smtClean="0"/>
              <a:t>GarageFinish</a:t>
            </a:r>
            <a:r>
              <a:rPr lang="en-US" sz="1500" dirty="0" smtClean="0"/>
              <a:t>', '</a:t>
            </a:r>
            <a:r>
              <a:rPr lang="en-US" sz="1500" dirty="0" err="1" smtClean="0"/>
              <a:t>GarageCars</a:t>
            </a:r>
            <a:r>
              <a:rPr lang="en-US" sz="1500" dirty="0" smtClean="0"/>
              <a:t>', '</a:t>
            </a:r>
            <a:r>
              <a:rPr lang="en-US" sz="1500" dirty="0" err="1" smtClean="0"/>
              <a:t>GarageArea</a:t>
            </a:r>
            <a:r>
              <a:rPr lang="en-US" sz="1500" dirty="0" smtClean="0"/>
              <a:t>', '</a:t>
            </a:r>
            <a:r>
              <a:rPr lang="en-US" sz="1500" dirty="0" err="1" smtClean="0"/>
              <a:t>GarageQual</a:t>
            </a:r>
            <a:r>
              <a:rPr lang="en-US" sz="1500" dirty="0" smtClean="0"/>
              <a:t>', '</a:t>
            </a:r>
            <a:r>
              <a:rPr lang="en-US" sz="1500" dirty="0" err="1" smtClean="0"/>
              <a:t>GarageCond</a:t>
            </a:r>
            <a:r>
              <a:rPr lang="en-US" sz="1500" dirty="0" smtClean="0"/>
              <a:t>', '</a:t>
            </a:r>
            <a:r>
              <a:rPr lang="en-US" sz="1500" dirty="0" err="1" smtClean="0"/>
              <a:t>PavedDrive</a:t>
            </a:r>
            <a:r>
              <a:rPr lang="en-US" sz="1500" dirty="0" smtClean="0"/>
              <a:t>', '</a:t>
            </a:r>
            <a:r>
              <a:rPr lang="en-US" sz="1500" dirty="0" err="1" smtClean="0"/>
              <a:t>WoodDeckSF</a:t>
            </a:r>
            <a:r>
              <a:rPr lang="en-US" sz="1500" dirty="0" smtClean="0"/>
              <a:t>', '</a:t>
            </a:r>
            <a:r>
              <a:rPr lang="en-US" sz="1500" dirty="0" err="1" smtClean="0"/>
              <a:t>OpenPorchSF</a:t>
            </a:r>
            <a:r>
              <a:rPr lang="en-US" sz="1500" dirty="0" smtClean="0"/>
              <a:t>', '</a:t>
            </a:r>
            <a:r>
              <a:rPr lang="en-US" sz="1500" dirty="0" err="1" smtClean="0"/>
              <a:t>EnclosedPorch</a:t>
            </a:r>
            <a:r>
              <a:rPr lang="en-US" sz="1500" dirty="0" smtClean="0"/>
              <a:t>', '3SsnPorch', '</a:t>
            </a:r>
            <a:r>
              <a:rPr lang="en-US" sz="1500" dirty="0" err="1" smtClean="0"/>
              <a:t>ScreenPorch</a:t>
            </a:r>
            <a:r>
              <a:rPr lang="en-US" sz="1500" dirty="0" smtClean="0"/>
              <a:t>', '</a:t>
            </a:r>
            <a:r>
              <a:rPr lang="en-US" sz="1500" dirty="0" err="1" smtClean="0"/>
              <a:t>PoolArea</a:t>
            </a:r>
            <a:r>
              <a:rPr lang="en-US" sz="1500" dirty="0" smtClean="0"/>
              <a:t>', '</a:t>
            </a:r>
            <a:r>
              <a:rPr lang="en-US" sz="1500" dirty="0" err="1" smtClean="0"/>
              <a:t>PoolQC</a:t>
            </a:r>
            <a:r>
              <a:rPr lang="en-US" sz="1500" dirty="0" smtClean="0"/>
              <a:t>', 'Fence', '</a:t>
            </a:r>
            <a:r>
              <a:rPr lang="en-US" sz="1500" dirty="0" err="1" smtClean="0"/>
              <a:t>MiscFeature</a:t>
            </a:r>
            <a:r>
              <a:rPr lang="en-US" sz="1500" dirty="0" smtClean="0"/>
              <a:t>', '</a:t>
            </a:r>
            <a:r>
              <a:rPr lang="en-US" sz="1500" dirty="0" err="1" smtClean="0"/>
              <a:t>MiscVal</a:t>
            </a:r>
            <a:r>
              <a:rPr lang="en-US" sz="1500" dirty="0" smtClean="0"/>
              <a:t>', '</a:t>
            </a:r>
            <a:r>
              <a:rPr lang="en-US" sz="1500" dirty="0" err="1" smtClean="0"/>
              <a:t>MoSold</a:t>
            </a:r>
            <a:r>
              <a:rPr lang="en-US" sz="1500" dirty="0" smtClean="0"/>
              <a:t>', '</a:t>
            </a:r>
            <a:r>
              <a:rPr lang="en-US" sz="1500" dirty="0" err="1" smtClean="0"/>
              <a:t>YrSold</a:t>
            </a:r>
            <a:r>
              <a:rPr lang="en-US" sz="1500" dirty="0" smtClean="0"/>
              <a:t>', '</a:t>
            </a:r>
            <a:r>
              <a:rPr lang="en-US" sz="1500" dirty="0" err="1" smtClean="0"/>
              <a:t>SaleType</a:t>
            </a:r>
            <a:r>
              <a:rPr lang="en-US" sz="1500" dirty="0" smtClean="0"/>
              <a:t>', '</a:t>
            </a:r>
            <a:r>
              <a:rPr lang="en-US" sz="1500" dirty="0" err="1" smtClean="0"/>
              <a:t>SaleCondition</a:t>
            </a:r>
            <a:r>
              <a:rPr lang="en-US" sz="1500" dirty="0" smtClean="0"/>
              <a:t>‘</a:t>
            </a:r>
            <a:endParaRPr lang="en-GB" sz="1500" dirty="0" smtClean="0"/>
          </a:p>
          <a:p>
            <a:pPr>
              <a:buNone/>
            </a:pPr>
            <a:r>
              <a:rPr lang="en-GB" sz="1500" dirty="0" smtClean="0"/>
              <a:t>	</a:t>
            </a:r>
          </a:p>
          <a:p>
            <a:pPr>
              <a:buNone/>
            </a:pPr>
            <a:r>
              <a:rPr lang="en-GB" sz="1500" dirty="0" smtClean="0"/>
              <a:t>	‘</a:t>
            </a:r>
            <a:r>
              <a:rPr lang="en-US" sz="1500" dirty="0" err="1" smtClean="0"/>
              <a:t>SalePrice</a:t>
            </a:r>
            <a:r>
              <a:rPr lang="en-US" sz="1500" dirty="0" smtClean="0"/>
              <a:t>’</a:t>
            </a:r>
            <a:r>
              <a:rPr lang="en-GB" sz="1500" dirty="0" smtClean="0"/>
              <a:t>: The target column having numeric values, hence this is a Regression Problem.</a:t>
            </a:r>
            <a:endParaRPr lang="en-IN" sz="1500" dirty="0" smtClean="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5528846"/>
            <a:ext cx="8763000" cy="338554"/>
          </a:xfrm>
          <a:prstGeom prst="rect">
            <a:avLst/>
          </a:prstGeom>
          <a:noFill/>
        </p:spPr>
        <p:txBody>
          <a:bodyPr wrap="square" rtlCol="0">
            <a:spAutoFit/>
          </a:bodyPr>
          <a:lstStyle/>
          <a:p>
            <a:pPr algn="ctr"/>
            <a:r>
              <a:rPr lang="en-US" sz="1600" dirty="0" err="1" smtClean="0"/>
              <a:t>SalePrice</a:t>
            </a:r>
            <a:r>
              <a:rPr lang="en-US" sz="1600" dirty="0" smtClean="0"/>
              <a:t> is highest in 9th month and lowest in April.</a:t>
            </a:r>
            <a:endParaRPr lang="en-US" sz="1600" dirty="0"/>
          </a:p>
        </p:txBody>
      </p:sp>
      <p:sp>
        <p:nvSpPr>
          <p:cNvPr id="6" name="Title 1"/>
          <p:cNvSpPr>
            <a:spLocks noGrp="1"/>
          </p:cNvSpPr>
          <p:nvPr>
            <p:ph type="title"/>
          </p:nvPr>
        </p:nvSpPr>
        <p:spPr>
          <a:xfrm>
            <a:off x="304800" y="228600"/>
            <a:ext cx="8534400" cy="1066800"/>
          </a:xfrm>
        </p:spPr>
        <p:txBody>
          <a:bodyPr>
            <a:noAutofit/>
          </a:bodyPr>
          <a:lstStyle/>
          <a:p>
            <a:r>
              <a:rPr lang="en-US" sz="3200" b="1" u="sng" dirty="0" err="1" smtClean="0"/>
              <a:t>Lineplot</a:t>
            </a:r>
            <a:r>
              <a:rPr lang="en-US" sz="3200" b="1" u="sng" dirty="0" smtClean="0"/>
              <a:t> showing relation between </a:t>
            </a:r>
            <a:br>
              <a:rPr lang="en-US" sz="3200" b="1" u="sng" dirty="0" smtClean="0"/>
            </a:br>
            <a:r>
              <a:rPr lang="en-US" sz="3200" u="sng" dirty="0" smtClean="0"/>
              <a:t> </a:t>
            </a:r>
            <a:r>
              <a:rPr lang="en-US" sz="3200" u="sng" dirty="0" err="1" smtClean="0"/>
              <a:t>MoSold</a:t>
            </a:r>
            <a:r>
              <a:rPr lang="en-US" sz="3200" u="sng" dirty="0" smtClean="0"/>
              <a:t> and </a:t>
            </a:r>
            <a:r>
              <a:rPr lang="en-US" sz="3200" u="sng" dirty="0" err="1" smtClean="0"/>
              <a:t>SalePrice</a:t>
            </a:r>
            <a:endParaRPr lang="en-US" sz="3200" b="1" u="sng" dirty="0"/>
          </a:p>
        </p:txBody>
      </p:sp>
      <p:pic>
        <p:nvPicPr>
          <p:cNvPr id="53249" name="Picture 1"/>
          <p:cNvPicPr>
            <a:picLocks noChangeAspect="1" noChangeArrowheads="1"/>
          </p:cNvPicPr>
          <p:nvPr/>
        </p:nvPicPr>
        <p:blipFill>
          <a:blip r:embed="rId2"/>
          <a:srcRect/>
          <a:stretch>
            <a:fillRect/>
          </a:stretch>
        </p:blipFill>
        <p:spPr bwMode="auto">
          <a:xfrm>
            <a:off x="2457450" y="1847850"/>
            <a:ext cx="4229100" cy="3162300"/>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305800" cy="762000"/>
          </a:xfrm>
        </p:spPr>
        <p:txBody>
          <a:bodyPr>
            <a:normAutofit/>
          </a:bodyPr>
          <a:lstStyle/>
          <a:p>
            <a:pPr algn="ctr"/>
            <a:r>
              <a:rPr lang="en-US" sz="3200" b="1" u="sng" dirty="0" smtClean="0"/>
              <a:t>Checking for outliers</a:t>
            </a:r>
            <a:endParaRPr lang="en-US" sz="3200" dirty="0"/>
          </a:p>
        </p:txBody>
      </p:sp>
      <p:sp>
        <p:nvSpPr>
          <p:cNvPr id="7" name="Rectangle 6"/>
          <p:cNvSpPr/>
          <p:nvPr/>
        </p:nvSpPr>
        <p:spPr>
          <a:xfrm>
            <a:off x="533400" y="5562600"/>
            <a:ext cx="7924800" cy="369332"/>
          </a:xfrm>
          <a:prstGeom prst="rect">
            <a:avLst/>
          </a:prstGeom>
        </p:spPr>
        <p:txBody>
          <a:bodyPr wrap="square">
            <a:spAutoFit/>
          </a:bodyPr>
          <a:lstStyle/>
          <a:p>
            <a:pPr algn="ctr"/>
            <a:r>
              <a:rPr lang="en-GB" dirty="0" smtClean="0"/>
              <a:t>Output showing there are presence of outliers in the columns.</a:t>
            </a:r>
            <a:endParaRPr lang="en-US" dirty="0"/>
          </a:p>
        </p:txBody>
      </p:sp>
      <p:pic>
        <p:nvPicPr>
          <p:cNvPr id="52225" name="Picture 1"/>
          <p:cNvPicPr>
            <a:picLocks noChangeAspect="1" noChangeArrowheads="1"/>
          </p:cNvPicPr>
          <p:nvPr/>
        </p:nvPicPr>
        <p:blipFill>
          <a:blip r:embed="rId2"/>
          <a:srcRect/>
          <a:stretch>
            <a:fillRect/>
          </a:stretch>
        </p:blipFill>
        <p:spPr bwMode="auto">
          <a:xfrm>
            <a:off x="1490663" y="1895475"/>
            <a:ext cx="6162675" cy="306705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05800" cy="685800"/>
          </a:xfrm>
        </p:spPr>
        <p:txBody>
          <a:bodyPr>
            <a:noAutofit/>
          </a:bodyPr>
          <a:lstStyle/>
          <a:p>
            <a:pPr algn="ctr"/>
            <a:r>
              <a:rPr lang="en-US" sz="3200" b="1" u="sng" dirty="0" smtClean="0"/>
              <a:t>Visualizing outliers</a:t>
            </a:r>
            <a:endParaRPr lang="en-US" sz="3200" b="1" u="sng" dirty="0"/>
          </a:p>
        </p:txBody>
      </p:sp>
      <p:sp>
        <p:nvSpPr>
          <p:cNvPr id="5" name="TextBox 4"/>
          <p:cNvSpPr txBox="1"/>
          <p:nvPr/>
        </p:nvSpPr>
        <p:spPr>
          <a:xfrm>
            <a:off x="762000" y="6120825"/>
            <a:ext cx="7467600" cy="584775"/>
          </a:xfrm>
          <a:prstGeom prst="rect">
            <a:avLst/>
          </a:prstGeom>
          <a:noFill/>
        </p:spPr>
        <p:txBody>
          <a:bodyPr wrap="square" rtlCol="0">
            <a:spAutoFit/>
          </a:bodyPr>
          <a:lstStyle/>
          <a:p>
            <a:pPr algn="ctr"/>
            <a:r>
              <a:rPr lang="en-GB" sz="1600" dirty="0" smtClean="0"/>
              <a:t>Outliers are present in columns but these columns have impact on target column hence we will not remove these outliers.</a:t>
            </a:r>
            <a:endParaRPr lang="en-US" sz="1600" dirty="0"/>
          </a:p>
        </p:txBody>
      </p:sp>
      <p:pic>
        <p:nvPicPr>
          <p:cNvPr id="51201" name="Picture 1"/>
          <p:cNvPicPr>
            <a:picLocks noChangeAspect="1" noChangeArrowheads="1"/>
          </p:cNvPicPr>
          <p:nvPr/>
        </p:nvPicPr>
        <p:blipFill>
          <a:blip r:embed="rId2"/>
          <a:srcRect/>
          <a:stretch>
            <a:fillRect/>
          </a:stretch>
        </p:blipFill>
        <p:spPr bwMode="auto">
          <a:xfrm>
            <a:off x="1600200" y="838199"/>
            <a:ext cx="5943600" cy="5181601"/>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05800" cy="591312"/>
          </a:xfrm>
        </p:spPr>
        <p:txBody>
          <a:bodyPr>
            <a:normAutofit/>
          </a:bodyPr>
          <a:lstStyle/>
          <a:p>
            <a:pPr algn="ctr"/>
            <a:r>
              <a:rPr lang="en-US" sz="3200" b="1" u="sng" dirty="0" smtClean="0"/>
              <a:t>Checking </a:t>
            </a:r>
            <a:r>
              <a:rPr lang="en-US" sz="3200" b="1" u="sng" dirty="0" err="1" smtClean="0"/>
              <a:t>skewness</a:t>
            </a:r>
            <a:r>
              <a:rPr lang="en-US" sz="3200" b="1" u="sng" dirty="0" smtClean="0"/>
              <a:t> </a:t>
            </a:r>
            <a:endParaRPr lang="en-US" sz="3200" b="1" u="sng" dirty="0"/>
          </a:p>
        </p:txBody>
      </p:sp>
      <p:sp>
        <p:nvSpPr>
          <p:cNvPr id="4" name="TextBox 3"/>
          <p:cNvSpPr txBox="1"/>
          <p:nvPr/>
        </p:nvSpPr>
        <p:spPr>
          <a:xfrm>
            <a:off x="609600" y="5334000"/>
            <a:ext cx="7924800" cy="923330"/>
          </a:xfrm>
          <a:prstGeom prst="rect">
            <a:avLst/>
          </a:prstGeom>
          <a:noFill/>
        </p:spPr>
        <p:txBody>
          <a:bodyPr wrap="square" rtlCol="0">
            <a:spAutoFit/>
          </a:bodyPr>
          <a:lstStyle/>
          <a:p>
            <a:pPr algn="ctr"/>
            <a:r>
              <a:rPr lang="en-GB" dirty="0" smtClean="0"/>
              <a:t>Skewness is present in the dataset as acceptable range is +/-0.5, but in case of high skewness we can change the threshold as per the kind of data distribution in particular column.</a:t>
            </a:r>
            <a:endParaRPr lang="en-US" dirty="0"/>
          </a:p>
        </p:txBody>
      </p:sp>
      <p:pic>
        <p:nvPicPr>
          <p:cNvPr id="50177" name="Picture 1"/>
          <p:cNvPicPr>
            <a:picLocks noChangeAspect="1" noChangeArrowheads="1"/>
          </p:cNvPicPr>
          <p:nvPr/>
        </p:nvPicPr>
        <p:blipFill>
          <a:blip r:embed="rId2"/>
          <a:srcRect/>
          <a:stretch>
            <a:fillRect/>
          </a:stretch>
        </p:blipFill>
        <p:spPr bwMode="auto">
          <a:xfrm>
            <a:off x="2590800" y="1447800"/>
            <a:ext cx="4114800" cy="3649851"/>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762000"/>
          </a:xfrm>
        </p:spPr>
        <p:txBody>
          <a:bodyPr>
            <a:normAutofit/>
          </a:bodyPr>
          <a:lstStyle/>
          <a:p>
            <a:pPr algn="ctr"/>
            <a:r>
              <a:rPr lang="en-US" sz="3200" b="1" u="sng" dirty="0" smtClean="0"/>
              <a:t>Visualizing </a:t>
            </a:r>
            <a:r>
              <a:rPr lang="en-US" sz="3200" b="1" u="sng" dirty="0" err="1" smtClean="0"/>
              <a:t>Skewness</a:t>
            </a:r>
            <a:endParaRPr lang="en-US" sz="3200" b="1" u="sng" dirty="0"/>
          </a:p>
        </p:txBody>
      </p:sp>
      <p:sp>
        <p:nvSpPr>
          <p:cNvPr id="5" name="TextBox 4"/>
          <p:cNvSpPr txBox="1"/>
          <p:nvPr/>
        </p:nvSpPr>
        <p:spPr>
          <a:xfrm>
            <a:off x="457200" y="5715000"/>
            <a:ext cx="8229600" cy="584775"/>
          </a:xfrm>
          <a:prstGeom prst="rect">
            <a:avLst/>
          </a:prstGeom>
          <a:noFill/>
        </p:spPr>
        <p:txBody>
          <a:bodyPr wrap="square" rtlCol="0">
            <a:spAutoFit/>
          </a:bodyPr>
          <a:lstStyle/>
          <a:p>
            <a:pPr algn="ctr"/>
            <a:r>
              <a:rPr lang="en-GB" sz="1600" dirty="0" smtClean="0"/>
              <a:t>We need to treat skewness in columns considering a threshold value for skewness as +/-0.5 (we will not transform ‘Price’ column, since it is our target variable).</a:t>
            </a:r>
            <a:endParaRPr lang="en-US" sz="1600" dirty="0"/>
          </a:p>
        </p:txBody>
      </p:sp>
      <p:pic>
        <p:nvPicPr>
          <p:cNvPr id="49153" name="Picture 1"/>
          <p:cNvPicPr>
            <a:picLocks noChangeAspect="1" noChangeArrowheads="1"/>
          </p:cNvPicPr>
          <p:nvPr/>
        </p:nvPicPr>
        <p:blipFill>
          <a:blip r:embed="rId2"/>
          <a:srcRect/>
          <a:stretch>
            <a:fillRect/>
          </a:stretch>
        </p:blipFill>
        <p:spPr bwMode="auto">
          <a:xfrm>
            <a:off x="152400" y="1143000"/>
            <a:ext cx="2133600" cy="4267200"/>
          </a:xfrm>
          <a:prstGeom prst="rect">
            <a:avLst/>
          </a:prstGeom>
          <a:noFill/>
          <a:ln w="9525">
            <a:noFill/>
            <a:miter lim="800000"/>
            <a:headEnd/>
            <a:tailEnd/>
          </a:ln>
          <a:effectLst/>
        </p:spPr>
      </p:pic>
      <p:pic>
        <p:nvPicPr>
          <p:cNvPr id="49154" name="Picture 2"/>
          <p:cNvPicPr>
            <a:picLocks noChangeAspect="1" noChangeArrowheads="1"/>
          </p:cNvPicPr>
          <p:nvPr/>
        </p:nvPicPr>
        <p:blipFill>
          <a:blip r:embed="rId3"/>
          <a:srcRect/>
          <a:stretch>
            <a:fillRect/>
          </a:stretch>
        </p:blipFill>
        <p:spPr bwMode="auto">
          <a:xfrm>
            <a:off x="2362200" y="1143000"/>
            <a:ext cx="2133600" cy="4267200"/>
          </a:xfrm>
          <a:prstGeom prst="rect">
            <a:avLst/>
          </a:prstGeom>
          <a:noFill/>
          <a:ln w="9525">
            <a:noFill/>
            <a:miter lim="800000"/>
            <a:headEnd/>
            <a:tailEnd/>
          </a:ln>
          <a:effectLst/>
        </p:spPr>
      </p:pic>
      <p:pic>
        <p:nvPicPr>
          <p:cNvPr id="49155" name="Picture 3"/>
          <p:cNvPicPr>
            <a:picLocks noChangeAspect="1" noChangeArrowheads="1"/>
          </p:cNvPicPr>
          <p:nvPr/>
        </p:nvPicPr>
        <p:blipFill>
          <a:blip r:embed="rId4"/>
          <a:srcRect/>
          <a:stretch>
            <a:fillRect/>
          </a:stretch>
        </p:blipFill>
        <p:spPr bwMode="auto">
          <a:xfrm>
            <a:off x="4572000" y="1143000"/>
            <a:ext cx="2133600" cy="4267200"/>
          </a:xfrm>
          <a:prstGeom prst="rect">
            <a:avLst/>
          </a:prstGeom>
          <a:noFill/>
          <a:ln w="9525">
            <a:noFill/>
            <a:miter lim="800000"/>
            <a:headEnd/>
            <a:tailEnd/>
          </a:ln>
          <a:effectLst/>
        </p:spPr>
      </p:pic>
      <p:pic>
        <p:nvPicPr>
          <p:cNvPr id="49156" name="Picture 4"/>
          <p:cNvPicPr>
            <a:picLocks noChangeAspect="1" noChangeArrowheads="1"/>
          </p:cNvPicPr>
          <p:nvPr/>
        </p:nvPicPr>
        <p:blipFill>
          <a:blip r:embed="rId5"/>
          <a:srcRect/>
          <a:stretch>
            <a:fillRect/>
          </a:stretch>
        </p:blipFill>
        <p:spPr bwMode="auto">
          <a:xfrm>
            <a:off x="6781800" y="1143000"/>
            <a:ext cx="2204889" cy="4267200"/>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05800" cy="743712"/>
          </a:xfrm>
        </p:spPr>
        <p:txBody>
          <a:bodyPr>
            <a:normAutofit fontScale="90000"/>
          </a:bodyPr>
          <a:lstStyle/>
          <a:p>
            <a:pPr algn="ctr"/>
            <a:r>
              <a:rPr lang="en-US" sz="4400" b="1" u="sng" dirty="0" smtClean="0"/>
              <a:t>Data Cleaning </a:t>
            </a:r>
            <a:endParaRPr lang="en-US" sz="3200" b="1" u="sng" dirty="0"/>
          </a:p>
        </p:txBody>
      </p:sp>
      <p:sp>
        <p:nvSpPr>
          <p:cNvPr id="4" name="TextBox 3"/>
          <p:cNvSpPr txBox="1"/>
          <p:nvPr/>
        </p:nvSpPr>
        <p:spPr>
          <a:xfrm>
            <a:off x="609600" y="1981200"/>
            <a:ext cx="8153400" cy="4154984"/>
          </a:xfrm>
          <a:prstGeom prst="rect">
            <a:avLst/>
          </a:prstGeom>
          <a:noFill/>
        </p:spPr>
        <p:txBody>
          <a:bodyPr wrap="square" rtlCol="0">
            <a:spAutoFit/>
          </a:bodyPr>
          <a:lstStyle/>
          <a:p>
            <a:r>
              <a:rPr lang="en-GB" sz="2400" dirty="0" smtClean="0"/>
              <a:t>Data Cleaning means the </a:t>
            </a:r>
            <a:r>
              <a:rPr lang="en-GB" sz="2400" b="1" dirty="0" smtClean="0"/>
              <a:t>process of identifying the incorrect, incomplete, inaccurate, irrelevant or missing part of the data and then modifying</a:t>
            </a:r>
            <a:r>
              <a:rPr lang="en-GB" sz="2400" dirty="0" smtClean="0"/>
              <a:t>, replacing or deleting them according to the necessity. Data cleaning is considered a foundational element of the basic data science. The process includes :</a:t>
            </a:r>
          </a:p>
          <a:p>
            <a:endParaRPr lang="en-GB" sz="2400" dirty="0" smtClean="0"/>
          </a:p>
          <a:p>
            <a:pPr>
              <a:buFont typeface="Arial" pitchFamily="34" charset="0"/>
              <a:buChar char="•"/>
            </a:pPr>
            <a:r>
              <a:rPr lang="en-GB" sz="2400" dirty="0" smtClean="0"/>
              <a:t> Removing outliers</a:t>
            </a:r>
          </a:p>
          <a:p>
            <a:pPr>
              <a:buFont typeface="Arial" pitchFamily="34" charset="0"/>
              <a:buChar char="•"/>
            </a:pPr>
            <a:r>
              <a:rPr lang="en-GB" sz="2400" dirty="0" smtClean="0"/>
              <a:t> Removing skewness</a:t>
            </a:r>
          </a:p>
          <a:p>
            <a:endParaRPr lang="en-GB" sz="2400" dirty="0" smtClean="0"/>
          </a:p>
          <a:p>
            <a:endParaRPr lang="en-US" sz="24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05800" cy="609600"/>
          </a:xfrm>
        </p:spPr>
        <p:txBody>
          <a:bodyPr>
            <a:normAutofit/>
          </a:bodyPr>
          <a:lstStyle/>
          <a:p>
            <a:pPr algn="ctr"/>
            <a:r>
              <a:rPr lang="en-US" sz="3200" b="1" u="sng" dirty="0" smtClean="0"/>
              <a:t>Removing outliers</a:t>
            </a:r>
            <a:endParaRPr lang="en-US" sz="3200" dirty="0"/>
          </a:p>
        </p:txBody>
      </p:sp>
      <p:pic>
        <p:nvPicPr>
          <p:cNvPr id="47105" name="Picture 1"/>
          <p:cNvPicPr>
            <a:picLocks noChangeAspect="1" noChangeArrowheads="1"/>
          </p:cNvPicPr>
          <p:nvPr/>
        </p:nvPicPr>
        <p:blipFill>
          <a:blip r:embed="rId2"/>
          <a:srcRect/>
          <a:stretch>
            <a:fillRect/>
          </a:stretch>
        </p:blipFill>
        <p:spPr bwMode="auto">
          <a:xfrm>
            <a:off x="208877" y="1524000"/>
            <a:ext cx="8735098" cy="4419600"/>
          </a:xfrm>
          <a:prstGeom prst="rect">
            <a:avLst/>
          </a:prstGeom>
          <a:noFill/>
          <a:ln w="9525">
            <a:noFill/>
            <a:miter lim="800000"/>
            <a:headEnd/>
            <a:tailEnd/>
          </a:ln>
          <a:effectLst/>
        </p:spPr>
      </p:pic>
      <p:sp>
        <p:nvSpPr>
          <p:cNvPr id="7" name="Rectangle 6"/>
          <p:cNvSpPr/>
          <p:nvPr/>
        </p:nvSpPr>
        <p:spPr>
          <a:xfrm>
            <a:off x="381000" y="6183868"/>
            <a:ext cx="8382000" cy="369332"/>
          </a:xfrm>
          <a:prstGeom prst="rect">
            <a:avLst/>
          </a:prstGeom>
        </p:spPr>
        <p:txBody>
          <a:bodyPr wrap="square">
            <a:spAutoFit/>
          </a:bodyPr>
          <a:lstStyle/>
          <a:p>
            <a:pPr algn="ctr"/>
            <a:r>
              <a:rPr lang="en-GB" dirty="0" smtClean="0"/>
              <a:t>Outliers are treated and approx 5.7% data is lost after removing the outliers.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305800" cy="838200"/>
          </a:xfrm>
        </p:spPr>
        <p:txBody>
          <a:bodyPr>
            <a:normAutofit/>
          </a:bodyPr>
          <a:lstStyle/>
          <a:p>
            <a:pPr algn="ctr"/>
            <a:r>
              <a:rPr lang="en-US" sz="3200" b="1" u="sng" dirty="0" smtClean="0"/>
              <a:t>Removing </a:t>
            </a:r>
            <a:r>
              <a:rPr lang="en-US" sz="3200" b="1" u="sng" dirty="0" err="1" smtClean="0"/>
              <a:t>Skewness</a:t>
            </a:r>
            <a:endParaRPr lang="en-US" sz="3200" b="1" u="sng" dirty="0"/>
          </a:p>
        </p:txBody>
      </p:sp>
      <p:sp>
        <p:nvSpPr>
          <p:cNvPr id="4" name="TextBox 3"/>
          <p:cNvSpPr txBox="1"/>
          <p:nvPr/>
        </p:nvSpPr>
        <p:spPr>
          <a:xfrm>
            <a:off x="609600" y="5983069"/>
            <a:ext cx="7924800" cy="646331"/>
          </a:xfrm>
          <a:prstGeom prst="rect">
            <a:avLst/>
          </a:prstGeom>
          <a:noFill/>
        </p:spPr>
        <p:txBody>
          <a:bodyPr wrap="square" rtlCol="0">
            <a:spAutoFit/>
          </a:bodyPr>
          <a:lstStyle/>
          <a:p>
            <a:pPr algn="ctr"/>
            <a:r>
              <a:rPr lang="en-GB" dirty="0" smtClean="0"/>
              <a:t>Removed skewness from the column by applying transformations based on the kind of data distribution.</a:t>
            </a:r>
            <a:endParaRPr lang="en-US" dirty="0"/>
          </a:p>
        </p:txBody>
      </p:sp>
      <p:pic>
        <p:nvPicPr>
          <p:cNvPr id="46082" name="Picture 2"/>
          <p:cNvPicPr>
            <a:picLocks noChangeAspect="1" noChangeArrowheads="1"/>
          </p:cNvPicPr>
          <p:nvPr/>
        </p:nvPicPr>
        <p:blipFill>
          <a:blip r:embed="rId2"/>
          <a:srcRect/>
          <a:stretch>
            <a:fillRect/>
          </a:stretch>
        </p:blipFill>
        <p:spPr bwMode="auto">
          <a:xfrm>
            <a:off x="426862" y="990600"/>
            <a:ext cx="8336138" cy="4724400"/>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9" name="Picture 3"/>
          <p:cNvPicPr>
            <a:picLocks noChangeAspect="1" noChangeArrowheads="1"/>
          </p:cNvPicPr>
          <p:nvPr/>
        </p:nvPicPr>
        <p:blipFill>
          <a:blip r:embed="rId2"/>
          <a:srcRect/>
          <a:stretch>
            <a:fillRect/>
          </a:stretch>
        </p:blipFill>
        <p:spPr bwMode="auto">
          <a:xfrm>
            <a:off x="1190625" y="904875"/>
            <a:ext cx="6657975" cy="3895725"/>
          </a:xfrm>
          <a:prstGeom prst="rect">
            <a:avLst/>
          </a:prstGeom>
          <a:noFill/>
          <a:ln w="9525">
            <a:noFill/>
            <a:miter lim="800000"/>
            <a:headEnd/>
            <a:tailEnd/>
          </a:ln>
          <a:effectLst/>
        </p:spPr>
      </p:pic>
      <p:sp>
        <p:nvSpPr>
          <p:cNvPr id="5" name="Rectangle 4"/>
          <p:cNvSpPr/>
          <p:nvPr/>
        </p:nvSpPr>
        <p:spPr>
          <a:xfrm>
            <a:off x="228600" y="5048071"/>
            <a:ext cx="8686800" cy="1200329"/>
          </a:xfrm>
          <a:prstGeom prst="rect">
            <a:avLst/>
          </a:prstGeom>
        </p:spPr>
        <p:txBody>
          <a:bodyPr wrap="square">
            <a:spAutoFit/>
          </a:bodyPr>
          <a:lstStyle/>
          <a:p>
            <a:r>
              <a:rPr lang="en-US" dirty="0" smtClean="0"/>
              <a:t>Removed </a:t>
            </a:r>
            <a:r>
              <a:rPr lang="en-US" dirty="0" err="1" smtClean="0"/>
              <a:t>skewness</a:t>
            </a:r>
            <a:r>
              <a:rPr lang="en-US" dirty="0" smtClean="0"/>
              <a:t> from all columns but in columns 'BsmtFinSF2', '</a:t>
            </a:r>
            <a:r>
              <a:rPr lang="en-US" dirty="0" err="1" smtClean="0"/>
              <a:t>LowQualFinSF</a:t>
            </a:r>
            <a:r>
              <a:rPr lang="en-US" dirty="0" smtClean="0"/>
              <a:t>', '</a:t>
            </a:r>
            <a:r>
              <a:rPr lang="en-US" dirty="0" err="1" smtClean="0"/>
              <a:t>EnclosedPorch</a:t>
            </a:r>
            <a:r>
              <a:rPr lang="en-US" dirty="0" smtClean="0"/>
              <a:t>', '3SsnPorch', '</a:t>
            </a:r>
            <a:r>
              <a:rPr lang="en-US" dirty="0" err="1" smtClean="0"/>
              <a:t>ScreenPorch</a:t>
            </a:r>
            <a:r>
              <a:rPr lang="en-US" dirty="0" smtClean="0"/>
              <a:t>', '</a:t>
            </a:r>
            <a:r>
              <a:rPr lang="en-US" dirty="0" err="1" smtClean="0"/>
              <a:t>MiscVal</a:t>
            </a:r>
            <a:r>
              <a:rPr lang="en-US" dirty="0" smtClean="0"/>
              <a:t>' no significant change is seen on further applying transformations due to the kind of data distribution. Hence we can consider the present values as </a:t>
            </a:r>
            <a:r>
              <a:rPr lang="en-US" dirty="0" err="1" smtClean="0"/>
              <a:t>skewness</a:t>
            </a:r>
            <a:r>
              <a:rPr lang="en-US" dirty="0" smtClean="0"/>
              <a:t> threshold.</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pPr algn="ctr"/>
            <a:r>
              <a:rPr lang="en-US" sz="3200" u="sng" dirty="0" smtClean="0"/>
              <a:t>Data Transformation </a:t>
            </a:r>
            <a:br>
              <a:rPr lang="en-US" sz="3200" u="sng" dirty="0" smtClean="0"/>
            </a:br>
            <a:r>
              <a:rPr lang="en-US" sz="3200" u="sng" dirty="0" smtClean="0"/>
              <a:t>(Encoding categorical columns)</a:t>
            </a:r>
            <a:endParaRPr lang="en-US" sz="3200" u="sng" dirty="0"/>
          </a:p>
        </p:txBody>
      </p:sp>
      <p:sp>
        <p:nvSpPr>
          <p:cNvPr id="4" name="Rectangle 3"/>
          <p:cNvSpPr/>
          <p:nvPr/>
        </p:nvSpPr>
        <p:spPr>
          <a:xfrm>
            <a:off x="1066800" y="5943600"/>
            <a:ext cx="6705600" cy="369332"/>
          </a:xfrm>
          <a:prstGeom prst="rect">
            <a:avLst/>
          </a:prstGeom>
        </p:spPr>
        <p:txBody>
          <a:bodyPr wrap="square">
            <a:spAutoFit/>
          </a:bodyPr>
          <a:lstStyle/>
          <a:p>
            <a:pPr algn="ctr"/>
            <a:r>
              <a:rPr lang="en-GB" dirty="0" smtClean="0"/>
              <a:t>Categorical columns with object data types are now encoded.</a:t>
            </a:r>
            <a:endParaRPr lang="en-US" dirty="0"/>
          </a:p>
        </p:txBody>
      </p:sp>
      <p:pic>
        <p:nvPicPr>
          <p:cNvPr id="45057" name="Picture 1"/>
          <p:cNvPicPr>
            <a:picLocks noChangeAspect="1" noChangeArrowheads="1"/>
          </p:cNvPicPr>
          <p:nvPr/>
        </p:nvPicPr>
        <p:blipFill>
          <a:blip r:embed="rId2"/>
          <a:srcRect/>
          <a:stretch>
            <a:fillRect/>
          </a:stretch>
        </p:blipFill>
        <p:spPr bwMode="auto">
          <a:xfrm>
            <a:off x="61913" y="1733550"/>
            <a:ext cx="9020175" cy="339090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Autofit/>
          </a:bodyPr>
          <a:lstStyle/>
          <a:p>
            <a:pPr algn="ctr"/>
            <a:r>
              <a:rPr lang="en-US" sz="3200" b="1" u="sng" dirty="0" smtClean="0"/>
              <a:t>Points to Remember</a:t>
            </a:r>
            <a:endParaRPr lang="en-US" sz="3200" dirty="0"/>
          </a:p>
        </p:txBody>
      </p:sp>
      <p:sp>
        <p:nvSpPr>
          <p:cNvPr id="3" name="Content Placeholder 2"/>
          <p:cNvSpPr>
            <a:spLocks noGrp="1"/>
          </p:cNvSpPr>
          <p:nvPr>
            <p:ph idx="1"/>
          </p:nvPr>
        </p:nvSpPr>
        <p:spPr>
          <a:xfrm>
            <a:off x="457200" y="1905000"/>
            <a:ext cx="8229600" cy="4267200"/>
          </a:xfrm>
        </p:spPr>
        <p:txBody>
          <a:bodyPr>
            <a:normAutofit/>
          </a:bodyPr>
          <a:lstStyle/>
          <a:p>
            <a:pPr lvl="0"/>
            <a:r>
              <a:rPr lang="en-US" sz="1800" dirty="0" smtClean="0"/>
              <a:t>There are null values in the dataset and they are treated well as per the domain knowledge and understanding.</a:t>
            </a:r>
          </a:p>
          <a:p>
            <a:pPr lvl="0"/>
            <a:r>
              <a:rPr lang="en-US" sz="1800" dirty="0" smtClean="0"/>
              <a:t>For some features, there may be values which might not be realistic. We have observed them and treat them with a suitable explanation.</a:t>
            </a:r>
          </a:p>
          <a:p>
            <a:pPr lvl="0"/>
            <a:r>
              <a:rPr lang="en-US" sz="1800" dirty="0" smtClean="0"/>
              <a:t>We came across outliers in some features but since the data in those particular features are important we dealt with it accordingly.</a:t>
            </a:r>
          </a:p>
          <a:p>
            <a:pPr lvl="0"/>
            <a:r>
              <a:rPr lang="en-US" sz="1800" dirty="0" err="1" smtClean="0"/>
              <a:t>Skewness</a:t>
            </a:r>
            <a:r>
              <a:rPr lang="en-US" sz="1800" dirty="0" smtClean="0"/>
              <a:t> was found in a few features which we handled as per our understanding and relevant threshold.</a:t>
            </a:r>
            <a:endParaRPr lang="en-US" sz="1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p:cNvPicPr>
            <a:picLocks noChangeAspect="1" noChangeArrowheads="1"/>
          </p:cNvPicPr>
          <p:nvPr/>
        </p:nvPicPr>
        <p:blipFill>
          <a:blip r:embed="rId2"/>
          <a:srcRect/>
          <a:stretch>
            <a:fillRect/>
          </a:stretch>
        </p:blipFill>
        <p:spPr bwMode="auto">
          <a:xfrm>
            <a:off x="490538" y="228600"/>
            <a:ext cx="7739062" cy="5806362"/>
          </a:xfrm>
          <a:prstGeom prst="rect">
            <a:avLst/>
          </a:prstGeom>
          <a:noFill/>
          <a:ln w="9525">
            <a:noFill/>
            <a:miter lim="800000"/>
            <a:headEnd/>
            <a:tailEnd/>
          </a:ln>
          <a:effectLst/>
        </p:spPr>
      </p:pic>
      <p:sp>
        <p:nvSpPr>
          <p:cNvPr id="5" name="Rectangle 4"/>
          <p:cNvSpPr/>
          <p:nvPr/>
        </p:nvSpPr>
        <p:spPr>
          <a:xfrm>
            <a:off x="1066800" y="6183868"/>
            <a:ext cx="6705600" cy="369332"/>
          </a:xfrm>
          <a:prstGeom prst="rect">
            <a:avLst/>
          </a:prstGeom>
        </p:spPr>
        <p:txBody>
          <a:bodyPr wrap="square">
            <a:spAutoFit/>
          </a:bodyPr>
          <a:lstStyle/>
          <a:p>
            <a:pPr algn="ctr"/>
            <a:r>
              <a:rPr lang="en-GB" dirty="0" smtClean="0"/>
              <a:t>Categorical columns with numeric data types are now encoded.</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305800" cy="762000"/>
          </a:xfrm>
        </p:spPr>
        <p:txBody>
          <a:bodyPr>
            <a:normAutofit/>
          </a:bodyPr>
          <a:lstStyle/>
          <a:p>
            <a:pPr algn="ctr"/>
            <a:r>
              <a:rPr lang="en-US" sz="3200" b="1" u="sng" dirty="0" smtClean="0"/>
              <a:t>Checking Correlation </a:t>
            </a:r>
            <a:endParaRPr lang="en-US" sz="3200" b="1" u="sng" dirty="0"/>
          </a:p>
        </p:txBody>
      </p:sp>
      <p:pic>
        <p:nvPicPr>
          <p:cNvPr id="44033" name="Picture 1"/>
          <p:cNvPicPr>
            <a:picLocks noChangeAspect="1" noChangeArrowheads="1"/>
          </p:cNvPicPr>
          <p:nvPr/>
        </p:nvPicPr>
        <p:blipFill>
          <a:blip r:embed="rId3"/>
          <a:srcRect/>
          <a:stretch>
            <a:fillRect/>
          </a:stretch>
        </p:blipFill>
        <p:spPr bwMode="auto">
          <a:xfrm>
            <a:off x="304800" y="1700213"/>
            <a:ext cx="8398753" cy="3633787"/>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305800" cy="685800"/>
          </a:xfrm>
        </p:spPr>
        <p:txBody>
          <a:bodyPr>
            <a:normAutofit/>
          </a:bodyPr>
          <a:lstStyle/>
          <a:p>
            <a:pPr algn="ctr"/>
            <a:r>
              <a:rPr lang="en-US" sz="3200" b="1" u="sng" dirty="0" smtClean="0"/>
              <a:t>Visualizing correlation </a:t>
            </a:r>
            <a:endParaRPr lang="en-US" sz="3200" b="1" u="sng" dirty="0"/>
          </a:p>
        </p:txBody>
      </p:sp>
      <p:sp>
        <p:nvSpPr>
          <p:cNvPr id="5" name="Rectangle 4"/>
          <p:cNvSpPr/>
          <p:nvPr/>
        </p:nvSpPr>
        <p:spPr>
          <a:xfrm>
            <a:off x="5410200" y="990601"/>
            <a:ext cx="3581400" cy="3693319"/>
          </a:xfrm>
          <a:prstGeom prst="rect">
            <a:avLst/>
          </a:prstGeom>
        </p:spPr>
        <p:txBody>
          <a:bodyPr wrap="square">
            <a:spAutoFit/>
          </a:bodyPr>
          <a:lstStyle/>
          <a:p>
            <a:r>
              <a:rPr lang="en-US" dirty="0" err="1" smtClean="0"/>
              <a:t>EnclosedPorch</a:t>
            </a:r>
            <a:r>
              <a:rPr lang="en-US" dirty="0" smtClean="0"/>
              <a:t> has good correlation with </a:t>
            </a:r>
            <a:r>
              <a:rPr lang="en-US" dirty="0" err="1" smtClean="0"/>
              <a:t>YearBuilt</a:t>
            </a:r>
            <a:r>
              <a:rPr lang="en-US" dirty="0" smtClean="0"/>
              <a:t>, </a:t>
            </a:r>
            <a:r>
              <a:rPr lang="en-US" dirty="0" err="1" smtClean="0"/>
              <a:t>GarageYrBlt</a:t>
            </a:r>
            <a:r>
              <a:rPr lang="en-US" dirty="0" smtClean="0"/>
              <a:t>. </a:t>
            </a:r>
            <a:r>
              <a:rPr lang="en-US" dirty="0" err="1" smtClean="0"/>
              <a:t>OpenPorchSF</a:t>
            </a:r>
            <a:r>
              <a:rPr lang="en-US" dirty="0" smtClean="0"/>
              <a:t> has good correlation with </a:t>
            </a:r>
            <a:r>
              <a:rPr lang="en-US" dirty="0" err="1" smtClean="0"/>
              <a:t>OverallQual</a:t>
            </a:r>
            <a:r>
              <a:rPr lang="en-US" dirty="0" smtClean="0"/>
              <a:t>, </a:t>
            </a:r>
            <a:r>
              <a:rPr lang="en-US" dirty="0" err="1" smtClean="0"/>
              <a:t>EnclosedPorch</a:t>
            </a:r>
            <a:r>
              <a:rPr lang="en-US" dirty="0" smtClean="0"/>
              <a:t> has good correlation with </a:t>
            </a:r>
            <a:r>
              <a:rPr lang="en-US" dirty="0" err="1" smtClean="0"/>
              <a:t>YearBuilt</a:t>
            </a:r>
            <a:r>
              <a:rPr lang="en-US" dirty="0" smtClean="0"/>
              <a:t>, </a:t>
            </a:r>
            <a:r>
              <a:rPr lang="en-US" dirty="0" err="1" smtClean="0"/>
              <a:t>GarageYrBlt</a:t>
            </a:r>
            <a:r>
              <a:rPr lang="en-US" dirty="0" smtClean="0"/>
              <a:t>. </a:t>
            </a:r>
            <a:r>
              <a:rPr lang="en-US" dirty="0" err="1" smtClean="0"/>
              <a:t>OpenPorchSF</a:t>
            </a:r>
            <a:r>
              <a:rPr lang="en-US" dirty="0" smtClean="0"/>
              <a:t> has good correlation with </a:t>
            </a:r>
            <a:r>
              <a:rPr lang="en-US" dirty="0" err="1" smtClean="0"/>
              <a:t>OverallQual</a:t>
            </a:r>
            <a:r>
              <a:rPr lang="en-US" dirty="0" smtClean="0"/>
              <a:t>, </a:t>
            </a:r>
            <a:r>
              <a:rPr lang="en-US" dirty="0" err="1" smtClean="0"/>
              <a:t>FullBath</a:t>
            </a:r>
            <a:r>
              <a:rPr lang="en-US" dirty="0" smtClean="0"/>
              <a:t>, </a:t>
            </a:r>
            <a:r>
              <a:rPr lang="en-US" dirty="0" err="1" smtClean="0"/>
              <a:t>HalfBath</a:t>
            </a:r>
            <a:r>
              <a:rPr lang="en-US" dirty="0" smtClean="0"/>
              <a:t>, </a:t>
            </a:r>
            <a:r>
              <a:rPr lang="en-US" dirty="0" err="1" smtClean="0"/>
              <a:t>GarageCars</a:t>
            </a:r>
            <a:r>
              <a:rPr lang="en-US" dirty="0" smtClean="0"/>
              <a:t>, </a:t>
            </a:r>
            <a:r>
              <a:rPr lang="en-US" dirty="0" err="1" smtClean="0"/>
              <a:t>YearBuilt</a:t>
            </a:r>
            <a:r>
              <a:rPr lang="en-US" dirty="0" smtClean="0"/>
              <a:t>, </a:t>
            </a:r>
            <a:r>
              <a:rPr lang="en-US" dirty="0" err="1" smtClean="0"/>
              <a:t>TotRmsAbvGrd</a:t>
            </a:r>
            <a:r>
              <a:rPr lang="en-US" dirty="0" smtClean="0"/>
              <a:t>, </a:t>
            </a:r>
            <a:r>
              <a:rPr lang="en-US" dirty="0" err="1" smtClean="0"/>
              <a:t>GarageYrBlt</a:t>
            </a:r>
            <a:r>
              <a:rPr lang="en-US" dirty="0" smtClean="0"/>
              <a:t>, </a:t>
            </a:r>
            <a:r>
              <a:rPr lang="en-US" dirty="0" err="1" smtClean="0"/>
              <a:t>ExterQual</a:t>
            </a:r>
            <a:r>
              <a:rPr lang="en-US" dirty="0" smtClean="0"/>
              <a:t>, </a:t>
            </a:r>
            <a:r>
              <a:rPr lang="en-US" dirty="0" err="1" smtClean="0"/>
              <a:t>BsmtQual,GarageArea</a:t>
            </a:r>
            <a:r>
              <a:rPr lang="en-US" dirty="0" smtClean="0"/>
              <a:t>.</a:t>
            </a:r>
            <a:endParaRPr lang="en-GB" dirty="0"/>
          </a:p>
        </p:txBody>
      </p:sp>
      <p:pic>
        <p:nvPicPr>
          <p:cNvPr id="41985" name="Picture 1"/>
          <p:cNvPicPr>
            <a:picLocks noChangeAspect="1" noChangeArrowheads="1"/>
          </p:cNvPicPr>
          <p:nvPr/>
        </p:nvPicPr>
        <p:blipFill>
          <a:blip r:embed="rId2"/>
          <a:srcRect/>
          <a:stretch>
            <a:fillRect/>
          </a:stretch>
        </p:blipFill>
        <p:spPr bwMode="auto">
          <a:xfrm>
            <a:off x="228600" y="990600"/>
            <a:ext cx="5143500" cy="4806950"/>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05800" cy="609600"/>
          </a:xfrm>
        </p:spPr>
        <p:txBody>
          <a:bodyPr>
            <a:normAutofit/>
          </a:bodyPr>
          <a:lstStyle/>
          <a:p>
            <a:pPr algn="ctr"/>
            <a:r>
              <a:rPr lang="en-GB" sz="3200" b="1" u="sng" dirty="0" smtClean="0"/>
              <a:t>Dividing dataset in x and y</a:t>
            </a:r>
            <a:endParaRPr lang="en-GB" sz="3200" b="1" u="sng" dirty="0"/>
          </a:p>
        </p:txBody>
      </p:sp>
      <p:pic>
        <p:nvPicPr>
          <p:cNvPr id="1026" name="Picture 2"/>
          <p:cNvPicPr>
            <a:picLocks noChangeAspect="1" noChangeArrowheads="1"/>
          </p:cNvPicPr>
          <p:nvPr/>
        </p:nvPicPr>
        <p:blipFill>
          <a:blip r:embed="rId2"/>
          <a:srcRect/>
          <a:stretch>
            <a:fillRect/>
          </a:stretch>
        </p:blipFill>
        <p:spPr bwMode="auto">
          <a:xfrm>
            <a:off x="518899" y="1447801"/>
            <a:ext cx="8167901" cy="2209799"/>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209800" y="3886200"/>
            <a:ext cx="4800600" cy="2492375"/>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05800" cy="762000"/>
          </a:xfrm>
        </p:spPr>
        <p:txBody>
          <a:bodyPr>
            <a:normAutofit/>
          </a:bodyPr>
          <a:lstStyle/>
          <a:p>
            <a:pPr algn="ctr"/>
            <a:r>
              <a:rPr lang="en-US" sz="3200" b="1" u="sng" dirty="0" err="1" smtClean="0"/>
              <a:t>Multicollinearity</a:t>
            </a:r>
            <a:r>
              <a:rPr lang="en-US" sz="3200" b="1" u="sng" dirty="0" smtClean="0"/>
              <a:t> with VIF</a:t>
            </a:r>
            <a:endParaRPr lang="en-US" sz="3200" u="sng" dirty="0"/>
          </a:p>
        </p:txBody>
      </p:sp>
      <p:pic>
        <p:nvPicPr>
          <p:cNvPr id="2050" name="Picture 2"/>
          <p:cNvPicPr>
            <a:picLocks noChangeAspect="1" noChangeArrowheads="1"/>
          </p:cNvPicPr>
          <p:nvPr/>
        </p:nvPicPr>
        <p:blipFill>
          <a:blip r:embed="rId2"/>
          <a:srcRect/>
          <a:stretch>
            <a:fillRect/>
          </a:stretch>
        </p:blipFill>
        <p:spPr bwMode="auto">
          <a:xfrm>
            <a:off x="1371600" y="1143000"/>
            <a:ext cx="6532266" cy="5373438"/>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85800" y="2209800"/>
            <a:ext cx="7924800" cy="2862322"/>
          </a:xfrm>
          <a:prstGeom prst="rect">
            <a:avLst/>
          </a:prstGeom>
        </p:spPr>
        <p:txBody>
          <a:bodyPr wrap="square">
            <a:spAutoFit/>
          </a:bodyPr>
          <a:lstStyle/>
          <a:p>
            <a:r>
              <a:rPr lang="en-GB" dirty="0" smtClean="0"/>
              <a:t>In dataset, among </a:t>
            </a:r>
            <a:r>
              <a:rPr lang="en-GB" dirty="0" err="1" smtClean="0"/>
              <a:t>multicolinear</a:t>
            </a:r>
            <a:r>
              <a:rPr lang="en-GB" dirty="0" smtClean="0"/>
              <a:t> columns the features that are contributing less to the output variable can be dropped. We can drop 1-2 columns showing high </a:t>
            </a:r>
            <a:r>
              <a:rPr lang="en-GB" dirty="0" err="1" smtClean="0"/>
              <a:t>colinearity</a:t>
            </a:r>
            <a:r>
              <a:rPr lang="en-GB" dirty="0" smtClean="0"/>
              <a:t> but not all as it impacts the output.</a:t>
            </a:r>
          </a:p>
          <a:p>
            <a:endParaRPr lang="en-GB" dirty="0" smtClean="0"/>
          </a:p>
          <a:p>
            <a:r>
              <a:rPr lang="en-GB" dirty="0" smtClean="0"/>
              <a:t>Machine learning needs refined dataset. It needs only those columns that are highly contributing to the output. Clean data for which EDA is used. This is for better learning and prediction of data by models.</a:t>
            </a:r>
          </a:p>
          <a:p>
            <a:endParaRPr lang="en-GB" dirty="0" smtClean="0"/>
          </a:p>
          <a:p>
            <a:r>
              <a:rPr lang="en-GB" dirty="0" smtClean="0"/>
              <a:t>Once refining is done we'll do Standard </a:t>
            </a:r>
            <a:r>
              <a:rPr lang="en-GB" dirty="0" err="1" smtClean="0"/>
              <a:t>Scaler</a:t>
            </a:r>
            <a:r>
              <a:rPr lang="en-GB" dirty="0" smtClean="0"/>
              <a:t> to make all data scaled to mean=0 and std.dev.=+-1, so that prediction could be nearby.</a:t>
            </a:r>
            <a:endParaRPr lang="en-GB" dirty="0"/>
          </a:p>
        </p:txBody>
      </p:sp>
      <p:sp>
        <p:nvSpPr>
          <p:cNvPr id="4" name="Title 1"/>
          <p:cNvSpPr>
            <a:spLocks noGrp="1"/>
          </p:cNvSpPr>
          <p:nvPr>
            <p:ph type="title"/>
          </p:nvPr>
        </p:nvSpPr>
        <p:spPr>
          <a:xfrm>
            <a:off x="457200" y="381000"/>
            <a:ext cx="8305800" cy="762000"/>
          </a:xfrm>
        </p:spPr>
        <p:txBody>
          <a:bodyPr>
            <a:normAutofit/>
          </a:bodyPr>
          <a:lstStyle/>
          <a:p>
            <a:pPr algn="ctr"/>
            <a:r>
              <a:rPr lang="en-US" sz="3200" b="1" u="sng" dirty="0" smtClean="0"/>
              <a:t>Inference</a:t>
            </a:r>
            <a:endParaRPr lang="en-US" sz="3200" u="sng"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305800" cy="667512"/>
          </a:xfrm>
        </p:spPr>
        <p:txBody>
          <a:bodyPr>
            <a:normAutofit fontScale="90000"/>
          </a:bodyPr>
          <a:lstStyle/>
          <a:p>
            <a:pPr algn="ctr"/>
            <a:r>
              <a:rPr lang="en-GB" sz="3200" b="1" u="sng" dirty="0" smtClean="0"/>
              <a:t>Scaling : Standard </a:t>
            </a:r>
            <a:r>
              <a:rPr lang="en-GB" sz="3200" b="1" u="sng" dirty="0" err="1" smtClean="0"/>
              <a:t>Scaler</a:t>
            </a:r>
            <a:r>
              <a:rPr lang="en-GB" sz="3200" b="1" u="sng" dirty="0" smtClean="0"/>
              <a:t> / Min-Max </a:t>
            </a:r>
            <a:r>
              <a:rPr lang="en-GB" sz="3200" b="1" u="sng" dirty="0" err="1" smtClean="0"/>
              <a:t>Scaler</a:t>
            </a:r>
            <a:endParaRPr lang="en-GB" sz="3200" b="1" u="sng" dirty="0"/>
          </a:p>
        </p:txBody>
      </p:sp>
      <p:sp>
        <p:nvSpPr>
          <p:cNvPr id="4" name="TextBox 3"/>
          <p:cNvSpPr txBox="1"/>
          <p:nvPr/>
        </p:nvSpPr>
        <p:spPr>
          <a:xfrm>
            <a:off x="457200" y="5830669"/>
            <a:ext cx="8305800" cy="646331"/>
          </a:xfrm>
          <a:prstGeom prst="rect">
            <a:avLst/>
          </a:prstGeom>
          <a:noFill/>
        </p:spPr>
        <p:txBody>
          <a:bodyPr wrap="square" rtlCol="0">
            <a:spAutoFit/>
          </a:bodyPr>
          <a:lstStyle/>
          <a:p>
            <a:pPr algn="ctr"/>
            <a:r>
              <a:rPr lang="en-GB" dirty="0" smtClean="0"/>
              <a:t>Scaling is done for making data points generalized so that the distance between them will be lower.</a:t>
            </a:r>
            <a:endParaRPr lang="en-US" dirty="0"/>
          </a:p>
        </p:txBody>
      </p:sp>
      <p:pic>
        <p:nvPicPr>
          <p:cNvPr id="3074" name="Picture 2"/>
          <p:cNvPicPr>
            <a:picLocks noChangeAspect="1" noChangeArrowheads="1"/>
          </p:cNvPicPr>
          <p:nvPr/>
        </p:nvPicPr>
        <p:blipFill>
          <a:blip r:embed="rId2"/>
          <a:srcRect/>
          <a:stretch>
            <a:fillRect/>
          </a:stretch>
        </p:blipFill>
        <p:spPr bwMode="auto">
          <a:xfrm>
            <a:off x="228600" y="1371600"/>
            <a:ext cx="8620858" cy="4038600"/>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305800" cy="591312"/>
          </a:xfrm>
        </p:spPr>
        <p:txBody>
          <a:bodyPr>
            <a:normAutofit fontScale="90000"/>
          </a:bodyPr>
          <a:lstStyle/>
          <a:p>
            <a:pPr algn="ctr"/>
            <a:r>
              <a:rPr lang="en-GB" sz="3200" b="1" u="sng" dirty="0" smtClean="0"/>
              <a:t>Find best random state for Train-Test Split</a:t>
            </a:r>
            <a:endParaRPr lang="en-GB" sz="3200" b="1" u="sng" dirty="0"/>
          </a:p>
        </p:txBody>
      </p:sp>
      <p:sp>
        <p:nvSpPr>
          <p:cNvPr id="4" name="TextBox 3"/>
          <p:cNvSpPr txBox="1"/>
          <p:nvPr/>
        </p:nvSpPr>
        <p:spPr>
          <a:xfrm>
            <a:off x="381000" y="5410200"/>
            <a:ext cx="8305801" cy="369332"/>
          </a:xfrm>
          <a:prstGeom prst="rect">
            <a:avLst/>
          </a:prstGeom>
          <a:noFill/>
        </p:spPr>
        <p:txBody>
          <a:bodyPr wrap="square" rtlCol="0">
            <a:spAutoFit/>
          </a:bodyPr>
          <a:lstStyle/>
          <a:p>
            <a:pPr algn="ctr"/>
            <a:r>
              <a:rPr lang="en-GB" dirty="0" smtClean="0"/>
              <a:t>Looking at the training &amp; testing accuracies, lets take </a:t>
            </a:r>
            <a:r>
              <a:rPr lang="en-GB" dirty="0" smtClean="0"/>
              <a:t>0 as </a:t>
            </a:r>
            <a:r>
              <a:rPr lang="en-GB" dirty="0" smtClean="0"/>
              <a:t>our best random state.</a:t>
            </a:r>
            <a:endParaRPr lang="en-US" dirty="0"/>
          </a:p>
        </p:txBody>
      </p:sp>
      <p:pic>
        <p:nvPicPr>
          <p:cNvPr id="4098" name="Picture 2"/>
          <p:cNvPicPr>
            <a:picLocks noChangeAspect="1" noChangeArrowheads="1"/>
          </p:cNvPicPr>
          <p:nvPr/>
        </p:nvPicPr>
        <p:blipFill>
          <a:blip r:embed="rId2"/>
          <a:srcRect/>
          <a:stretch>
            <a:fillRect/>
          </a:stretch>
        </p:blipFill>
        <p:spPr bwMode="auto">
          <a:xfrm>
            <a:off x="252358" y="1600200"/>
            <a:ext cx="8586842" cy="3414711"/>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600200"/>
            <a:ext cx="8534400" cy="533400"/>
          </a:xfrm>
        </p:spPr>
        <p:txBody>
          <a:bodyPr>
            <a:noAutofit/>
          </a:bodyPr>
          <a:lstStyle/>
          <a:p>
            <a:r>
              <a:rPr lang="en-US" sz="2600" b="1" u="sng" dirty="0" smtClean="0"/>
              <a:t>Finding the best algorithm</a:t>
            </a:r>
            <a:endParaRPr lang="en-US" sz="2600" u="sng" dirty="0"/>
          </a:p>
        </p:txBody>
      </p:sp>
      <p:pic>
        <p:nvPicPr>
          <p:cNvPr id="43010" name="Picture 2"/>
          <p:cNvPicPr>
            <a:picLocks noChangeAspect="1" noChangeArrowheads="1"/>
          </p:cNvPicPr>
          <p:nvPr/>
        </p:nvPicPr>
        <p:blipFill>
          <a:blip r:embed="rId2" cstate="print"/>
          <a:srcRect/>
          <a:stretch>
            <a:fillRect/>
          </a:stretch>
        </p:blipFill>
        <p:spPr bwMode="auto">
          <a:xfrm>
            <a:off x="102394" y="2286000"/>
            <a:ext cx="8965406" cy="3810000"/>
          </a:xfrm>
          <a:prstGeom prst="rect">
            <a:avLst/>
          </a:prstGeom>
          <a:noFill/>
          <a:ln w="9525">
            <a:noFill/>
            <a:miter lim="800000"/>
            <a:headEnd/>
            <a:tailEnd/>
          </a:ln>
        </p:spPr>
      </p:pic>
      <p:sp>
        <p:nvSpPr>
          <p:cNvPr id="6" name="TextBox 5"/>
          <p:cNvSpPr txBox="1"/>
          <p:nvPr/>
        </p:nvSpPr>
        <p:spPr>
          <a:xfrm>
            <a:off x="1905000" y="6248400"/>
            <a:ext cx="5181600" cy="369332"/>
          </a:xfrm>
          <a:prstGeom prst="rect">
            <a:avLst/>
          </a:prstGeom>
          <a:noFill/>
        </p:spPr>
        <p:txBody>
          <a:bodyPr wrap="square" rtlCol="0">
            <a:spAutoFit/>
          </a:bodyPr>
          <a:lstStyle/>
          <a:p>
            <a:r>
              <a:rPr lang="en-GB" dirty="0" smtClean="0"/>
              <a:t>We are using 4-5 models for training and testing.</a:t>
            </a:r>
            <a:endParaRPr lang="en-US" dirty="0"/>
          </a:p>
        </p:txBody>
      </p:sp>
      <p:sp>
        <p:nvSpPr>
          <p:cNvPr id="7" name="Title 1"/>
          <p:cNvSpPr txBox="1">
            <a:spLocks/>
          </p:cNvSpPr>
          <p:nvPr/>
        </p:nvSpPr>
        <p:spPr>
          <a:xfrm>
            <a:off x="457200" y="457200"/>
            <a:ext cx="8305800" cy="743712"/>
          </a:xfrm>
          <a:prstGeom prst="rect">
            <a:avLst/>
          </a:prstGeom>
        </p:spPr>
        <p:txBody>
          <a:bodyPr vert="horz" lIns="91440" rIns="45720" rtlCol="0" anchor="ctr">
            <a:normAutofit fontScale="97500"/>
            <a:scene3d>
              <a:camera prst="orthographicFront"/>
              <a:lightRig rig="threePt" dir="t">
                <a:rot lat="0" lon="0" rev="4800000"/>
              </a:lightRig>
            </a:scene3d>
            <a:sp3d prstMaterial="matte">
              <a:bevelT w="50800" h="10160"/>
            </a:sp3d>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000" b="1" i="0" u="sng" strike="noStrike" kern="1200" cap="none" spc="0" normalizeH="0" baseline="0" noProof="0" dirty="0" smtClean="0">
                <a:ln>
                  <a:noFill/>
                </a:ln>
                <a:solidFill>
                  <a:schemeClr val="accent1">
                    <a:satMod val="150000"/>
                  </a:schemeClr>
                </a:solidFill>
                <a:effectLst/>
                <a:uLnTx/>
                <a:uFillTx/>
                <a:latin typeface="+mj-lt"/>
                <a:ea typeface="+mj-ea"/>
                <a:cs typeface="+mj-cs"/>
              </a:rPr>
              <a:t>Model Building</a:t>
            </a:r>
            <a:endParaRPr kumimoji="0" lang="en-US" sz="4000" b="1" i="0" u="sng" strike="noStrike" kern="1200" cap="none" spc="0" normalizeH="0" baseline="0" noProof="0" dirty="0">
              <a:ln>
                <a:noFill/>
              </a:ln>
              <a:solidFill>
                <a:schemeClr val="accent1">
                  <a:satMod val="150000"/>
                </a:schemeClr>
              </a:solidFill>
              <a:effectLst/>
              <a:uLnTx/>
              <a:uFillTx/>
              <a:latin typeface="+mj-lt"/>
              <a:ea typeface="+mj-ea"/>
              <a:cs typeface="+mj-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Autofit/>
          </a:bodyPr>
          <a:lstStyle/>
          <a:p>
            <a:pPr algn="ctr"/>
            <a:r>
              <a:rPr lang="en-US" sz="3200" b="1" u="sng" dirty="0" smtClean="0"/>
              <a:t>Accuracy and evaluation metrics </a:t>
            </a:r>
            <a:br>
              <a:rPr lang="en-US" sz="3200" b="1" u="sng" dirty="0" smtClean="0"/>
            </a:br>
            <a:r>
              <a:rPr lang="en-US" sz="3200" b="1" u="sng" dirty="0" smtClean="0"/>
              <a:t>of </a:t>
            </a:r>
            <a:r>
              <a:rPr lang="en-US" sz="3200" u="sng" dirty="0" smtClean="0"/>
              <a:t>the </a:t>
            </a:r>
            <a:r>
              <a:rPr lang="en-US" sz="3200" b="1" u="sng" dirty="0" smtClean="0"/>
              <a:t>models used</a:t>
            </a:r>
            <a:endParaRPr lang="en-US" sz="3200" b="1" u="sng" dirty="0"/>
          </a:p>
        </p:txBody>
      </p:sp>
      <p:sp>
        <p:nvSpPr>
          <p:cNvPr id="11" name="Rectangle 10"/>
          <p:cNvSpPr/>
          <p:nvPr/>
        </p:nvSpPr>
        <p:spPr>
          <a:xfrm>
            <a:off x="152400" y="6135469"/>
            <a:ext cx="8839200" cy="646331"/>
          </a:xfrm>
          <a:prstGeom prst="rect">
            <a:avLst/>
          </a:prstGeom>
        </p:spPr>
        <p:txBody>
          <a:bodyPr wrap="square">
            <a:spAutoFit/>
          </a:bodyPr>
          <a:lstStyle/>
          <a:p>
            <a:pPr algn="ctr"/>
            <a:r>
              <a:rPr lang="en-US" dirty="0" err="1" smtClean="0"/>
              <a:t>GradientBoostingRegressor</a:t>
            </a:r>
            <a:r>
              <a:rPr lang="en-US" dirty="0" smtClean="0"/>
              <a:t> has the highest accuracy but let's go for cross validation for all the models used.</a:t>
            </a:r>
            <a:endParaRPr lang="en-US" dirty="0"/>
          </a:p>
        </p:txBody>
      </p:sp>
      <p:pic>
        <p:nvPicPr>
          <p:cNvPr id="5122" name="Picture 2"/>
          <p:cNvPicPr>
            <a:picLocks noChangeAspect="1" noChangeArrowheads="1"/>
          </p:cNvPicPr>
          <p:nvPr/>
        </p:nvPicPr>
        <p:blipFill>
          <a:blip r:embed="rId2"/>
          <a:srcRect/>
          <a:stretch>
            <a:fillRect/>
          </a:stretch>
        </p:blipFill>
        <p:spPr bwMode="auto">
          <a:xfrm>
            <a:off x="1676400" y="1219200"/>
            <a:ext cx="5791200" cy="48768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ctr"/>
            <a:r>
              <a:rPr lang="en-US" sz="3200" b="1" u="sng" dirty="0" smtClean="0"/>
              <a:t>Import Libraries</a:t>
            </a:r>
            <a:endParaRPr lang="en-US" sz="3200" b="1" u="sng" dirty="0"/>
          </a:p>
        </p:txBody>
      </p:sp>
      <p:pic>
        <p:nvPicPr>
          <p:cNvPr id="2050" name="Picture 2"/>
          <p:cNvPicPr>
            <a:picLocks noChangeAspect="1" noChangeArrowheads="1"/>
          </p:cNvPicPr>
          <p:nvPr/>
        </p:nvPicPr>
        <p:blipFill>
          <a:blip r:embed="rId2" cstate="print"/>
          <a:srcRect/>
          <a:stretch>
            <a:fillRect/>
          </a:stretch>
        </p:blipFill>
        <p:spPr bwMode="auto">
          <a:xfrm>
            <a:off x="533400" y="1752600"/>
            <a:ext cx="4114800" cy="1905000"/>
          </a:xfrm>
          <a:prstGeom prst="rect">
            <a:avLst/>
          </a:prstGeom>
          <a:noFill/>
          <a:ln w="9525">
            <a:noFill/>
            <a:miter lim="800000"/>
            <a:headEnd/>
            <a:tailEnd/>
          </a:ln>
        </p:spPr>
      </p:pic>
      <p:pic>
        <p:nvPicPr>
          <p:cNvPr id="38914" name="Picture 2"/>
          <p:cNvPicPr>
            <a:picLocks noChangeAspect="1" noChangeArrowheads="1"/>
          </p:cNvPicPr>
          <p:nvPr/>
        </p:nvPicPr>
        <p:blipFill>
          <a:blip r:embed="rId3" cstate="print"/>
          <a:srcRect/>
          <a:stretch>
            <a:fillRect/>
          </a:stretch>
        </p:blipFill>
        <p:spPr bwMode="auto">
          <a:xfrm>
            <a:off x="533400" y="3886200"/>
            <a:ext cx="8036560" cy="21336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1688"/>
            <a:ext cx="8305800" cy="743712"/>
          </a:xfrm>
        </p:spPr>
        <p:txBody>
          <a:bodyPr>
            <a:normAutofit/>
          </a:bodyPr>
          <a:lstStyle/>
          <a:p>
            <a:pPr algn="ctr"/>
            <a:r>
              <a:rPr lang="en-US" sz="3200" b="1" u="sng" dirty="0" smtClean="0"/>
              <a:t>Cross validation</a:t>
            </a:r>
            <a:endParaRPr lang="en-US" sz="3200" b="1" u="sng" dirty="0"/>
          </a:p>
        </p:txBody>
      </p:sp>
      <p:sp>
        <p:nvSpPr>
          <p:cNvPr id="4" name="Rectangle 3"/>
          <p:cNvSpPr/>
          <p:nvPr/>
        </p:nvSpPr>
        <p:spPr>
          <a:xfrm>
            <a:off x="381000" y="5553670"/>
            <a:ext cx="8382000" cy="923330"/>
          </a:xfrm>
          <a:prstGeom prst="rect">
            <a:avLst/>
          </a:prstGeom>
        </p:spPr>
        <p:txBody>
          <a:bodyPr wrap="square">
            <a:spAutoFit/>
          </a:bodyPr>
          <a:lstStyle/>
          <a:p>
            <a:pPr algn="ctr"/>
            <a:r>
              <a:rPr lang="en-US" dirty="0" smtClean="0"/>
              <a:t>Looking at difference of accuracy and </a:t>
            </a:r>
            <a:r>
              <a:rPr lang="en-US" dirty="0" err="1" smtClean="0"/>
              <a:t>cv</a:t>
            </a:r>
            <a:r>
              <a:rPr lang="en-US" dirty="0" smtClean="0"/>
              <a:t> mean, </a:t>
            </a:r>
            <a:r>
              <a:rPr lang="en-US" dirty="0" err="1" smtClean="0"/>
              <a:t>LinearRegression</a:t>
            </a:r>
            <a:r>
              <a:rPr lang="en-US" dirty="0" smtClean="0"/>
              <a:t>, </a:t>
            </a:r>
            <a:r>
              <a:rPr lang="en-US" dirty="0" err="1" smtClean="0"/>
              <a:t>RandomForestRegressor</a:t>
            </a:r>
            <a:r>
              <a:rPr lang="en-US" dirty="0" smtClean="0"/>
              <a:t> and </a:t>
            </a:r>
            <a:r>
              <a:rPr lang="en-US" dirty="0" err="1" smtClean="0"/>
              <a:t>GradientBoostingRegressor</a:t>
            </a:r>
            <a:r>
              <a:rPr lang="en-US" dirty="0" smtClean="0"/>
              <a:t> are showing good accuracy and almost similar difference between accuracy and </a:t>
            </a:r>
            <a:r>
              <a:rPr lang="en-US" dirty="0" err="1" smtClean="0"/>
              <a:t>cv</a:t>
            </a:r>
            <a:r>
              <a:rPr lang="en-US" dirty="0" smtClean="0"/>
              <a:t> mean.</a:t>
            </a:r>
            <a:endParaRPr lang="en-US" dirty="0"/>
          </a:p>
        </p:txBody>
      </p:sp>
      <p:pic>
        <p:nvPicPr>
          <p:cNvPr id="6146" name="Picture 2"/>
          <p:cNvPicPr>
            <a:picLocks noChangeAspect="1" noChangeArrowheads="1"/>
          </p:cNvPicPr>
          <p:nvPr/>
        </p:nvPicPr>
        <p:blipFill>
          <a:blip r:embed="rId2"/>
          <a:srcRect/>
          <a:stretch>
            <a:fillRect/>
          </a:stretch>
        </p:blipFill>
        <p:spPr bwMode="auto">
          <a:xfrm>
            <a:off x="685800" y="1600200"/>
            <a:ext cx="7837713" cy="3429000"/>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05800" cy="591312"/>
          </a:xfrm>
        </p:spPr>
        <p:txBody>
          <a:bodyPr>
            <a:normAutofit/>
          </a:bodyPr>
          <a:lstStyle/>
          <a:p>
            <a:pPr algn="ctr"/>
            <a:r>
              <a:rPr lang="en-US" sz="3200" b="1" u="sng" dirty="0" smtClean="0"/>
              <a:t>Hyper parameter Tuning</a:t>
            </a:r>
            <a:endParaRPr lang="en-US" sz="3200" u="sng" dirty="0"/>
          </a:p>
        </p:txBody>
      </p:sp>
      <p:sp>
        <p:nvSpPr>
          <p:cNvPr id="4" name="TextBox 3"/>
          <p:cNvSpPr txBox="1"/>
          <p:nvPr/>
        </p:nvSpPr>
        <p:spPr>
          <a:xfrm>
            <a:off x="381000" y="5181600"/>
            <a:ext cx="8382000" cy="1477328"/>
          </a:xfrm>
          <a:prstGeom prst="rect">
            <a:avLst/>
          </a:prstGeom>
          <a:noFill/>
        </p:spPr>
        <p:txBody>
          <a:bodyPr wrap="square" rtlCol="0">
            <a:spAutoFit/>
          </a:bodyPr>
          <a:lstStyle/>
          <a:p>
            <a:pPr algn="ctr"/>
            <a:r>
              <a:rPr lang="en-GB" dirty="0" smtClean="0"/>
              <a:t>Using hyper parameter tuning for better accuracy and to avoid over fitting issues with best parameters on selected model</a:t>
            </a:r>
            <a:r>
              <a:rPr lang="en-GB" dirty="0" smtClean="0"/>
              <a:t>.</a:t>
            </a:r>
          </a:p>
          <a:p>
            <a:pPr algn="ctr"/>
            <a:endParaRPr lang="en-GB" dirty="0" smtClean="0"/>
          </a:p>
          <a:p>
            <a:pPr algn="ctr"/>
            <a:r>
              <a:rPr lang="en-US" dirty="0" smtClean="0"/>
              <a:t>We are getting model accuracy as approx 92% and </a:t>
            </a:r>
            <a:r>
              <a:rPr lang="en-US" dirty="0" err="1" smtClean="0"/>
              <a:t>cv</a:t>
            </a:r>
            <a:r>
              <a:rPr lang="en-US" dirty="0" smtClean="0"/>
              <a:t> mean as approx 89% for model </a:t>
            </a:r>
            <a:r>
              <a:rPr lang="en-US" dirty="0" err="1" smtClean="0"/>
              <a:t>GradientBoostingRegressor</a:t>
            </a:r>
            <a:r>
              <a:rPr lang="en-US" dirty="0" smtClean="0"/>
              <a:t>, and it shows our model is performing good</a:t>
            </a:r>
            <a:r>
              <a:rPr lang="en-US" dirty="0" smtClean="0"/>
              <a:t>.</a:t>
            </a:r>
            <a:endParaRPr lang="en-US" dirty="0" smtClean="0"/>
          </a:p>
        </p:txBody>
      </p:sp>
      <p:pic>
        <p:nvPicPr>
          <p:cNvPr id="7170" name="Picture 2"/>
          <p:cNvPicPr>
            <a:picLocks noChangeAspect="1" noChangeArrowheads="1"/>
          </p:cNvPicPr>
          <p:nvPr/>
        </p:nvPicPr>
        <p:blipFill>
          <a:blip r:embed="rId2"/>
          <a:srcRect/>
          <a:stretch>
            <a:fillRect/>
          </a:stretch>
        </p:blipFill>
        <p:spPr bwMode="auto">
          <a:xfrm>
            <a:off x="144463" y="1143000"/>
            <a:ext cx="8855075" cy="3825875"/>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1688"/>
            <a:ext cx="8305800" cy="819912"/>
          </a:xfrm>
        </p:spPr>
        <p:txBody>
          <a:bodyPr>
            <a:normAutofit fontScale="90000"/>
          </a:bodyPr>
          <a:lstStyle/>
          <a:p>
            <a:pPr algn="ctr"/>
            <a:r>
              <a:rPr lang="en-US" sz="3200" b="1" u="sng" dirty="0" smtClean="0"/>
              <a:t>Saving the </a:t>
            </a:r>
            <a:r>
              <a:rPr lang="en-US" sz="3200" b="1" u="sng" dirty="0" smtClean="0"/>
              <a:t>model and checking accuracy</a:t>
            </a:r>
            <a:endParaRPr lang="en-US" sz="3200" u="sng" dirty="0"/>
          </a:p>
        </p:txBody>
      </p:sp>
      <p:sp>
        <p:nvSpPr>
          <p:cNvPr id="4" name="TextBox 3"/>
          <p:cNvSpPr txBox="1"/>
          <p:nvPr/>
        </p:nvSpPr>
        <p:spPr>
          <a:xfrm>
            <a:off x="381000" y="5449669"/>
            <a:ext cx="8337782" cy="646331"/>
          </a:xfrm>
          <a:prstGeom prst="rect">
            <a:avLst/>
          </a:prstGeom>
          <a:noFill/>
        </p:spPr>
        <p:txBody>
          <a:bodyPr wrap="square" rtlCol="0">
            <a:spAutoFit/>
          </a:bodyPr>
          <a:lstStyle/>
          <a:p>
            <a:pPr algn="ctr"/>
            <a:r>
              <a:rPr lang="en-US" dirty="0" smtClean="0"/>
              <a:t>Saving the model selected using pickle in pickle file to convert it into byte stream</a:t>
            </a:r>
            <a:r>
              <a:rPr lang="en-US" dirty="0" smtClean="0"/>
              <a:t>. This is called Serialization</a:t>
            </a:r>
            <a:r>
              <a:rPr lang="en-US" dirty="0" smtClean="0"/>
              <a:t>.</a:t>
            </a:r>
            <a:endParaRPr lang="en-US" dirty="0" smtClean="0"/>
          </a:p>
        </p:txBody>
      </p:sp>
      <p:pic>
        <p:nvPicPr>
          <p:cNvPr id="8194" name="Picture 2"/>
          <p:cNvPicPr>
            <a:picLocks noChangeAspect="1" noChangeArrowheads="1"/>
          </p:cNvPicPr>
          <p:nvPr/>
        </p:nvPicPr>
        <p:blipFill>
          <a:blip r:embed="rId2"/>
          <a:srcRect/>
          <a:stretch>
            <a:fillRect/>
          </a:stretch>
        </p:blipFill>
        <p:spPr bwMode="auto">
          <a:xfrm>
            <a:off x="2362200" y="2057400"/>
            <a:ext cx="4489689" cy="1295400"/>
          </a:xfrm>
          <a:prstGeom prst="rect">
            <a:avLst/>
          </a:prstGeom>
          <a:noFill/>
          <a:ln w="9525">
            <a:noFill/>
            <a:miter lim="800000"/>
            <a:headEnd/>
            <a:tailEnd/>
          </a:ln>
          <a:effectLst/>
        </p:spPr>
      </p:pic>
      <p:pic>
        <p:nvPicPr>
          <p:cNvPr id="8195" name="Picture 3"/>
          <p:cNvPicPr>
            <a:picLocks noChangeAspect="1" noChangeArrowheads="1"/>
          </p:cNvPicPr>
          <p:nvPr/>
        </p:nvPicPr>
        <p:blipFill>
          <a:blip r:embed="rId3"/>
          <a:srcRect/>
          <a:stretch>
            <a:fillRect/>
          </a:stretch>
        </p:blipFill>
        <p:spPr bwMode="auto">
          <a:xfrm>
            <a:off x="1066800" y="3733800"/>
            <a:ext cx="7114190" cy="1371600"/>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05800" cy="762000"/>
          </a:xfrm>
        </p:spPr>
        <p:txBody>
          <a:bodyPr>
            <a:noAutofit/>
          </a:bodyPr>
          <a:lstStyle/>
          <a:p>
            <a:pPr algn="ctr"/>
            <a:r>
              <a:rPr lang="en-US" sz="4000" b="1" u="sng" dirty="0" smtClean="0"/>
              <a:t>Conclusion</a:t>
            </a:r>
            <a:endParaRPr lang="en-US" sz="4000" b="1" u="sng" dirty="0"/>
          </a:p>
        </p:txBody>
      </p:sp>
      <p:pic>
        <p:nvPicPr>
          <p:cNvPr id="9218" name="Picture 2"/>
          <p:cNvPicPr>
            <a:picLocks noChangeAspect="1" noChangeArrowheads="1"/>
          </p:cNvPicPr>
          <p:nvPr/>
        </p:nvPicPr>
        <p:blipFill>
          <a:blip r:embed="rId2"/>
          <a:srcRect/>
          <a:stretch>
            <a:fillRect/>
          </a:stretch>
        </p:blipFill>
        <p:spPr bwMode="auto">
          <a:xfrm>
            <a:off x="1524000" y="1752600"/>
            <a:ext cx="6081713" cy="434340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762000" y="2083475"/>
            <a:ext cx="8077200" cy="3416320"/>
          </a:xfrm>
          <a:prstGeom prst="rect">
            <a:avLst/>
          </a:prstGeom>
        </p:spPr>
        <p:txBody>
          <a:bodyPr wrap="square">
            <a:spAutoFit/>
          </a:bodyPr>
          <a:lstStyle/>
          <a:p>
            <a:r>
              <a:rPr lang="en-GB" dirty="0" smtClean="0"/>
              <a:t>We are getting good accuracy of training and testing of the given dataset after cleaning the data using </a:t>
            </a:r>
            <a:r>
              <a:rPr lang="en-GB" dirty="0" err="1" smtClean="0"/>
              <a:t>GradientBoostingRegressor</a:t>
            </a:r>
            <a:r>
              <a:rPr lang="en-GB" dirty="0" smtClean="0"/>
              <a:t>() </a:t>
            </a:r>
            <a:r>
              <a:rPr lang="en-GB" dirty="0" smtClean="0"/>
              <a:t>for model development and evaluation. </a:t>
            </a:r>
          </a:p>
          <a:p>
            <a:endParaRPr lang="en-GB" dirty="0" smtClean="0"/>
          </a:p>
          <a:p>
            <a:r>
              <a:rPr lang="en-US" dirty="0" smtClean="0"/>
              <a:t>Data science comes as a very important tool to solve problems in the domain to help the companies increase their overall revenue, profits, improving their marketing strategies and focusing on changing trends in house sales and purchases. Predictive modeling, Market mix modeling, recommendation systems are some of the machine learning techniques used for achieving the business goals for housing companies</a:t>
            </a:r>
            <a:r>
              <a:rPr lang="en-US" dirty="0" smtClean="0"/>
              <a:t>.</a:t>
            </a:r>
          </a:p>
          <a:p>
            <a:endParaRPr lang="en-GB" dirty="0" smtClean="0"/>
          </a:p>
          <a:p>
            <a:r>
              <a:rPr lang="en-GB" dirty="0" smtClean="0"/>
              <a:t>The proposed system will help to determine </a:t>
            </a:r>
            <a:r>
              <a:rPr lang="en-US" dirty="0" smtClean="0"/>
              <a:t>the </a:t>
            </a:r>
            <a:r>
              <a:rPr lang="en-US" dirty="0" smtClean="0"/>
              <a:t>house prices </a:t>
            </a:r>
            <a:r>
              <a:rPr lang="en-US" dirty="0" smtClean="0"/>
              <a:t>accurately.</a:t>
            </a:r>
            <a:endParaRPr lang="en-US" dirty="0"/>
          </a:p>
        </p:txBody>
      </p:sp>
      <p:sp>
        <p:nvSpPr>
          <p:cNvPr id="6" name="Title 1"/>
          <p:cNvSpPr>
            <a:spLocks noGrp="1"/>
          </p:cNvSpPr>
          <p:nvPr>
            <p:ph type="title"/>
          </p:nvPr>
        </p:nvSpPr>
        <p:spPr>
          <a:xfrm>
            <a:off x="457200" y="551688"/>
            <a:ext cx="8305800" cy="819912"/>
          </a:xfrm>
        </p:spPr>
        <p:txBody>
          <a:bodyPr>
            <a:normAutofit/>
          </a:bodyPr>
          <a:lstStyle/>
          <a:p>
            <a:pPr algn="ctr"/>
            <a:r>
              <a:rPr lang="en-US" sz="3200" b="1" u="sng" dirty="0" smtClean="0"/>
              <a:t>Conclusion</a:t>
            </a:r>
            <a:endParaRPr lang="en-US" sz="3200" u="s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305800" cy="685800"/>
          </a:xfrm>
        </p:spPr>
        <p:txBody>
          <a:bodyPr>
            <a:normAutofit/>
          </a:bodyPr>
          <a:lstStyle/>
          <a:p>
            <a:pPr algn="ctr"/>
            <a:r>
              <a:rPr lang="en-US" sz="3200" b="1" u="sng" dirty="0" smtClean="0"/>
              <a:t>Import dataset</a:t>
            </a:r>
            <a:endParaRPr lang="en-US" sz="3200" b="1" u="sng" dirty="0"/>
          </a:p>
        </p:txBody>
      </p:sp>
      <p:sp>
        <p:nvSpPr>
          <p:cNvPr id="5" name="TextBox 4"/>
          <p:cNvSpPr txBox="1"/>
          <p:nvPr/>
        </p:nvSpPr>
        <p:spPr>
          <a:xfrm>
            <a:off x="228600" y="5562600"/>
            <a:ext cx="8763000" cy="584775"/>
          </a:xfrm>
          <a:prstGeom prst="rect">
            <a:avLst/>
          </a:prstGeom>
          <a:noFill/>
        </p:spPr>
        <p:txBody>
          <a:bodyPr wrap="square" rtlCol="0">
            <a:spAutoFit/>
          </a:bodyPr>
          <a:lstStyle/>
          <a:p>
            <a:pPr algn="ctr"/>
            <a:r>
              <a:rPr lang="en-GB" sz="1600" dirty="0" smtClean="0"/>
              <a:t>Dataset is having both numeric and categorical type columns. Also we can see there are null and invalid values in the dataset that needs to be treated.</a:t>
            </a:r>
            <a:endParaRPr lang="en-US" sz="1600" dirty="0"/>
          </a:p>
        </p:txBody>
      </p:sp>
      <p:pic>
        <p:nvPicPr>
          <p:cNvPr id="1026" name="Picture 2"/>
          <p:cNvPicPr>
            <a:picLocks noChangeAspect="1" noChangeArrowheads="1"/>
          </p:cNvPicPr>
          <p:nvPr/>
        </p:nvPicPr>
        <p:blipFill>
          <a:blip r:embed="rId3"/>
          <a:srcRect/>
          <a:stretch>
            <a:fillRect/>
          </a:stretch>
        </p:blipFill>
        <p:spPr bwMode="auto">
          <a:xfrm>
            <a:off x="533400" y="2057400"/>
            <a:ext cx="7988300" cy="215265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85800"/>
          </a:xfrm>
        </p:spPr>
        <p:txBody>
          <a:bodyPr>
            <a:normAutofit/>
          </a:bodyPr>
          <a:lstStyle/>
          <a:p>
            <a:pPr algn="ctr"/>
            <a:r>
              <a:rPr lang="en-US" sz="3200" b="1" u="sng" dirty="0" smtClean="0"/>
              <a:t>Checking column details</a:t>
            </a:r>
            <a:endParaRPr lang="en-US" sz="3200" b="1" u="sng" dirty="0"/>
          </a:p>
        </p:txBody>
      </p:sp>
      <p:sp>
        <p:nvSpPr>
          <p:cNvPr id="10" name="TextBox 9"/>
          <p:cNvSpPr txBox="1"/>
          <p:nvPr/>
        </p:nvSpPr>
        <p:spPr>
          <a:xfrm>
            <a:off x="457201" y="5906869"/>
            <a:ext cx="8458200" cy="646331"/>
          </a:xfrm>
          <a:prstGeom prst="rect">
            <a:avLst/>
          </a:prstGeom>
          <a:noFill/>
        </p:spPr>
        <p:txBody>
          <a:bodyPr wrap="square" rtlCol="0">
            <a:spAutoFit/>
          </a:bodyPr>
          <a:lstStyle/>
          <a:p>
            <a:pPr algn="ctr"/>
            <a:r>
              <a:rPr lang="en-GB" dirty="0" smtClean="0"/>
              <a:t>Columns names are displayed where ‘</a:t>
            </a:r>
            <a:r>
              <a:rPr lang="en-GB" dirty="0" err="1" smtClean="0"/>
              <a:t>SalePrice</a:t>
            </a:r>
            <a:r>
              <a:rPr lang="en-GB" dirty="0" smtClean="0"/>
              <a:t>' is the target variable and all other are independent variables.</a:t>
            </a:r>
            <a:endParaRPr lang="en-US" dirty="0"/>
          </a:p>
        </p:txBody>
      </p:sp>
      <p:pic>
        <p:nvPicPr>
          <p:cNvPr id="2050" name="Picture 2"/>
          <p:cNvPicPr>
            <a:picLocks noChangeAspect="1" noChangeArrowheads="1"/>
          </p:cNvPicPr>
          <p:nvPr/>
        </p:nvPicPr>
        <p:blipFill>
          <a:blip r:embed="rId2"/>
          <a:srcRect/>
          <a:stretch>
            <a:fillRect/>
          </a:stretch>
        </p:blipFill>
        <p:spPr bwMode="auto">
          <a:xfrm>
            <a:off x="619125" y="1295400"/>
            <a:ext cx="7905750" cy="43815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305800" cy="591312"/>
          </a:xfrm>
        </p:spPr>
        <p:txBody>
          <a:bodyPr>
            <a:normAutofit/>
          </a:bodyPr>
          <a:lstStyle/>
          <a:p>
            <a:pPr algn="ctr"/>
            <a:r>
              <a:rPr lang="en-US" sz="3200" b="1" u="sng" dirty="0" smtClean="0"/>
              <a:t>Checking for dataset information</a:t>
            </a:r>
            <a:endParaRPr lang="en-US" sz="3200" b="1" u="sng" dirty="0"/>
          </a:p>
        </p:txBody>
      </p:sp>
      <p:sp>
        <p:nvSpPr>
          <p:cNvPr id="4" name="Title 1"/>
          <p:cNvSpPr txBox="1">
            <a:spLocks/>
          </p:cNvSpPr>
          <p:nvPr/>
        </p:nvSpPr>
        <p:spPr>
          <a:xfrm>
            <a:off x="2895600" y="4038600"/>
            <a:ext cx="3429000" cy="2667000"/>
          </a:xfrm>
          <a:prstGeom prst="rect">
            <a:avLst/>
          </a:prstGeom>
        </p:spPr>
        <p:txBody>
          <a:bodyPr vert="horz" lIns="91440" tIns="45720" rIns="91440" bIns="45720" rtlCol="0" anchor="ctr">
            <a:normAutofit fontScale="92500" lnSpcReduction="10000"/>
          </a:bodyPr>
          <a:lstStyle/>
          <a:p>
            <a:pPr algn="just"/>
            <a:r>
              <a:rPr lang="en-US" sz="1600" dirty="0" smtClean="0"/>
              <a:t>It gives additional information regarding the dataset like </a:t>
            </a:r>
            <a:r>
              <a:rPr lang="en-US" sz="1600" dirty="0" err="1" smtClean="0"/>
              <a:t>RangeIndex</a:t>
            </a:r>
            <a:r>
              <a:rPr lang="en-US" sz="1600" dirty="0" smtClean="0"/>
              <a:t>, Data columns, </a:t>
            </a:r>
            <a:r>
              <a:rPr lang="en-US" sz="1600" dirty="0" err="1" smtClean="0"/>
              <a:t>datatypes</a:t>
            </a:r>
            <a:r>
              <a:rPr lang="en-US" sz="1600" dirty="0" smtClean="0"/>
              <a:t>.</a:t>
            </a:r>
          </a:p>
          <a:p>
            <a:pPr algn="just"/>
            <a:r>
              <a:rPr lang="en-US" sz="1600" dirty="0" smtClean="0"/>
              <a:t>We can see there are null values in the dataset. Columns '</a:t>
            </a:r>
            <a:r>
              <a:rPr lang="en-US" sz="1600" dirty="0" err="1" smtClean="0"/>
              <a:t>PoolQC</a:t>
            </a:r>
            <a:r>
              <a:rPr lang="en-US" sz="1600" dirty="0" smtClean="0"/>
              <a:t>', 'Fence', '</a:t>
            </a:r>
            <a:r>
              <a:rPr lang="en-US" sz="1600" dirty="0" err="1" smtClean="0"/>
              <a:t>MiscFeature</a:t>
            </a:r>
            <a:r>
              <a:rPr lang="en-US" sz="1600" dirty="0" smtClean="0"/>
              <a:t>' are having None in more than half of the data, hence these could not contribute well in model learning.</a:t>
            </a:r>
          </a:p>
          <a:p>
            <a:pPr algn="just"/>
            <a:r>
              <a:rPr lang="en-US" sz="1600" dirty="0" smtClean="0"/>
              <a:t>Column '</a:t>
            </a:r>
            <a:r>
              <a:rPr lang="en-US" sz="1600" dirty="0" err="1" smtClean="0"/>
              <a:t>GarageYrBlt</a:t>
            </a:r>
            <a:r>
              <a:rPr lang="en-US" sz="1600" dirty="0" smtClean="0"/>
              <a:t>' is having year values but in float format so </a:t>
            </a:r>
            <a:r>
              <a:rPr lang="en-US" sz="1600" dirty="0" err="1" smtClean="0"/>
              <a:t>datatype</a:t>
            </a:r>
            <a:r>
              <a:rPr lang="en-US" sz="1600" dirty="0" smtClean="0"/>
              <a:t> conversion is required here.</a:t>
            </a:r>
            <a:endParaRPr lang="en-US" sz="1600" dirty="0"/>
          </a:p>
        </p:txBody>
      </p:sp>
      <p:pic>
        <p:nvPicPr>
          <p:cNvPr id="3075" name="Picture 3"/>
          <p:cNvPicPr>
            <a:picLocks noChangeAspect="1" noChangeArrowheads="1"/>
          </p:cNvPicPr>
          <p:nvPr/>
        </p:nvPicPr>
        <p:blipFill>
          <a:blip r:embed="rId2"/>
          <a:srcRect/>
          <a:stretch>
            <a:fillRect/>
          </a:stretch>
        </p:blipFill>
        <p:spPr bwMode="auto">
          <a:xfrm>
            <a:off x="152400" y="1060450"/>
            <a:ext cx="2736850" cy="503555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6375400" y="1066800"/>
            <a:ext cx="2692400" cy="5029200"/>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a:srcRect/>
          <a:stretch>
            <a:fillRect/>
          </a:stretch>
        </p:blipFill>
        <p:spPr bwMode="auto">
          <a:xfrm>
            <a:off x="3100388" y="1066800"/>
            <a:ext cx="2919412" cy="2850887"/>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305800" cy="990600"/>
          </a:xfrm>
        </p:spPr>
        <p:txBody>
          <a:bodyPr>
            <a:normAutofit/>
          </a:bodyPr>
          <a:lstStyle/>
          <a:p>
            <a:pPr algn="ctr"/>
            <a:r>
              <a:rPr lang="en-US" sz="3600" b="1" u="sng" dirty="0" smtClean="0"/>
              <a:t>Data Preprocessing</a:t>
            </a:r>
            <a:endParaRPr lang="en-US" sz="3600" u="sng" dirty="0"/>
          </a:p>
        </p:txBody>
      </p:sp>
      <p:pic>
        <p:nvPicPr>
          <p:cNvPr id="4099" name="Picture 3"/>
          <p:cNvPicPr>
            <a:picLocks noChangeAspect="1" noChangeArrowheads="1"/>
          </p:cNvPicPr>
          <p:nvPr/>
        </p:nvPicPr>
        <p:blipFill>
          <a:blip r:embed="rId2"/>
          <a:srcRect/>
          <a:stretch>
            <a:fillRect/>
          </a:stretch>
        </p:blipFill>
        <p:spPr bwMode="auto">
          <a:xfrm>
            <a:off x="685800" y="1295400"/>
            <a:ext cx="7391400" cy="3382805"/>
          </a:xfrm>
          <a:prstGeom prst="rect">
            <a:avLst/>
          </a:prstGeom>
          <a:noFill/>
          <a:ln w="9525">
            <a:noFill/>
            <a:miter lim="800000"/>
            <a:headEnd/>
            <a:tailEnd/>
          </a:ln>
          <a:effectLst/>
        </p:spPr>
      </p:pic>
      <p:sp>
        <p:nvSpPr>
          <p:cNvPr id="7" name="Rectangle 6"/>
          <p:cNvSpPr/>
          <p:nvPr/>
        </p:nvSpPr>
        <p:spPr>
          <a:xfrm>
            <a:off x="152400" y="4953000"/>
            <a:ext cx="8991600" cy="1708160"/>
          </a:xfrm>
          <a:prstGeom prst="rect">
            <a:avLst/>
          </a:prstGeom>
        </p:spPr>
        <p:txBody>
          <a:bodyPr wrap="square">
            <a:spAutoFit/>
          </a:bodyPr>
          <a:lstStyle/>
          <a:p>
            <a:r>
              <a:rPr lang="en-US" sz="1500" dirty="0" smtClean="0"/>
              <a:t>We have checked number of unique values in all the columns. 'Id' column has just unique values in all 1168 records. Column 'Alley' has 1091 NA values which means No alley access hence it needs to be replaced. Column '</a:t>
            </a:r>
            <a:r>
              <a:rPr lang="en-US" sz="1500" dirty="0" err="1" smtClean="0"/>
              <a:t>MasVnrType</a:t>
            </a:r>
            <a:r>
              <a:rPr lang="en-US" sz="1500" dirty="0" smtClean="0"/>
              <a:t>' is having more than half of total rows having Masonry veneer type as None. 'Utilities' column has just 1 value i.e. '</a:t>
            </a:r>
            <a:r>
              <a:rPr lang="en-US" sz="1500" dirty="0" err="1" smtClean="0"/>
              <a:t>AllPub</a:t>
            </a:r>
            <a:r>
              <a:rPr lang="en-US" sz="1500" dirty="0" smtClean="0"/>
              <a:t>' in all 1168 data records. Column '</a:t>
            </a:r>
            <a:r>
              <a:rPr lang="en-US" sz="1500" dirty="0" err="1" smtClean="0"/>
              <a:t>MasVnrArea</a:t>
            </a:r>
            <a:r>
              <a:rPr lang="en-US" sz="1500" dirty="0" smtClean="0"/>
              <a:t>' has more than half records with Masonry veneer area in square feet as 0.0 which is an invalid value. Column '</a:t>
            </a:r>
            <a:r>
              <a:rPr lang="en-US" sz="1500" dirty="0" err="1" smtClean="0"/>
              <a:t>PoolArea</a:t>
            </a:r>
            <a:r>
              <a:rPr lang="en-US" sz="1500" dirty="0" smtClean="0"/>
              <a:t>' s having majority of values as 0 and a few other values with just 1-1 counts, hence irrelevant.</a:t>
            </a:r>
          </a:p>
          <a:p>
            <a:r>
              <a:rPr lang="en-US" sz="1500" dirty="0" smtClean="0"/>
              <a:t>Therefore, these columns will not contribute much in model learning.</a:t>
            </a:r>
            <a:endParaRPr lang="en-US" sz="15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2331</TotalTime>
  <Words>2559</Words>
  <Application>Microsoft Office PowerPoint</Application>
  <PresentationFormat>On-screen Show (4:3)</PresentationFormat>
  <Paragraphs>130</Paragraphs>
  <Slides>54</Slides>
  <Notes>2</Notes>
  <HiddenSlides>0</HiddenSlides>
  <MMClips>0</MMClips>
  <ScaleCrop>false</ScaleCrop>
  <HeadingPairs>
    <vt:vector size="4" baseType="variant">
      <vt:variant>
        <vt:lpstr>Theme</vt:lpstr>
      </vt:variant>
      <vt:variant>
        <vt:i4>1</vt:i4>
      </vt:variant>
      <vt:variant>
        <vt:lpstr>Slide Titles</vt:lpstr>
      </vt:variant>
      <vt:variant>
        <vt:i4>54</vt:i4>
      </vt:variant>
    </vt:vector>
  </HeadingPairs>
  <TitlesOfParts>
    <vt:vector size="55" baseType="lpstr">
      <vt:lpstr>Apex</vt:lpstr>
      <vt:lpstr>House Price Prediction</vt:lpstr>
      <vt:lpstr>Slide 2</vt:lpstr>
      <vt:lpstr>Problem statement and understanding</vt:lpstr>
      <vt:lpstr>Points to Remember</vt:lpstr>
      <vt:lpstr>Import Libraries</vt:lpstr>
      <vt:lpstr>Import dataset</vt:lpstr>
      <vt:lpstr>Checking column details</vt:lpstr>
      <vt:lpstr>Checking for dataset information</vt:lpstr>
      <vt:lpstr>Data Preprocessing</vt:lpstr>
      <vt:lpstr>Deleting unnecessary columns that are not contributing much</vt:lpstr>
      <vt:lpstr>Checking for the null values</vt:lpstr>
      <vt:lpstr>Treating null values by replacing the values</vt:lpstr>
      <vt:lpstr>Checking and treating the duplicates in dataset</vt:lpstr>
      <vt:lpstr>Datatype conversion on 'GarageYrBlt' column</vt:lpstr>
      <vt:lpstr>Exploratory Data Analysis and Visualizations</vt:lpstr>
      <vt:lpstr>Checking for the value counts using count plot</vt:lpstr>
      <vt:lpstr>Slide 17</vt:lpstr>
      <vt:lpstr>Slide 18</vt:lpstr>
      <vt:lpstr>Slide 19</vt:lpstr>
      <vt:lpstr>Inferences of the count plots</vt:lpstr>
      <vt:lpstr>Statistic Summary</vt:lpstr>
      <vt:lpstr>Category plot between  SaleCondition and SalePrice</vt:lpstr>
      <vt:lpstr>Category plot between  SaleType and SalePrice</vt:lpstr>
      <vt:lpstr>Barplot between OverallQual and SalePrice</vt:lpstr>
      <vt:lpstr>Barplot between ExterQual and SalePrice</vt:lpstr>
      <vt:lpstr>Barplot between BsmtCond and SalePrice</vt:lpstr>
      <vt:lpstr>Barplot between HeatingQC  and SalePrice</vt:lpstr>
      <vt:lpstr>Lineplot showing relation between   OverallQual and SalePrice</vt:lpstr>
      <vt:lpstr>Lineplot showing relation between   Fireplaces and SalePrice</vt:lpstr>
      <vt:lpstr>Lineplot showing relation between   MoSold and SalePrice</vt:lpstr>
      <vt:lpstr>Checking for outliers</vt:lpstr>
      <vt:lpstr>Visualizing outliers</vt:lpstr>
      <vt:lpstr>Checking skewness </vt:lpstr>
      <vt:lpstr>Visualizing Skewness</vt:lpstr>
      <vt:lpstr>Data Cleaning </vt:lpstr>
      <vt:lpstr>Removing outliers</vt:lpstr>
      <vt:lpstr>Removing Skewness</vt:lpstr>
      <vt:lpstr>Slide 38</vt:lpstr>
      <vt:lpstr>Data Transformation  (Encoding categorical columns)</vt:lpstr>
      <vt:lpstr>Slide 40</vt:lpstr>
      <vt:lpstr>Checking Correlation </vt:lpstr>
      <vt:lpstr>Visualizing correlation </vt:lpstr>
      <vt:lpstr>Dividing dataset in x and y</vt:lpstr>
      <vt:lpstr>Multicollinearity with VIF</vt:lpstr>
      <vt:lpstr>Inference</vt:lpstr>
      <vt:lpstr>Scaling : Standard Scaler / Min-Max Scaler</vt:lpstr>
      <vt:lpstr>Find best random state for Train-Test Split</vt:lpstr>
      <vt:lpstr>Finding the best algorithm</vt:lpstr>
      <vt:lpstr>Accuracy and evaluation metrics  of the models used</vt:lpstr>
      <vt:lpstr>Cross validation</vt:lpstr>
      <vt:lpstr>Hyper parameter Tuning</vt:lpstr>
      <vt:lpstr>Saving the model and checking accuracy</vt:lpstr>
      <vt:lpstr>Conclusion</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dc:title>
  <dc:creator>Windows User</dc:creator>
  <cp:lastModifiedBy>Lenovo-PC</cp:lastModifiedBy>
  <cp:revision>226</cp:revision>
  <dcterms:created xsi:type="dcterms:W3CDTF">2021-11-24T15:12:48Z</dcterms:created>
  <dcterms:modified xsi:type="dcterms:W3CDTF">2022-02-26T19:45:12Z</dcterms:modified>
</cp:coreProperties>
</file>