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8" r:id="rId2"/>
    <p:sldId id="263" r:id="rId3"/>
    <p:sldId id="264" r:id="rId4"/>
    <p:sldId id="278" r:id="rId5"/>
    <p:sldId id="279" r:id="rId6"/>
    <p:sldId id="265" r:id="rId7"/>
    <p:sldId id="269" r:id="rId8"/>
    <p:sldId id="275" r:id="rId9"/>
    <p:sldId id="280" r:id="rId10"/>
    <p:sldId id="276" r:id="rId11"/>
    <p:sldId id="281" r:id="rId12"/>
    <p:sldId id="282" r:id="rId13"/>
    <p:sldId id="284" r:id="rId14"/>
    <p:sldId id="285" r:id="rId15"/>
    <p:sldId id="286" r:id="rId16"/>
    <p:sldId id="287"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0"/>
    <p:restoredTop sz="95865"/>
  </p:normalViewPr>
  <p:slideViewPr>
    <p:cSldViewPr snapToGrid="0" snapToObjects="1">
      <p:cViewPr varScale="1">
        <p:scale>
          <a:sx n="82" d="100"/>
          <a:sy n="82" d="100"/>
        </p:scale>
        <p:origin x="691" y="72"/>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1D88D-6E4B-4444-8C27-06F3BC5CE42C}"/>
              </a:ext>
            </a:extLst>
          </p:cNvPr>
          <p:cNvSpPr>
            <a:spLocks noGrp="1"/>
          </p:cNvSpPr>
          <p:nvPr>
            <p:ph type="ctrTitle"/>
          </p:nvPr>
        </p:nvSpPr>
        <p:spPr>
          <a:xfrm>
            <a:off x="1524000" y="1122363"/>
            <a:ext cx="9144000" cy="2387600"/>
          </a:xfrm>
        </p:spPr>
        <p:txBody>
          <a:bodyPr anchor="b"/>
          <a:lstStyle>
            <a:lvl1pPr algn="ctr">
              <a:defRPr sz="6000"/>
            </a:lvl1pPr>
          </a:lstStyle>
          <a:p>
            <a:r>
              <a:rPr lang="en-GB" dirty="0"/>
              <a:t>Click to edit Master title style</a:t>
            </a:r>
            <a:endParaRPr lang="en-US" dirty="0"/>
          </a:p>
        </p:txBody>
      </p:sp>
      <p:sp>
        <p:nvSpPr>
          <p:cNvPr id="3" name="Subtitle 2">
            <a:extLst>
              <a:ext uri="{FF2B5EF4-FFF2-40B4-BE49-F238E27FC236}">
                <a16:creationId xmlns:a16="http://schemas.microsoft.com/office/drawing/2014/main" id="{EFFF2E1C-0F26-9241-8A18-B209A92F114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29FAEB47-24DB-9B46-B235-5D45F0697AF5}"/>
              </a:ext>
            </a:extLst>
          </p:cNvPr>
          <p:cNvSpPr>
            <a:spLocks noGrp="1"/>
          </p:cNvSpPr>
          <p:nvPr>
            <p:ph type="dt" sz="half" idx="10"/>
          </p:nvPr>
        </p:nvSpPr>
        <p:spPr/>
        <p:txBody>
          <a:bodyPr/>
          <a:lstStyle/>
          <a:p>
            <a:fld id="{2C6F12B2-317F-CE49-8BD9-7FDED9DA94B4}" type="datetimeFigureOut">
              <a:rPr lang="en-US" smtClean="0"/>
              <a:t>6/28/2024</a:t>
            </a:fld>
            <a:endParaRPr lang="en-US"/>
          </a:p>
        </p:txBody>
      </p:sp>
      <p:sp>
        <p:nvSpPr>
          <p:cNvPr id="5" name="Footer Placeholder 4">
            <a:extLst>
              <a:ext uri="{FF2B5EF4-FFF2-40B4-BE49-F238E27FC236}">
                <a16:creationId xmlns:a16="http://schemas.microsoft.com/office/drawing/2014/main" id="{38426F24-F158-3545-BB18-D58BB8C2692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1A090F-254D-504D-B92D-4AAE3A9BF33D}"/>
              </a:ext>
            </a:extLst>
          </p:cNvPr>
          <p:cNvSpPr>
            <a:spLocks noGrp="1"/>
          </p:cNvSpPr>
          <p:nvPr>
            <p:ph type="sldNum" sz="quarter" idx="12"/>
          </p:nvPr>
        </p:nvSpPr>
        <p:spPr/>
        <p:txBody>
          <a:bodyPr/>
          <a:lstStyle/>
          <a:p>
            <a:fld id="{5F6DB16E-BC2B-5042-A936-2811E18BCEE7}" type="slidenum">
              <a:rPr lang="en-US" smtClean="0"/>
              <a:t>‹#›</a:t>
            </a:fld>
            <a:endParaRPr lang="en-US"/>
          </a:p>
        </p:txBody>
      </p:sp>
      <p:pic>
        <p:nvPicPr>
          <p:cNvPr id="7" name="Picture 6">
            <a:extLst>
              <a:ext uri="{FF2B5EF4-FFF2-40B4-BE49-F238E27FC236}">
                <a16:creationId xmlns:a16="http://schemas.microsoft.com/office/drawing/2014/main" id="{6DB853E5-41ED-524E-BE31-DB608B7F6289}"/>
              </a:ext>
            </a:extLst>
          </p:cNvPr>
          <p:cNvPicPr>
            <a:picLocks noChangeAspect="1"/>
          </p:cNvPicPr>
          <p:nvPr userDrawn="1"/>
        </p:nvPicPr>
        <p:blipFill rotWithShape="1">
          <a:blip r:embed="rId2"/>
          <a:srcRect t="17730" r="1925" b="13639"/>
          <a:stretch/>
        </p:blipFill>
        <p:spPr>
          <a:xfrm>
            <a:off x="316151" y="90519"/>
            <a:ext cx="1786138" cy="714007"/>
          </a:xfrm>
          <a:prstGeom prst="rect">
            <a:avLst/>
          </a:prstGeom>
        </p:spPr>
      </p:pic>
      <p:pic>
        <p:nvPicPr>
          <p:cNvPr id="8" name="Picture 7">
            <a:extLst>
              <a:ext uri="{FF2B5EF4-FFF2-40B4-BE49-F238E27FC236}">
                <a16:creationId xmlns:a16="http://schemas.microsoft.com/office/drawing/2014/main" id="{E2373052-7D5B-CE46-BD5E-E4ADE1494071}"/>
              </a:ext>
            </a:extLst>
          </p:cNvPr>
          <p:cNvPicPr>
            <a:picLocks noChangeAspect="1"/>
          </p:cNvPicPr>
          <p:nvPr userDrawn="1"/>
        </p:nvPicPr>
        <p:blipFill>
          <a:blip r:embed="rId3"/>
          <a:stretch>
            <a:fillRect/>
          </a:stretch>
        </p:blipFill>
        <p:spPr>
          <a:xfrm>
            <a:off x="9882554" y="-368815"/>
            <a:ext cx="2309446" cy="1632676"/>
          </a:xfrm>
          <a:prstGeom prst="rect">
            <a:avLst/>
          </a:prstGeom>
        </p:spPr>
      </p:pic>
    </p:spTree>
    <p:extLst>
      <p:ext uri="{BB962C8B-B14F-4D97-AF65-F5344CB8AC3E}">
        <p14:creationId xmlns:p14="http://schemas.microsoft.com/office/powerpoint/2010/main" val="28013416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4813D-4F05-1D40-9874-05B99F409A49}"/>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077C01CF-B622-E443-8624-33A7B5349948}"/>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ABD37A5A-F602-B149-8146-F9B7BC9762FB}"/>
              </a:ext>
            </a:extLst>
          </p:cNvPr>
          <p:cNvSpPr>
            <a:spLocks noGrp="1"/>
          </p:cNvSpPr>
          <p:nvPr>
            <p:ph type="dt" sz="half" idx="10"/>
          </p:nvPr>
        </p:nvSpPr>
        <p:spPr/>
        <p:txBody>
          <a:bodyPr/>
          <a:lstStyle/>
          <a:p>
            <a:fld id="{2C6F12B2-317F-CE49-8BD9-7FDED9DA94B4}" type="datetimeFigureOut">
              <a:rPr lang="en-US" smtClean="0"/>
              <a:t>6/28/2024</a:t>
            </a:fld>
            <a:endParaRPr lang="en-US"/>
          </a:p>
        </p:txBody>
      </p:sp>
      <p:sp>
        <p:nvSpPr>
          <p:cNvPr id="5" name="Footer Placeholder 4">
            <a:extLst>
              <a:ext uri="{FF2B5EF4-FFF2-40B4-BE49-F238E27FC236}">
                <a16:creationId xmlns:a16="http://schemas.microsoft.com/office/drawing/2014/main" id="{A90AA681-2D6A-AF41-82C1-22EEE0CE348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3C89440-C603-4446-9661-FB726053F7CD}"/>
              </a:ext>
            </a:extLst>
          </p:cNvPr>
          <p:cNvSpPr>
            <a:spLocks noGrp="1"/>
          </p:cNvSpPr>
          <p:nvPr>
            <p:ph type="sldNum" sz="quarter" idx="12"/>
          </p:nvPr>
        </p:nvSpPr>
        <p:spPr/>
        <p:txBody>
          <a:bodyPr/>
          <a:lstStyle/>
          <a:p>
            <a:fld id="{5F6DB16E-BC2B-5042-A936-2811E18BCEE7}" type="slidenum">
              <a:rPr lang="en-US" smtClean="0"/>
              <a:t>‹#›</a:t>
            </a:fld>
            <a:endParaRPr lang="en-US"/>
          </a:p>
        </p:txBody>
      </p:sp>
    </p:spTree>
    <p:extLst>
      <p:ext uri="{BB962C8B-B14F-4D97-AF65-F5344CB8AC3E}">
        <p14:creationId xmlns:p14="http://schemas.microsoft.com/office/powerpoint/2010/main" val="8797421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1AA7FE0-A5BF-414F-BF49-560CB0C85C52}"/>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6732A05D-ECA4-0541-A7DA-9A8F128D0530}"/>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59C84AC6-5081-6D43-A05B-ECD7A40A5F3F}"/>
              </a:ext>
            </a:extLst>
          </p:cNvPr>
          <p:cNvSpPr>
            <a:spLocks noGrp="1"/>
          </p:cNvSpPr>
          <p:nvPr>
            <p:ph type="dt" sz="half" idx="10"/>
          </p:nvPr>
        </p:nvSpPr>
        <p:spPr/>
        <p:txBody>
          <a:bodyPr/>
          <a:lstStyle/>
          <a:p>
            <a:fld id="{2C6F12B2-317F-CE49-8BD9-7FDED9DA94B4}" type="datetimeFigureOut">
              <a:rPr lang="en-US" smtClean="0"/>
              <a:t>6/28/2024</a:t>
            </a:fld>
            <a:endParaRPr lang="en-US"/>
          </a:p>
        </p:txBody>
      </p:sp>
      <p:sp>
        <p:nvSpPr>
          <p:cNvPr id="5" name="Footer Placeholder 4">
            <a:extLst>
              <a:ext uri="{FF2B5EF4-FFF2-40B4-BE49-F238E27FC236}">
                <a16:creationId xmlns:a16="http://schemas.microsoft.com/office/drawing/2014/main" id="{13F024C0-28F7-3B42-AFA6-6CF0ECFAEB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F58A5E-3048-5947-A2CA-2E45B975D54F}"/>
              </a:ext>
            </a:extLst>
          </p:cNvPr>
          <p:cNvSpPr>
            <a:spLocks noGrp="1"/>
          </p:cNvSpPr>
          <p:nvPr>
            <p:ph type="sldNum" sz="quarter" idx="12"/>
          </p:nvPr>
        </p:nvSpPr>
        <p:spPr/>
        <p:txBody>
          <a:bodyPr/>
          <a:lstStyle/>
          <a:p>
            <a:fld id="{5F6DB16E-BC2B-5042-A936-2811E18BCEE7}" type="slidenum">
              <a:rPr lang="en-US" smtClean="0"/>
              <a:t>‹#›</a:t>
            </a:fld>
            <a:endParaRPr lang="en-US"/>
          </a:p>
        </p:txBody>
      </p:sp>
    </p:spTree>
    <p:extLst>
      <p:ext uri="{BB962C8B-B14F-4D97-AF65-F5344CB8AC3E}">
        <p14:creationId xmlns:p14="http://schemas.microsoft.com/office/powerpoint/2010/main" val="25161663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77DADE-0E34-EA4D-8421-B349128B3EC3}"/>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2029C28C-1B66-244F-93FB-6AA7DEE70D85}"/>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316EB9F6-57D8-5646-8FB0-FBC7A803925B}"/>
              </a:ext>
            </a:extLst>
          </p:cNvPr>
          <p:cNvSpPr>
            <a:spLocks noGrp="1"/>
          </p:cNvSpPr>
          <p:nvPr>
            <p:ph type="dt" sz="half" idx="10"/>
          </p:nvPr>
        </p:nvSpPr>
        <p:spPr/>
        <p:txBody>
          <a:bodyPr/>
          <a:lstStyle/>
          <a:p>
            <a:fld id="{2C6F12B2-317F-CE49-8BD9-7FDED9DA94B4}" type="datetimeFigureOut">
              <a:rPr lang="en-US" smtClean="0"/>
              <a:t>6/28/2024</a:t>
            </a:fld>
            <a:endParaRPr lang="en-US"/>
          </a:p>
        </p:txBody>
      </p:sp>
      <p:sp>
        <p:nvSpPr>
          <p:cNvPr id="5" name="Footer Placeholder 4">
            <a:extLst>
              <a:ext uri="{FF2B5EF4-FFF2-40B4-BE49-F238E27FC236}">
                <a16:creationId xmlns:a16="http://schemas.microsoft.com/office/drawing/2014/main" id="{1B5422A2-606C-5241-8F6C-06C500C716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5869251-DE4B-0642-8792-D5F43DC07A20}"/>
              </a:ext>
            </a:extLst>
          </p:cNvPr>
          <p:cNvSpPr>
            <a:spLocks noGrp="1"/>
          </p:cNvSpPr>
          <p:nvPr>
            <p:ph type="sldNum" sz="quarter" idx="12"/>
          </p:nvPr>
        </p:nvSpPr>
        <p:spPr/>
        <p:txBody>
          <a:bodyPr/>
          <a:lstStyle/>
          <a:p>
            <a:fld id="{5F6DB16E-BC2B-5042-A936-2811E18BCEE7}" type="slidenum">
              <a:rPr lang="en-US" smtClean="0"/>
              <a:t>‹#›</a:t>
            </a:fld>
            <a:endParaRPr lang="en-US"/>
          </a:p>
        </p:txBody>
      </p:sp>
    </p:spTree>
    <p:extLst>
      <p:ext uri="{BB962C8B-B14F-4D97-AF65-F5344CB8AC3E}">
        <p14:creationId xmlns:p14="http://schemas.microsoft.com/office/powerpoint/2010/main" val="28565051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31F945-B945-954A-A897-4891FD9FFE7C}"/>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0E5BD6C4-3EBA-654D-A599-77C27546D00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A820C5CD-D263-AB47-8CD4-D7A4E228AB59}"/>
              </a:ext>
            </a:extLst>
          </p:cNvPr>
          <p:cNvSpPr>
            <a:spLocks noGrp="1"/>
          </p:cNvSpPr>
          <p:nvPr>
            <p:ph type="dt" sz="half" idx="10"/>
          </p:nvPr>
        </p:nvSpPr>
        <p:spPr/>
        <p:txBody>
          <a:bodyPr/>
          <a:lstStyle/>
          <a:p>
            <a:fld id="{2C6F12B2-317F-CE49-8BD9-7FDED9DA94B4}" type="datetimeFigureOut">
              <a:rPr lang="en-US" smtClean="0"/>
              <a:t>6/28/2024</a:t>
            </a:fld>
            <a:endParaRPr lang="en-US"/>
          </a:p>
        </p:txBody>
      </p:sp>
      <p:sp>
        <p:nvSpPr>
          <p:cNvPr id="5" name="Footer Placeholder 4">
            <a:extLst>
              <a:ext uri="{FF2B5EF4-FFF2-40B4-BE49-F238E27FC236}">
                <a16:creationId xmlns:a16="http://schemas.microsoft.com/office/drawing/2014/main" id="{97658839-40C3-CC4D-A50D-DB22062C54E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8B6A7A7-E9B3-6549-8766-D2ACE3F8557C}"/>
              </a:ext>
            </a:extLst>
          </p:cNvPr>
          <p:cNvSpPr>
            <a:spLocks noGrp="1"/>
          </p:cNvSpPr>
          <p:nvPr>
            <p:ph type="sldNum" sz="quarter" idx="12"/>
          </p:nvPr>
        </p:nvSpPr>
        <p:spPr/>
        <p:txBody>
          <a:bodyPr/>
          <a:lstStyle/>
          <a:p>
            <a:fld id="{5F6DB16E-BC2B-5042-A936-2811E18BCEE7}" type="slidenum">
              <a:rPr lang="en-US" smtClean="0"/>
              <a:t>‹#›</a:t>
            </a:fld>
            <a:endParaRPr lang="en-US"/>
          </a:p>
        </p:txBody>
      </p:sp>
    </p:spTree>
    <p:extLst>
      <p:ext uri="{BB962C8B-B14F-4D97-AF65-F5344CB8AC3E}">
        <p14:creationId xmlns:p14="http://schemas.microsoft.com/office/powerpoint/2010/main" val="31261327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57C869-D2BD-DA42-BEED-B2A6BB4706DD}"/>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567FA2CD-DE92-3B4B-AD9F-E0440BE5E597}"/>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A2615055-D5AF-5B4F-BF58-48420604EDF7}"/>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5C108EB2-EF21-F949-B070-87618D26E771}"/>
              </a:ext>
            </a:extLst>
          </p:cNvPr>
          <p:cNvSpPr>
            <a:spLocks noGrp="1"/>
          </p:cNvSpPr>
          <p:nvPr>
            <p:ph type="dt" sz="half" idx="10"/>
          </p:nvPr>
        </p:nvSpPr>
        <p:spPr/>
        <p:txBody>
          <a:bodyPr/>
          <a:lstStyle/>
          <a:p>
            <a:fld id="{2C6F12B2-317F-CE49-8BD9-7FDED9DA94B4}" type="datetimeFigureOut">
              <a:rPr lang="en-US" smtClean="0"/>
              <a:t>6/28/2024</a:t>
            </a:fld>
            <a:endParaRPr lang="en-US"/>
          </a:p>
        </p:txBody>
      </p:sp>
      <p:sp>
        <p:nvSpPr>
          <p:cNvPr id="6" name="Footer Placeholder 5">
            <a:extLst>
              <a:ext uri="{FF2B5EF4-FFF2-40B4-BE49-F238E27FC236}">
                <a16:creationId xmlns:a16="http://schemas.microsoft.com/office/drawing/2014/main" id="{FD92B4B3-C2B2-764D-BC8A-FB820F7BCA6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18A8C99-F1A6-C74A-BE87-5CD471195C32}"/>
              </a:ext>
            </a:extLst>
          </p:cNvPr>
          <p:cNvSpPr>
            <a:spLocks noGrp="1"/>
          </p:cNvSpPr>
          <p:nvPr>
            <p:ph type="sldNum" sz="quarter" idx="12"/>
          </p:nvPr>
        </p:nvSpPr>
        <p:spPr/>
        <p:txBody>
          <a:bodyPr/>
          <a:lstStyle/>
          <a:p>
            <a:fld id="{5F6DB16E-BC2B-5042-A936-2811E18BCEE7}" type="slidenum">
              <a:rPr lang="en-US" smtClean="0"/>
              <a:t>‹#›</a:t>
            </a:fld>
            <a:endParaRPr lang="en-US"/>
          </a:p>
        </p:txBody>
      </p:sp>
    </p:spTree>
    <p:extLst>
      <p:ext uri="{BB962C8B-B14F-4D97-AF65-F5344CB8AC3E}">
        <p14:creationId xmlns:p14="http://schemas.microsoft.com/office/powerpoint/2010/main" val="24836636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49716F-8919-8049-9AEB-292676CDF67E}"/>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0F149166-0AF1-2544-A864-05054F66441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81D4472A-9AAA-904B-A865-296B10062775}"/>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51CD0B04-A0B7-6F46-A9AE-1E577EA59FB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4FBDB5B0-E195-E544-BE99-495C91690AFE}"/>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A6C4A86C-A922-A040-86E7-68E04CC0C96C}"/>
              </a:ext>
            </a:extLst>
          </p:cNvPr>
          <p:cNvSpPr>
            <a:spLocks noGrp="1"/>
          </p:cNvSpPr>
          <p:nvPr>
            <p:ph type="dt" sz="half" idx="10"/>
          </p:nvPr>
        </p:nvSpPr>
        <p:spPr/>
        <p:txBody>
          <a:bodyPr/>
          <a:lstStyle/>
          <a:p>
            <a:fld id="{2C6F12B2-317F-CE49-8BD9-7FDED9DA94B4}" type="datetimeFigureOut">
              <a:rPr lang="en-US" smtClean="0"/>
              <a:t>6/28/2024</a:t>
            </a:fld>
            <a:endParaRPr lang="en-US"/>
          </a:p>
        </p:txBody>
      </p:sp>
      <p:sp>
        <p:nvSpPr>
          <p:cNvPr id="8" name="Footer Placeholder 7">
            <a:extLst>
              <a:ext uri="{FF2B5EF4-FFF2-40B4-BE49-F238E27FC236}">
                <a16:creationId xmlns:a16="http://schemas.microsoft.com/office/drawing/2014/main" id="{A26442CD-022A-4840-9677-125BC853855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41E624E-03B4-EF41-BDCE-28E2CB0011B4}"/>
              </a:ext>
            </a:extLst>
          </p:cNvPr>
          <p:cNvSpPr>
            <a:spLocks noGrp="1"/>
          </p:cNvSpPr>
          <p:nvPr>
            <p:ph type="sldNum" sz="quarter" idx="12"/>
          </p:nvPr>
        </p:nvSpPr>
        <p:spPr/>
        <p:txBody>
          <a:bodyPr/>
          <a:lstStyle/>
          <a:p>
            <a:fld id="{5F6DB16E-BC2B-5042-A936-2811E18BCEE7}" type="slidenum">
              <a:rPr lang="en-US" smtClean="0"/>
              <a:t>‹#›</a:t>
            </a:fld>
            <a:endParaRPr lang="en-US"/>
          </a:p>
        </p:txBody>
      </p:sp>
    </p:spTree>
    <p:extLst>
      <p:ext uri="{BB962C8B-B14F-4D97-AF65-F5344CB8AC3E}">
        <p14:creationId xmlns:p14="http://schemas.microsoft.com/office/powerpoint/2010/main" val="9547337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F5F6CE-07AC-E846-BC48-FB44F0719D46}"/>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9940A8C5-3E6C-B149-84E2-488D7E286A28}"/>
              </a:ext>
            </a:extLst>
          </p:cNvPr>
          <p:cNvSpPr>
            <a:spLocks noGrp="1"/>
          </p:cNvSpPr>
          <p:nvPr>
            <p:ph type="dt" sz="half" idx="10"/>
          </p:nvPr>
        </p:nvSpPr>
        <p:spPr/>
        <p:txBody>
          <a:bodyPr/>
          <a:lstStyle/>
          <a:p>
            <a:fld id="{2C6F12B2-317F-CE49-8BD9-7FDED9DA94B4}" type="datetimeFigureOut">
              <a:rPr lang="en-US" smtClean="0"/>
              <a:t>6/28/2024</a:t>
            </a:fld>
            <a:endParaRPr lang="en-US"/>
          </a:p>
        </p:txBody>
      </p:sp>
      <p:sp>
        <p:nvSpPr>
          <p:cNvPr id="4" name="Footer Placeholder 3">
            <a:extLst>
              <a:ext uri="{FF2B5EF4-FFF2-40B4-BE49-F238E27FC236}">
                <a16:creationId xmlns:a16="http://schemas.microsoft.com/office/drawing/2014/main" id="{6B8A92C2-3F55-3D47-964F-7AB5E328AC5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1AC9011-09CC-DB4B-AA82-C9F3967E0430}"/>
              </a:ext>
            </a:extLst>
          </p:cNvPr>
          <p:cNvSpPr>
            <a:spLocks noGrp="1"/>
          </p:cNvSpPr>
          <p:nvPr>
            <p:ph type="sldNum" sz="quarter" idx="12"/>
          </p:nvPr>
        </p:nvSpPr>
        <p:spPr/>
        <p:txBody>
          <a:bodyPr/>
          <a:lstStyle/>
          <a:p>
            <a:fld id="{5F6DB16E-BC2B-5042-A936-2811E18BCEE7}" type="slidenum">
              <a:rPr lang="en-US" smtClean="0"/>
              <a:t>‹#›</a:t>
            </a:fld>
            <a:endParaRPr lang="en-US"/>
          </a:p>
        </p:txBody>
      </p:sp>
    </p:spTree>
    <p:extLst>
      <p:ext uri="{BB962C8B-B14F-4D97-AF65-F5344CB8AC3E}">
        <p14:creationId xmlns:p14="http://schemas.microsoft.com/office/powerpoint/2010/main" val="27564108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08B9D30-A765-4842-B99A-80B2E2D13DC0}"/>
              </a:ext>
            </a:extLst>
          </p:cNvPr>
          <p:cNvSpPr>
            <a:spLocks noGrp="1"/>
          </p:cNvSpPr>
          <p:nvPr>
            <p:ph type="dt" sz="half" idx="10"/>
          </p:nvPr>
        </p:nvSpPr>
        <p:spPr/>
        <p:txBody>
          <a:bodyPr/>
          <a:lstStyle/>
          <a:p>
            <a:fld id="{2C6F12B2-317F-CE49-8BD9-7FDED9DA94B4}" type="datetimeFigureOut">
              <a:rPr lang="en-US" smtClean="0"/>
              <a:t>6/28/2024</a:t>
            </a:fld>
            <a:endParaRPr lang="en-US"/>
          </a:p>
        </p:txBody>
      </p:sp>
      <p:sp>
        <p:nvSpPr>
          <p:cNvPr id="3" name="Footer Placeholder 2">
            <a:extLst>
              <a:ext uri="{FF2B5EF4-FFF2-40B4-BE49-F238E27FC236}">
                <a16:creationId xmlns:a16="http://schemas.microsoft.com/office/drawing/2014/main" id="{17FD8F2B-E0D6-6C4C-B350-89889969092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B299B3B-4C88-4246-8245-D73243283669}"/>
              </a:ext>
            </a:extLst>
          </p:cNvPr>
          <p:cNvSpPr>
            <a:spLocks noGrp="1"/>
          </p:cNvSpPr>
          <p:nvPr>
            <p:ph type="sldNum" sz="quarter" idx="12"/>
          </p:nvPr>
        </p:nvSpPr>
        <p:spPr/>
        <p:txBody>
          <a:bodyPr/>
          <a:lstStyle/>
          <a:p>
            <a:fld id="{5F6DB16E-BC2B-5042-A936-2811E18BCEE7}" type="slidenum">
              <a:rPr lang="en-US" smtClean="0"/>
              <a:t>‹#›</a:t>
            </a:fld>
            <a:endParaRPr lang="en-US"/>
          </a:p>
        </p:txBody>
      </p:sp>
    </p:spTree>
    <p:extLst>
      <p:ext uri="{BB962C8B-B14F-4D97-AF65-F5344CB8AC3E}">
        <p14:creationId xmlns:p14="http://schemas.microsoft.com/office/powerpoint/2010/main" val="27225394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166FD-6F17-0F45-8C0F-327C7C7CC7D5}"/>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3F45F327-8934-A845-AAFE-2CDAD3702F0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91915A9D-15BE-AC41-BEC0-F1C9F96BA1D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D73D74DA-FDB6-6442-BA4C-F7F787A8825E}"/>
              </a:ext>
            </a:extLst>
          </p:cNvPr>
          <p:cNvSpPr>
            <a:spLocks noGrp="1"/>
          </p:cNvSpPr>
          <p:nvPr>
            <p:ph type="dt" sz="half" idx="10"/>
          </p:nvPr>
        </p:nvSpPr>
        <p:spPr/>
        <p:txBody>
          <a:bodyPr/>
          <a:lstStyle/>
          <a:p>
            <a:fld id="{2C6F12B2-317F-CE49-8BD9-7FDED9DA94B4}" type="datetimeFigureOut">
              <a:rPr lang="en-US" smtClean="0"/>
              <a:t>6/28/2024</a:t>
            </a:fld>
            <a:endParaRPr lang="en-US"/>
          </a:p>
        </p:txBody>
      </p:sp>
      <p:sp>
        <p:nvSpPr>
          <p:cNvPr id="6" name="Footer Placeholder 5">
            <a:extLst>
              <a:ext uri="{FF2B5EF4-FFF2-40B4-BE49-F238E27FC236}">
                <a16:creationId xmlns:a16="http://schemas.microsoft.com/office/drawing/2014/main" id="{A558E536-7553-4D40-87FC-6CBDDF86C4D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C0C48F-F0A0-034D-B663-B6268E37F784}"/>
              </a:ext>
            </a:extLst>
          </p:cNvPr>
          <p:cNvSpPr>
            <a:spLocks noGrp="1"/>
          </p:cNvSpPr>
          <p:nvPr>
            <p:ph type="sldNum" sz="quarter" idx="12"/>
          </p:nvPr>
        </p:nvSpPr>
        <p:spPr/>
        <p:txBody>
          <a:bodyPr/>
          <a:lstStyle/>
          <a:p>
            <a:fld id="{5F6DB16E-BC2B-5042-A936-2811E18BCEE7}" type="slidenum">
              <a:rPr lang="en-US" smtClean="0"/>
              <a:t>‹#›</a:t>
            </a:fld>
            <a:endParaRPr lang="en-US"/>
          </a:p>
        </p:txBody>
      </p:sp>
    </p:spTree>
    <p:extLst>
      <p:ext uri="{BB962C8B-B14F-4D97-AF65-F5344CB8AC3E}">
        <p14:creationId xmlns:p14="http://schemas.microsoft.com/office/powerpoint/2010/main" val="15418878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D6F4DD-492B-FE45-9970-530F82BF956F}"/>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77BAC824-03AE-6A4F-B4A4-B1146876C4F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CA8083A-9D15-1146-9E56-41C13BD2FB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BA9C82D9-B1FF-B745-A3E8-25F1FA6C16D8}"/>
              </a:ext>
            </a:extLst>
          </p:cNvPr>
          <p:cNvSpPr>
            <a:spLocks noGrp="1"/>
          </p:cNvSpPr>
          <p:nvPr>
            <p:ph type="dt" sz="half" idx="10"/>
          </p:nvPr>
        </p:nvSpPr>
        <p:spPr/>
        <p:txBody>
          <a:bodyPr/>
          <a:lstStyle/>
          <a:p>
            <a:fld id="{2C6F12B2-317F-CE49-8BD9-7FDED9DA94B4}" type="datetimeFigureOut">
              <a:rPr lang="en-US" smtClean="0"/>
              <a:t>6/28/2024</a:t>
            </a:fld>
            <a:endParaRPr lang="en-US"/>
          </a:p>
        </p:txBody>
      </p:sp>
      <p:sp>
        <p:nvSpPr>
          <p:cNvPr id="6" name="Footer Placeholder 5">
            <a:extLst>
              <a:ext uri="{FF2B5EF4-FFF2-40B4-BE49-F238E27FC236}">
                <a16:creationId xmlns:a16="http://schemas.microsoft.com/office/drawing/2014/main" id="{8EDFF476-06AB-4D47-BA44-41F6DF23BB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9BEC79D-02DE-2F4E-AE78-7EAC2934B3D2}"/>
              </a:ext>
            </a:extLst>
          </p:cNvPr>
          <p:cNvSpPr>
            <a:spLocks noGrp="1"/>
          </p:cNvSpPr>
          <p:nvPr>
            <p:ph type="sldNum" sz="quarter" idx="12"/>
          </p:nvPr>
        </p:nvSpPr>
        <p:spPr/>
        <p:txBody>
          <a:bodyPr/>
          <a:lstStyle/>
          <a:p>
            <a:fld id="{5F6DB16E-BC2B-5042-A936-2811E18BCEE7}" type="slidenum">
              <a:rPr lang="en-US" smtClean="0"/>
              <a:t>‹#›</a:t>
            </a:fld>
            <a:endParaRPr lang="en-US"/>
          </a:p>
        </p:txBody>
      </p:sp>
    </p:spTree>
    <p:extLst>
      <p:ext uri="{BB962C8B-B14F-4D97-AF65-F5344CB8AC3E}">
        <p14:creationId xmlns:p14="http://schemas.microsoft.com/office/powerpoint/2010/main" val="18609680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6DF52F1-B305-C243-97D0-8ABF279EB8F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79754E78-473B-254D-9BD9-F4E95D38AB3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05AAC0D9-5F2C-FD4F-905C-A6FE00F2EC1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C6F12B2-317F-CE49-8BD9-7FDED9DA94B4}" type="datetimeFigureOut">
              <a:rPr lang="en-US" smtClean="0"/>
              <a:t>6/28/2024</a:t>
            </a:fld>
            <a:endParaRPr lang="en-US"/>
          </a:p>
        </p:txBody>
      </p:sp>
      <p:sp>
        <p:nvSpPr>
          <p:cNvPr id="5" name="Footer Placeholder 4">
            <a:extLst>
              <a:ext uri="{FF2B5EF4-FFF2-40B4-BE49-F238E27FC236}">
                <a16:creationId xmlns:a16="http://schemas.microsoft.com/office/drawing/2014/main" id="{9308AF89-2375-2942-A25D-D0CAA0F91C5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B57D89E-A313-B749-839D-C7624025AF0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6DB16E-BC2B-5042-A936-2811E18BCEE7}" type="slidenum">
              <a:rPr lang="en-US" smtClean="0"/>
              <a:t>‹#›</a:t>
            </a:fld>
            <a:endParaRPr lang="en-US"/>
          </a:p>
        </p:txBody>
      </p:sp>
    </p:spTree>
    <p:extLst>
      <p:ext uri="{BB962C8B-B14F-4D97-AF65-F5344CB8AC3E}">
        <p14:creationId xmlns:p14="http://schemas.microsoft.com/office/powerpoint/2010/main" val="41687826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B1335E-4991-16C4-65A7-A7D5832006DC}"/>
              </a:ext>
            </a:extLst>
          </p:cNvPr>
          <p:cNvSpPr>
            <a:spLocks noGrp="1"/>
          </p:cNvSpPr>
          <p:nvPr>
            <p:ph type="ctrTitle"/>
          </p:nvPr>
        </p:nvSpPr>
        <p:spPr>
          <a:xfrm>
            <a:off x="1203960" y="873125"/>
            <a:ext cx="9784080" cy="2387600"/>
          </a:xfrm>
        </p:spPr>
        <p:txBody>
          <a:bodyPr/>
          <a:lstStyle/>
          <a:p>
            <a:r>
              <a:rPr lang="en-IN" dirty="0"/>
              <a:t>New Joiner Behavioural Matrix</a:t>
            </a:r>
          </a:p>
        </p:txBody>
      </p:sp>
      <p:sp>
        <p:nvSpPr>
          <p:cNvPr id="3" name="Subtitle 2">
            <a:extLst>
              <a:ext uri="{FF2B5EF4-FFF2-40B4-BE49-F238E27FC236}">
                <a16:creationId xmlns:a16="http://schemas.microsoft.com/office/drawing/2014/main" id="{271A2AD7-5E07-BAC9-3A4E-7E6FE909039E}"/>
              </a:ext>
            </a:extLst>
          </p:cNvPr>
          <p:cNvSpPr>
            <a:spLocks noGrp="1"/>
          </p:cNvSpPr>
          <p:nvPr>
            <p:ph type="subTitle" idx="1"/>
          </p:nvPr>
        </p:nvSpPr>
        <p:spPr>
          <a:xfrm>
            <a:off x="1524000" y="3633154"/>
            <a:ext cx="9144000" cy="1655762"/>
          </a:xfrm>
        </p:spPr>
        <p:txBody>
          <a:bodyPr/>
          <a:lstStyle/>
          <a:p>
            <a:r>
              <a:rPr lang="en-IN" dirty="0"/>
              <a:t>Purpose: A </a:t>
            </a:r>
            <a:r>
              <a:rPr lang="en-US" dirty="0"/>
              <a:t>detailed and contextually relevant approach to develop a new joiner behavioral matrix for future employability decisions</a:t>
            </a:r>
            <a:endParaRPr lang="en-IN" dirty="0"/>
          </a:p>
        </p:txBody>
      </p:sp>
    </p:spTree>
    <p:extLst>
      <p:ext uri="{BB962C8B-B14F-4D97-AF65-F5344CB8AC3E}">
        <p14:creationId xmlns:p14="http://schemas.microsoft.com/office/powerpoint/2010/main" val="34162573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9DA3176-F140-71FB-FFF9-7A3F5F39970B}"/>
              </a:ext>
            </a:extLst>
          </p:cNvPr>
          <p:cNvSpPr>
            <a:spLocks noGrp="1"/>
          </p:cNvSpPr>
          <p:nvPr>
            <p:ph idx="1"/>
          </p:nvPr>
        </p:nvSpPr>
        <p:spPr>
          <a:xfrm>
            <a:off x="838200" y="1153820"/>
            <a:ext cx="10515600" cy="4351338"/>
          </a:xfrm>
        </p:spPr>
        <p:txBody>
          <a:bodyPr>
            <a:normAutofit lnSpcReduction="10000"/>
          </a:bodyPr>
          <a:lstStyle/>
          <a:p>
            <a:r>
              <a:rPr lang="en-US" sz="2600" b="1" u="sng" dirty="0">
                <a:effectLst>
                  <a:outerShdw blurRad="38100" dist="38100" dir="2700000" algn="tl">
                    <a:srgbClr val="000000">
                      <a:alpha val="43137"/>
                    </a:srgbClr>
                  </a:outerShdw>
                </a:effectLst>
              </a:rPr>
              <a:t>Curiosity and Continuous Learning</a:t>
            </a:r>
          </a:p>
          <a:p>
            <a:pPr>
              <a:buFont typeface="Arial" panose="020B0604020202020204" pitchFamily="34" charset="0"/>
              <a:buChar char="•"/>
            </a:pPr>
            <a:r>
              <a:rPr lang="en-US" sz="2600" dirty="0"/>
              <a:t>Can you describe a time when your curiosity led you to learn something new that significantly improved your work?</a:t>
            </a:r>
          </a:p>
          <a:p>
            <a:pPr>
              <a:buFont typeface="Arial" panose="020B0604020202020204" pitchFamily="34" charset="0"/>
              <a:buChar char="•"/>
            </a:pPr>
            <a:r>
              <a:rPr lang="en-US" sz="2600" dirty="0"/>
              <a:t>Tell me about a situation where you had to quickly learn and apply a new skill or knowledge. How did you approach it, and what was the outcome?</a:t>
            </a:r>
          </a:p>
          <a:p>
            <a:r>
              <a:rPr lang="en-US" sz="2600" b="1" u="sng" dirty="0">
                <a:effectLst>
                  <a:outerShdw blurRad="38100" dist="38100" dir="2700000" algn="tl">
                    <a:srgbClr val="000000">
                      <a:alpha val="43137"/>
                    </a:srgbClr>
                  </a:outerShdw>
                </a:effectLst>
              </a:rPr>
              <a:t>Creative Thinking and Problem Solving</a:t>
            </a:r>
          </a:p>
          <a:p>
            <a:pPr>
              <a:buFont typeface="Arial" panose="020B0604020202020204" pitchFamily="34" charset="0"/>
              <a:buChar char="•"/>
            </a:pPr>
            <a:r>
              <a:rPr lang="en-US" sz="2600" dirty="0"/>
              <a:t>Describe a time when you faced a problem that required a creative solution. How did you come up with the idea, and what steps did you take to implement it?</a:t>
            </a:r>
          </a:p>
          <a:p>
            <a:pPr>
              <a:buFont typeface="Arial" panose="020B0604020202020204" pitchFamily="34" charset="0"/>
              <a:buChar char="•"/>
            </a:pPr>
            <a:r>
              <a:rPr lang="en-US" sz="2600" dirty="0"/>
              <a:t>Can you share an example of a project where you had to think outside the box to achieve success?</a:t>
            </a:r>
          </a:p>
          <a:p>
            <a:pPr>
              <a:buFont typeface="Arial" panose="020B0604020202020204" pitchFamily="34" charset="0"/>
              <a:buChar char="•"/>
            </a:pPr>
            <a:endParaRPr lang="en-US" dirty="0"/>
          </a:p>
          <a:p>
            <a:endParaRPr lang="en-IN" dirty="0"/>
          </a:p>
        </p:txBody>
      </p:sp>
    </p:spTree>
    <p:extLst>
      <p:ext uri="{BB962C8B-B14F-4D97-AF65-F5344CB8AC3E}">
        <p14:creationId xmlns:p14="http://schemas.microsoft.com/office/powerpoint/2010/main" val="6354313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D9B90A9-8977-4C9C-1B40-70F9535C103C}"/>
              </a:ext>
            </a:extLst>
          </p:cNvPr>
          <p:cNvSpPr>
            <a:spLocks noGrp="1"/>
          </p:cNvSpPr>
          <p:nvPr>
            <p:ph idx="1"/>
          </p:nvPr>
        </p:nvSpPr>
        <p:spPr>
          <a:xfrm>
            <a:off x="838200" y="615819"/>
            <a:ext cx="10515600" cy="5561143"/>
          </a:xfrm>
        </p:spPr>
        <p:txBody>
          <a:bodyPr>
            <a:normAutofit/>
          </a:bodyPr>
          <a:lstStyle/>
          <a:p>
            <a:r>
              <a:rPr lang="en-US" sz="2300" b="1" u="sng" dirty="0">
                <a:effectLst>
                  <a:outerShdw blurRad="38100" dist="38100" dir="2700000" algn="tl">
                    <a:srgbClr val="000000">
                      <a:alpha val="43137"/>
                    </a:srgbClr>
                  </a:outerShdw>
                </a:effectLst>
              </a:rPr>
              <a:t>Risk-Taking and Experimentation</a:t>
            </a:r>
          </a:p>
          <a:p>
            <a:pPr marL="0" indent="0">
              <a:buNone/>
            </a:pPr>
            <a:r>
              <a:rPr lang="en-US" sz="2300" dirty="0"/>
              <a:t>a) Tell me about a time when you took a calculated risk to implement a new idea or process.      What was the risk, and how did it turn out?</a:t>
            </a:r>
          </a:p>
          <a:p>
            <a:pPr marL="0" indent="0">
              <a:buNone/>
            </a:pPr>
            <a:r>
              <a:rPr lang="en-US" sz="2300" dirty="0"/>
              <a:t>b) Describe a situation where you tried a new approach that did not work as planned. What did   you learn from the experience, and how did you apply that learning in the future?</a:t>
            </a:r>
          </a:p>
          <a:p>
            <a:r>
              <a:rPr lang="en-US" sz="2300" b="1" u="sng" dirty="0"/>
              <a:t>Situation Based Question</a:t>
            </a:r>
            <a:r>
              <a:rPr lang="en-US" sz="2300" dirty="0"/>
              <a:t>:</a:t>
            </a:r>
          </a:p>
          <a:p>
            <a:pPr marL="342900" indent="-342900">
              <a:buAutoNum type="alphaLcParenR"/>
            </a:pPr>
            <a:r>
              <a:rPr lang="en-IN" sz="2300" dirty="0">
                <a:effectLst/>
                <a:latin typeface="Calibri" panose="020F0502020204030204" pitchFamily="34" charset="0"/>
                <a:ea typeface="Calibri" panose="020F0502020204030204" pitchFamily="34" charset="0"/>
                <a:cs typeface="Times New Roman" panose="02020603050405020304" pitchFamily="18" charset="0"/>
              </a:rPr>
              <a:t>Imagine you're working on a well-established project that has been running smoothly for years. You have an idea for a new approach that could potentially improve efficiency but involves significant risk and deviates from the current successful method. How would you propose and implement this new approach?</a:t>
            </a:r>
          </a:p>
          <a:p>
            <a:pPr>
              <a:buFont typeface="Wingdings" panose="05000000000000000000" pitchFamily="2" charset="2"/>
              <a:buChar char="Ø"/>
            </a:pPr>
            <a:r>
              <a:rPr lang="en-US" sz="2300" dirty="0"/>
              <a:t>__________________________________________________________________________________________________________________________________________</a:t>
            </a:r>
          </a:p>
          <a:p>
            <a:endParaRPr lang="en-IN" dirty="0"/>
          </a:p>
        </p:txBody>
      </p:sp>
    </p:spTree>
    <p:extLst>
      <p:ext uri="{BB962C8B-B14F-4D97-AF65-F5344CB8AC3E}">
        <p14:creationId xmlns:p14="http://schemas.microsoft.com/office/powerpoint/2010/main" val="14810174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D3BC45A-0318-043E-F645-60A0B8C54375}"/>
              </a:ext>
            </a:extLst>
          </p:cNvPr>
          <p:cNvSpPr>
            <a:spLocks noGrp="1"/>
          </p:cNvSpPr>
          <p:nvPr>
            <p:ph idx="1"/>
          </p:nvPr>
        </p:nvSpPr>
        <p:spPr>
          <a:xfrm>
            <a:off x="838200" y="1110343"/>
            <a:ext cx="10515600" cy="4683968"/>
          </a:xfrm>
        </p:spPr>
        <p:txBody>
          <a:bodyPr/>
          <a:lstStyle/>
          <a:p>
            <a:pPr>
              <a:buFont typeface="Arial" panose="020B0604020202020204" pitchFamily="34" charset="0"/>
              <a:buChar char="•"/>
            </a:pPr>
            <a:r>
              <a:rPr lang="en-US" sz="2400" b="1" u="sng" dirty="0">
                <a:effectLst>
                  <a:outerShdw blurRad="38100" dist="38100" dir="2700000" algn="tl">
                    <a:srgbClr val="000000">
                      <a:alpha val="43137"/>
                    </a:srgbClr>
                  </a:outerShdw>
                </a:effectLst>
              </a:rPr>
              <a:t> Initiative and Proactiveness</a:t>
            </a:r>
          </a:p>
          <a:p>
            <a:pPr>
              <a:buFont typeface="Arial" panose="020B0604020202020204" pitchFamily="34" charset="0"/>
              <a:buChar char="•"/>
            </a:pPr>
            <a:r>
              <a:rPr lang="en-US" sz="2400" dirty="0"/>
              <a:t>Tell me about a time when you proactively identified an opportunity for innovation in your workplace. What did you do to pursue it?</a:t>
            </a:r>
          </a:p>
          <a:p>
            <a:pPr>
              <a:buFont typeface="Arial" panose="020B0604020202020204" pitchFamily="34" charset="0"/>
              <a:buChar char="•"/>
            </a:pPr>
            <a:r>
              <a:rPr lang="en-US" sz="2400" dirty="0"/>
              <a:t>Can you share an example of how you have taken the initiative to drive a project or idea forward, even without explicit direction from others?</a:t>
            </a:r>
          </a:p>
          <a:p>
            <a:r>
              <a:rPr lang="en-US" sz="2400" b="1" u="sng" dirty="0">
                <a:effectLst>
                  <a:outerShdw blurRad="38100" dist="38100" dir="2700000" algn="tl">
                    <a:srgbClr val="000000">
                      <a:alpha val="43137"/>
                    </a:srgbClr>
                  </a:outerShdw>
                </a:effectLst>
              </a:rPr>
              <a:t>Resilience and Adaptability</a:t>
            </a:r>
          </a:p>
          <a:p>
            <a:pPr>
              <a:buFont typeface="Arial" panose="020B0604020202020204" pitchFamily="34" charset="0"/>
              <a:buChar char="•"/>
            </a:pPr>
            <a:r>
              <a:rPr lang="en-US" sz="2400" dirty="0"/>
              <a:t>Can you provide an example of a time when you encountered significant obstacles while trying to innovate? How did you overcome them?</a:t>
            </a:r>
          </a:p>
          <a:p>
            <a:pPr>
              <a:buFont typeface="Arial" panose="020B0604020202020204" pitchFamily="34" charset="0"/>
              <a:buChar char="•"/>
            </a:pPr>
            <a:r>
              <a:rPr lang="en-US" sz="2400" dirty="0"/>
              <a:t>Describe a situation where you had to adapt your innovative idea to fit changing circumstances or new information. How did you handle the change?</a:t>
            </a:r>
          </a:p>
          <a:p>
            <a:pPr>
              <a:buFont typeface="Arial" panose="020B0604020202020204" pitchFamily="34" charset="0"/>
              <a:buChar char="•"/>
            </a:pPr>
            <a:endParaRPr lang="en-US" sz="2800" dirty="0"/>
          </a:p>
          <a:p>
            <a:pPr marL="0" indent="0">
              <a:buNone/>
            </a:pPr>
            <a:endParaRPr lang="en-IN" dirty="0"/>
          </a:p>
        </p:txBody>
      </p:sp>
    </p:spTree>
    <p:extLst>
      <p:ext uri="{BB962C8B-B14F-4D97-AF65-F5344CB8AC3E}">
        <p14:creationId xmlns:p14="http://schemas.microsoft.com/office/powerpoint/2010/main" val="31291299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981D9C-08E6-158D-0336-CDD379869392}"/>
              </a:ext>
            </a:extLst>
          </p:cNvPr>
          <p:cNvSpPr>
            <a:spLocks noGrp="1"/>
          </p:cNvSpPr>
          <p:nvPr>
            <p:ph type="title"/>
          </p:nvPr>
        </p:nvSpPr>
        <p:spPr/>
        <p:txBody>
          <a:bodyPr/>
          <a:lstStyle/>
          <a:p>
            <a:r>
              <a:rPr lang="en-IN" dirty="0"/>
              <a:t>We Care (we develop and celebrate people)</a:t>
            </a:r>
          </a:p>
        </p:txBody>
      </p:sp>
      <p:sp>
        <p:nvSpPr>
          <p:cNvPr id="3" name="Content Placeholder 2">
            <a:extLst>
              <a:ext uri="{FF2B5EF4-FFF2-40B4-BE49-F238E27FC236}">
                <a16:creationId xmlns:a16="http://schemas.microsoft.com/office/drawing/2014/main" id="{F41E16B9-4F01-2F0F-8E0F-B5ECC53669D9}"/>
              </a:ext>
            </a:extLst>
          </p:cNvPr>
          <p:cNvSpPr>
            <a:spLocks noGrp="1"/>
          </p:cNvSpPr>
          <p:nvPr>
            <p:ph idx="1"/>
          </p:nvPr>
        </p:nvSpPr>
        <p:spPr/>
        <p:txBody>
          <a:bodyPr>
            <a:normAutofit lnSpcReduction="10000"/>
          </a:bodyPr>
          <a:lstStyle/>
          <a:p>
            <a:pPr marL="0" indent="0">
              <a:buNone/>
            </a:pPr>
            <a:r>
              <a:rPr lang="en-IN" dirty="0"/>
              <a:t>Encouraging and Supportive</a:t>
            </a:r>
          </a:p>
          <a:p>
            <a:r>
              <a:rPr lang="en-US" dirty="0"/>
              <a:t>Can you share a recent example of how you encouraged a colleague who was struggling with their workload? </a:t>
            </a:r>
          </a:p>
          <a:p>
            <a:r>
              <a:rPr lang="en-US" dirty="0"/>
              <a:t>How do you recognize and celebrate your team members' achievements?</a:t>
            </a:r>
          </a:p>
          <a:p>
            <a:pPr marL="0" indent="0">
              <a:buNone/>
            </a:pPr>
            <a:r>
              <a:rPr lang="en-US" dirty="0"/>
              <a:t>Emotional Intelligence</a:t>
            </a:r>
          </a:p>
          <a:p>
            <a:r>
              <a:rPr lang="en-US" dirty="0"/>
              <a:t>How do you usually respond when you notice a colleague is stressed or upset?</a:t>
            </a:r>
          </a:p>
          <a:p>
            <a:r>
              <a:rPr lang="en-US" dirty="0"/>
              <a:t>Can you provide an example of a time when you adapted your communication style to better connect with a colleague?</a:t>
            </a:r>
            <a:endParaRPr lang="en-IN" dirty="0"/>
          </a:p>
        </p:txBody>
      </p:sp>
    </p:spTree>
    <p:extLst>
      <p:ext uri="{BB962C8B-B14F-4D97-AF65-F5344CB8AC3E}">
        <p14:creationId xmlns:p14="http://schemas.microsoft.com/office/powerpoint/2010/main" val="9275693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981D9C-08E6-158D-0336-CDD379869392}"/>
              </a:ext>
            </a:extLst>
          </p:cNvPr>
          <p:cNvSpPr>
            <a:spLocks noGrp="1"/>
          </p:cNvSpPr>
          <p:nvPr>
            <p:ph type="title"/>
          </p:nvPr>
        </p:nvSpPr>
        <p:spPr/>
        <p:txBody>
          <a:bodyPr/>
          <a:lstStyle/>
          <a:p>
            <a:r>
              <a:rPr lang="en-IN" dirty="0"/>
              <a:t>We Care (we develop and celebrate people)</a:t>
            </a:r>
          </a:p>
        </p:txBody>
      </p:sp>
      <p:sp>
        <p:nvSpPr>
          <p:cNvPr id="3" name="Content Placeholder 2">
            <a:extLst>
              <a:ext uri="{FF2B5EF4-FFF2-40B4-BE49-F238E27FC236}">
                <a16:creationId xmlns:a16="http://schemas.microsoft.com/office/drawing/2014/main" id="{F41E16B9-4F01-2F0F-8E0F-B5ECC53669D9}"/>
              </a:ext>
            </a:extLst>
          </p:cNvPr>
          <p:cNvSpPr>
            <a:spLocks noGrp="1"/>
          </p:cNvSpPr>
          <p:nvPr>
            <p:ph idx="1"/>
          </p:nvPr>
        </p:nvSpPr>
        <p:spPr/>
        <p:txBody>
          <a:bodyPr>
            <a:normAutofit lnSpcReduction="10000"/>
          </a:bodyPr>
          <a:lstStyle/>
          <a:p>
            <a:pPr marL="0" indent="0">
              <a:buNone/>
            </a:pPr>
            <a:r>
              <a:rPr lang="en-US" b="1" dirty="0"/>
              <a:t>Generosity with Time and Resources</a:t>
            </a:r>
          </a:p>
          <a:p>
            <a:pPr marL="0" indent="0">
              <a:buNone/>
            </a:pPr>
            <a:r>
              <a:rPr lang="en-US" dirty="0"/>
              <a:t>Have you ever stepped in to help a colleague with their tasks? What was the situation and outcome?</a:t>
            </a:r>
          </a:p>
          <a:p>
            <a:pPr marL="0" indent="0">
              <a:buNone/>
            </a:pPr>
            <a:r>
              <a:rPr lang="en-US" dirty="0"/>
              <a:t>How do you typically share useful information or resources with your team?</a:t>
            </a:r>
          </a:p>
          <a:p>
            <a:pPr marL="0" indent="0">
              <a:buNone/>
            </a:pPr>
            <a:r>
              <a:rPr lang="en-US" b="1" dirty="0"/>
              <a:t>Inclusivity and Team Bonding</a:t>
            </a:r>
          </a:p>
          <a:p>
            <a:pPr marL="0" indent="0">
              <a:buNone/>
            </a:pPr>
            <a:r>
              <a:rPr lang="en-US" dirty="0"/>
              <a:t>What actions do you take to ensure all team members feel included, especially remote or less visible colleagues?</a:t>
            </a:r>
          </a:p>
          <a:p>
            <a:pPr marL="0" indent="0">
              <a:buNone/>
            </a:pPr>
            <a:r>
              <a:rPr lang="en-US" dirty="0"/>
              <a:t>Did you take an initiative you took to foster team bonding? Can you describe it?</a:t>
            </a:r>
          </a:p>
          <a:p>
            <a:pPr marL="0" indent="0">
              <a:buNone/>
            </a:pPr>
            <a:endParaRPr lang="en-US" dirty="0"/>
          </a:p>
        </p:txBody>
      </p:sp>
    </p:spTree>
    <p:extLst>
      <p:ext uri="{BB962C8B-B14F-4D97-AF65-F5344CB8AC3E}">
        <p14:creationId xmlns:p14="http://schemas.microsoft.com/office/powerpoint/2010/main" val="33725558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C98EDF-4472-0F2D-2B9F-44BE216EA495}"/>
              </a:ext>
            </a:extLst>
          </p:cNvPr>
          <p:cNvSpPr>
            <a:spLocks noGrp="1"/>
          </p:cNvSpPr>
          <p:nvPr>
            <p:ph type="title"/>
          </p:nvPr>
        </p:nvSpPr>
        <p:spPr/>
        <p:txBody>
          <a:bodyPr/>
          <a:lstStyle/>
          <a:p>
            <a:r>
              <a:rPr lang="en-IN" dirty="0"/>
              <a:t>We Care (we develop and celebrate people)</a:t>
            </a:r>
          </a:p>
        </p:txBody>
      </p:sp>
      <p:sp>
        <p:nvSpPr>
          <p:cNvPr id="3" name="Content Placeholder 2">
            <a:extLst>
              <a:ext uri="{FF2B5EF4-FFF2-40B4-BE49-F238E27FC236}">
                <a16:creationId xmlns:a16="http://schemas.microsoft.com/office/drawing/2014/main" id="{9F5FE660-1668-1465-99CA-05F8CC4C519B}"/>
              </a:ext>
            </a:extLst>
          </p:cNvPr>
          <p:cNvSpPr>
            <a:spLocks noGrp="1"/>
          </p:cNvSpPr>
          <p:nvPr>
            <p:ph idx="1"/>
          </p:nvPr>
        </p:nvSpPr>
        <p:spPr/>
        <p:txBody>
          <a:bodyPr>
            <a:normAutofit lnSpcReduction="10000"/>
          </a:bodyPr>
          <a:lstStyle/>
          <a:p>
            <a:pPr marL="0" indent="0">
              <a:buNone/>
            </a:pPr>
            <a:r>
              <a:rPr lang="en-US" b="1" dirty="0"/>
              <a:t>Advocacy and Championing Others</a:t>
            </a:r>
          </a:p>
          <a:p>
            <a:r>
              <a:rPr lang="en-US" dirty="0"/>
              <a:t>Can you give an example of a time you advocated for a colleague’s idea in a meeting?</a:t>
            </a:r>
          </a:p>
          <a:p>
            <a:r>
              <a:rPr lang="en-US" dirty="0"/>
              <a:t>How do you support colleagues in gaining opportunities like promotions or professional development?</a:t>
            </a:r>
          </a:p>
          <a:p>
            <a:pPr marL="0" indent="0">
              <a:buNone/>
            </a:pPr>
            <a:r>
              <a:rPr lang="en-US" b="1" dirty="0"/>
              <a:t>Empathy in Conflict Resolution</a:t>
            </a:r>
          </a:p>
          <a:p>
            <a:r>
              <a:rPr lang="en-US" dirty="0"/>
              <a:t>Describe a situation where you helped resolve a conflict between colleagues. </a:t>
            </a:r>
          </a:p>
          <a:p>
            <a:r>
              <a:rPr lang="en-US" dirty="0"/>
              <a:t>What approach do you take for resolving conflict between colleagues?</a:t>
            </a:r>
          </a:p>
          <a:p>
            <a:pPr marL="0" indent="0">
              <a:buNone/>
            </a:pPr>
            <a:endParaRPr lang="en-US" dirty="0"/>
          </a:p>
          <a:p>
            <a:endParaRPr lang="en-IN" dirty="0"/>
          </a:p>
        </p:txBody>
      </p:sp>
    </p:spTree>
    <p:extLst>
      <p:ext uri="{BB962C8B-B14F-4D97-AF65-F5344CB8AC3E}">
        <p14:creationId xmlns:p14="http://schemas.microsoft.com/office/powerpoint/2010/main" val="20057172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B7C539-6AA0-C789-F74D-FF30B1989982}"/>
              </a:ext>
            </a:extLst>
          </p:cNvPr>
          <p:cNvSpPr>
            <a:spLocks noGrp="1"/>
          </p:cNvSpPr>
          <p:nvPr>
            <p:ph type="title"/>
          </p:nvPr>
        </p:nvSpPr>
        <p:spPr/>
        <p:txBody>
          <a:bodyPr/>
          <a:lstStyle/>
          <a:p>
            <a:r>
              <a:rPr lang="en-IN"/>
              <a:t>We Care (we develop and celebrate people)</a:t>
            </a:r>
            <a:endParaRPr lang="en-IN" b="1"/>
          </a:p>
        </p:txBody>
      </p:sp>
      <p:sp>
        <p:nvSpPr>
          <p:cNvPr id="3" name="Content Placeholder 2">
            <a:extLst>
              <a:ext uri="{FF2B5EF4-FFF2-40B4-BE49-F238E27FC236}">
                <a16:creationId xmlns:a16="http://schemas.microsoft.com/office/drawing/2014/main" id="{24E5A833-2751-33C1-C3D0-051FBE751746}"/>
              </a:ext>
            </a:extLst>
          </p:cNvPr>
          <p:cNvSpPr>
            <a:spLocks noGrp="1"/>
          </p:cNvSpPr>
          <p:nvPr>
            <p:ph idx="1"/>
          </p:nvPr>
        </p:nvSpPr>
        <p:spPr/>
        <p:txBody>
          <a:bodyPr>
            <a:normAutofit lnSpcReduction="10000"/>
          </a:bodyPr>
          <a:lstStyle/>
          <a:p>
            <a:pPr marL="0" indent="0">
              <a:buNone/>
            </a:pPr>
            <a:r>
              <a:rPr lang="en-US" b="1" dirty="0"/>
              <a:t>Personalized Acts of Kindness</a:t>
            </a:r>
          </a:p>
          <a:p>
            <a:r>
              <a:rPr lang="en-US" dirty="0"/>
              <a:t>How do you acknowledge and celebrate personal milestones of your colleagues?</a:t>
            </a:r>
          </a:p>
          <a:p>
            <a:r>
              <a:rPr lang="en-US" dirty="0"/>
              <a:t>Can you share an example of a personalized act of kindness you did for a colleague?</a:t>
            </a:r>
          </a:p>
          <a:p>
            <a:pPr marL="0" indent="0">
              <a:buNone/>
            </a:pPr>
            <a:r>
              <a:rPr lang="en-US" b="1" dirty="0"/>
              <a:t>Transparency and Open Communication</a:t>
            </a:r>
          </a:p>
          <a:p>
            <a:r>
              <a:rPr lang="en-US" dirty="0"/>
              <a:t>How do you ensure that important information is shared openly with your team?</a:t>
            </a:r>
          </a:p>
          <a:p>
            <a:r>
              <a:rPr lang="en-US" dirty="0"/>
              <a:t>Can you give an example of how you have invited and acted on feedback from colleagues?</a:t>
            </a:r>
          </a:p>
          <a:p>
            <a:pPr marL="0" indent="0">
              <a:buNone/>
            </a:pPr>
            <a:endParaRPr lang="en-US" dirty="0"/>
          </a:p>
          <a:p>
            <a:endParaRPr lang="en-IN" dirty="0"/>
          </a:p>
        </p:txBody>
      </p:sp>
    </p:spTree>
    <p:extLst>
      <p:ext uri="{BB962C8B-B14F-4D97-AF65-F5344CB8AC3E}">
        <p14:creationId xmlns:p14="http://schemas.microsoft.com/office/powerpoint/2010/main" val="5164418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358763-D77C-5635-7414-E6B5976B38FF}"/>
              </a:ext>
            </a:extLst>
          </p:cNvPr>
          <p:cNvSpPr>
            <a:spLocks noGrp="1"/>
          </p:cNvSpPr>
          <p:nvPr>
            <p:ph type="title"/>
          </p:nvPr>
        </p:nvSpPr>
        <p:spPr>
          <a:xfrm>
            <a:off x="721360" y="18255"/>
            <a:ext cx="10515600" cy="1325563"/>
          </a:xfrm>
        </p:spPr>
        <p:txBody>
          <a:bodyPr/>
          <a:lstStyle/>
          <a:p>
            <a:r>
              <a:rPr lang="en-IN" dirty="0"/>
              <a:t>The Process</a:t>
            </a:r>
          </a:p>
        </p:txBody>
      </p:sp>
      <p:sp>
        <p:nvSpPr>
          <p:cNvPr id="3" name="Content Placeholder 2">
            <a:extLst>
              <a:ext uri="{FF2B5EF4-FFF2-40B4-BE49-F238E27FC236}">
                <a16:creationId xmlns:a16="http://schemas.microsoft.com/office/drawing/2014/main" id="{E835823A-FA79-F599-49D9-A9FA00299186}"/>
              </a:ext>
            </a:extLst>
          </p:cNvPr>
          <p:cNvSpPr>
            <a:spLocks noGrp="1"/>
          </p:cNvSpPr>
          <p:nvPr>
            <p:ph idx="1"/>
          </p:nvPr>
        </p:nvSpPr>
        <p:spPr>
          <a:xfrm>
            <a:off x="721360" y="1117600"/>
            <a:ext cx="10632440" cy="5415280"/>
          </a:xfrm>
        </p:spPr>
        <p:txBody>
          <a:bodyPr>
            <a:normAutofit fontScale="25000" lnSpcReduction="20000"/>
          </a:bodyPr>
          <a:lstStyle/>
          <a:p>
            <a:pPr marL="514350" indent="-514350">
              <a:buAutoNum type="arabicPeriod"/>
            </a:pPr>
            <a:r>
              <a:rPr lang="en-US" sz="5200" b="1" dirty="0"/>
              <a:t>Identify Key Behaviors and Traits - </a:t>
            </a:r>
            <a:r>
              <a:rPr lang="en-US" sz="5200" dirty="0"/>
              <a:t>Identify the key behaviors and traits that align with the organization's current values, goals, and expectations.</a:t>
            </a:r>
          </a:p>
          <a:p>
            <a:pPr marL="514350" indent="-514350">
              <a:buAutoNum type="arabicPeriod"/>
            </a:pPr>
            <a:r>
              <a:rPr lang="en-IN" sz="5200" b="1" dirty="0"/>
              <a:t>Define </a:t>
            </a:r>
            <a:r>
              <a:rPr lang="en-IN" sz="5200" b="1" dirty="0" err="1"/>
              <a:t>Behavioral</a:t>
            </a:r>
            <a:r>
              <a:rPr lang="en-IN" sz="5200" b="1" dirty="0"/>
              <a:t> Indicators - </a:t>
            </a:r>
            <a:r>
              <a:rPr lang="en-US" sz="5200" dirty="0"/>
              <a:t>For each key behavior or trait, define specific, observable indicators relevant to the current work environment. </a:t>
            </a:r>
          </a:p>
          <a:p>
            <a:pPr marL="514350" indent="-514350">
              <a:buAutoNum type="arabicPeriod"/>
            </a:pPr>
            <a:r>
              <a:rPr lang="en-IN" sz="5200" b="1" dirty="0"/>
              <a:t>Establish a Rating Scale</a:t>
            </a:r>
            <a:r>
              <a:rPr lang="en-US" sz="5200" b="1" dirty="0"/>
              <a:t> and Narrative Evaluation</a:t>
            </a:r>
            <a:r>
              <a:rPr lang="en-US" sz="5200" dirty="0"/>
              <a:t>– The rating scale used in this project is </a:t>
            </a:r>
            <a:r>
              <a:rPr lang="en-IN" sz="5200" dirty="0"/>
              <a:t>a 5-point scale as under.  </a:t>
            </a:r>
            <a:endParaRPr lang="en-US" sz="5200"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5200" b="0" i="0" u="none" strike="noStrike" cap="none" normalizeH="0" baseline="0" dirty="0">
              <a:ln>
                <a:noFill/>
              </a:ln>
              <a:solidFill>
                <a:schemeClr val="tx1"/>
              </a:solidFill>
              <a:effectLst/>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5200" b="0" i="0" u="none" strike="noStrike" cap="none" normalizeH="0" baseline="0" dirty="0">
                <a:ln>
                  <a:noFill/>
                </a:ln>
                <a:solidFill>
                  <a:schemeClr val="tx1"/>
                </a:solidFill>
                <a:effectLst/>
              </a:rPr>
              <a:t>1 = Needs Improvement</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5200" b="0" i="0" u="none" strike="noStrike" cap="none" normalizeH="0" baseline="0" dirty="0">
                <a:ln>
                  <a:noFill/>
                </a:ln>
                <a:solidFill>
                  <a:schemeClr val="tx1"/>
                </a:solidFill>
                <a:effectLst/>
              </a:rPr>
              <a:t>2 = Below Expectations</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5200" b="0" i="0" u="none" strike="noStrike" cap="none" normalizeH="0" baseline="0" dirty="0">
                <a:ln>
                  <a:noFill/>
                </a:ln>
                <a:solidFill>
                  <a:schemeClr val="tx1"/>
                </a:solidFill>
                <a:effectLst/>
              </a:rPr>
              <a:t>3 = Meets Expectations</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5200" b="0" i="0" u="none" strike="noStrike" cap="none" normalizeH="0" baseline="0" dirty="0">
                <a:ln>
                  <a:noFill/>
                </a:ln>
                <a:solidFill>
                  <a:schemeClr val="tx1"/>
                </a:solidFill>
                <a:effectLst/>
              </a:rPr>
              <a:t>4 = Exceeds Expectations</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5200" b="0" i="0" u="none" strike="noStrike" cap="none" normalizeH="0" baseline="0" dirty="0">
                <a:ln>
                  <a:noFill/>
                </a:ln>
                <a:solidFill>
                  <a:schemeClr val="tx1"/>
                </a:solidFill>
                <a:effectLst/>
              </a:rPr>
              <a:t>5 = Outstanding </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endParaRPr lang="en-US" altLang="en-US" sz="5200" dirty="0"/>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5200" b="0" i="0" u="none" strike="noStrike" cap="none" normalizeH="0" baseline="0" dirty="0">
                <a:ln>
                  <a:noFill/>
                </a:ln>
                <a:solidFill>
                  <a:schemeClr val="tx1"/>
                </a:solidFill>
                <a:effectLst/>
              </a:rPr>
              <a:t>4. </a:t>
            </a:r>
            <a:r>
              <a:rPr lang="en-IN" sz="5200" b="1" dirty="0"/>
              <a:t>Create the Matrix Structure </a:t>
            </a:r>
            <a:r>
              <a:rPr lang="en-IN" sz="5200" dirty="0"/>
              <a:t>- </a:t>
            </a:r>
            <a:r>
              <a:rPr lang="en-US" sz="5200" dirty="0"/>
              <a:t>Design a table or spreadsheet where rows represent new joiners and columns represent the key behaviors and traits.</a:t>
            </a:r>
            <a:endParaRPr kumimoji="0" lang="en-US" altLang="en-US" sz="5200" b="0" i="0" u="none" strike="noStrike" cap="none" normalizeH="0" baseline="0" dirty="0">
              <a:ln>
                <a:noFill/>
              </a:ln>
              <a:solidFill>
                <a:schemeClr val="tx1"/>
              </a:solidFill>
              <a:effectLst/>
            </a:endParaRPr>
          </a:p>
          <a:p>
            <a:pPr marL="0" indent="0">
              <a:buNone/>
            </a:pPr>
            <a:r>
              <a:rPr lang="en-US" sz="5200" dirty="0"/>
              <a:t>5. </a:t>
            </a:r>
            <a:r>
              <a:rPr lang="en-IN" sz="5200" b="1" dirty="0"/>
              <a:t>Implement a Feedback Mechanism - </a:t>
            </a:r>
            <a:r>
              <a:rPr lang="en-US" sz="5200" dirty="0"/>
              <a:t>Incorporate a structured feedback mechanism to regularly evaluate new joiners:</a:t>
            </a:r>
          </a:p>
          <a:p>
            <a:pPr>
              <a:buFont typeface="Arial" panose="020B0604020202020204" pitchFamily="34" charset="0"/>
              <a:buChar char="•"/>
            </a:pPr>
            <a:r>
              <a:rPr lang="en-US" sz="5200" b="1" dirty="0"/>
              <a:t>Self-Assessment:</a:t>
            </a:r>
            <a:r>
              <a:rPr lang="en-US" sz="5200" dirty="0"/>
              <a:t> Allow new joiners to assess their own behaviors.</a:t>
            </a:r>
          </a:p>
          <a:p>
            <a:pPr>
              <a:buFont typeface="Arial" panose="020B0604020202020204" pitchFamily="34" charset="0"/>
              <a:buChar char="•"/>
            </a:pPr>
            <a:r>
              <a:rPr lang="en-US" sz="5200" b="1" dirty="0"/>
              <a:t>Manager Assessment:</a:t>
            </a:r>
            <a:r>
              <a:rPr lang="en-US" sz="5200" dirty="0"/>
              <a:t> Supervisors or managers provide their assessment.</a:t>
            </a:r>
          </a:p>
          <a:p>
            <a:pPr>
              <a:buFont typeface="Arial" panose="020B0604020202020204" pitchFamily="34" charset="0"/>
              <a:buChar char="•"/>
            </a:pPr>
            <a:r>
              <a:rPr lang="en-US" sz="5200" b="1" dirty="0"/>
              <a:t>Peer Assessment:</a:t>
            </a:r>
            <a:r>
              <a:rPr lang="en-US" sz="5200" dirty="0"/>
              <a:t> Colleagues provide feedback on teamwork and collaboration.</a:t>
            </a:r>
          </a:p>
          <a:p>
            <a:pPr>
              <a:buFont typeface="Arial" panose="020B0604020202020204" pitchFamily="34" charset="0"/>
              <a:buChar char="•"/>
            </a:pPr>
            <a:r>
              <a:rPr lang="en-US" sz="5200" b="1" dirty="0"/>
              <a:t>Customer Feedback:</a:t>
            </a:r>
            <a:r>
              <a:rPr lang="en-US" sz="5200" dirty="0"/>
              <a:t> If applicable, include feedback from customers or clients.</a:t>
            </a:r>
          </a:p>
          <a:p>
            <a:pPr marL="0" indent="0">
              <a:buNone/>
            </a:pPr>
            <a:r>
              <a:rPr lang="en-US" sz="5200" b="1" dirty="0"/>
              <a:t>6. Develop a Learning and Development Plan - </a:t>
            </a:r>
            <a:r>
              <a:rPr lang="en-US" sz="5200" dirty="0"/>
              <a:t>Based on the matrix ratings, identify areas where new joiners may need additional inputs. Develop personalized plans to address these areas.</a:t>
            </a:r>
          </a:p>
          <a:p>
            <a:pPr marL="0" indent="0">
              <a:buNone/>
            </a:pPr>
            <a:r>
              <a:rPr lang="en-US" sz="5200" b="1" dirty="0"/>
              <a:t>7. </a:t>
            </a:r>
            <a:r>
              <a:rPr lang="en-IN" sz="5200" b="1" dirty="0"/>
              <a:t>Review and Update Regularly - </a:t>
            </a:r>
            <a:r>
              <a:rPr lang="en-US" sz="5200" dirty="0"/>
              <a:t>Periodically review and update the matrix to ensure it remains relevant and aligned with organizational goals. Adjust key behaviors and traits as needed based on evolving business needs and feedback from users.</a:t>
            </a:r>
          </a:p>
          <a:p>
            <a:pPr marL="0" indent="0">
              <a:buNone/>
            </a:pPr>
            <a:r>
              <a:rPr lang="en-US" sz="5200" b="1" dirty="0"/>
              <a:t>8. </a:t>
            </a:r>
            <a:r>
              <a:rPr lang="en-IN" sz="5200" b="1" dirty="0"/>
              <a:t>Utilize for Employability Decisions - </a:t>
            </a:r>
            <a:r>
              <a:rPr lang="en-US" sz="5200" dirty="0"/>
              <a:t>Utilize the matrix data to make informed decisions about future employability, promotions, or additional responsibilities. Ensure decisions are fair, consistent, and based on comprehensive behavioral assessments.</a:t>
            </a:r>
            <a:endParaRPr lang="en-US" sz="5200" b="1" dirty="0"/>
          </a:p>
          <a:p>
            <a:pPr marL="0" indent="0">
              <a:buNone/>
            </a:pPr>
            <a:endParaRPr lang="en-US" sz="5200" b="1" dirty="0"/>
          </a:p>
          <a:p>
            <a:pPr marL="0" indent="0">
              <a:buNone/>
            </a:pPr>
            <a:r>
              <a:rPr lang="en-US" dirty="0"/>
              <a:t>	 </a:t>
            </a:r>
            <a:endParaRPr lang="en-IN" dirty="0"/>
          </a:p>
        </p:txBody>
      </p:sp>
    </p:spTree>
    <p:extLst>
      <p:ext uri="{BB962C8B-B14F-4D97-AF65-F5344CB8AC3E}">
        <p14:creationId xmlns:p14="http://schemas.microsoft.com/office/powerpoint/2010/main" val="4514928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C72C5B-67BE-5F35-59E8-206BA14F6231}"/>
              </a:ext>
            </a:extLst>
          </p:cNvPr>
          <p:cNvSpPr>
            <a:spLocks noGrp="1"/>
          </p:cNvSpPr>
          <p:nvPr>
            <p:ph type="title"/>
          </p:nvPr>
        </p:nvSpPr>
        <p:spPr>
          <a:xfrm>
            <a:off x="838200" y="1"/>
            <a:ext cx="10515600" cy="867746"/>
          </a:xfrm>
        </p:spPr>
        <p:txBody>
          <a:bodyPr>
            <a:normAutofit/>
          </a:bodyPr>
          <a:lstStyle/>
          <a:p>
            <a:r>
              <a:rPr lang="en-IN" sz="2800" b="1" dirty="0"/>
              <a:t>Be Trustworthy (We always see and do right thing when no one is watching): Behavioural Traits </a:t>
            </a:r>
          </a:p>
        </p:txBody>
      </p:sp>
      <p:sp>
        <p:nvSpPr>
          <p:cNvPr id="3" name="Content Placeholder 2">
            <a:extLst>
              <a:ext uri="{FF2B5EF4-FFF2-40B4-BE49-F238E27FC236}">
                <a16:creationId xmlns:a16="http://schemas.microsoft.com/office/drawing/2014/main" id="{90690E06-2730-1B4C-B6B3-EEF230B7A4CB}"/>
              </a:ext>
            </a:extLst>
          </p:cNvPr>
          <p:cNvSpPr>
            <a:spLocks noGrp="1"/>
          </p:cNvSpPr>
          <p:nvPr>
            <p:ph idx="1"/>
          </p:nvPr>
        </p:nvSpPr>
        <p:spPr>
          <a:xfrm>
            <a:off x="838200" y="793103"/>
            <a:ext cx="10515600" cy="5766318"/>
          </a:xfrm>
        </p:spPr>
        <p:txBody>
          <a:bodyPr>
            <a:normAutofit/>
          </a:bodyPr>
          <a:lstStyle/>
          <a:p>
            <a:pPr marL="0" indent="0">
              <a:buNone/>
            </a:pPr>
            <a:r>
              <a:rPr lang="en-US" sz="1900" b="1" u="sng" dirty="0">
                <a:effectLst>
                  <a:outerShdw blurRad="38100" dist="38100" dir="2700000" algn="tl">
                    <a:srgbClr val="000000">
                      <a:alpha val="43137"/>
                    </a:srgbClr>
                  </a:outerShdw>
                </a:effectLst>
              </a:rPr>
              <a:t>1. Integrity and Honesty: Consistently tells the </a:t>
            </a:r>
            <a:r>
              <a:rPr lang="en-US" sz="1900" b="1" dirty="0"/>
              <a:t>truth and is transparent in actions and communication.</a:t>
            </a:r>
          </a:p>
          <a:p>
            <a:pPr marL="457200" marR="0" lvl="0" indent="-457200" algn="l" defTabSz="914400" rtl="0" eaLnBrk="0" fontAlgn="base" latinLnBrk="0" hangingPunct="0">
              <a:lnSpc>
                <a:spcPct val="100000"/>
              </a:lnSpc>
              <a:spcBef>
                <a:spcPct val="0"/>
              </a:spcBef>
              <a:spcAft>
                <a:spcPct val="0"/>
              </a:spcAft>
              <a:buClrTx/>
              <a:buSzTx/>
              <a:buFont typeface="+mj-lt"/>
              <a:buAutoNum type="alphaLcPeriod"/>
              <a:tabLst/>
            </a:pPr>
            <a:r>
              <a:rPr kumimoji="0" lang="en-US" altLang="en-US" sz="1900" b="0" i="0" u="none" strike="noStrike" cap="none" normalizeH="0" baseline="0" dirty="0">
                <a:ln>
                  <a:noFill/>
                </a:ln>
                <a:solidFill>
                  <a:schemeClr val="tx1"/>
                </a:solidFill>
                <a:effectLst/>
              </a:rPr>
              <a:t>Have you ever taken responsibility for a mistake that wasn’t entirely your fault? What was the situation, and how did you handle it?</a:t>
            </a:r>
          </a:p>
          <a:p>
            <a:pPr marL="457200" indent="-457200">
              <a:buFont typeface="+mj-lt"/>
              <a:buAutoNum type="alphaLcPeriod"/>
            </a:pPr>
            <a:r>
              <a:rPr lang="en-US" sz="1900" dirty="0"/>
              <a:t>Have you ever faced a situation where you had to make a decision that tested your integrity? What did you do, and what was the result?</a:t>
            </a:r>
          </a:p>
          <a:p>
            <a:pPr marL="457200" indent="-457200">
              <a:buFont typeface="+mj-lt"/>
              <a:buAutoNum type="alphaLcPeriod"/>
            </a:pPr>
            <a:r>
              <a:rPr lang="en-US" sz="1900" dirty="0"/>
              <a:t>Can you give an example of a time when being honest caused you difficulty or conflict? How did you handle it?</a:t>
            </a:r>
          </a:p>
          <a:p>
            <a:pPr marL="457200" indent="-457200">
              <a:buFont typeface="+mj-lt"/>
              <a:buAutoNum type="alphaLcPeriod"/>
            </a:pPr>
            <a:r>
              <a:rPr lang="en-US" sz="1900" dirty="0"/>
              <a:t>Describe a situation where you had to deliver difficult news to a colleague or a client. How did you ensure your communication was honest and transparent?</a:t>
            </a:r>
          </a:p>
          <a:p>
            <a:pPr marL="457200" indent="-457200">
              <a:buFont typeface="+mj-lt"/>
              <a:buAutoNum type="alphaLcPeriod"/>
            </a:pPr>
            <a:r>
              <a:rPr lang="en-US" sz="1900" dirty="0"/>
              <a:t>How have you gone about building trust with your colleagues? Can you share an example?</a:t>
            </a:r>
          </a:p>
          <a:p>
            <a:pPr marL="457200" indent="-457200">
              <a:buFont typeface="+mj-lt"/>
              <a:buAutoNum type="alphaLcPeriod"/>
            </a:pPr>
            <a:r>
              <a:rPr lang="en-IN" sz="1900" kern="100" dirty="0">
                <a:effectLst/>
                <a:latin typeface="Calibri" panose="020F0502020204030204" pitchFamily="34" charset="0"/>
                <a:ea typeface="Calibri" panose="020F0502020204030204" pitchFamily="34" charset="0"/>
                <a:cs typeface="Times New Roman" panose="02020603050405020304" pitchFamily="18" charset="0"/>
              </a:rPr>
              <a:t>Can you give an example of when you had to make a difficult decision that involved trustworthiness?</a:t>
            </a:r>
          </a:p>
          <a:p>
            <a:r>
              <a:rPr lang="en-IN" sz="1900" b="1" u="sng" kern="100" dirty="0">
                <a:effectLst/>
                <a:latin typeface="Calibri" panose="020F0502020204030204" pitchFamily="34" charset="0"/>
                <a:ea typeface="Calibri" panose="020F0502020204030204" pitchFamily="34" charset="0"/>
                <a:cs typeface="Times New Roman" panose="02020603050405020304" pitchFamily="18" charset="0"/>
              </a:rPr>
              <a:t>Situation Based Question:</a:t>
            </a:r>
          </a:p>
          <a:p>
            <a:pPr marL="342900" indent="-342900">
              <a:buAutoNum type="alphaLcParenR"/>
            </a:pPr>
            <a:r>
              <a:rPr lang="en-IN" sz="1900" kern="100" dirty="0">
                <a:effectLst/>
                <a:latin typeface="Calibri" panose="020F0502020204030204" pitchFamily="34" charset="0"/>
                <a:ea typeface="Calibri" panose="020F0502020204030204" pitchFamily="34" charset="0"/>
                <a:cs typeface="Times New Roman" panose="02020603050405020304" pitchFamily="18" charset="0"/>
              </a:rPr>
              <a:t>Imagine you accidentally accessed confidential information meant for another team. What steps would you take to rectify this situation while maintaining trust with both teams?</a:t>
            </a:r>
          </a:p>
          <a:p>
            <a:pPr>
              <a:buFont typeface="Wingdings" panose="05000000000000000000" pitchFamily="2" charset="2"/>
              <a:buChar char="Ø"/>
            </a:pPr>
            <a:r>
              <a:rPr lang="en-IN" sz="1800" kern="100" dirty="0">
                <a:latin typeface="Calibri" panose="020F0502020204030204" pitchFamily="34" charset="0"/>
                <a:ea typeface="Calibri" panose="020F0502020204030204" pitchFamily="34" charset="0"/>
                <a:cs typeface="Times New Roman" panose="02020603050405020304" pitchFamily="18" charset="0"/>
              </a:rPr>
              <a:t>________________________________________________________________________________________</a:t>
            </a:r>
          </a:p>
          <a:p>
            <a:pPr marL="0" indent="0">
              <a:buNone/>
            </a:pPr>
            <a:r>
              <a:rPr lang="en-IN" sz="1800" kern="100" dirty="0">
                <a:latin typeface="Calibri" panose="020F0502020204030204" pitchFamily="34" charset="0"/>
                <a:ea typeface="Calibri" panose="020F0502020204030204" pitchFamily="34" charset="0"/>
                <a:cs typeface="Times New Roman" panose="02020603050405020304" pitchFamily="18" charset="0"/>
              </a:rPr>
              <a:t>__________________________________________________________________________________________</a:t>
            </a:r>
          </a:p>
          <a:p>
            <a:pPr marL="0" indent="0">
              <a:buNone/>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1900" dirty="0"/>
          </a:p>
          <a:p>
            <a:pPr marL="0" indent="0">
              <a:buNone/>
            </a:pPr>
            <a:endParaRPr lang="en-IN" dirty="0"/>
          </a:p>
        </p:txBody>
      </p:sp>
    </p:spTree>
    <p:extLst>
      <p:ext uri="{BB962C8B-B14F-4D97-AF65-F5344CB8AC3E}">
        <p14:creationId xmlns:p14="http://schemas.microsoft.com/office/powerpoint/2010/main" val="1194660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8EE01A5-3020-E4F9-1635-0ACFF1B61AC0}"/>
              </a:ext>
            </a:extLst>
          </p:cNvPr>
          <p:cNvSpPr>
            <a:spLocks noGrp="1"/>
          </p:cNvSpPr>
          <p:nvPr>
            <p:ph idx="1"/>
          </p:nvPr>
        </p:nvSpPr>
        <p:spPr>
          <a:xfrm>
            <a:off x="1031240" y="27990"/>
            <a:ext cx="10129520" cy="6596741"/>
          </a:xfrm>
        </p:spPr>
        <p:txBody>
          <a:bodyPr>
            <a:normAutofit lnSpcReduction="10000"/>
          </a:bodyPr>
          <a:lstStyle/>
          <a:p>
            <a:pPr marL="0" indent="0">
              <a:buNone/>
            </a:pPr>
            <a:r>
              <a:rPr lang="en-IN" sz="2000" b="1" dirty="0"/>
              <a:t>2. Confidentiality: </a:t>
            </a:r>
            <a:r>
              <a:rPr lang="en-US" sz="2000" dirty="0"/>
              <a:t>Handles sensitive information with care, ensuring that confidential information is protected and not shared inappropriately.</a:t>
            </a:r>
          </a:p>
          <a:p>
            <a:pPr marL="342900" indent="-342900">
              <a:buAutoNum type="alphaLcPeriod"/>
            </a:pPr>
            <a:r>
              <a:rPr lang="en-US" sz="2000" dirty="0"/>
              <a:t>Can you provide an example of a time when you had to keep sensitive information confidential? How did you manage to maintain confidentiality?</a:t>
            </a:r>
          </a:p>
          <a:p>
            <a:pPr marL="342900" indent="-342900">
              <a:buAutoNum type="alphaLcPeriod" startAt="2"/>
            </a:pPr>
            <a:r>
              <a:rPr lang="en-US" sz="2000" dirty="0"/>
              <a:t>Describe a situation where you were tempted to share confidential information. How did you handle it?</a:t>
            </a:r>
          </a:p>
          <a:p>
            <a:pPr marL="457200" indent="-457200">
              <a:buAutoNum type="alphaLcPeriod" startAt="2"/>
            </a:pPr>
            <a:r>
              <a:rPr lang="en-US" sz="2000" dirty="0"/>
              <a:t>Tell me about a time when you had to refuse to provide information to a colleague or client due to confidentiality concerns. How did you manage the situation?</a:t>
            </a:r>
          </a:p>
          <a:p>
            <a:pPr marL="457200" indent="-457200">
              <a:buAutoNum type="alphaLcPeriod" startAt="2"/>
            </a:pPr>
            <a:r>
              <a:rPr lang="en-US" sz="2000" dirty="0"/>
              <a:t>Have you ever overheard or been part of a discussion where confidential information was being inappropriately shared? What did you do?</a:t>
            </a:r>
          </a:p>
          <a:p>
            <a:pPr marL="457200" indent="-457200">
              <a:buAutoNum type="alphaLcPeriod" startAt="2"/>
            </a:pPr>
            <a:r>
              <a:rPr lang="en-US" sz="2000" dirty="0"/>
              <a:t>Describe a situation where you had to balance the need for confidentiality with the need for transparency. How did you handle it?</a:t>
            </a:r>
          </a:p>
          <a:p>
            <a:pPr marL="457200" indent="-457200">
              <a:buFont typeface="Arial" panose="020B0604020202020204" pitchFamily="34" charset="0"/>
              <a:buAutoNum type="alphaLcPeriod" startAt="2"/>
            </a:pP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Imagine you accidentally received an email with confidential information not intended for you. What steps would you take?</a:t>
            </a:r>
          </a:p>
          <a:p>
            <a:r>
              <a:rPr lang="en-IN" sz="2000" b="1" u="sng" kern="100" dirty="0">
                <a:latin typeface="Calibri" panose="020F0502020204030204" pitchFamily="34" charset="0"/>
                <a:ea typeface="Calibri" panose="020F0502020204030204" pitchFamily="34" charset="0"/>
                <a:cs typeface="Times New Roman" panose="02020603050405020304" pitchFamily="18" charset="0"/>
              </a:rPr>
              <a:t>Situation Based Question:</a:t>
            </a:r>
            <a:endParaRPr lang="en-IN" sz="2000" b="1" u="sng"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buAutoNum type="alphaLcParenR"/>
            </a:pPr>
            <a:r>
              <a:rPr lang="en-IN" sz="2000" dirty="0">
                <a:effectLst/>
                <a:latin typeface="Calibri" panose="020F0502020204030204" pitchFamily="34" charset="0"/>
                <a:ea typeface="Calibri" panose="020F0502020204030204" pitchFamily="34" charset="0"/>
                <a:cs typeface="Times New Roman" panose="02020603050405020304" pitchFamily="18" charset="0"/>
              </a:rPr>
              <a:t>You are working late one evening and notice that a colleague has left their computer unlocked with sensitive client information on the screen. What steps would you take to ensure the information remains confidential and secure?</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a:buFont typeface="Wingdings" panose="05000000000000000000" pitchFamily="2" charset="2"/>
              <a:buChar char="Ø"/>
            </a:pPr>
            <a:r>
              <a:rPr lang="en-US" sz="2000" dirty="0">
                <a:latin typeface="Calibri" panose="020F0502020204030204" pitchFamily="34" charset="0"/>
                <a:ea typeface="Calibri" panose="020F0502020204030204" pitchFamily="34" charset="0"/>
                <a:cs typeface="Times New Roman" panose="02020603050405020304" pitchFamily="18" charset="0"/>
              </a:rPr>
              <a:t>________________________________________________________________________________________________________________________________________________________.</a:t>
            </a:r>
            <a:endParaRPr lang="en-US" sz="2000" dirty="0"/>
          </a:p>
          <a:p>
            <a:pPr marL="0" indent="0">
              <a:buNone/>
            </a:pPr>
            <a:endParaRPr lang="en-US" sz="2000" dirty="0"/>
          </a:p>
          <a:p>
            <a:pPr marL="0" indent="0">
              <a:buNone/>
            </a:pPr>
            <a:endParaRPr lang="en-IN" dirty="0"/>
          </a:p>
        </p:txBody>
      </p:sp>
    </p:spTree>
    <p:extLst>
      <p:ext uri="{BB962C8B-B14F-4D97-AF65-F5344CB8AC3E}">
        <p14:creationId xmlns:p14="http://schemas.microsoft.com/office/powerpoint/2010/main" val="3108710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A5857B-E401-D2E3-6781-413251DCAA15}"/>
              </a:ext>
            </a:extLst>
          </p:cNvPr>
          <p:cNvSpPr>
            <a:spLocks noGrp="1"/>
          </p:cNvSpPr>
          <p:nvPr>
            <p:ph type="title"/>
          </p:nvPr>
        </p:nvSpPr>
        <p:spPr>
          <a:xfrm>
            <a:off x="838200" y="-65313"/>
            <a:ext cx="10515600" cy="1073019"/>
          </a:xfrm>
        </p:spPr>
        <p:txBody>
          <a:bodyPr>
            <a:normAutofit/>
          </a:bodyPr>
          <a:lstStyle/>
          <a:p>
            <a:r>
              <a:rPr lang="en-IN" sz="2800" b="1" dirty="0"/>
              <a:t>Be Dependable (We are responsible and accountable in our actions): Behavioural Traits</a:t>
            </a:r>
          </a:p>
        </p:txBody>
      </p:sp>
      <p:sp>
        <p:nvSpPr>
          <p:cNvPr id="3" name="Content Placeholder 2">
            <a:extLst>
              <a:ext uri="{FF2B5EF4-FFF2-40B4-BE49-F238E27FC236}">
                <a16:creationId xmlns:a16="http://schemas.microsoft.com/office/drawing/2014/main" id="{BF03A1EB-ECAF-35A0-DDAC-1EE497272998}"/>
              </a:ext>
            </a:extLst>
          </p:cNvPr>
          <p:cNvSpPr>
            <a:spLocks noGrp="1"/>
          </p:cNvSpPr>
          <p:nvPr>
            <p:ph idx="1"/>
          </p:nvPr>
        </p:nvSpPr>
        <p:spPr>
          <a:xfrm>
            <a:off x="838200" y="942392"/>
            <a:ext cx="10515600" cy="6120881"/>
          </a:xfrm>
        </p:spPr>
        <p:txBody>
          <a:bodyPr>
            <a:normAutofit/>
          </a:bodyPr>
          <a:lstStyle/>
          <a:p>
            <a:pPr marL="0" indent="0">
              <a:buNone/>
            </a:pPr>
            <a:r>
              <a:rPr lang="en-US" sz="1800" b="1" u="sng" dirty="0">
                <a:effectLst>
                  <a:outerShdw blurRad="38100" dist="38100" dir="2700000" algn="tl">
                    <a:srgbClr val="000000">
                      <a:alpha val="43137"/>
                    </a:srgbClr>
                  </a:outerShdw>
                </a:effectLst>
              </a:rPr>
              <a:t>1. Accountability</a:t>
            </a:r>
            <a:r>
              <a:rPr lang="en-US" sz="1800" b="1" dirty="0"/>
              <a:t>:</a:t>
            </a:r>
            <a:r>
              <a:rPr lang="en-US" sz="1800" dirty="0"/>
              <a:t> Follows through on commitments and promises, ensuring they meet deadlines and deliver high-quality work.</a:t>
            </a:r>
          </a:p>
          <a:p>
            <a:pPr marL="514350" indent="-514350">
              <a:buFont typeface="+mj-lt"/>
              <a:buAutoNum type="alphaLcPeriod"/>
            </a:pPr>
            <a:r>
              <a:rPr lang="en-US" sz="1800" dirty="0"/>
              <a:t>Give an example of a significant commitment you made at work. How did you ensure you fulfilled it?</a:t>
            </a:r>
          </a:p>
          <a:p>
            <a:pPr marL="514350" indent="-514350">
              <a:buFont typeface="+mj-lt"/>
              <a:buAutoNum type="alphaLcPeriod"/>
            </a:pPr>
            <a:r>
              <a:rPr lang="en-US" sz="1800" dirty="0"/>
              <a:t>Describe a situation where you had to make a personal sacrifice to meet a work commitment. How did you handle it?</a:t>
            </a:r>
          </a:p>
          <a:p>
            <a:pPr marL="514350" indent="-514350">
              <a:buFont typeface="+mj-lt"/>
              <a:buAutoNum type="alphaLcPeriod"/>
            </a:pPr>
            <a:r>
              <a:rPr lang="en-US" sz="1800" dirty="0"/>
              <a:t>Describe a situation where you had to hold yourself accountable for meeting a goal. What was the goal, and how did you ensure you achieved it?</a:t>
            </a:r>
          </a:p>
          <a:p>
            <a:pPr marL="514350" indent="-514350">
              <a:buFont typeface="+mj-lt"/>
              <a:buAutoNum type="alphaLcPeriod"/>
            </a:pPr>
            <a:r>
              <a:rPr kumimoji="0" lang="en-US" altLang="en-US" sz="1800" b="0" i="0" u="none" strike="noStrike" cap="none" normalizeH="0" baseline="0" dirty="0">
                <a:ln>
                  <a:noFill/>
                </a:ln>
                <a:solidFill>
                  <a:schemeClr val="tx1"/>
                </a:solidFill>
                <a:effectLst/>
                <a:latin typeface="Arial" panose="020B0604020202020204" pitchFamily="34" charset="0"/>
              </a:rPr>
              <a:t>Can you give an example of a situation where you noticed a problem before anyone else did? How did you take ownership of resolving it?</a:t>
            </a:r>
            <a:endParaRPr lang="en-US" sz="1800" dirty="0"/>
          </a:p>
          <a:p>
            <a:pPr marL="514350" indent="-514350">
              <a:buFont typeface="+mj-lt"/>
              <a:buAutoNum type="alphaLcPeriod"/>
            </a:pPr>
            <a:r>
              <a:rPr lang="en-US" sz="1800" dirty="0"/>
              <a:t>Describe a situation where a team member was unavailable, and you had to cover for them. How did you handle the additional responsibilities?</a:t>
            </a:r>
          </a:p>
          <a:p>
            <a:pPr marL="514350" indent="-514350">
              <a:buFont typeface="+mj-lt"/>
              <a:buAutoNum type="alphaLcPeriod"/>
            </a:pPr>
            <a:r>
              <a:rPr lang="en-US" sz="1800" dirty="0"/>
              <a:t>Tell me about a project or task that you took ownership of from start to finish. How did you manage it?</a:t>
            </a:r>
          </a:p>
          <a:p>
            <a:r>
              <a:rPr lang="en-IN" sz="1800" b="1" u="sng" kern="100"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rPr>
              <a:t>Situation Based Question</a:t>
            </a:r>
            <a:r>
              <a:rPr lang="en-IN" sz="1800" kern="100" dirty="0">
                <a:latin typeface="Calibri" panose="020F0502020204030204" pitchFamily="34" charset="0"/>
                <a:ea typeface="Calibri" panose="020F0502020204030204" pitchFamily="34" charset="0"/>
                <a:cs typeface="Times New Roman" panose="02020603050405020304" pitchFamily="18" charset="0"/>
              </a:rPr>
              <a:t>:</a:t>
            </a:r>
          </a:p>
          <a:p>
            <a:pPr marL="342900" indent="-342900">
              <a:buAutoNum type="alphaLcParenR"/>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Imagine you are part of a team working on a critical project with a tight deadline. Each team member has specific responsibilities, but halfway through the project, you realize that one of your tasks has fallen behind due to an error you made in the initial stages. This delay could potentially jeopardize the entire project’s timeline. What steps would you take immediately upon realizing the error?</a:t>
            </a:r>
          </a:p>
          <a:p>
            <a:pPr>
              <a:buFont typeface="Wingdings" panose="05000000000000000000" pitchFamily="2" charset="2"/>
              <a:buChar char="Ø"/>
            </a:pPr>
            <a:r>
              <a:rPr lang="en-IN" sz="1800" kern="100" dirty="0">
                <a:latin typeface="Calibri" panose="020F0502020204030204" pitchFamily="34" charset="0"/>
                <a:ea typeface="Calibri" panose="020F0502020204030204" pitchFamily="34" charset="0"/>
                <a:cs typeface="Times New Roman" panose="02020603050405020304" pitchFamily="18" charset="0"/>
              </a:rPr>
              <a:t>________________________________________________________________________________________</a:t>
            </a:r>
          </a:p>
          <a:p>
            <a:pPr marL="0" indent="0">
              <a:buNone/>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_________________________________________________________________________________________.</a:t>
            </a:r>
          </a:p>
          <a:p>
            <a:pPr marL="0" indent="0">
              <a:buNone/>
            </a:pPr>
            <a:endParaRPr lang="en-IN" sz="19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sz="1900" kern="100" dirty="0">
              <a:effectLst/>
              <a:latin typeface="Calibri" panose="020F0502020204030204" pitchFamily="34" charset="0"/>
              <a:ea typeface="Calibri" panose="020F0502020204030204" pitchFamily="34" charset="0"/>
              <a:cs typeface="Times New Roman" panose="02020603050405020304" pitchFamily="18" charset="0"/>
            </a:endParaRPr>
          </a:p>
          <a:p>
            <a:pPr marL="514350" indent="-514350">
              <a:buFont typeface="+mj-lt"/>
              <a:buAutoNum type="alphaLcPeriod"/>
            </a:pPr>
            <a:endParaRPr lang="en-US" sz="1900" dirty="0"/>
          </a:p>
          <a:p>
            <a:pPr marL="514350" indent="-514350">
              <a:buFont typeface="+mj-lt"/>
              <a:buAutoNum type="alphaLcPeriod"/>
            </a:pPr>
            <a:endParaRPr lang="en-US" sz="2600" dirty="0"/>
          </a:p>
          <a:p>
            <a:endParaRPr lang="en-IN" dirty="0"/>
          </a:p>
        </p:txBody>
      </p:sp>
    </p:spTree>
    <p:extLst>
      <p:ext uri="{BB962C8B-B14F-4D97-AF65-F5344CB8AC3E}">
        <p14:creationId xmlns:p14="http://schemas.microsoft.com/office/powerpoint/2010/main" val="1278186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E0C8EAC-90AC-92BA-103F-E496431BFA90}"/>
              </a:ext>
            </a:extLst>
          </p:cNvPr>
          <p:cNvSpPr>
            <a:spLocks noGrp="1"/>
          </p:cNvSpPr>
          <p:nvPr>
            <p:ph idx="1"/>
          </p:nvPr>
        </p:nvSpPr>
        <p:spPr>
          <a:xfrm>
            <a:off x="838200" y="0"/>
            <a:ext cx="10515600" cy="6858000"/>
          </a:xfrm>
        </p:spPr>
        <p:txBody>
          <a:bodyPr>
            <a:normAutofit fontScale="92500" lnSpcReduction="20000"/>
          </a:bodyPr>
          <a:lstStyle/>
          <a:p>
            <a:pPr marL="0" indent="0">
              <a:buNone/>
            </a:pPr>
            <a:r>
              <a:rPr lang="en-US" sz="2100" b="1" u="sng" dirty="0">
                <a:effectLst>
                  <a:outerShdw blurRad="38100" dist="38100" dir="2700000" algn="tl">
                    <a:srgbClr val="000000">
                      <a:alpha val="43137"/>
                    </a:srgbClr>
                  </a:outerShdw>
                </a:effectLst>
              </a:rPr>
              <a:t>2.Consistency</a:t>
            </a:r>
            <a:r>
              <a:rPr lang="en-US" sz="2100" b="1" dirty="0"/>
              <a:t>:</a:t>
            </a:r>
            <a:r>
              <a:rPr lang="en-US" sz="2100" dirty="0"/>
              <a:t> </a:t>
            </a:r>
            <a:r>
              <a:rPr lang="en-US" sz="2200" dirty="0"/>
              <a:t>Demonstrates steady and predictable performance, maintaining a high standard of work.</a:t>
            </a:r>
          </a:p>
          <a:p>
            <a:pPr marL="514350" indent="-514350">
              <a:buAutoNum type="alphaLcPeriod"/>
            </a:pPr>
            <a:r>
              <a:rPr lang="en-US" sz="2200" dirty="0"/>
              <a:t>Give an example of how you maintain high performance and consistency in your work.</a:t>
            </a:r>
          </a:p>
          <a:p>
            <a:pPr marL="514350" indent="-514350">
              <a:buAutoNum type="alphaLcPeriod"/>
            </a:pPr>
            <a:r>
              <a:rPr lang="en-US" sz="2200" dirty="0"/>
              <a:t>Describe a situation where you had to perform routine tasks. How do you keep yourself motivated and ensure consistent quality?</a:t>
            </a:r>
          </a:p>
          <a:p>
            <a:r>
              <a:rPr lang="en-US" sz="2200" b="1" u="sng" dirty="0">
                <a:effectLst>
                  <a:outerShdw blurRad="38100" dist="38100" dir="2700000" algn="tl">
                    <a:srgbClr val="000000">
                      <a:alpha val="43137"/>
                    </a:srgbClr>
                  </a:outerShdw>
                </a:effectLst>
              </a:rPr>
              <a:t>Situation Based Question:</a:t>
            </a:r>
          </a:p>
          <a:p>
            <a:pPr marL="0" indent="0">
              <a:buNone/>
            </a:pPr>
            <a:r>
              <a:rPr lang="en-US" sz="2200" dirty="0"/>
              <a:t>a) Imagine you are part of a team working on a critical project with multiple phases and tight deadlines. Your role involves ensuring that all deliverables meet high-quality standards and are submitted on time. Recently, you've noticed that some tasks are being completed inconsistently, affecting the overall project quality and timeline. How would you address this issue to ensure your work and the team's deliverables.</a:t>
            </a:r>
          </a:p>
          <a:p>
            <a:pPr>
              <a:buFont typeface="Wingdings" panose="05000000000000000000" pitchFamily="2" charset="2"/>
              <a:buChar char="Ø"/>
            </a:pPr>
            <a:r>
              <a:rPr lang="en-US" sz="2100" dirty="0"/>
              <a:t>___________________________________________________________________________________</a:t>
            </a:r>
          </a:p>
          <a:p>
            <a:pPr marL="0" indent="0">
              <a:buNone/>
            </a:pPr>
            <a:r>
              <a:rPr lang="en-US" sz="2100" dirty="0"/>
              <a:t>____________________________________________________________________________________.</a:t>
            </a:r>
          </a:p>
          <a:p>
            <a:pPr marL="0" indent="0">
              <a:buNone/>
            </a:pPr>
            <a:r>
              <a:rPr lang="en-US" sz="2200" b="1" u="sng" dirty="0">
                <a:effectLst>
                  <a:outerShdw blurRad="38100" dist="38100" dir="2700000" algn="tl">
                    <a:srgbClr val="000000">
                      <a:alpha val="43137"/>
                    </a:srgbClr>
                  </a:outerShdw>
                </a:effectLst>
              </a:rPr>
              <a:t>3. Adaptability to change: </a:t>
            </a:r>
          </a:p>
          <a:p>
            <a:pPr marL="514350" indent="-514350">
              <a:buAutoNum type="alphaLcPeriod"/>
            </a:pPr>
            <a:r>
              <a:rPr lang="en-US" sz="2200" dirty="0"/>
              <a:t>Tell me about a time when you had to adapt to significant changes at work. How did you remain reliable and dependable during this period?</a:t>
            </a:r>
          </a:p>
          <a:p>
            <a:pPr marL="514350" indent="-514350">
              <a:buAutoNum type="alphaLcPeriod"/>
            </a:pPr>
            <a:r>
              <a:rPr lang="en-US" sz="2200" dirty="0"/>
              <a:t>Describe a situation where unexpected changes occurred. How did you adjust your plans to stay on track?</a:t>
            </a:r>
          </a:p>
          <a:p>
            <a:pPr>
              <a:buFont typeface="Wingdings" panose="05000000000000000000" pitchFamily="2" charset="2"/>
              <a:buChar char="§"/>
            </a:pPr>
            <a:r>
              <a:rPr lang="en-US" sz="2200" b="1" u="sng" dirty="0">
                <a:effectLst>
                  <a:outerShdw blurRad="38100" dist="38100" dir="2700000" algn="tl">
                    <a:srgbClr val="000000">
                      <a:alpha val="43137"/>
                    </a:srgbClr>
                  </a:outerShdw>
                </a:effectLst>
              </a:rPr>
              <a:t>Situation Based Question:</a:t>
            </a:r>
          </a:p>
          <a:p>
            <a:pPr marL="342900" indent="-342900">
              <a:buAutoNum type="alphaLcParenR"/>
            </a:pPr>
            <a:r>
              <a:rPr lang="en-IN" sz="2200" kern="100" dirty="0">
                <a:effectLst/>
                <a:latin typeface="Calibri" panose="020F0502020204030204" pitchFamily="34" charset="0"/>
                <a:ea typeface="Calibri" panose="020F0502020204030204" pitchFamily="34" charset="0"/>
                <a:cs typeface="Times New Roman" panose="02020603050405020304" pitchFamily="18" charset="0"/>
              </a:rPr>
              <a:t>Imagine you are leading a project that has been meticulously planned for months. Suddenly, due to a shift in market conditions, the entire project scope needs to change drastically, and the deadline has been moved up by several weeks. How would you manage this transition, ensure your team stays motivated, and deliver the project on the new timeline?“</a:t>
            </a:r>
          </a:p>
          <a:p>
            <a:pPr>
              <a:buFont typeface="Wingdings" panose="05000000000000000000" pitchFamily="2" charset="2"/>
              <a:buChar char="Ø"/>
            </a:pPr>
            <a:r>
              <a:rPr lang="en-IN" sz="1800" kern="100" dirty="0">
                <a:latin typeface="Calibri" panose="020F0502020204030204" pitchFamily="34" charset="0"/>
                <a:ea typeface="Calibri" panose="020F0502020204030204" pitchFamily="34" charset="0"/>
                <a:cs typeface="Times New Roman" panose="02020603050405020304" pitchFamily="18" charset="0"/>
              </a:rPr>
              <a:t>_______________________________________________________________________________________.</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1800" dirty="0"/>
          </a:p>
          <a:p>
            <a:pPr marL="514350" indent="-514350">
              <a:buAutoNum type="alphaLcPeriod"/>
            </a:pPr>
            <a:endParaRPr lang="en-IN" dirty="0"/>
          </a:p>
        </p:txBody>
      </p:sp>
    </p:spTree>
    <p:extLst>
      <p:ext uri="{BB962C8B-B14F-4D97-AF65-F5344CB8AC3E}">
        <p14:creationId xmlns:p14="http://schemas.microsoft.com/office/powerpoint/2010/main" val="27269812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9DA3176-F140-71FB-FFF9-7A3F5F39970B}"/>
              </a:ext>
            </a:extLst>
          </p:cNvPr>
          <p:cNvSpPr>
            <a:spLocks noGrp="1"/>
          </p:cNvSpPr>
          <p:nvPr>
            <p:ph idx="1"/>
          </p:nvPr>
        </p:nvSpPr>
        <p:spPr>
          <a:xfrm>
            <a:off x="838200" y="205273"/>
            <a:ext cx="10515600" cy="6475445"/>
          </a:xfrm>
        </p:spPr>
        <p:txBody>
          <a:bodyPr>
            <a:normAutofit/>
          </a:bodyPr>
          <a:lstStyle/>
          <a:p>
            <a:pPr marL="0" indent="0">
              <a:buNone/>
            </a:pPr>
            <a:r>
              <a:rPr lang="en-IN" sz="1900" b="1" u="sng" dirty="0">
                <a:effectLst>
                  <a:outerShdw blurRad="38100" dist="38100" dir="2700000" algn="tl">
                    <a:srgbClr val="000000">
                      <a:alpha val="43137"/>
                    </a:srgbClr>
                  </a:outerShdw>
                </a:effectLst>
              </a:rPr>
              <a:t>4</a:t>
            </a:r>
            <a:r>
              <a:rPr lang="en-IN" sz="2000" b="1" u="sng" dirty="0">
                <a:effectLst>
                  <a:outerShdw blurRad="38100" dist="38100" dir="2700000" algn="tl">
                    <a:srgbClr val="000000">
                      <a:alpha val="43137"/>
                    </a:srgbClr>
                  </a:outerShdw>
                </a:effectLst>
              </a:rPr>
              <a:t>. Reliability:</a:t>
            </a:r>
          </a:p>
          <a:p>
            <a:pPr marL="0" indent="0">
              <a:buNone/>
            </a:pPr>
            <a:r>
              <a:rPr lang="en-US" sz="2000" dirty="0"/>
              <a:t>a) How do you manage multiple commitments to ensure you meet all deadlines?</a:t>
            </a:r>
          </a:p>
          <a:p>
            <a:pPr marL="0" indent="0">
              <a:buNone/>
            </a:pPr>
            <a:r>
              <a:rPr lang="en-US" sz="2000" dirty="0"/>
              <a:t>b) Share an example of a time when you provided significant support to a team member.</a:t>
            </a:r>
          </a:p>
          <a:p>
            <a:pPr marL="0" marR="0" lvl="0" indent="0">
              <a:lnSpc>
                <a:spcPct val="107000"/>
              </a:lnSpc>
              <a:spcBef>
                <a:spcPts val="0"/>
              </a:spcBef>
              <a:spcAft>
                <a:spcPts val="0"/>
              </a:spcAft>
              <a:buNone/>
              <a:tabLst>
                <a:tab pos="2141855" algn="l"/>
              </a:tabLst>
            </a:pP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nSpc>
                <a:spcPct val="107000"/>
              </a:lnSpc>
              <a:spcBef>
                <a:spcPts val="0"/>
              </a:spcBef>
              <a:spcAft>
                <a:spcPts val="0"/>
              </a:spcAft>
              <a:buNone/>
              <a:tabLst>
                <a:tab pos="2141855" algn="l"/>
              </a:tabLst>
            </a:pP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c) can you give me an example of a time when you had to meet a tight deadline or handle a high-pressure situation at work? How did you ensure you delivered on time and maintained quality?"</a:t>
            </a:r>
          </a:p>
          <a:p>
            <a:pPr marL="0" marR="0" lvl="0" indent="0">
              <a:lnSpc>
                <a:spcPct val="107000"/>
              </a:lnSpc>
              <a:spcBef>
                <a:spcPts val="0"/>
              </a:spcBef>
              <a:spcAft>
                <a:spcPts val="800"/>
              </a:spcAft>
              <a:buNone/>
              <a:tabLst>
                <a:tab pos="2141855" algn="l"/>
              </a:tabLst>
            </a:pPr>
            <a:endParaRPr lang="en-IN" sz="2000" kern="100" dirty="0">
              <a:latin typeface="Calibri" panose="020F0502020204030204" pitchFamily="34" charset="0"/>
              <a:ea typeface="Calibri" panose="020F0502020204030204" pitchFamily="34" charset="0"/>
              <a:cs typeface="Times New Roman" panose="02020603050405020304" pitchFamily="18" charset="0"/>
            </a:endParaRPr>
          </a:p>
          <a:p>
            <a:pPr marL="0" marR="0" lvl="0" indent="0">
              <a:lnSpc>
                <a:spcPct val="107000"/>
              </a:lnSpc>
              <a:spcBef>
                <a:spcPts val="0"/>
              </a:spcBef>
              <a:spcAft>
                <a:spcPts val="800"/>
              </a:spcAft>
              <a:buNone/>
              <a:tabLst>
                <a:tab pos="2141855" algn="l"/>
              </a:tabLst>
            </a:pP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d) Tell me about a time when you had to collaborate with a difficult or unreliable team member. How did you manage to work effectively together and still achieve the desired outcome </a:t>
            </a:r>
          </a:p>
          <a:p>
            <a:pPr marR="0" lvl="0">
              <a:lnSpc>
                <a:spcPct val="107000"/>
              </a:lnSpc>
              <a:spcBef>
                <a:spcPts val="0"/>
              </a:spcBef>
              <a:spcAft>
                <a:spcPts val="800"/>
              </a:spcAft>
              <a:buFont typeface="Wingdings" panose="05000000000000000000" pitchFamily="2" charset="2"/>
              <a:buChar char="§"/>
              <a:tabLst>
                <a:tab pos="2141855" algn="l"/>
              </a:tabLst>
            </a:pPr>
            <a:r>
              <a:rPr lang="en-IN" sz="2000" b="1" u="sng" kern="100"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rPr>
              <a:t>Situation Based Question:</a:t>
            </a:r>
          </a:p>
          <a:p>
            <a:pPr marL="342900" marR="0" lvl="0" indent="-342900">
              <a:lnSpc>
                <a:spcPct val="107000"/>
              </a:lnSpc>
              <a:spcBef>
                <a:spcPts val="0"/>
              </a:spcBef>
              <a:spcAft>
                <a:spcPts val="800"/>
              </a:spcAft>
              <a:buAutoNum type="alphaLcParenR"/>
              <a:tabLst>
                <a:tab pos="2141855" algn="l"/>
              </a:tabLst>
            </a:pPr>
            <a:r>
              <a:rPr lang="en-IN" sz="2000" dirty="0">
                <a:effectLst/>
                <a:latin typeface="Calibri" panose="020F0502020204030204" pitchFamily="34" charset="0"/>
                <a:ea typeface="Calibri" panose="020F0502020204030204" pitchFamily="34" charset="0"/>
                <a:cs typeface="Times New Roman" panose="02020603050405020304" pitchFamily="18" charset="0"/>
              </a:rPr>
              <a:t>Imagine you're responsible for managing a critical client project that requires weekly status updates and adherence to strict deadlines. One week, due to unforeseen circumstances, you realize you won't be able to meet the deadline for submitting the status report. How would you handle this situation to ensure both the client's expectations are met and the project stays on track?</a:t>
            </a:r>
          </a:p>
          <a:p>
            <a:pPr marR="0" lvl="0">
              <a:lnSpc>
                <a:spcPct val="107000"/>
              </a:lnSpc>
              <a:spcBef>
                <a:spcPts val="0"/>
              </a:spcBef>
              <a:spcAft>
                <a:spcPts val="800"/>
              </a:spcAft>
              <a:buFont typeface="Wingdings" panose="05000000000000000000" pitchFamily="2" charset="2"/>
              <a:buChar char="Ø"/>
              <a:tabLst>
                <a:tab pos="2141855" algn="l"/>
              </a:tabLst>
            </a:pPr>
            <a:r>
              <a:rPr lang="en-IN" sz="1800" kern="100" dirty="0">
                <a:latin typeface="Calibri" panose="020F0502020204030204" pitchFamily="34" charset="0"/>
                <a:ea typeface="Calibri" panose="020F0502020204030204" pitchFamily="34" charset="0"/>
                <a:cs typeface="Times New Roman" panose="02020603050405020304" pitchFamily="18" charset="0"/>
              </a:rPr>
              <a:t>________________________________________________________________________________________</a:t>
            </a:r>
          </a:p>
          <a:p>
            <a:pPr marL="0" marR="0" lvl="0" indent="0">
              <a:lnSpc>
                <a:spcPct val="107000"/>
              </a:lnSpc>
              <a:spcBef>
                <a:spcPts val="0"/>
              </a:spcBef>
              <a:spcAft>
                <a:spcPts val="800"/>
              </a:spcAft>
              <a:buNone/>
              <a:tabLst>
                <a:tab pos="2141855" algn="l"/>
              </a:tabLst>
            </a:pPr>
            <a:r>
              <a:rPr lang="en-IN" sz="1800" kern="100" dirty="0">
                <a:latin typeface="Calibri" panose="020F0502020204030204" pitchFamily="34" charset="0"/>
                <a:ea typeface="Calibri" panose="020F0502020204030204" pitchFamily="34" charset="0"/>
                <a:cs typeface="Times New Roman" panose="02020603050405020304" pitchFamily="18" charset="0"/>
              </a:rPr>
              <a:t>_________________________________________________________________________________________.</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1900" dirty="0"/>
          </a:p>
          <a:p>
            <a:pPr marL="742950" lvl="1" indent="-285750">
              <a:buFont typeface="+mj-lt"/>
              <a:buAutoNum type="arabicPeriod" startAt="9"/>
            </a:pPr>
            <a:endParaRPr lang="en-US" sz="1900" dirty="0"/>
          </a:p>
          <a:p>
            <a:pPr marL="514350" indent="-514350">
              <a:buAutoNum type="alphaLcPeriod"/>
            </a:pPr>
            <a:endParaRPr lang="en-US" dirty="0"/>
          </a:p>
          <a:p>
            <a:pPr marL="0" indent="0">
              <a:buNone/>
            </a:pPr>
            <a:endParaRPr lang="en-IN" dirty="0"/>
          </a:p>
        </p:txBody>
      </p:sp>
    </p:spTree>
    <p:extLst>
      <p:ext uri="{BB962C8B-B14F-4D97-AF65-F5344CB8AC3E}">
        <p14:creationId xmlns:p14="http://schemas.microsoft.com/office/powerpoint/2010/main" val="14164284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601F3-3084-1076-B608-321B42B46499}"/>
              </a:ext>
            </a:extLst>
          </p:cNvPr>
          <p:cNvSpPr>
            <a:spLocks noGrp="1"/>
          </p:cNvSpPr>
          <p:nvPr>
            <p:ph type="title"/>
          </p:nvPr>
        </p:nvSpPr>
        <p:spPr>
          <a:xfrm>
            <a:off x="838200" y="65315"/>
            <a:ext cx="10515600" cy="1156995"/>
          </a:xfrm>
        </p:spPr>
        <p:txBody>
          <a:bodyPr>
            <a:normAutofit/>
          </a:bodyPr>
          <a:lstStyle/>
          <a:p>
            <a:r>
              <a:rPr lang="en-IN" sz="2800" dirty="0"/>
              <a:t>Be Innovative (We question “What is” and work for “What can be”) Behavioural Traits:</a:t>
            </a:r>
          </a:p>
        </p:txBody>
      </p:sp>
      <p:sp>
        <p:nvSpPr>
          <p:cNvPr id="3" name="Content Placeholder 2">
            <a:extLst>
              <a:ext uri="{FF2B5EF4-FFF2-40B4-BE49-F238E27FC236}">
                <a16:creationId xmlns:a16="http://schemas.microsoft.com/office/drawing/2014/main" id="{29DA3176-F140-71FB-FFF9-7A3F5F39970B}"/>
              </a:ext>
            </a:extLst>
          </p:cNvPr>
          <p:cNvSpPr>
            <a:spLocks noGrp="1"/>
          </p:cNvSpPr>
          <p:nvPr>
            <p:ph idx="1"/>
          </p:nvPr>
        </p:nvSpPr>
        <p:spPr>
          <a:xfrm>
            <a:off x="838200" y="1101012"/>
            <a:ext cx="10515600" cy="5075951"/>
          </a:xfrm>
        </p:spPr>
        <p:txBody>
          <a:bodyPr>
            <a:normAutofit/>
          </a:bodyPr>
          <a:lstStyle/>
          <a:p>
            <a:r>
              <a:rPr lang="en-US" sz="2000" dirty="0"/>
              <a:t>To assess their ability to think creatively, solve problems, and envision new possibilities.</a:t>
            </a:r>
          </a:p>
          <a:p>
            <a:r>
              <a:rPr lang="en-US" sz="2000" b="1" u="sng" dirty="0">
                <a:effectLst>
                  <a:outerShdw blurRad="38100" dist="38100" dir="2700000" algn="tl">
                    <a:srgbClr val="000000">
                      <a:alpha val="43137"/>
                    </a:srgbClr>
                  </a:outerShdw>
                </a:effectLst>
              </a:rPr>
              <a:t>Collaboration and Innovation:</a:t>
            </a:r>
          </a:p>
          <a:p>
            <a:pPr>
              <a:buFont typeface="Arial" panose="020B0604020202020204" pitchFamily="34" charset="0"/>
              <a:buChar char="•"/>
            </a:pPr>
            <a:r>
              <a:rPr lang="en-US" sz="2000" dirty="0"/>
              <a:t>Can you provide an example of a time when you collaborated with others to generate innovative ideas? What was your role in the process?</a:t>
            </a:r>
          </a:p>
          <a:p>
            <a:pPr>
              <a:buFont typeface="Arial" panose="020B0604020202020204" pitchFamily="34" charset="0"/>
              <a:buChar char="•"/>
            </a:pPr>
            <a:r>
              <a:rPr lang="en-US" sz="2000" dirty="0"/>
              <a:t>Describe a successful innovation that resulted from a team effort. How did you contribute to this innovation?</a:t>
            </a:r>
          </a:p>
          <a:p>
            <a:pPr>
              <a:buFont typeface="Arial" panose="020B0604020202020204" pitchFamily="34" charset="0"/>
              <a:buChar char="•"/>
            </a:pPr>
            <a:r>
              <a:rPr lang="en-US" sz="2000" b="1" u="sng" dirty="0">
                <a:effectLst>
                  <a:outerShdw blurRad="38100" dist="38100" dir="2700000" algn="tl">
                    <a:srgbClr val="000000">
                      <a:alpha val="43137"/>
                    </a:srgbClr>
                  </a:outerShdw>
                </a:effectLst>
              </a:rPr>
              <a:t>Situation Based Question:</a:t>
            </a:r>
          </a:p>
          <a:p>
            <a:pPr marL="457200" indent="-457200">
              <a:buAutoNum type="alphaLcParenR"/>
            </a:pP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Imagine your company is facing a significant challenge: a key competitor has just launched a new product that threatens to disrupt your market position. Your team has been tasked with coming up with innovative ideas to not only counter this new product but also to leapfrog the competition. How would you approach generating, developing, and implementing these innovative ideas within a limited timeframe and with constrained resources?</a:t>
            </a:r>
          </a:p>
          <a:p>
            <a:pPr>
              <a:buFont typeface="Wingdings" panose="05000000000000000000" pitchFamily="2" charset="2"/>
              <a:buChar char="Ø"/>
            </a:pPr>
            <a:r>
              <a:rPr lang="en-IN" sz="1900" kern="100" dirty="0">
                <a:latin typeface="Calibri" panose="020F0502020204030204" pitchFamily="34" charset="0"/>
                <a:ea typeface="Calibri" panose="020F0502020204030204" pitchFamily="34" charset="0"/>
                <a:cs typeface="Times New Roman" panose="02020603050405020304" pitchFamily="18" charset="0"/>
              </a:rPr>
              <a:t>___________________________________________________________________________________</a:t>
            </a:r>
          </a:p>
          <a:p>
            <a:pPr marL="0" indent="0">
              <a:buNone/>
            </a:pPr>
            <a:r>
              <a:rPr lang="en-IN" sz="1900" kern="100" dirty="0">
                <a:latin typeface="Calibri" panose="020F0502020204030204" pitchFamily="34" charset="0"/>
                <a:ea typeface="Calibri" panose="020F0502020204030204" pitchFamily="34" charset="0"/>
                <a:cs typeface="Times New Roman" panose="02020603050405020304" pitchFamily="18" charset="0"/>
              </a:rPr>
              <a:t>_____________________________________________________________________________________.</a:t>
            </a:r>
            <a:endParaRPr lang="en-IN" sz="19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3998455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1FAA141-E52D-B31E-EE7C-D91C93F3B3AC}"/>
              </a:ext>
            </a:extLst>
          </p:cNvPr>
          <p:cNvSpPr>
            <a:spLocks noGrp="1"/>
          </p:cNvSpPr>
          <p:nvPr>
            <p:ph idx="1"/>
          </p:nvPr>
        </p:nvSpPr>
        <p:spPr>
          <a:xfrm>
            <a:off x="838200" y="1002665"/>
            <a:ext cx="10515600" cy="4351338"/>
          </a:xfrm>
        </p:spPr>
        <p:txBody>
          <a:bodyPr>
            <a:normAutofit fontScale="92500" lnSpcReduction="10000"/>
          </a:bodyPr>
          <a:lstStyle/>
          <a:p>
            <a:r>
              <a:rPr lang="en-US" b="1" u="sng" dirty="0">
                <a:effectLst>
                  <a:outerShdw blurRad="38100" dist="38100" dir="2700000" algn="tl">
                    <a:srgbClr val="000000">
                      <a:alpha val="43137"/>
                    </a:srgbClr>
                  </a:outerShdw>
                </a:effectLst>
              </a:rPr>
              <a:t>Learns from failures:</a:t>
            </a:r>
          </a:p>
          <a:p>
            <a:pPr>
              <a:buFont typeface="Arial" panose="020B0604020202020204" pitchFamily="34" charset="0"/>
              <a:buChar char="•"/>
            </a:pPr>
            <a:r>
              <a:rPr lang="en-US" dirty="0"/>
              <a:t>Tell me about a time when an innovative idea you proposed did not work out. What did you learn from the experience?</a:t>
            </a:r>
          </a:p>
          <a:p>
            <a:pPr>
              <a:buFont typeface="Arial" panose="020B0604020202020204" pitchFamily="34" charset="0"/>
              <a:buChar char="•"/>
            </a:pPr>
            <a:r>
              <a:rPr lang="en-US" dirty="0"/>
              <a:t>Can you describe a failed project and how you used the lessons learned to achieve success in subsequent projects?</a:t>
            </a:r>
          </a:p>
          <a:p>
            <a:pPr>
              <a:buFont typeface="Arial" panose="020B0604020202020204" pitchFamily="34" charset="0"/>
              <a:buChar char="•"/>
            </a:pPr>
            <a:endParaRPr lang="en-US" dirty="0"/>
          </a:p>
          <a:p>
            <a:pPr>
              <a:buFont typeface="Arial" panose="020B0604020202020204" pitchFamily="34" charset="0"/>
              <a:buChar char="•"/>
            </a:pPr>
            <a:r>
              <a:rPr lang="en-US" b="1" u="sng" dirty="0">
                <a:effectLst>
                  <a:outerShdw blurRad="38100" dist="38100" dir="2700000" algn="tl">
                    <a:srgbClr val="000000">
                      <a:alpha val="43137"/>
                    </a:srgbClr>
                  </a:outerShdw>
                </a:effectLst>
              </a:rPr>
              <a:t>Foresighted:</a:t>
            </a:r>
          </a:p>
          <a:p>
            <a:pPr>
              <a:buFont typeface="Arial" panose="020B0604020202020204" pitchFamily="34" charset="0"/>
              <a:buChar char="•"/>
            </a:pPr>
            <a:r>
              <a:rPr lang="en-US" dirty="0"/>
              <a:t>How would you envision improving our current processes or products? What innovative ideas do you have for the future?</a:t>
            </a:r>
          </a:p>
          <a:p>
            <a:pPr>
              <a:buFont typeface="Arial" panose="020B0604020202020204" pitchFamily="34" charset="0"/>
              <a:buChar char="•"/>
            </a:pPr>
            <a:r>
              <a:rPr lang="en-US" dirty="0"/>
              <a:t>If you had unlimited resources, what innovative project would you pursue for our company? Why?</a:t>
            </a:r>
          </a:p>
          <a:p>
            <a:endParaRPr lang="en-IN" dirty="0"/>
          </a:p>
        </p:txBody>
      </p:sp>
    </p:spTree>
    <p:extLst>
      <p:ext uri="{BB962C8B-B14F-4D97-AF65-F5344CB8AC3E}">
        <p14:creationId xmlns:p14="http://schemas.microsoft.com/office/powerpoint/2010/main" val="31573893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898</TotalTime>
  <Words>2349</Words>
  <Application>Microsoft Office PowerPoint</Application>
  <PresentationFormat>Widescreen</PresentationFormat>
  <Paragraphs>150</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Calibri Light</vt:lpstr>
      <vt:lpstr>Wingdings</vt:lpstr>
      <vt:lpstr>Office Theme</vt:lpstr>
      <vt:lpstr>New Joiner Behavioural Matrix</vt:lpstr>
      <vt:lpstr>The Process</vt:lpstr>
      <vt:lpstr>Be Trustworthy (We always see and do right thing when no one is watching): Behavioural Traits </vt:lpstr>
      <vt:lpstr>PowerPoint Presentation</vt:lpstr>
      <vt:lpstr>Be Dependable (We are responsible and accountable in our actions): Behavioural Traits</vt:lpstr>
      <vt:lpstr>PowerPoint Presentation</vt:lpstr>
      <vt:lpstr>PowerPoint Presentation</vt:lpstr>
      <vt:lpstr>Be Innovative (We question “What is” and work for “What can be”) Behavioural Traits:</vt:lpstr>
      <vt:lpstr>PowerPoint Presentation</vt:lpstr>
      <vt:lpstr>PowerPoint Presentation</vt:lpstr>
      <vt:lpstr>PowerPoint Presentation</vt:lpstr>
      <vt:lpstr>PowerPoint Presentation</vt:lpstr>
      <vt:lpstr>We Care (we develop and celebrate people)</vt:lpstr>
      <vt:lpstr>We Care (we develop and celebrate people)</vt:lpstr>
      <vt:lpstr>We Care (we develop and celebrate people)</vt:lpstr>
      <vt:lpstr>We Care (we develop and celebrate people)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Lennis Mathews</dc:creator>
  <cp:lastModifiedBy>Ankit</cp:lastModifiedBy>
  <cp:revision>32</cp:revision>
  <dcterms:created xsi:type="dcterms:W3CDTF">2023-09-28T05:02:40Z</dcterms:created>
  <dcterms:modified xsi:type="dcterms:W3CDTF">2024-06-28T09:25:17Z</dcterms:modified>
</cp:coreProperties>
</file>