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89" r:id="rId3"/>
    <p:sldId id="309" r:id="rId4"/>
    <p:sldId id="264" r:id="rId5"/>
    <p:sldId id="287" r:id="rId6"/>
    <p:sldId id="259" r:id="rId7"/>
    <p:sldId id="272" r:id="rId8"/>
    <p:sldId id="273" r:id="rId9"/>
    <p:sldId id="274" r:id="rId10"/>
    <p:sldId id="297" r:id="rId11"/>
    <p:sldId id="314" r:id="rId12"/>
    <p:sldId id="257" r:id="rId13"/>
    <p:sldId id="311" r:id="rId14"/>
    <p:sldId id="316" r:id="rId15"/>
    <p:sldId id="317" r:id="rId16"/>
    <p:sldId id="318" r:id="rId17"/>
    <p:sldId id="319" r:id="rId18"/>
    <p:sldId id="320" r:id="rId19"/>
    <p:sldId id="323" r:id="rId20"/>
    <p:sldId id="322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sad Dudhgaonkar" initials="PVD" lastIdx="5" clrIdx="0"/>
  <p:cmAuthor id="1" name="Unknown User" initials="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t\Desktop\static%20results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fillet size vs Max Stress at Design speed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29521468810196"/>
          <c:y val="9.6084694921544228E-2"/>
          <c:w val="0.83876811656283834"/>
          <c:h val="0.7558650638574449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285.7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FAC-45FD-9B42-6D4D0BE412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Sheet7!$D$5:$D$15</c:f>
              <c:numCache>
                <c:formatCode>General</c:formatCode>
                <c:ptCount val="11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</c:numCache>
            </c:numRef>
          </c:cat>
          <c:val>
            <c:numRef>
              <c:f>Sheet7!$E$5:$E$15</c:f>
              <c:numCache>
                <c:formatCode>General</c:formatCode>
                <c:ptCount val="11"/>
                <c:pt idx="0">
                  <c:v>680</c:v>
                </c:pt>
                <c:pt idx="1">
                  <c:v>630</c:v>
                </c:pt>
                <c:pt idx="2">
                  <c:v>550</c:v>
                </c:pt>
                <c:pt idx="3">
                  <c:v>485</c:v>
                </c:pt>
                <c:pt idx="4">
                  <c:v>455</c:v>
                </c:pt>
                <c:pt idx="5">
                  <c:v>356</c:v>
                </c:pt>
                <c:pt idx="6">
                  <c:v>345</c:v>
                </c:pt>
                <c:pt idx="7">
                  <c:v>315</c:v>
                </c:pt>
                <c:pt idx="8">
                  <c:v>290</c:v>
                </c:pt>
                <c:pt idx="9">
                  <c:v>286.57</c:v>
                </c:pt>
                <c:pt idx="10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C-45FD-9B42-6D4D0BE412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axId val="406855024"/>
        <c:axId val="406853384"/>
      </c:barChart>
      <c:catAx>
        <c:axId val="40685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Fillet</a:t>
                </a:r>
                <a:r>
                  <a:rPr lang="en-US" sz="1400" baseline="0"/>
                  <a:t> size in mm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3384"/>
        <c:crosses val="autoZero"/>
        <c:auto val="1"/>
        <c:lblAlgn val="ctr"/>
        <c:lblOffset val="100"/>
        <c:noMultiLvlLbl val="0"/>
      </c:catAx>
      <c:valAx>
        <c:axId val="406853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Max</a:t>
                </a:r>
                <a:r>
                  <a:rPr lang="en-US" sz="1400" baseline="0"/>
                  <a:t> Stress in MPa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F801A-417E-47E1-858C-6E2AD635FF13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F5EE8-2EE9-4AD9-B9B5-89AB19F0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F5EE8-2EE9-4AD9-B9B5-89AB19F00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F5EE8-2EE9-4AD9-B9B5-89AB19F004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9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51F4-D86F-4234-8E21-BF900672A0C2}" type="datetime1">
              <a:rPr lang="en-US" smtClean="0"/>
              <a:t>01-Jun-20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D221-B1D4-4D2B-BD2B-E8C0F87AD690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08B-EA6D-48A0-A582-C1A424218653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597E-9A1C-4624-83F8-284D2118171C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D0A4-71CA-4D0E-ABB3-F3AEB6B4866A}" type="datetime1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F2D8-9457-4473-A6A4-AB05A24C1DF8}" type="datetime1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CED-78AF-4AAF-A55A-222C65373776}" type="datetime1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34F-AE66-475F-88D1-E41BE1249BA6}" type="datetime1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2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B9EB-CF18-48B5-A4E6-CA0016A64EAA}" type="datetime1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782B-70A5-4E24-8FE0-F81CC27503AD}" type="datetime1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55E8-C3EA-4AA2-90E4-133E8C8A0F43}" type="datetime1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6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4B9EA4-2282-4DC0-979B-858B0DCDF30D}" type="datetime1">
              <a:rPr lang="en-US" smtClean="0"/>
              <a:t>01-Jun-20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33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80" y="1574275"/>
            <a:ext cx="10294072" cy="466626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	Structural Strength Analysis of 					OTEC Turbine</a:t>
            </a:r>
            <a:br>
              <a:rPr lang="en-US" sz="5400" dirty="0"/>
            </a:br>
            <a:br>
              <a:rPr lang="en-US" sz="5400" dirty="0"/>
            </a:br>
            <a:r>
              <a:rPr lang="en-US" sz="2200" dirty="0"/>
              <a:t>Under the Guidance 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DR. Prasad Dudhgaonkar [Scientist D] at NIOT</a:t>
            </a:r>
            <a:br>
              <a:rPr lang="en-US" sz="2000" dirty="0"/>
            </a:br>
            <a:r>
              <a:rPr lang="en-US" sz="2000" dirty="0"/>
              <a:t>Dr. R Vijayakumar ASSOC PROF at IITM</a:t>
            </a:r>
            <a:br>
              <a:rPr lang="en-US" sz="2000" dirty="0"/>
            </a:br>
            <a:r>
              <a:rPr lang="en-US" sz="1800" dirty="0"/>
              <a:t>				</a:t>
            </a:r>
            <a:r>
              <a:rPr lang="en-US" sz="2400" dirty="0"/>
              <a:t>					</a:t>
            </a:r>
            <a:r>
              <a:rPr lang="en-US" sz="2800" dirty="0"/>
              <a:t>Presented By</a:t>
            </a:r>
            <a:br>
              <a:rPr lang="en-US" sz="2800" dirty="0"/>
            </a:br>
            <a:r>
              <a:rPr lang="en-US" sz="2800" dirty="0"/>
              <a:t>									Ankit Yadav</a:t>
            </a:r>
            <a:br>
              <a:rPr lang="en-US" sz="2800" dirty="0"/>
            </a:br>
            <a:r>
              <a:rPr lang="en-US" sz="2800" dirty="0"/>
              <a:t>									OE18M008</a:t>
            </a:r>
            <a:br>
              <a:rPr lang="en-US" sz="2800" b="1" dirty="0"/>
            </a:br>
            <a:r>
              <a:rPr lang="en-US" sz="2400" dirty="0"/>
              <a:t>	</a:t>
            </a:r>
            <a:r>
              <a:rPr lang="en-US" sz="2000" b="1" dirty="0"/>
              <a:t>      		  	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1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B062-EA23-4091-A747-9E40AEC3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1" y="796065"/>
            <a:ext cx="5034419" cy="484094"/>
          </a:xfrm>
        </p:spPr>
        <p:txBody>
          <a:bodyPr>
            <a:noAutofit/>
          </a:bodyPr>
          <a:lstStyle/>
          <a:p>
            <a:r>
              <a:rPr lang="en-US" sz="3500" dirty="0"/>
              <a:t>Configuration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15AA7-BE42-49B2-88FC-1D5BFF154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1118795"/>
                <a:ext cx="11690252" cy="5531815"/>
              </a:xfrm>
            </p:spPr>
            <p:txBody>
              <a:bodyPr/>
              <a:lstStyle/>
              <a:p>
                <a:r>
                  <a:rPr lang="en-US" dirty="0"/>
                  <a:t>Disk,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M= 887.8 kg,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159.8 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		</a:t>
                </a:r>
                <a:r>
                  <a:rPr lang="en-US" dirty="0"/>
                  <a:t> M= 358kg,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=86.4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15AA7-BE42-49B2-88FC-1D5BFF154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1118795"/>
                <a:ext cx="11690252" cy="5531815"/>
              </a:xfrm>
              <a:blipFill>
                <a:blip r:embed="rId2"/>
                <a:stretch>
                  <a:fillRect l="-678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F682-5266-4802-BD6A-E51653E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D27F2-DEE0-4356-9D81-697CC594F6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8" y="2041768"/>
            <a:ext cx="5633231" cy="4448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8D2420-8EAF-42EA-A4DC-615CE3C4348A}"/>
              </a:ext>
            </a:extLst>
          </p:cNvPr>
          <p:cNvSpPr txBox="1">
            <a:spLocks/>
          </p:cNvSpPr>
          <p:nvPr/>
        </p:nvSpPr>
        <p:spPr>
          <a:xfrm>
            <a:off x="6656343" y="796065"/>
            <a:ext cx="5034419" cy="484093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ADDB7-19EE-40C3-8E54-A44F73BAFDB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22" y="2041768"/>
            <a:ext cx="5633230" cy="4448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2C9C50-8BCF-4F54-AABD-C5DA1959262C}"/>
              </a:ext>
            </a:extLst>
          </p:cNvPr>
          <p:cNvSpPr txBox="1">
            <a:spLocks/>
          </p:cNvSpPr>
          <p:nvPr/>
        </p:nvSpPr>
        <p:spPr>
          <a:xfrm>
            <a:off x="839096" y="136524"/>
            <a:ext cx="10273553" cy="659541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 of Disk</a:t>
            </a:r>
          </a:p>
        </p:txBody>
      </p:sp>
    </p:spTree>
    <p:extLst>
      <p:ext uri="{BB962C8B-B14F-4D97-AF65-F5344CB8AC3E}">
        <p14:creationId xmlns:p14="http://schemas.microsoft.com/office/powerpoint/2010/main" val="216369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B062-EA23-4091-A747-9E40AEC3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5608"/>
            <a:ext cx="5083580" cy="531340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Configuration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15AA7-BE42-49B2-88FC-1D5BFF154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1036948"/>
                <a:ext cx="11690252" cy="5458120"/>
              </a:xfrm>
            </p:spPr>
            <p:txBody>
              <a:bodyPr/>
              <a:lstStyle/>
              <a:p>
                <a:r>
                  <a:rPr lang="en-US" dirty="0"/>
                  <a:t>Disk,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M= 421kg,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=87.94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dirty="0"/>
                  <a:t> M= 384kg,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=91.8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15AA7-BE42-49B2-88FC-1D5BFF154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1036948"/>
                <a:ext cx="11690252" cy="5458120"/>
              </a:xfrm>
              <a:blipFill>
                <a:blip r:embed="rId2"/>
                <a:stretch>
                  <a:fillRect l="-678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F682-5266-4802-BD6A-E51653E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8D2420-8EAF-42EA-A4DC-615CE3C4348A}"/>
              </a:ext>
            </a:extLst>
          </p:cNvPr>
          <p:cNvSpPr txBox="1">
            <a:spLocks/>
          </p:cNvSpPr>
          <p:nvPr/>
        </p:nvSpPr>
        <p:spPr>
          <a:xfrm>
            <a:off x="6754761" y="505608"/>
            <a:ext cx="4925243" cy="531339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Configuration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D7F7C-E289-4C5B-9524-44330ACFE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1" y="2046893"/>
            <a:ext cx="5721729" cy="4606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83611B-07E7-4A10-A51A-F890FF0DE5F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06" y="2046893"/>
            <a:ext cx="538879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803456-440E-42BE-955C-844AE252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153"/>
            <a:ext cx="10972800" cy="5541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2A41526-B9F6-4BA9-A135-EECE9D1F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0DB8B-83D8-48D2-9BA1-F87702C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90B82-3EE7-4F20-B35C-1C75826F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1" y="91122"/>
            <a:ext cx="5748255" cy="3528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2CA03-1BB8-4A3C-BB16-42D6A51A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5" y="91122"/>
            <a:ext cx="5525416" cy="3337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8DA86-00E2-4EE5-A113-09C39C30282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0" y="3619894"/>
            <a:ext cx="5748255" cy="3081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47434-8E5D-4CC6-A4DD-EAB3CE024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4" y="3619892"/>
            <a:ext cx="5525417" cy="3081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E0F1DC-4149-43B6-8EE7-348B3C026292}"/>
              </a:ext>
            </a:extLst>
          </p:cNvPr>
          <p:cNvSpPr/>
          <p:nvPr/>
        </p:nvSpPr>
        <p:spPr>
          <a:xfrm>
            <a:off x="4732256" y="2215301"/>
            <a:ext cx="1178350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59.711 Hz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E01A0-2078-43FB-8799-EC0AF58EDC45}"/>
              </a:ext>
            </a:extLst>
          </p:cNvPr>
          <p:cNvSpPr/>
          <p:nvPr/>
        </p:nvSpPr>
        <p:spPr>
          <a:xfrm>
            <a:off x="10408761" y="2160311"/>
            <a:ext cx="1178350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62.14 Hz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F6260-1E1D-48B4-8E99-B0311F61E7A6}"/>
              </a:ext>
            </a:extLst>
          </p:cNvPr>
          <p:cNvSpPr>
            <a:spLocks noChangeAspect="1"/>
          </p:cNvSpPr>
          <p:nvPr/>
        </p:nvSpPr>
        <p:spPr>
          <a:xfrm>
            <a:off x="4696119" y="5535108"/>
            <a:ext cx="1178350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83.136 Hz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8ACDA-5D98-4014-BF0A-3806C4A37CAB}"/>
              </a:ext>
            </a:extLst>
          </p:cNvPr>
          <p:cNvSpPr/>
          <p:nvPr/>
        </p:nvSpPr>
        <p:spPr>
          <a:xfrm>
            <a:off x="10399334" y="5648232"/>
            <a:ext cx="1178350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207.5 Hz</a:t>
            </a:r>
          </a:p>
        </p:txBody>
      </p:sp>
    </p:spTree>
    <p:extLst>
      <p:ext uri="{BB962C8B-B14F-4D97-AF65-F5344CB8AC3E}">
        <p14:creationId xmlns:p14="http://schemas.microsoft.com/office/powerpoint/2010/main" val="132205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FA89-3174-4C8C-B8C4-2638078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760"/>
            <a:ext cx="10972800" cy="68629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Refinements of Selected Configuration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37819-9496-4016-88B8-BB0C11C88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357827"/>
              </p:ext>
            </p:extLst>
          </p:nvPr>
        </p:nvGraphicFramePr>
        <p:xfrm>
          <a:off x="776749" y="1120878"/>
          <a:ext cx="10864644" cy="5237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17">
                  <a:extLst>
                    <a:ext uri="{9D8B030D-6E8A-4147-A177-3AD203B41FA5}">
                      <a16:colId xmlns:a16="http://schemas.microsoft.com/office/drawing/2014/main" val="2958177665"/>
                    </a:ext>
                  </a:extLst>
                </a:gridCol>
                <a:gridCol w="968159">
                  <a:extLst>
                    <a:ext uri="{9D8B030D-6E8A-4147-A177-3AD203B41FA5}">
                      <a16:colId xmlns:a16="http://schemas.microsoft.com/office/drawing/2014/main" val="1662744058"/>
                    </a:ext>
                  </a:extLst>
                </a:gridCol>
                <a:gridCol w="894697">
                  <a:extLst>
                    <a:ext uri="{9D8B030D-6E8A-4147-A177-3AD203B41FA5}">
                      <a16:colId xmlns:a16="http://schemas.microsoft.com/office/drawing/2014/main" val="1406250580"/>
                    </a:ext>
                  </a:extLst>
                </a:gridCol>
                <a:gridCol w="935265">
                  <a:extLst>
                    <a:ext uri="{9D8B030D-6E8A-4147-A177-3AD203B41FA5}">
                      <a16:colId xmlns:a16="http://schemas.microsoft.com/office/drawing/2014/main" val="747057"/>
                    </a:ext>
                  </a:extLst>
                </a:gridCol>
                <a:gridCol w="963772">
                  <a:extLst>
                    <a:ext uri="{9D8B030D-6E8A-4147-A177-3AD203B41FA5}">
                      <a16:colId xmlns:a16="http://schemas.microsoft.com/office/drawing/2014/main" val="4213697420"/>
                    </a:ext>
                  </a:extLst>
                </a:gridCol>
                <a:gridCol w="990087">
                  <a:extLst>
                    <a:ext uri="{9D8B030D-6E8A-4147-A177-3AD203B41FA5}">
                      <a16:colId xmlns:a16="http://schemas.microsoft.com/office/drawing/2014/main" val="4116697728"/>
                    </a:ext>
                  </a:extLst>
                </a:gridCol>
                <a:gridCol w="1142492">
                  <a:extLst>
                    <a:ext uri="{9D8B030D-6E8A-4147-A177-3AD203B41FA5}">
                      <a16:colId xmlns:a16="http://schemas.microsoft.com/office/drawing/2014/main" val="4020892394"/>
                    </a:ext>
                  </a:extLst>
                </a:gridCol>
                <a:gridCol w="1035041">
                  <a:extLst>
                    <a:ext uri="{9D8B030D-6E8A-4147-A177-3AD203B41FA5}">
                      <a16:colId xmlns:a16="http://schemas.microsoft.com/office/drawing/2014/main" val="1798794843"/>
                    </a:ext>
                  </a:extLst>
                </a:gridCol>
                <a:gridCol w="1038331">
                  <a:extLst>
                    <a:ext uri="{9D8B030D-6E8A-4147-A177-3AD203B41FA5}">
                      <a16:colId xmlns:a16="http://schemas.microsoft.com/office/drawing/2014/main" val="143204451"/>
                    </a:ext>
                  </a:extLst>
                </a:gridCol>
                <a:gridCol w="1324502">
                  <a:extLst>
                    <a:ext uri="{9D8B030D-6E8A-4147-A177-3AD203B41FA5}">
                      <a16:colId xmlns:a16="http://schemas.microsoft.com/office/drawing/2014/main" val="3706247741"/>
                    </a:ext>
                  </a:extLst>
                </a:gridCol>
                <a:gridCol w="837681">
                  <a:extLst>
                    <a:ext uri="{9D8B030D-6E8A-4147-A177-3AD203B41FA5}">
                      <a16:colId xmlns:a16="http://schemas.microsoft.com/office/drawing/2014/main" val="753802811"/>
                    </a:ext>
                  </a:extLst>
                </a:gridCol>
              </a:tblGrid>
              <a:tr h="13685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S.No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Shaft Día (mm)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of Holes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Hub </a:t>
                      </a:r>
                      <a:r>
                        <a:rPr lang="en-US" sz="1600" dirty="0" err="1">
                          <a:effectLst/>
                        </a:rPr>
                        <a:t>Dia</a:t>
                      </a:r>
                      <a:r>
                        <a:rPr lang="en-US" sz="1600" dirty="0">
                          <a:effectLst/>
                        </a:rPr>
                        <a:t> (mm)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Hub length (mm)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Disk width (mm)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Disk Inertia (Kgm^2)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Mass of Disk (Kg)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Critical Speed (Rpm)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Max Stress at Operation speed (MPa)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 Def. (mm)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385244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91.86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3582.6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474.44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266514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104.87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537.84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2897.4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371.69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395206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3969.1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351.23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039020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636.56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3703.1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380.05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160332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3596.4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155.36 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43272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101.3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3252.6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445.83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49895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575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4319.5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305.61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231243"/>
                  </a:ext>
                </a:extLst>
              </a:tr>
              <a:tr h="50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8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150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7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440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300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50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588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4337.8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280.1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0.36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860832"/>
                  </a:ext>
                </a:extLst>
              </a:tr>
              <a:tr h="703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117.57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614.89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4809.8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249.43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936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102D4-5F16-43C0-A875-C45E1512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AEECA0D-BFEA-4231-A70F-B123B8E6D594}"/>
              </a:ext>
            </a:extLst>
          </p:cNvPr>
          <p:cNvSpPr txBox="1"/>
          <p:nvPr/>
        </p:nvSpPr>
        <p:spPr>
          <a:xfrm>
            <a:off x="11532372" y="5528084"/>
            <a:ext cx="49567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AEECA0D-BFEA-4231-A70F-B123B8E6D594}"/>
              </a:ext>
            </a:extLst>
          </p:cNvPr>
          <p:cNvSpPr txBox="1"/>
          <p:nvPr/>
        </p:nvSpPr>
        <p:spPr>
          <a:xfrm>
            <a:off x="11444288" y="5330825"/>
            <a:ext cx="0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0835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90283E7-A66F-4D45-A886-B6E69BC3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" y="304801"/>
            <a:ext cx="10762957" cy="708072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&amp; </a:t>
            </a:r>
            <a:r>
              <a:rPr lang="en-US" dirty="0" err="1"/>
              <a:t>Rotordynamic</a:t>
            </a:r>
            <a:r>
              <a:rPr lang="en-US" dirty="0"/>
              <a:t> Analysis of Final Design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9EE351-869B-422C-AE44-A4BAD790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1263192"/>
            <a:ext cx="10863606" cy="51187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AC3D9D-26CB-449F-AD77-0471302F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55" y="1012874"/>
            <a:ext cx="6329834" cy="56193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6FE6-7944-462C-B262-6E47FF30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B73DC-84C9-4DC9-B8EB-2287C5CF367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4" y="1005479"/>
            <a:ext cx="5700696" cy="443135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05129E-A97C-4209-A19E-270DFEC9D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96989"/>
              </p:ext>
            </p:extLst>
          </p:nvPr>
        </p:nvGraphicFramePr>
        <p:xfrm>
          <a:off x="846210" y="5353963"/>
          <a:ext cx="3705572" cy="1278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854">
                  <a:extLst>
                    <a:ext uri="{9D8B030D-6E8A-4147-A177-3AD203B41FA5}">
                      <a16:colId xmlns:a16="http://schemas.microsoft.com/office/drawing/2014/main" val="315759975"/>
                    </a:ext>
                  </a:extLst>
                </a:gridCol>
                <a:gridCol w="1384294">
                  <a:extLst>
                    <a:ext uri="{9D8B030D-6E8A-4147-A177-3AD203B41FA5}">
                      <a16:colId xmlns:a16="http://schemas.microsoft.com/office/drawing/2014/main" val="2310677041"/>
                    </a:ext>
                  </a:extLst>
                </a:gridCol>
                <a:gridCol w="1485424">
                  <a:extLst>
                    <a:ext uri="{9D8B030D-6E8A-4147-A177-3AD203B41FA5}">
                      <a16:colId xmlns:a16="http://schemas.microsoft.com/office/drawing/2014/main" val="2422553450"/>
                    </a:ext>
                  </a:extLst>
                </a:gridCol>
              </a:tblGrid>
              <a:tr h="53825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Operational Speed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Design Speed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237364"/>
                  </a:ext>
                </a:extLst>
              </a:tr>
              <a:tr h="27326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3000 RPM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3800 RPM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182215"/>
                  </a:ext>
                </a:extLst>
              </a:tr>
              <a:tr h="466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Stresses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280.1 </a:t>
                      </a:r>
                      <a:r>
                        <a:rPr lang="en-US" sz="1600" u="none" strike="noStrike" dirty="0" err="1">
                          <a:effectLst/>
                        </a:rPr>
                        <a:t>Mpa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449.41 </a:t>
                      </a:r>
                      <a:r>
                        <a:rPr lang="en-US" sz="1600" u="none" strike="noStrike" dirty="0" err="1">
                          <a:effectLst/>
                        </a:rPr>
                        <a:t>Mpa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744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8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E86-B396-4FDC-A26F-B5E435B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354"/>
            <a:ext cx="10972800" cy="64774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&amp; Analysis of Blade Roots, T-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95D6-6E84-4C5B-9089-04F54DF9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E1258-1606-407C-821E-5A087913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2" y="929101"/>
            <a:ext cx="5053884" cy="555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80466-2B60-4BA0-8008-FC49505A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60" y="1168636"/>
            <a:ext cx="6871370" cy="5366510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B0BE238-F770-4D9B-8CBF-0E76C3FFD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84447"/>
              </p:ext>
            </p:extLst>
          </p:nvPr>
        </p:nvGraphicFramePr>
        <p:xfrm>
          <a:off x="7844576" y="1001051"/>
          <a:ext cx="4111553" cy="1331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901">
                  <a:extLst>
                    <a:ext uri="{9D8B030D-6E8A-4147-A177-3AD203B41FA5}">
                      <a16:colId xmlns:a16="http://schemas.microsoft.com/office/drawing/2014/main" val="666442063"/>
                    </a:ext>
                  </a:extLst>
                </a:gridCol>
                <a:gridCol w="1547821">
                  <a:extLst>
                    <a:ext uri="{9D8B030D-6E8A-4147-A177-3AD203B41FA5}">
                      <a16:colId xmlns:a16="http://schemas.microsoft.com/office/drawing/2014/main" val="798950378"/>
                    </a:ext>
                  </a:extLst>
                </a:gridCol>
                <a:gridCol w="1582831">
                  <a:extLst>
                    <a:ext uri="{9D8B030D-6E8A-4147-A177-3AD203B41FA5}">
                      <a16:colId xmlns:a16="http://schemas.microsoft.com/office/drawing/2014/main" val="3551362348"/>
                    </a:ext>
                  </a:extLst>
                </a:gridCol>
              </a:tblGrid>
              <a:tr h="71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Loads=&gt;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Operational Speed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3000 RPM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Speed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3800 RPM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929261"/>
                  </a:ext>
                </a:extLst>
              </a:tr>
              <a:tr h="30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Stresses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566.45Mpa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906.7 Mpa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377219"/>
                  </a:ext>
                </a:extLst>
              </a:tr>
              <a:tr h="30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Total Def.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0.25 mm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0.40 mm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7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22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E97C-9B31-43BD-97BE-7551496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879368"/>
          </a:xfrm>
        </p:spPr>
        <p:txBody>
          <a:bodyPr>
            <a:normAutofit/>
          </a:bodyPr>
          <a:lstStyle/>
          <a:p>
            <a:r>
              <a:rPr lang="en-US" dirty="0"/>
              <a:t>Improvement to Fir-Tree type Roots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B6A1-C0C9-4E83-92CA-71394DB9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108C0-3DD2-4F25-829A-DAC65572C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26" y="1234281"/>
            <a:ext cx="5703436" cy="477322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42F79-049A-4822-9B2B-7ECE916A3D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61" y="1132586"/>
            <a:ext cx="6277547" cy="5223765"/>
          </a:xfrm>
          <a:prstGeom prst="rect">
            <a:avLst/>
          </a:prstGeom>
        </p:spPr>
      </p:pic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F7828DD0-CF55-4BC0-942F-F0B290392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542745"/>
              </p:ext>
            </p:extLst>
          </p:nvPr>
        </p:nvGraphicFramePr>
        <p:xfrm>
          <a:off x="7982229" y="1099371"/>
          <a:ext cx="4111553" cy="1328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901">
                  <a:extLst>
                    <a:ext uri="{9D8B030D-6E8A-4147-A177-3AD203B41FA5}">
                      <a16:colId xmlns:a16="http://schemas.microsoft.com/office/drawing/2014/main" val="666442063"/>
                    </a:ext>
                  </a:extLst>
                </a:gridCol>
                <a:gridCol w="1547821">
                  <a:extLst>
                    <a:ext uri="{9D8B030D-6E8A-4147-A177-3AD203B41FA5}">
                      <a16:colId xmlns:a16="http://schemas.microsoft.com/office/drawing/2014/main" val="798950378"/>
                    </a:ext>
                  </a:extLst>
                </a:gridCol>
                <a:gridCol w="1582831">
                  <a:extLst>
                    <a:ext uri="{9D8B030D-6E8A-4147-A177-3AD203B41FA5}">
                      <a16:colId xmlns:a16="http://schemas.microsoft.com/office/drawing/2014/main" val="3551362348"/>
                    </a:ext>
                  </a:extLst>
                </a:gridCol>
              </a:tblGrid>
              <a:tr h="71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Loads=&gt;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Operational Speed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3000 RPM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 Speed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3800 RPM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929261"/>
                  </a:ext>
                </a:extLst>
              </a:tr>
              <a:tr h="30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Stresses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231.16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Mpa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371.3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Mpa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377219"/>
                  </a:ext>
                </a:extLst>
              </a:tr>
              <a:tr h="30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Def.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0.18 mm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0.28 mm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7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3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A33D-D78B-46E3-8CD8-F431B32D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286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Single Blade Analysis and Effect of Fillet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A76EC-7D47-42CF-A453-90FFBB90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C6AA0-6749-4693-807C-4B5952ABA8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1687"/>
            <a:ext cx="6096000" cy="517466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DC0808-457C-4DC5-BEA7-E63E0743A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68883"/>
              </p:ext>
            </p:extLst>
          </p:nvPr>
        </p:nvGraphicFramePr>
        <p:xfrm>
          <a:off x="6096000" y="1181686"/>
          <a:ext cx="5836234" cy="517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095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EB8D-4956-4DA1-B6F9-6DC69A0F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702257"/>
          </a:xfrm>
        </p:spPr>
        <p:txBody>
          <a:bodyPr>
            <a:normAutofit fontScale="90000"/>
          </a:bodyPr>
          <a:lstStyle/>
          <a:p>
            <a:r>
              <a:rPr lang="en-US" dirty="0"/>
              <a:t>Blade Mode shapes &amp; Natural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63A7-3B93-432B-A77C-505BEA96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E3887-9D3C-437E-8B6E-93A36DA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3429"/>
            <a:ext cx="10972800" cy="53411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F6B80F-52D2-449D-90B5-C2498D33F8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1" y="762700"/>
            <a:ext cx="5301413" cy="28913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7B11E2-2719-4C60-A9B8-6AD34E7B304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75" y="744194"/>
            <a:ext cx="5150041" cy="28913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61A6D8-99E1-4BDA-AC7E-3D84C5F3B8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1" y="3719731"/>
            <a:ext cx="5301414" cy="28913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5AA702-8824-4B9A-8063-7A2A6CD4CD1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75" y="3685514"/>
            <a:ext cx="5150041" cy="28913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5C9D71-2FA3-418E-BF12-071E50B323B4}"/>
              </a:ext>
            </a:extLst>
          </p:cNvPr>
          <p:cNvSpPr/>
          <p:nvPr/>
        </p:nvSpPr>
        <p:spPr>
          <a:xfrm>
            <a:off x="4544010" y="2123561"/>
            <a:ext cx="1182656" cy="569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1272.5 Hz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998DE9-856F-4DD5-924F-932448336F05}"/>
              </a:ext>
            </a:extLst>
          </p:cNvPr>
          <p:cNvSpPr/>
          <p:nvPr/>
        </p:nvSpPr>
        <p:spPr>
          <a:xfrm>
            <a:off x="10219285" y="2122802"/>
            <a:ext cx="1182656" cy="569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1639.4 Hz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69B6E-3CA8-493D-A347-8860964CE874}"/>
              </a:ext>
            </a:extLst>
          </p:cNvPr>
          <p:cNvSpPr/>
          <p:nvPr/>
        </p:nvSpPr>
        <p:spPr>
          <a:xfrm>
            <a:off x="4424015" y="4224979"/>
            <a:ext cx="1302651" cy="569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2266.9 Hz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2C7127-5714-4AE7-8F04-D6858C65354F}"/>
              </a:ext>
            </a:extLst>
          </p:cNvPr>
          <p:cNvSpPr/>
          <p:nvPr/>
        </p:nvSpPr>
        <p:spPr>
          <a:xfrm>
            <a:off x="10221360" y="5287514"/>
            <a:ext cx="1182656" cy="569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2910.4 Hz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D759B-1815-4A75-88EC-D6120385CC6D}"/>
              </a:ext>
            </a:extLst>
          </p:cNvPr>
          <p:cNvSpPr/>
          <p:nvPr/>
        </p:nvSpPr>
        <p:spPr>
          <a:xfrm>
            <a:off x="4006143" y="4937821"/>
            <a:ext cx="1900982" cy="1157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Quite close to excitation Fr i.e. 2050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0D1C-DA98-468E-810C-4F40D530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968"/>
            <a:ext cx="10972800" cy="766916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Shroud on Blade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9ED7-C376-447A-B0A4-EC782BC5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74C9A8-89B3-40D7-8A3B-55B96FB9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8" y="1269402"/>
            <a:ext cx="11345732" cy="5293630"/>
          </a:xfrm>
        </p:spPr>
        <p:txBody>
          <a:bodyPr>
            <a:normAutofit/>
          </a:bodyPr>
          <a:lstStyle/>
          <a:p>
            <a:r>
              <a:rPr lang="en-US" sz="2400" dirty="0"/>
              <a:t>Effect of shroud thickness on the blade is studied.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Shows Natural Frequencies being varied with shroud.</a:t>
            </a:r>
          </a:p>
          <a:p>
            <a:r>
              <a:rPr lang="en-US" sz="2400" dirty="0"/>
              <a:t>Increases the centrifugal stresses as well.</a:t>
            </a:r>
          </a:p>
          <a:p>
            <a:pPr lvl="1"/>
            <a:r>
              <a:rPr lang="en-US" sz="2200" dirty="0"/>
              <a:t>So thickness has to be minimum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207960-6E53-414A-8EEE-7FF9F30B7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8632"/>
              </p:ext>
            </p:extLst>
          </p:nvPr>
        </p:nvGraphicFramePr>
        <p:xfrm>
          <a:off x="466540" y="1784764"/>
          <a:ext cx="6959916" cy="328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959">
                  <a:extLst>
                    <a:ext uri="{9D8B030D-6E8A-4147-A177-3AD203B41FA5}">
                      <a16:colId xmlns:a16="http://schemas.microsoft.com/office/drawing/2014/main" val="1519554135"/>
                    </a:ext>
                  </a:extLst>
                </a:gridCol>
                <a:gridCol w="1583555">
                  <a:extLst>
                    <a:ext uri="{9D8B030D-6E8A-4147-A177-3AD203B41FA5}">
                      <a16:colId xmlns:a16="http://schemas.microsoft.com/office/drawing/2014/main" val="2692280320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2446917714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628464200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3541103355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377751690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2075380266"/>
                    </a:ext>
                  </a:extLst>
                </a:gridCol>
                <a:gridCol w="741567">
                  <a:extLst>
                    <a:ext uri="{9D8B030D-6E8A-4147-A177-3AD203B41FA5}">
                      <a16:colId xmlns:a16="http://schemas.microsoft.com/office/drawing/2014/main" val="1310687407"/>
                    </a:ext>
                  </a:extLst>
                </a:gridCol>
              </a:tblGrid>
              <a:tr h="4110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Shroud Thickness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Operation Speed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Natural Frequencies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04698"/>
                  </a:ext>
                </a:extLst>
              </a:tr>
              <a:tr h="411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Stress (</a:t>
                      </a:r>
                      <a:r>
                        <a:rPr lang="en-US" sz="1600" u="none" strike="noStrike" dirty="0" err="1">
                          <a:effectLst/>
                        </a:rPr>
                        <a:t>Mpa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8232743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264.35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540.5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1042.4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1429.9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1956.1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2306.3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6935270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516.76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243.05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499.8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961.91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1927.6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8361338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225.85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466.9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896.22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1371.1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1896.6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2638.4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9094253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211.54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439.7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841.33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1343.7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1871.4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2711.9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4429556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380.54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199.38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416.5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794.52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1317.6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1851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2749.9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904398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16mm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399.31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188.91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396.7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753.95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1293.1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1835.5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2768.7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2254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30BEF37-5F98-49A3-9EC8-3DBF4B70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4" r="27734" b="6017"/>
          <a:stretch/>
        </p:blipFill>
        <p:spPr>
          <a:xfrm>
            <a:off x="7848172" y="1188883"/>
            <a:ext cx="4155944" cy="52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81FE-4110-4EAC-BB01-6440FE87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424206"/>
            <a:ext cx="9326880" cy="6052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Turbine in OTEC System</a:t>
            </a:r>
          </a:p>
          <a:p>
            <a:r>
              <a:rPr lang="en-US" sz="2000" dirty="0"/>
              <a:t>Very critical and important component of a power generation system.</a:t>
            </a:r>
          </a:p>
          <a:p>
            <a:r>
              <a:rPr lang="en-US" sz="2000" dirty="0"/>
              <a:t>Components undergo various loads but centrifugal loads are major</a:t>
            </a:r>
          </a:p>
          <a:p>
            <a:r>
              <a:rPr lang="en-US" sz="2000" dirty="0"/>
              <a:t>Loads do vary in time.</a:t>
            </a:r>
          </a:p>
          <a:p>
            <a:r>
              <a:rPr lang="en-US" sz="2000" dirty="0"/>
              <a:t>Failure of any component may cause serious damages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latin typeface="+mj-lt"/>
              </a:rPr>
              <a:t>Critical Components:</a:t>
            </a:r>
          </a:p>
          <a:p>
            <a:r>
              <a:rPr lang="en-US" sz="2000" dirty="0"/>
              <a:t>Turbine Shaft</a:t>
            </a:r>
          </a:p>
          <a:p>
            <a:r>
              <a:rPr lang="en-US" sz="2000" dirty="0"/>
              <a:t>Disk and Blades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b="1" dirty="0">
                <a:latin typeface="+mj-lt"/>
              </a:rPr>
              <a:t>Turbine Configuration</a:t>
            </a:r>
          </a:p>
          <a:p>
            <a:r>
              <a:rPr lang="en-US" sz="2000" dirty="0"/>
              <a:t>Single stage</a:t>
            </a:r>
          </a:p>
          <a:p>
            <a:r>
              <a:rPr lang="en-US" sz="2000" dirty="0"/>
              <a:t>Axial flow turbine</a:t>
            </a:r>
          </a:p>
          <a:p>
            <a:r>
              <a:rPr lang="en-US" sz="2000" dirty="0"/>
              <a:t>Open Cycle</a:t>
            </a:r>
          </a:p>
          <a:p>
            <a:r>
              <a:rPr lang="en-US" sz="2000" dirty="0"/>
              <a:t>Design similar to Steam Turbine</a:t>
            </a:r>
          </a:p>
          <a:p>
            <a:pPr marL="0" indent="0">
              <a:buNone/>
            </a:pPr>
            <a:r>
              <a:rPr lang="en-US" sz="2000" dirty="0"/>
              <a:t>Based on Design by NIOT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8F715-F2F4-405B-A22C-782F8026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2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91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088A-1E6C-4AB1-9C5D-1C27C4B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57348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08B4-2767-410E-B71F-D91E8F55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7838"/>
            <a:ext cx="10972800" cy="5661295"/>
          </a:xfrm>
        </p:spPr>
        <p:txBody>
          <a:bodyPr>
            <a:noAutofit/>
          </a:bodyPr>
          <a:lstStyle/>
          <a:p>
            <a:r>
              <a:rPr lang="en-US" sz="2000" dirty="0"/>
              <a:t>A Validation study was done for comparing various FEA Tools &amp; Found ANSYS Mechanical more suitable for our work</a:t>
            </a:r>
          </a:p>
          <a:p>
            <a:r>
              <a:rPr lang="en-US" sz="2000" dirty="0"/>
              <a:t>Configuration 4: Disk with holes, was selected for the design refinement</a:t>
            </a:r>
          </a:p>
          <a:p>
            <a:r>
              <a:rPr lang="en-US" sz="2000" dirty="0"/>
              <a:t>Effect of various parameters involved in the design were studied on the basis of Critical speed, max equivalent stress, total deformation criteria with required inertia and lesser weight.</a:t>
            </a:r>
          </a:p>
          <a:p>
            <a:r>
              <a:rPr lang="en-US" sz="2000" dirty="0"/>
              <a:t> For final design, obtained critical speed of 4319.5 Rpm is away from operation and design speed, max equivalent stress of 280 </a:t>
            </a:r>
            <a:r>
              <a:rPr lang="en-US" sz="2000" dirty="0" err="1"/>
              <a:t>Mpa</a:t>
            </a:r>
            <a:r>
              <a:rPr lang="en-US" sz="2000" dirty="0"/>
              <a:t> &lt; yield strength of material with small Radial def. of 0.356 mm</a:t>
            </a:r>
          </a:p>
          <a:p>
            <a:r>
              <a:rPr lang="en-US" sz="2000" dirty="0"/>
              <a:t>Two type of blade roots were compared and found Fir-tree roots showing smaller contact stresses with the disk than T-type roots.</a:t>
            </a:r>
          </a:p>
          <a:p>
            <a:r>
              <a:rPr lang="en-US" sz="2000" dirty="0"/>
              <a:t>Analysis of blade shows large stress concentration at the blade and blade roots junction.</a:t>
            </a:r>
          </a:p>
          <a:p>
            <a:r>
              <a:rPr lang="en-US" sz="2000" dirty="0"/>
              <a:t>Addition of fillet to the junction increased the strength and reduced the stresses significantly.</a:t>
            </a:r>
          </a:p>
          <a:p>
            <a:r>
              <a:rPr lang="en-US" sz="2000" dirty="0"/>
              <a:t>From Modal Analysis, one mode shape showed natural frequency close to excitation frequency</a:t>
            </a:r>
          </a:p>
          <a:p>
            <a:r>
              <a:rPr lang="en-US" sz="2000" dirty="0"/>
              <a:t>For varying the natural frequency either blade thickness can be varied or shroud can be added.</a:t>
            </a:r>
          </a:p>
          <a:p>
            <a:r>
              <a:rPr lang="en-US" sz="2000" dirty="0"/>
              <a:t>Shroud with various thickness were analyzed which showed shift in natural frequency but increase in centrifugal stresses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4E29-9D60-4AE3-83DB-C0FE848C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DBF5F9">
                    <a:shade val="90000"/>
                  </a:srgbClr>
                </a:solidFill>
                <a:latin typeface="Constantia"/>
              </a:rPr>
              <a:pPr/>
              <a:t>21</a:t>
            </a:fld>
            <a:endParaRPr lang="en-US">
              <a:solidFill>
                <a:srgbClr val="DBF5F9">
                  <a:shade val="90000"/>
                </a:srgbClr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DB8A-319B-449D-9FF5-D413D7E1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3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ECAF43-35DE-45AC-BF53-C0B6FC85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06400"/>
            <a:ext cx="11430000" cy="60248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Structural Analysis of Turbine</a:t>
            </a:r>
            <a:br>
              <a:rPr lang="en-US" dirty="0"/>
            </a:br>
            <a:r>
              <a:rPr lang="en-US" dirty="0"/>
              <a:t>Components and Assembly</a:t>
            </a:r>
          </a:p>
          <a:p>
            <a:pPr lvl="1"/>
            <a:r>
              <a:rPr lang="en-US" dirty="0"/>
              <a:t>Design of Shaft and Disk Assembly</a:t>
            </a:r>
          </a:p>
          <a:p>
            <a:pPr lvl="1"/>
            <a:r>
              <a:rPr lang="en-US" dirty="0"/>
              <a:t>Design of Blade Roots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A0572-BB76-46D2-AD5E-316727E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630872"/>
            <a:ext cx="6715760" cy="58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1" y="518160"/>
            <a:ext cx="10217188" cy="5882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</a:rPr>
              <a:t>Scope of the Project:</a:t>
            </a:r>
            <a:endParaRPr lang="en-US" sz="1600" dirty="0"/>
          </a:p>
          <a:p>
            <a:pPr lvl="0"/>
            <a:r>
              <a:rPr lang="en-US" sz="2400" b="1" dirty="0"/>
              <a:t>Finite Element analysis </a:t>
            </a:r>
          </a:p>
          <a:p>
            <a:pPr lvl="1"/>
            <a:r>
              <a:rPr lang="en-US" sz="2200" dirty="0"/>
              <a:t>Stress Analysis: -</a:t>
            </a:r>
          </a:p>
          <a:p>
            <a:pPr lvl="2"/>
            <a:r>
              <a:rPr lang="en-US" sz="2200" dirty="0"/>
              <a:t>Centrifugal Load: Applied using Rotational speed as Input</a:t>
            </a:r>
          </a:p>
          <a:p>
            <a:pPr lvl="3"/>
            <a:r>
              <a:rPr lang="en-US" sz="1900" dirty="0"/>
              <a:t>Operational Speed [3000 Rpm]</a:t>
            </a:r>
          </a:p>
          <a:p>
            <a:pPr lvl="3"/>
            <a:r>
              <a:rPr lang="en-US" sz="1900" dirty="0"/>
              <a:t>Design Speed [3800 Rpm]</a:t>
            </a:r>
            <a:endParaRPr lang="en-US" sz="2200" dirty="0"/>
          </a:p>
          <a:p>
            <a:pPr lvl="2"/>
            <a:r>
              <a:rPr lang="en-US" sz="2200" dirty="0"/>
              <a:t>Aerodynamic Load using Pressure Distribution</a:t>
            </a:r>
          </a:p>
          <a:p>
            <a:pPr lvl="3"/>
            <a:endParaRPr lang="en-US" sz="2200" dirty="0"/>
          </a:p>
          <a:p>
            <a:pPr lvl="1"/>
            <a:r>
              <a:rPr lang="en-US" sz="2200" dirty="0"/>
              <a:t>Modal analysis (For studying vibrational response) </a:t>
            </a:r>
          </a:p>
          <a:p>
            <a:pPr lvl="2"/>
            <a:r>
              <a:rPr lang="en-US" sz="2200" dirty="0"/>
              <a:t>Obtain Mode shapes and Natural Frequencies</a:t>
            </a:r>
          </a:p>
          <a:p>
            <a:pPr lvl="2"/>
            <a:r>
              <a:rPr lang="en-US" sz="2200" dirty="0"/>
              <a:t>Generate Campbell diagram</a:t>
            </a:r>
          </a:p>
          <a:p>
            <a:pPr lvl="2"/>
            <a:r>
              <a:rPr lang="en-US" sz="2200" dirty="0"/>
              <a:t>Obtain critical speed </a:t>
            </a:r>
            <a:br>
              <a:rPr lang="en-US" sz="2200" dirty="0">
                <a:solidFill>
                  <a:srgbClr val="FF0000"/>
                </a:solidFill>
              </a:rPr>
            </a:br>
            <a:endParaRPr lang="en-US" sz="2200" dirty="0">
              <a:solidFill>
                <a:srgbClr val="FF0000"/>
              </a:solidFill>
            </a:endParaRPr>
          </a:p>
          <a:p>
            <a:pPr lvl="0"/>
            <a:r>
              <a:rPr lang="en-US" sz="2200" dirty="0"/>
              <a:t>Grid Independence Test</a:t>
            </a:r>
          </a:p>
          <a:p>
            <a:pPr lvl="1"/>
            <a:r>
              <a:rPr lang="en-US" sz="1900" dirty="0"/>
              <a:t>To Obtain optimal no of elements</a:t>
            </a:r>
          </a:p>
          <a:p>
            <a:pPr lvl="1"/>
            <a:r>
              <a:rPr lang="en-US" sz="1900" dirty="0"/>
              <a:t>To validate results</a:t>
            </a:r>
          </a:p>
          <a:p>
            <a:pPr marL="393192" lvl="1" indent="0">
              <a:buNone/>
            </a:pPr>
            <a:endParaRPr lang="en-US" sz="1900" dirty="0"/>
          </a:p>
          <a:p>
            <a:r>
              <a:rPr lang="en-US" sz="2200" dirty="0"/>
              <a:t>Selection of suitable design</a:t>
            </a:r>
            <a:endParaRPr lang="en-US" sz="2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4617B">
                    <a:shade val="90000"/>
                  </a:srgbClr>
                </a:solidFill>
                <a:latin typeface="Constantia"/>
              </a:rPr>
              <a:pPr/>
              <a:t>4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2655-ECA6-4F1F-9BC6-7973DCF4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0512"/>
            <a:ext cx="10972800" cy="867266"/>
          </a:xfrm>
        </p:spPr>
        <p:txBody>
          <a:bodyPr>
            <a:normAutofit/>
          </a:bodyPr>
          <a:lstStyle/>
          <a:p>
            <a:r>
              <a:rPr lang="en-US" sz="4000" dirty="0"/>
              <a:t>Model and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3E2CE-FFD3-498D-A1EA-56FFC07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197077-0E86-4226-9140-3F771EB3B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9179" y="1187778"/>
                <a:ext cx="10048974" cy="54194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/>
                  <a:t>Shaft</a:t>
                </a:r>
              </a:p>
              <a:p>
                <a:r>
                  <a:rPr lang="en-US" sz="2400" dirty="0"/>
                  <a:t>L= 1m</a:t>
                </a:r>
              </a:p>
              <a:p>
                <a:r>
                  <a:rPr lang="en-US" sz="2400" dirty="0"/>
                  <a:t>d= 60mm (min)</a:t>
                </a:r>
              </a:p>
              <a:p>
                <a:pPr marL="0" indent="0">
                  <a:buNone/>
                </a:pPr>
                <a:r>
                  <a:rPr lang="en-US" sz="2400" dirty="0"/>
                  <a:t> Disc</a:t>
                </a:r>
              </a:p>
              <a:p>
                <a:r>
                  <a:rPr lang="en-US" sz="2400" dirty="0"/>
                  <a:t>D= 1.3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83.5 kg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Blades</a:t>
                </a:r>
              </a:p>
              <a:p>
                <a:r>
                  <a:rPr lang="en-US" sz="2400" dirty="0"/>
                  <a:t>Z= 70</a:t>
                </a:r>
              </a:p>
              <a:p>
                <a:r>
                  <a:rPr lang="en-US" sz="2400" dirty="0"/>
                  <a:t>Load applied:</a:t>
                </a:r>
              </a:p>
              <a:p>
                <a:pPr lvl="1"/>
                <a:r>
                  <a:rPr lang="en-US" sz="2000" dirty="0"/>
                  <a:t>Centrifugal Load</a:t>
                </a:r>
              </a:p>
              <a:p>
                <a:pPr lvl="2"/>
                <a:r>
                  <a:rPr lang="en-US" sz="1900" dirty="0"/>
                  <a:t>Operational Speed (3000 Rpm)</a:t>
                </a:r>
              </a:p>
              <a:p>
                <a:pPr lvl="2"/>
                <a:r>
                  <a:rPr lang="en-US" sz="1900" dirty="0"/>
                  <a:t>Design Speed (3800 Rpm)</a:t>
                </a:r>
                <a:endParaRPr lang="en-US" sz="2000" dirty="0"/>
              </a:p>
              <a:p>
                <a:pPr lvl="1"/>
                <a:r>
                  <a:rPr lang="en-US" sz="2000" dirty="0"/>
                  <a:t>Pressure on Blade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2197077-0E86-4226-9140-3F771EB3B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9179" y="1187778"/>
                <a:ext cx="10048974" cy="5419495"/>
              </a:xfrm>
              <a:blipFill>
                <a:blip r:embed="rId2"/>
                <a:stretch>
                  <a:fillRect l="-910" t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B12D38F-AF3C-4E64-82F0-BA9D2DF0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79" y="1395167"/>
            <a:ext cx="5735621" cy="2828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E1B14C-B977-4EAF-88DA-6D57CA41F57C}"/>
              </a:ext>
            </a:extLst>
          </p:cNvPr>
          <p:cNvSpPr/>
          <p:nvPr/>
        </p:nvSpPr>
        <p:spPr>
          <a:xfrm>
            <a:off x="7354967" y="5755066"/>
            <a:ext cx="2172491" cy="782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Translations are Constrained, Rotations Allowed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7D5652-64E0-488A-88C8-EB7EBE060DA6}"/>
              </a:ext>
            </a:extLst>
          </p:cNvPr>
          <p:cNvCxnSpPr/>
          <p:nvPr/>
        </p:nvCxnSpPr>
        <p:spPr>
          <a:xfrm>
            <a:off x="9757239" y="2667394"/>
            <a:ext cx="0" cy="217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0B138-0B84-46E9-83A1-4890AF9E9A06}"/>
              </a:ext>
            </a:extLst>
          </p:cNvPr>
          <p:cNvSpPr/>
          <p:nvPr/>
        </p:nvSpPr>
        <p:spPr>
          <a:xfrm>
            <a:off x="6186054" y="4840713"/>
            <a:ext cx="4249418" cy="730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Assembly Supported on Bearings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38CF1-FACE-4894-9690-18C0E3B2B449}"/>
              </a:ext>
            </a:extLst>
          </p:cNvPr>
          <p:cNvCxnSpPr/>
          <p:nvPr/>
        </p:nvCxnSpPr>
        <p:spPr>
          <a:xfrm>
            <a:off x="6410227" y="2667394"/>
            <a:ext cx="0" cy="217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D807C-F150-4E98-9068-3CAF92D7BDB0}"/>
              </a:ext>
            </a:extLst>
          </p:cNvPr>
          <p:cNvCxnSpPr/>
          <p:nvPr/>
        </p:nvCxnSpPr>
        <p:spPr>
          <a:xfrm>
            <a:off x="5175315" y="2592372"/>
            <a:ext cx="424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9D408-0887-4793-8213-BA822F007300}"/>
              </a:ext>
            </a:extLst>
          </p:cNvPr>
          <p:cNvCxnSpPr/>
          <p:nvPr/>
        </p:nvCxnSpPr>
        <p:spPr>
          <a:xfrm flipH="1">
            <a:off x="11067069" y="2591978"/>
            <a:ext cx="44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53C5-609E-4017-ACC0-D78883B3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6518"/>
            <a:ext cx="10972800" cy="623943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A3D9-24B0-4768-8AD3-ECBBCB04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9871"/>
            <a:ext cx="10972800" cy="5144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Aim:</a:t>
            </a:r>
            <a:r>
              <a:rPr lang="en-US" sz="3200" dirty="0"/>
              <a:t>- </a:t>
            </a:r>
            <a:r>
              <a:rPr lang="en-US" sz="2400" dirty="0"/>
              <a:t>To find the Natural Frequency and Mode Shape of Rotor and Shaft assembly and validation of results with different FEA tools for comparison and choose the best suitable one.</a:t>
            </a:r>
            <a:br>
              <a:rPr lang="en-US" sz="2400" dirty="0"/>
            </a:br>
            <a:br>
              <a:rPr lang="en-US" b="1" dirty="0"/>
            </a:br>
            <a:r>
              <a:rPr lang="en-US" sz="2400" b="1" dirty="0"/>
              <a:t>Article Reference </a:t>
            </a:r>
            <a:br>
              <a:rPr lang="en-US" sz="2400" b="1" dirty="0"/>
            </a:br>
            <a:r>
              <a:rPr lang="en-US" sz="1800" dirty="0"/>
              <a:t>Shin-Yong Chen, </a:t>
            </a:r>
            <a:r>
              <a:rPr lang="en-US" sz="1800" dirty="0" err="1"/>
              <a:t>Chieh</a:t>
            </a:r>
            <a:r>
              <a:rPr lang="en-US" sz="1800" dirty="0"/>
              <a:t> Kung, Jung-Chun Hsu.</a:t>
            </a:r>
            <a:r>
              <a:rPr lang="en-US" sz="1800" b="1" dirty="0"/>
              <a:t> </a:t>
            </a:r>
            <a:r>
              <a:rPr lang="en-US" sz="1800" dirty="0"/>
              <a:t>2011 Dynamic Analysis of a Rotary Hollow Shaft with Hot-Fit Part Using Contact Elements with Friction. Transactions of the Canadian Society for Mechanical Engineering. 35(3):461- 474</a:t>
            </a:r>
            <a:br>
              <a:rPr lang="en-US" sz="2000" dirty="0"/>
            </a:br>
            <a:endParaRPr lang="en-US" sz="2000" dirty="0">
              <a:solidFill>
                <a:prstClr val="black"/>
              </a:solidFill>
            </a:endParaRPr>
          </a:p>
          <a:p>
            <a:r>
              <a:rPr lang="en-US" sz="1700" dirty="0"/>
              <a:t>Shaft and Rotor assembly considered with given dimensions.</a:t>
            </a:r>
          </a:p>
          <a:p>
            <a:r>
              <a:rPr lang="en-US" sz="1700" dirty="0"/>
              <a:t>Rotor fitted on shaft with interference fit of 0.028mm.</a:t>
            </a:r>
          </a:p>
          <a:p>
            <a:r>
              <a:rPr lang="en-US" sz="1700" dirty="0"/>
              <a:t>Both considered flexible type. </a:t>
            </a:r>
          </a:p>
          <a:p>
            <a:r>
              <a:rPr lang="en-US" sz="1700" dirty="0"/>
              <a:t>Surface to surface Frictional contact provided with COF= 0.029 &amp; 0.0745</a:t>
            </a:r>
          </a:p>
          <a:p>
            <a:r>
              <a:rPr lang="en-US" sz="1700" dirty="0"/>
              <a:t>Similar Meshing and Analysis settings are used as in Literature.</a:t>
            </a:r>
          </a:p>
          <a:p>
            <a:r>
              <a:rPr lang="en-US" sz="1700" dirty="0"/>
              <a:t>Modal analysis performed with free-free boundary condition to find natural frequency of the system.</a:t>
            </a:r>
          </a:p>
          <a:p>
            <a:r>
              <a:rPr lang="en-US" sz="1700" dirty="0"/>
              <a:t>Two mode shapes are validated with the literature.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0B1F-8211-44FC-8C06-F1CADD0A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A5F8-26CD-4743-900A-D3EB5EB6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1085"/>
            <a:ext cx="10972800" cy="654843"/>
          </a:xfrm>
        </p:spPr>
        <p:txBody>
          <a:bodyPr>
            <a:normAutofit fontScale="90000"/>
          </a:bodyPr>
          <a:lstStyle/>
          <a:p>
            <a:r>
              <a:rPr lang="en-US" dirty="0"/>
              <a:t>			 Results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4A53-77E4-4AFE-B21B-9BDF0F40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084" y="965928"/>
            <a:ext cx="5287433" cy="65935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E7F2B-A263-401F-AF2B-1A74FB4382F0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83983" y="927173"/>
            <a:ext cx="5398417" cy="654843"/>
          </a:xfrm>
        </p:spPr>
        <p:txBody>
          <a:bodyPr/>
          <a:lstStyle/>
          <a:p>
            <a:r>
              <a:rPr lang="en-US" dirty="0"/>
              <a:t>	Result obtained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672B3-0947-40E7-B5A9-7DA89A3EF0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951347"/>
            <a:ext cx="5386917" cy="44089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cof= 0.029		fn= 2384.05 hz</a:t>
            </a:r>
          </a:p>
          <a:p>
            <a:r>
              <a:rPr lang="en-US" dirty="0"/>
              <a:t>cof= 0.0745		fn= 2396.39 hz</a:t>
            </a:r>
          </a:p>
          <a:p>
            <a:r>
              <a:rPr lang="en-US" dirty="0"/>
              <a:t>Model testing	fn= 2379.71 hz</a:t>
            </a:r>
          </a:p>
          <a:p>
            <a:pPr marL="0" indent="0">
              <a:buNone/>
            </a:pPr>
            <a:r>
              <a:rPr lang="en-US" dirty="0"/>
              <a:t>   (experiment)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E4587-64AB-4079-A461-F81147A12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725105"/>
            <a:ext cx="5389033" cy="48218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cof= 0.029		fn= 2397.7 hz</a:t>
            </a:r>
          </a:p>
          <a:p>
            <a:r>
              <a:rPr lang="en-US" dirty="0"/>
              <a:t>cof= 0.0745		fn= 2413.5 hz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14BA-4489-4B0C-A2F6-A8055BF4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39336-B51D-451A-A47E-688E4FD2A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5" y="1831670"/>
            <a:ext cx="4839093" cy="1486565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B23233F-5DA7-4A5F-B3FB-046823275968}"/>
              </a:ext>
            </a:extLst>
          </p:cNvPr>
          <p:cNvSpPr txBox="1">
            <a:spLocks/>
          </p:cNvSpPr>
          <p:nvPr/>
        </p:nvSpPr>
        <p:spPr>
          <a:xfrm>
            <a:off x="329425" y="1007427"/>
            <a:ext cx="5386917" cy="525351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First Mode shape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896033-9E2D-47A9-BDAB-8E81E12D32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25" y="1412629"/>
            <a:ext cx="5683250" cy="42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A5F8-26CD-4743-900A-D3EB5EB6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378"/>
            <a:ext cx="10972800" cy="654844"/>
          </a:xfrm>
        </p:spPr>
        <p:txBody>
          <a:bodyPr>
            <a:normAutofit fontScale="90000"/>
          </a:bodyPr>
          <a:lstStyle/>
          <a:p>
            <a:r>
              <a:rPr lang="en-US" dirty="0"/>
              <a:t>			Results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05F9-21D6-46A5-835B-8A49CAA9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928222"/>
            <a:ext cx="5386917" cy="654844"/>
          </a:xfrm>
        </p:spPr>
        <p:txBody>
          <a:bodyPr/>
          <a:lstStyle/>
          <a:p>
            <a:r>
              <a:rPr lang="en-US" dirty="0"/>
              <a:t>	Second Mode shape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969F72-B2AC-4F85-B2B4-65EE34678EB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928222"/>
            <a:ext cx="5389033" cy="424206"/>
          </a:xfrm>
        </p:spPr>
        <p:txBody>
          <a:bodyPr/>
          <a:lstStyle/>
          <a:p>
            <a:r>
              <a:rPr lang="en-US" dirty="0"/>
              <a:t>	Result obtained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672B3-0947-40E7-B5A9-7DA89A3EF0A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9600" y="1600711"/>
            <a:ext cx="5386917" cy="475960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cof= 0.029		fn= 4871.68 hz</a:t>
            </a:r>
          </a:p>
          <a:p>
            <a:r>
              <a:rPr lang="en-US" dirty="0"/>
              <a:t>cof= 0.0745		fn= 4892.74 hz</a:t>
            </a:r>
          </a:p>
          <a:p>
            <a:r>
              <a:rPr lang="en-US" dirty="0"/>
              <a:t>Model testing	fn= 4849.32 hz</a:t>
            </a:r>
          </a:p>
          <a:p>
            <a:pPr marL="0" indent="0">
              <a:buNone/>
            </a:pPr>
            <a:r>
              <a:rPr lang="en-US" dirty="0"/>
              <a:t>    (experiment)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E4587-64AB-4079-A461-F81147A12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352429"/>
            <a:ext cx="5389033" cy="523219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cof= 0.029		fn= 4870.8 hz</a:t>
            </a:r>
          </a:p>
          <a:p>
            <a:r>
              <a:rPr lang="en-US" dirty="0"/>
              <a:t>cof= 0.0745		fn= 4899.2 hz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14BA-4489-4B0C-A2F6-A8055BF4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1775-F1E6-4B0E-BB7A-EB9C7AE3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" y="1737908"/>
            <a:ext cx="4751161" cy="1470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969D4-DB49-4F04-AD54-E457DD22241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68525"/>
            <a:ext cx="5753231" cy="40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409FA9-8EAF-44F7-8620-205DEDDE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524"/>
            <a:ext cx="10972800" cy="62198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of Prediction by Various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Ansys Mechanical was selected.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045E-79C6-4308-9BFF-275CB25A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ABEA7C-47D2-4FDA-A753-B91FFA25B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59509"/>
              </p:ext>
            </p:extLst>
          </p:nvPr>
        </p:nvGraphicFramePr>
        <p:xfrm>
          <a:off x="1053709" y="1114721"/>
          <a:ext cx="10020691" cy="4628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2239">
                  <a:extLst>
                    <a:ext uri="{9D8B030D-6E8A-4147-A177-3AD203B41FA5}">
                      <a16:colId xmlns:a16="http://schemas.microsoft.com/office/drawing/2014/main" val="1110326691"/>
                    </a:ext>
                  </a:extLst>
                </a:gridCol>
                <a:gridCol w="1382944">
                  <a:extLst>
                    <a:ext uri="{9D8B030D-6E8A-4147-A177-3AD203B41FA5}">
                      <a16:colId xmlns:a16="http://schemas.microsoft.com/office/drawing/2014/main" val="904812389"/>
                    </a:ext>
                  </a:extLst>
                </a:gridCol>
                <a:gridCol w="2226203">
                  <a:extLst>
                    <a:ext uri="{9D8B030D-6E8A-4147-A177-3AD203B41FA5}">
                      <a16:colId xmlns:a16="http://schemas.microsoft.com/office/drawing/2014/main" val="4010572085"/>
                    </a:ext>
                  </a:extLst>
                </a:gridCol>
                <a:gridCol w="2144258">
                  <a:extLst>
                    <a:ext uri="{9D8B030D-6E8A-4147-A177-3AD203B41FA5}">
                      <a16:colId xmlns:a16="http://schemas.microsoft.com/office/drawing/2014/main" val="692060786"/>
                    </a:ext>
                  </a:extLst>
                </a:gridCol>
                <a:gridCol w="1295047">
                  <a:extLst>
                    <a:ext uri="{9D8B030D-6E8A-4147-A177-3AD203B41FA5}">
                      <a16:colId xmlns:a16="http://schemas.microsoft.com/office/drawing/2014/main" val="1789722500"/>
                    </a:ext>
                  </a:extLst>
                </a:gridCol>
              </a:tblGrid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Frequency (hz)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ANSYS MECHANICAL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APDL MECHANCIAL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ABAQUS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3643583"/>
                  </a:ext>
                </a:extLst>
              </a:tr>
              <a:tr h="683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COF= 0.029/ First 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556537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2379.71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9171292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2421.72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2428.8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1554348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403718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6524996"/>
                  </a:ext>
                </a:extLst>
              </a:tr>
              <a:tr h="683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COF= 0.029/ Second 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315538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1796579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4871.68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629339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2635703"/>
                  </a:ext>
                </a:extLst>
              </a:tr>
              <a:tr h="362477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597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92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1355</Words>
  <Application>Microsoft Office PowerPoint</Application>
  <PresentationFormat>Widescreen</PresentationFormat>
  <Paragraphs>448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Constantia</vt:lpstr>
      <vt:lpstr>Times New Roman</vt:lpstr>
      <vt:lpstr>Wingdings 2</vt:lpstr>
      <vt:lpstr>Flow</vt:lpstr>
      <vt:lpstr> Structural Strength Analysis of      OTEC Turbine  Under the Guidance of: DR. Prasad Dudhgaonkar [Scientist D] at NIOT Dr. R Vijayakumar ASSOC PROF at IITM          Presented By          Ankit Yadav          OE18M008               </vt:lpstr>
      <vt:lpstr>PowerPoint Presentation</vt:lpstr>
      <vt:lpstr>PowerPoint Presentation</vt:lpstr>
      <vt:lpstr>PowerPoint Presentation</vt:lpstr>
      <vt:lpstr>Model and Boundary Conditions</vt:lpstr>
      <vt:lpstr>Validation Study</vt:lpstr>
      <vt:lpstr>    Results Comparison</vt:lpstr>
      <vt:lpstr>   Results Comparison</vt:lpstr>
      <vt:lpstr>PowerPoint Presentation</vt:lpstr>
      <vt:lpstr>Configuration 1</vt:lpstr>
      <vt:lpstr>Configuration 3</vt:lpstr>
      <vt:lpstr>PowerPoint Presentation</vt:lpstr>
      <vt:lpstr>Design Refinements of Selected Configuration</vt:lpstr>
      <vt:lpstr>Static &amp; Rotordynamic Analysis of Final Design </vt:lpstr>
      <vt:lpstr>Design &amp; Analysis of Blade Roots, T- type</vt:lpstr>
      <vt:lpstr>Improvement to Fir-Tree type Roots</vt:lpstr>
      <vt:lpstr>Single Blade Analysis and Effect of Fillet</vt:lpstr>
      <vt:lpstr>Blade Mode shapes &amp; Natural Frequencies</vt:lpstr>
      <vt:lpstr>Effect of Shroud on Blade</vt:lpstr>
      <vt:lpstr>Conclusion &amp;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Strength Analysis    of OTEC Turbine  Under the guidance of:  DR. Prasad Dudhgaonkar [Scientist D] at NIOT  Dr. R Vijayakumar ASST PROF at IITM                      Submitted by:                             Ankit Yadav                      (OE18M008)</dc:title>
  <dc:creator>ANKIT YADAV</dc:creator>
  <cp:lastModifiedBy>ANKIT YADAV</cp:lastModifiedBy>
  <cp:revision>257</cp:revision>
  <dcterms:created xsi:type="dcterms:W3CDTF">2019-10-11T05:25:06Z</dcterms:created>
  <dcterms:modified xsi:type="dcterms:W3CDTF">2020-06-01T10:15:12Z</dcterms:modified>
</cp:coreProperties>
</file>