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5"/>
  </p:notesMasterIdLst>
  <p:sldIdLst>
    <p:sldId id="322" r:id="rId2"/>
    <p:sldId id="320" r:id="rId3"/>
    <p:sldId id="326" r:id="rId4"/>
    <p:sldId id="324" r:id="rId5"/>
    <p:sldId id="257" r:id="rId6"/>
    <p:sldId id="259" r:id="rId7"/>
    <p:sldId id="260" r:id="rId8"/>
    <p:sldId id="305" r:id="rId9"/>
    <p:sldId id="327" r:id="rId10"/>
    <p:sldId id="329" r:id="rId11"/>
    <p:sldId id="330" r:id="rId12"/>
    <p:sldId id="331" r:id="rId13"/>
    <p:sldId id="332" r:id="rId14"/>
    <p:sldId id="333" r:id="rId15"/>
    <p:sldId id="334" r:id="rId16"/>
    <p:sldId id="335" r:id="rId17"/>
    <p:sldId id="336" r:id="rId18"/>
    <p:sldId id="337" r:id="rId19"/>
    <p:sldId id="300" r:id="rId20"/>
    <p:sldId id="321" r:id="rId21"/>
    <p:sldId id="301" r:id="rId22"/>
    <p:sldId id="302" r:id="rId23"/>
    <p:sldId id="303" r:id="rId24"/>
  </p:sldIdLst>
  <p:sldSz cx="9144000" cy="5143500" type="screen16x9"/>
  <p:notesSz cx="6858000" cy="9144000"/>
  <p:embeddedFontLst>
    <p:embeddedFont>
      <p:font typeface="Verdana" panose="020B0604030504040204" pitchFamily="34" charset="0"/>
      <p:regular r:id="rId26"/>
      <p:bold r:id="rId27"/>
      <p:italic r:id="rId28"/>
      <p:boldItalic r:id="rId29"/>
    </p:embeddedFont>
    <p:embeddedFont>
      <p:font typeface="Quicksand" panose="020B060402020202020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CE042EE-030E-48AD-AEE1-48DBF1C2F338}">
  <a:tblStyle styleId="{8CE042EE-030E-48AD-AEE1-48DBF1C2F33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71A6B3E-507F-4017-96D8-7895C4FAF28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7" autoAdjust="0"/>
  </p:normalViewPr>
  <p:slideViewPr>
    <p:cSldViewPr snapToGrid="0">
      <p:cViewPr varScale="1">
        <p:scale>
          <a:sx n="91" d="100"/>
          <a:sy n="91" d="100"/>
        </p:scale>
        <p:origin x="786"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6525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7315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0376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9580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82501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7647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8540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28060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00327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6795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8313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8627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7076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7237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9924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9"/>
        <p:cNvGrpSpPr/>
        <p:nvPr/>
      </p:nvGrpSpPr>
      <p:grpSpPr>
        <a:xfrm>
          <a:off x="0" y="0"/>
          <a:ext cx="0" cy="0"/>
          <a:chOff x="0" y="0"/>
          <a:chExt cx="0" cy="0"/>
        </a:xfrm>
      </p:grpSpPr>
      <p:cxnSp>
        <p:nvCxnSpPr>
          <p:cNvPr id="20" name="Google Shape;20;p4"/>
          <p:cNvCxnSpPr/>
          <p:nvPr/>
        </p:nvCxnSpPr>
        <p:spPr>
          <a:xfrm>
            <a:off x="945630"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21" name="Google Shape;21;p4"/>
          <p:cNvSpPr/>
          <p:nvPr/>
        </p:nvSpPr>
        <p:spPr>
          <a:xfrm>
            <a:off x="638325" y="2267417"/>
            <a:ext cx="614400" cy="6144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body" idx="1"/>
          </p:nvPr>
        </p:nvSpPr>
        <p:spPr>
          <a:xfrm>
            <a:off x="1633225" y="2161800"/>
            <a:ext cx="6700500" cy="819900"/>
          </a:xfrm>
          <a:prstGeom prst="rect">
            <a:avLst/>
          </a:prstGeom>
        </p:spPr>
        <p:txBody>
          <a:bodyPr spcFirstLastPara="1" wrap="square" lIns="91425" tIns="91425" rIns="91425" bIns="91425" anchor="ctr" anchorCtr="0">
            <a:noAutofit/>
          </a:bodyPr>
          <a:lstStyle>
            <a:lvl1pPr marL="457200" lvl="0" indent="-406400" rtl="0">
              <a:spcBef>
                <a:spcPts val="600"/>
              </a:spcBef>
              <a:spcAft>
                <a:spcPts val="0"/>
              </a:spcAft>
              <a:buSzPts val="2800"/>
              <a:buChar char="◦"/>
              <a:defRPr sz="2800" i="1">
                <a:solidFill>
                  <a:schemeClr val="accent1"/>
                </a:solidFill>
              </a:defRPr>
            </a:lvl1pPr>
            <a:lvl2pPr marL="914400" lvl="1" indent="-406400" rtl="0">
              <a:spcBef>
                <a:spcPts val="0"/>
              </a:spcBef>
              <a:spcAft>
                <a:spcPts val="0"/>
              </a:spcAft>
              <a:buSzPts val="2800"/>
              <a:buChar char="▫"/>
              <a:defRPr sz="2800" i="1">
                <a:solidFill>
                  <a:schemeClr val="accent1"/>
                </a:solidFill>
              </a:defRPr>
            </a:lvl2pPr>
            <a:lvl3pPr marL="1371600" lvl="2" indent="-406400" rtl="0">
              <a:spcBef>
                <a:spcPts val="0"/>
              </a:spcBef>
              <a:spcAft>
                <a:spcPts val="0"/>
              </a:spcAft>
              <a:buSzPts val="2800"/>
              <a:buChar char="■"/>
              <a:defRPr sz="2800" i="1">
                <a:solidFill>
                  <a:schemeClr val="accent1"/>
                </a:solidFill>
              </a:defRPr>
            </a:lvl3pPr>
            <a:lvl4pPr marL="1828800" lvl="3" indent="-406400" rtl="0">
              <a:spcBef>
                <a:spcPts val="0"/>
              </a:spcBef>
              <a:spcAft>
                <a:spcPts val="0"/>
              </a:spcAft>
              <a:buClr>
                <a:schemeClr val="accent1"/>
              </a:buClr>
              <a:buSzPts val="2800"/>
              <a:buChar char="●"/>
              <a:defRPr sz="2800" i="1">
                <a:solidFill>
                  <a:schemeClr val="accent1"/>
                </a:solidFill>
              </a:defRPr>
            </a:lvl4pPr>
            <a:lvl5pPr marL="2286000" lvl="4" indent="-406400" rtl="0">
              <a:spcBef>
                <a:spcPts val="0"/>
              </a:spcBef>
              <a:spcAft>
                <a:spcPts val="0"/>
              </a:spcAft>
              <a:buClr>
                <a:schemeClr val="accent1"/>
              </a:buClr>
              <a:buSzPts val="2800"/>
              <a:buChar char="○"/>
              <a:defRPr sz="2800" i="1">
                <a:solidFill>
                  <a:schemeClr val="accent1"/>
                </a:solidFill>
              </a:defRPr>
            </a:lvl5pPr>
            <a:lvl6pPr marL="2743200" lvl="5" indent="-406400" rtl="0">
              <a:spcBef>
                <a:spcPts val="0"/>
              </a:spcBef>
              <a:spcAft>
                <a:spcPts val="0"/>
              </a:spcAft>
              <a:buClr>
                <a:schemeClr val="accent1"/>
              </a:buClr>
              <a:buSzPts val="2800"/>
              <a:buChar char="■"/>
              <a:defRPr sz="2800" i="1">
                <a:solidFill>
                  <a:schemeClr val="accent1"/>
                </a:solidFill>
              </a:defRPr>
            </a:lvl6pPr>
            <a:lvl7pPr marL="3200400" lvl="6" indent="-406400" rtl="0">
              <a:spcBef>
                <a:spcPts val="0"/>
              </a:spcBef>
              <a:spcAft>
                <a:spcPts val="0"/>
              </a:spcAft>
              <a:buClr>
                <a:schemeClr val="accent1"/>
              </a:buClr>
              <a:buSzPts val="2800"/>
              <a:buChar char="●"/>
              <a:defRPr sz="2800" i="1">
                <a:solidFill>
                  <a:schemeClr val="accent1"/>
                </a:solidFill>
              </a:defRPr>
            </a:lvl7pPr>
            <a:lvl8pPr marL="3657600" lvl="7" indent="-406400" rtl="0">
              <a:spcBef>
                <a:spcPts val="0"/>
              </a:spcBef>
              <a:spcAft>
                <a:spcPts val="0"/>
              </a:spcAft>
              <a:buClr>
                <a:schemeClr val="accent1"/>
              </a:buClr>
              <a:buSzPts val="2800"/>
              <a:buChar char="○"/>
              <a:defRPr sz="2800" i="1">
                <a:solidFill>
                  <a:schemeClr val="accent1"/>
                </a:solidFill>
              </a:defRPr>
            </a:lvl8pPr>
            <a:lvl9pPr marL="4114800" lvl="8" indent="-406400">
              <a:spcBef>
                <a:spcPts val="0"/>
              </a:spcBef>
              <a:spcAft>
                <a:spcPts val="0"/>
              </a:spcAft>
              <a:buClr>
                <a:schemeClr val="accent1"/>
              </a:buClr>
              <a:buSzPts val="2800"/>
              <a:buChar char="■"/>
              <a:defRPr sz="2800" i="1">
                <a:solidFill>
                  <a:schemeClr val="accent1"/>
                </a:solidFill>
              </a:defRPr>
            </a:lvl9pPr>
          </a:lstStyle>
          <a:p>
            <a:endParaRPr/>
          </a:p>
        </p:txBody>
      </p:sp>
      <p:sp>
        <p:nvSpPr>
          <p:cNvPr id="23" name="Google Shape;23;p4"/>
          <p:cNvSpPr txBox="1"/>
          <p:nvPr/>
        </p:nvSpPr>
        <p:spPr>
          <a:xfrm>
            <a:off x="286541" y="2244031"/>
            <a:ext cx="1306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a:solidFill>
                  <a:schemeClr val="accent1"/>
                </a:solidFill>
                <a:latin typeface="Quicksand"/>
                <a:ea typeface="Quicksand"/>
                <a:cs typeface="Quicksand"/>
                <a:sym typeface="Quicksand"/>
              </a:rPr>
              <a:t>“</a:t>
            </a:r>
            <a:endParaRPr sz="4800" b="1">
              <a:solidFill>
                <a:schemeClr val="accent1"/>
              </a:solidFill>
              <a:latin typeface="Quicksand"/>
              <a:ea typeface="Quicksand"/>
              <a:cs typeface="Quicksand"/>
              <a:sym typeface="Quicksand"/>
            </a:endParaRPr>
          </a:p>
        </p:txBody>
      </p:sp>
      <p:sp>
        <p:nvSpPr>
          <p:cNvPr id="24" name="Google Shape;24;p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solidFill>
                  <a:srgbClr val="39C0BA"/>
                </a:solidFill>
              </a:defRPr>
            </a:lvl1pPr>
            <a:lvl2pPr lvl="1">
              <a:buNone/>
              <a:defRPr>
                <a:solidFill>
                  <a:srgbClr val="39C0BA"/>
                </a:solidFill>
              </a:defRPr>
            </a:lvl2pPr>
            <a:lvl3pPr lvl="2">
              <a:buNone/>
              <a:defRPr>
                <a:solidFill>
                  <a:srgbClr val="39C0BA"/>
                </a:solidFill>
              </a:defRPr>
            </a:lvl3pPr>
            <a:lvl4pPr lvl="3">
              <a:buNone/>
              <a:defRPr>
                <a:solidFill>
                  <a:srgbClr val="39C0BA"/>
                </a:solidFill>
              </a:defRPr>
            </a:lvl4pPr>
            <a:lvl5pPr lvl="4">
              <a:buNone/>
              <a:defRPr>
                <a:solidFill>
                  <a:srgbClr val="39C0BA"/>
                </a:solidFill>
              </a:defRPr>
            </a:lvl5pPr>
            <a:lvl6pPr lvl="5">
              <a:buNone/>
              <a:defRPr>
                <a:solidFill>
                  <a:srgbClr val="39C0BA"/>
                </a:solidFill>
              </a:defRPr>
            </a:lvl6pPr>
            <a:lvl7pPr lvl="6">
              <a:buNone/>
              <a:defRPr>
                <a:solidFill>
                  <a:srgbClr val="39C0BA"/>
                </a:solidFill>
              </a:defRPr>
            </a:lvl7pPr>
            <a:lvl8pPr lvl="7">
              <a:buNone/>
              <a:defRPr>
                <a:solidFill>
                  <a:srgbClr val="39C0BA"/>
                </a:solidFill>
              </a:defRPr>
            </a:lvl8pPr>
            <a:lvl9pPr lvl="8">
              <a:buNone/>
              <a:defRPr>
                <a:solidFill>
                  <a:srgbClr val="39C0BA"/>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Quicksand"/>
              <a:buNone/>
              <a:defRPr sz="1800">
                <a:latin typeface="Quicksand"/>
                <a:ea typeface="Quicksand"/>
                <a:cs typeface="Quicksand"/>
                <a:sym typeface="Quicksand"/>
              </a:defRPr>
            </a:lvl1pPr>
            <a:lvl2pPr lvl="1" rtl="0">
              <a:spcBef>
                <a:spcPts val="0"/>
              </a:spcBef>
              <a:spcAft>
                <a:spcPts val="0"/>
              </a:spcAft>
              <a:buSzPts val="1800"/>
              <a:buFont typeface="Quicksand"/>
              <a:buNone/>
              <a:defRPr sz="1800">
                <a:latin typeface="Quicksand"/>
                <a:ea typeface="Quicksand"/>
                <a:cs typeface="Quicksand"/>
                <a:sym typeface="Quicksand"/>
              </a:defRPr>
            </a:lvl2pPr>
            <a:lvl3pPr lvl="2" rtl="0">
              <a:spcBef>
                <a:spcPts val="0"/>
              </a:spcBef>
              <a:spcAft>
                <a:spcPts val="0"/>
              </a:spcAft>
              <a:buSzPts val="1800"/>
              <a:buFont typeface="Quicksand"/>
              <a:buNone/>
              <a:defRPr sz="1800">
                <a:latin typeface="Quicksand"/>
                <a:ea typeface="Quicksand"/>
                <a:cs typeface="Quicksand"/>
                <a:sym typeface="Quicksand"/>
              </a:defRPr>
            </a:lvl3pPr>
            <a:lvl4pPr lvl="3" rtl="0">
              <a:spcBef>
                <a:spcPts val="0"/>
              </a:spcBef>
              <a:spcAft>
                <a:spcPts val="0"/>
              </a:spcAft>
              <a:buSzPts val="1800"/>
              <a:buFont typeface="Quicksand"/>
              <a:buNone/>
              <a:defRPr sz="1800">
                <a:latin typeface="Quicksand"/>
                <a:ea typeface="Quicksand"/>
                <a:cs typeface="Quicksand"/>
                <a:sym typeface="Quicksand"/>
              </a:defRPr>
            </a:lvl4pPr>
            <a:lvl5pPr lvl="4" rtl="0">
              <a:spcBef>
                <a:spcPts val="0"/>
              </a:spcBef>
              <a:spcAft>
                <a:spcPts val="0"/>
              </a:spcAft>
              <a:buSzPts val="1800"/>
              <a:buFont typeface="Quicksand"/>
              <a:buNone/>
              <a:defRPr sz="1800">
                <a:latin typeface="Quicksand"/>
                <a:ea typeface="Quicksand"/>
                <a:cs typeface="Quicksand"/>
                <a:sym typeface="Quicksand"/>
              </a:defRPr>
            </a:lvl5pPr>
            <a:lvl6pPr lvl="5" rtl="0">
              <a:spcBef>
                <a:spcPts val="0"/>
              </a:spcBef>
              <a:spcAft>
                <a:spcPts val="0"/>
              </a:spcAft>
              <a:buSzPts val="1800"/>
              <a:buFont typeface="Quicksand"/>
              <a:buNone/>
              <a:defRPr sz="1800">
                <a:latin typeface="Quicksand"/>
                <a:ea typeface="Quicksand"/>
                <a:cs typeface="Quicksand"/>
                <a:sym typeface="Quicksand"/>
              </a:defRPr>
            </a:lvl6pPr>
            <a:lvl7pPr lvl="6" rtl="0">
              <a:spcBef>
                <a:spcPts val="0"/>
              </a:spcBef>
              <a:spcAft>
                <a:spcPts val="0"/>
              </a:spcAft>
              <a:buSzPts val="1800"/>
              <a:buFont typeface="Quicksand"/>
              <a:buNone/>
              <a:defRPr sz="1800">
                <a:latin typeface="Quicksand"/>
                <a:ea typeface="Quicksand"/>
                <a:cs typeface="Quicksand"/>
                <a:sym typeface="Quicksand"/>
              </a:defRPr>
            </a:lvl7pPr>
            <a:lvl8pPr lvl="7" rtl="0">
              <a:spcBef>
                <a:spcPts val="0"/>
              </a:spcBef>
              <a:spcAft>
                <a:spcPts val="0"/>
              </a:spcAft>
              <a:buSzPts val="1800"/>
              <a:buFont typeface="Quicksand"/>
              <a:buNone/>
              <a:defRPr sz="1800">
                <a:latin typeface="Quicksand"/>
                <a:ea typeface="Quicksand"/>
                <a:cs typeface="Quicksand"/>
                <a:sym typeface="Quicksand"/>
              </a:defRPr>
            </a:lvl8pPr>
            <a:lvl9pPr lvl="8" rtl="0">
              <a:spcBef>
                <a:spcPts val="0"/>
              </a:spcBef>
              <a:spcAft>
                <a:spcPts val="0"/>
              </a:spcAft>
              <a:buSzPts val="1800"/>
              <a:buFont typeface="Quicksand"/>
              <a:buNone/>
              <a:defRPr sz="1800">
                <a:latin typeface="Quicksand"/>
                <a:ea typeface="Quicksand"/>
                <a:cs typeface="Quicksand"/>
                <a:sym typeface="Quicksand"/>
              </a:defRPr>
            </a:lvl9pPr>
          </a:lstStyle>
          <a:p>
            <a:endParaRPr/>
          </a:p>
        </p:txBody>
      </p:sp>
      <p:sp>
        <p:nvSpPr>
          <p:cNvPr id="27" name="Google Shape;27;p5"/>
          <p:cNvSpPr txBox="1">
            <a:spLocks noGrp="1"/>
          </p:cNvSpPr>
          <p:nvPr>
            <p:ph type="body" idx="1"/>
          </p:nvPr>
        </p:nvSpPr>
        <p:spPr>
          <a:xfrm>
            <a:off x="1165498" y="1086799"/>
            <a:ext cx="6858000" cy="37257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endParaRPr/>
          </a:p>
        </p:txBody>
      </p:sp>
      <p:sp>
        <p:nvSpPr>
          <p:cNvPr id="28" name="Google Shape;28;p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9" name="Google Shape;29;p5"/>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30" name="Google Shape;30;p5"/>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cxnSp>
        <p:nvCxnSpPr>
          <p:cNvPr id="11" name="Google Shape;11;p2"/>
          <p:cNvCxnSpPr>
            <a:stCxn id="12" idx="4"/>
          </p:cNvCxnSpPr>
          <p:nvPr/>
        </p:nvCxnSpPr>
        <p:spPr>
          <a:xfrm>
            <a:off x="939750" y="2832475"/>
            <a:ext cx="0" cy="2310900"/>
          </a:xfrm>
          <a:prstGeom prst="straightConnector1">
            <a:avLst/>
          </a:prstGeom>
          <a:noFill/>
          <a:ln w="9525" cap="flat" cmpd="sng">
            <a:solidFill>
              <a:schemeClr val="accent5"/>
            </a:solidFill>
            <a:prstDash val="solid"/>
            <a:round/>
            <a:headEnd type="none" w="med" len="med"/>
            <a:tailEnd type="none" w="med" len="med"/>
          </a:ln>
        </p:spPr>
      </p:cxnSp>
      <p:sp>
        <p:nvSpPr>
          <p:cNvPr id="12" name="Google Shape;12;p2"/>
          <p:cNvSpPr/>
          <p:nvPr/>
        </p:nvSpPr>
        <p:spPr>
          <a:xfrm>
            <a:off x="845250" y="2643475"/>
            <a:ext cx="189000" cy="189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84301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165498" y="1086799"/>
            <a:ext cx="68580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523157" y="4752131"/>
            <a:ext cx="548700" cy="3153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Quicksand"/>
                <a:ea typeface="Quicksand"/>
                <a:cs typeface="Quicksand"/>
                <a:sym typeface="Quicksand"/>
              </a:defRPr>
            </a:lvl1pPr>
            <a:lvl2pPr lvl="1" algn="r">
              <a:buNone/>
              <a:defRPr sz="1200">
                <a:solidFill>
                  <a:schemeClr val="accent1"/>
                </a:solidFill>
                <a:latin typeface="Quicksand"/>
                <a:ea typeface="Quicksand"/>
                <a:cs typeface="Quicksand"/>
                <a:sym typeface="Quicksand"/>
              </a:defRPr>
            </a:lvl2pPr>
            <a:lvl3pPr lvl="2" algn="r">
              <a:buNone/>
              <a:defRPr sz="1200">
                <a:solidFill>
                  <a:schemeClr val="accent1"/>
                </a:solidFill>
                <a:latin typeface="Quicksand"/>
                <a:ea typeface="Quicksand"/>
                <a:cs typeface="Quicksand"/>
                <a:sym typeface="Quicksand"/>
              </a:defRPr>
            </a:lvl3pPr>
            <a:lvl4pPr lvl="3" algn="r">
              <a:buNone/>
              <a:defRPr sz="1200">
                <a:solidFill>
                  <a:schemeClr val="accent1"/>
                </a:solidFill>
                <a:latin typeface="Quicksand"/>
                <a:ea typeface="Quicksand"/>
                <a:cs typeface="Quicksand"/>
                <a:sym typeface="Quicksand"/>
              </a:defRPr>
            </a:lvl4pPr>
            <a:lvl5pPr lvl="4" algn="r">
              <a:buNone/>
              <a:defRPr sz="1200">
                <a:solidFill>
                  <a:schemeClr val="accent1"/>
                </a:solidFill>
                <a:latin typeface="Quicksand"/>
                <a:ea typeface="Quicksand"/>
                <a:cs typeface="Quicksand"/>
                <a:sym typeface="Quicksand"/>
              </a:defRPr>
            </a:lvl5pPr>
            <a:lvl6pPr lvl="5" algn="r">
              <a:buNone/>
              <a:defRPr sz="1200">
                <a:solidFill>
                  <a:schemeClr val="accent1"/>
                </a:solidFill>
                <a:latin typeface="Quicksand"/>
                <a:ea typeface="Quicksand"/>
                <a:cs typeface="Quicksand"/>
                <a:sym typeface="Quicksand"/>
              </a:defRPr>
            </a:lvl6pPr>
            <a:lvl7pPr lvl="6" algn="r">
              <a:buNone/>
              <a:defRPr sz="1200">
                <a:solidFill>
                  <a:schemeClr val="accent1"/>
                </a:solidFill>
                <a:latin typeface="Quicksand"/>
                <a:ea typeface="Quicksand"/>
                <a:cs typeface="Quicksand"/>
                <a:sym typeface="Quicksand"/>
              </a:defRPr>
            </a:lvl7pPr>
            <a:lvl8pPr lvl="7" algn="r">
              <a:buNone/>
              <a:defRPr sz="1200">
                <a:solidFill>
                  <a:schemeClr val="accent1"/>
                </a:solidFill>
                <a:latin typeface="Quicksand"/>
                <a:ea typeface="Quicksand"/>
                <a:cs typeface="Quicksand"/>
                <a:sym typeface="Quicksand"/>
              </a:defRPr>
            </a:lvl8pPr>
            <a:lvl9pPr lvl="8" algn="r">
              <a:buNone/>
              <a:defRPr sz="1200">
                <a:solidFill>
                  <a:schemeClr val="accent1"/>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9"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347133" y="574052"/>
            <a:ext cx="8382000" cy="407152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smtClean="0">
                <a:latin typeface="Quicksand" panose="020B0604020202020204" charset="0"/>
              </a:rPr>
              <a:t>          </a:t>
            </a:r>
            <a:r>
              <a:rPr lang="en-US" sz="3200" spc="370" dirty="0">
                <a:latin typeface="Quicksand" panose="020B0604020202020204" charset="0"/>
              </a:rPr>
              <a:t>I</a:t>
            </a:r>
            <a:r>
              <a:rPr lang="en-US" sz="3200" spc="370" dirty="0" smtClean="0">
                <a:latin typeface="Quicksand" panose="020B0604020202020204" charset="0"/>
              </a:rPr>
              <a:t>ndustry 4.0 for factory automation</a:t>
            </a:r>
            <a:r>
              <a:rPr lang="en-US" sz="1400" dirty="0">
                <a:latin typeface="Quicksand" panose="020B0604020202020204" charset="0"/>
              </a:rPr>
              <a:t/>
            </a:r>
            <a:br>
              <a:rPr lang="en-US" sz="1400" dirty="0">
                <a:latin typeface="Quicksand" panose="020B0604020202020204" charset="0"/>
              </a:rPr>
            </a:br>
            <a:r>
              <a:rPr lang="en-US" sz="2800" dirty="0">
                <a:latin typeface="Quicksand" panose="020B0604020202020204" charset="0"/>
              </a:rPr>
              <a:t>  </a:t>
            </a:r>
            <a:br>
              <a:rPr lang="en-US" sz="2800" dirty="0">
                <a:latin typeface="Quicksand" panose="020B0604020202020204" charset="0"/>
              </a:rPr>
            </a:br>
            <a:r>
              <a:rPr lang="en-US" sz="2800" dirty="0">
                <a:latin typeface="Quicksand" panose="020B0604020202020204" charset="0"/>
              </a:rPr>
              <a:t/>
            </a:r>
            <a:br>
              <a:rPr lang="en-US" sz="2800" dirty="0">
                <a:latin typeface="Quicksand" panose="020B0604020202020204" charset="0"/>
              </a:rPr>
            </a:br>
            <a:r>
              <a:rPr lang="en-US" sz="2800" dirty="0">
                <a:latin typeface="Quicksand" panose="020B0604020202020204" charset="0"/>
              </a:rPr>
              <a:t/>
            </a:r>
            <a:br>
              <a:rPr lang="en-US" sz="2800" dirty="0">
                <a:latin typeface="Quicksand" panose="020B0604020202020204" charset="0"/>
              </a:rPr>
            </a:br>
            <a:r>
              <a:rPr lang="en-US" sz="2800" dirty="0">
                <a:latin typeface="Quicksand" panose="020B0604020202020204" charset="0"/>
              </a:rPr>
              <a:t>                   </a:t>
            </a:r>
            <a:r>
              <a:rPr lang="en-US" sz="1800" dirty="0" smtClean="0">
                <a:latin typeface="Quicksand" panose="020B0604020202020204" charset="0"/>
              </a:rPr>
              <a:t>PRESENTED </a:t>
            </a:r>
            <a:r>
              <a:rPr lang="en-US" sz="1800" dirty="0">
                <a:latin typeface="Quicksand" panose="020B0604020202020204" charset="0"/>
              </a:rPr>
              <a:t>BY: </a:t>
            </a:r>
            <a:r>
              <a:rPr lang="en-US" sz="2800" dirty="0">
                <a:latin typeface="Quicksand" panose="020B0604020202020204" charset="0"/>
              </a:rPr>
              <a:t/>
            </a:r>
            <a:br>
              <a:rPr lang="en-US" sz="2800" dirty="0">
                <a:latin typeface="Quicksand" panose="020B0604020202020204" charset="0"/>
              </a:rPr>
            </a:br>
            <a:r>
              <a:rPr lang="en-US" sz="2800" dirty="0">
                <a:latin typeface="Quicksand" panose="020B0604020202020204" charset="0"/>
              </a:rPr>
              <a:t>                                         </a:t>
            </a:r>
            <a:r>
              <a:rPr lang="en-US" sz="1400" dirty="0">
                <a:solidFill>
                  <a:srgbClr val="FFC000"/>
                </a:solidFill>
                <a:latin typeface="Quicksand" panose="020B0604020202020204" charset="0"/>
              </a:rPr>
              <a:t>THIRUCHITRAMBALAM (</a:t>
            </a:r>
            <a:r>
              <a:rPr lang="en-IN" sz="1400" b="0" i="0" dirty="0">
                <a:solidFill>
                  <a:srgbClr val="FFC000"/>
                </a:solidFill>
                <a:effectLst/>
                <a:latin typeface="Quicksand" panose="020B0604020202020204" charset="0"/>
              </a:rPr>
              <a:t>21IM60S01)</a:t>
            </a:r>
            <a:br>
              <a:rPr lang="en-IN" sz="1400" b="0" i="0" dirty="0">
                <a:solidFill>
                  <a:srgbClr val="FFC000"/>
                </a:solidFill>
                <a:effectLst/>
                <a:latin typeface="Quicksand" panose="020B0604020202020204" charset="0"/>
              </a:rPr>
            </a:br>
            <a:r>
              <a:rPr lang="en-IN" sz="1400" b="0" i="0" dirty="0">
                <a:solidFill>
                  <a:srgbClr val="FFC000"/>
                </a:solidFill>
                <a:effectLst/>
                <a:latin typeface="Quicksand" panose="020B0604020202020204" charset="0"/>
              </a:rPr>
              <a:t>                                                                                 </a:t>
            </a:r>
            <a:r>
              <a:rPr lang="en-IN" sz="1400" b="0" i="0" dirty="0" smtClean="0">
                <a:solidFill>
                  <a:srgbClr val="FFC000"/>
                </a:solidFill>
                <a:effectLst/>
                <a:latin typeface="Quicksand" panose="020B0604020202020204" charset="0"/>
              </a:rPr>
              <a:t> ANKIT </a:t>
            </a:r>
            <a:r>
              <a:rPr lang="en-IN" sz="1400" b="0" i="0" dirty="0">
                <a:solidFill>
                  <a:srgbClr val="FFC000"/>
                </a:solidFill>
                <a:effectLst/>
                <a:latin typeface="Quicksand" panose="020B0604020202020204" charset="0"/>
              </a:rPr>
              <a:t>(21IM60R06)</a:t>
            </a:r>
            <a:r>
              <a:rPr lang="en-US" sz="2800" dirty="0">
                <a:latin typeface="Quicksand" panose="020B0604020202020204" charset="0"/>
              </a:rPr>
              <a:t/>
            </a:r>
            <a:br>
              <a:rPr lang="en-US" sz="2800" dirty="0">
                <a:latin typeface="Quicksand" panose="020B0604020202020204" charset="0"/>
              </a:rPr>
            </a:br>
            <a:endParaRPr sz="2800" dirty="0">
              <a:latin typeface="Quicksand" panose="020B0604020202020204" charset="0"/>
            </a:endParaRPr>
          </a:p>
        </p:txBody>
      </p:sp>
      <p:pic>
        <p:nvPicPr>
          <p:cNvPr id="3" name="Picture 2"/>
          <p:cNvPicPr>
            <a:picLocks noChangeAspect="1"/>
          </p:cNvPicPr>
          <p:nvPr/>
        </p:nvPicPr>
        <p:blipFill>
          <a:blip r:embed="rId3"/>
          <a:stretch>
            <a:fillRect/>
          </a:stretch>
        </p:blipFill>
        <p:spPr>
          <a:xfrm>
            <a:off x="1250730" y="2186153"/>
            <a:ext cx="2333297" cy="1499008"/>
          </a:xfrm>
          <a:prstGeom prst="rect">
            <a:avLst/>
          </a:prstGeom>
        </p:spPr>
      </p:pic>
    </p:spTree>
    <p:extLst>
      <p:ext uri="{BB962C8B-B14F-4D97-AF65-F5344CB8AC3E}">
        <p14:creationId xmlns:p14="http://schemas.microsoft.com/office/powerpoint/2010/main" val="2877697344"/>
      </p:ext>
    </p:extLst>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p>
            <a:r>
              <a:rPr lang="en-US" dirty="0">
                <a:solidFill>
                  <a:srgbClr val="39C0BA"/>
                </a:solidFill>
              </a:rPr>
              <a:t>Introduction to SAW</a:t>
            </a:r>
            <a:endParaRPr dirty="0">
              <a:solidFill>
                <a:srgbClr val="39C0BA"/>
              </a:solidFill>
            </a:endParaRPr>
          </a:p>
        </p:txBody>
      </p:sp>
      <p:sp>
        <p:nvSpPr>
          <p:cNvPr id="109" name="Google Shape;109;p17"/>
          <p:cNvSpPr txBox="1">
            <a:spLocks noGrp="1"/>
          </p:cNvSpPr>
          <p:nvPr>
            <p:ph type="body" idx="1"/>
          </p:nvPr>
        </p:nvSpPr>
        <p:spPr>
          <a:xfrm>
            <a:off x="1165475" y="722149"/>
            <a:ext cx="7085146"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lang="en-US" sz="1400" dirty="0"/>
          </a:p>
          <a:p>
            <a:pPr marL="0" lvl="0" indent="0" algn="l" rtl="0">
              <a:spcBef>
                <a:spcPts val="600"/>
              </a:spcBef>
              <a:spcAft>
                <a:spcPts val="0"/>
              </a:spcAft>
              <a:buNone/>
            </a:pPr>
            <a:r>
              <a:rPr lang="en-US" sz="1400" dirty="0"/>
              <a:t>. Arc fully submerged in fusion</a:t>
            </a:r>
          </a:p>
          <a:p>
            <a:pPr marL="0" lvl="0" indent="0" algn="l" rtl="0">
              <a:spcBef>
                <a:spcPts val="600"/>
              </a:spcBef>
              <a:spcAft>
                <a:spcPts val="0"/>
              </a:spcAft>
              <a:buNone/>
            </a:pPr>
            <a:r>
              <a:rPr lang="en-US" sz="1400" dirty="0"/>
              <a:t>. Heat loss is minimum </a:t>
            </a:r>
          </a:p>
          <a:p>
            <a:pPr marL="0" lvl="0" indent="0" algn="l" rtl="0">
              <a:spcBef>
                <a:spcPts val="600"/>
              </a:spcBef>
              <a:spcAft>
                <a:spcPts val="0"/>
              </a:spcAft>
              <a:buNone/>
            </a:pPr>
            <a:r>
              <a:rPr lang="en-US" sz="1400" dirty="0"/>
              <a:t>. The thermal efficiency is as high as 80-90%</a:t>
            </a:r>
          </a:p>
          <a:p>
            <a:pPr marL="0" lvl="0" indent="0" algn="l" rtl="0">
              <a:spcBef>
                <a:spcPts val="600"/>
              </a:spcBef>
              <a:spcAft>
                <a:spcPts val="0"/>
              </a:spcAft>
              <a:buNone/>
            </a:pPr>
            <a:r>
              <a:rPr lang="en-US" sz="1400" dirty="0"/>
              <a:t>. Produces no visible arc light</a:t>
            </a:r>
          </a:p>
          <a:p>
            <a:pPr marL="0" lvl="0" indent="0" algn="l" rtl="0">
              <a:spcBef>
                <a:spcPts val="600"/>
              </a:spcBef>
              <a:spcAft>
                <a:spcPts val="0"/>
              </a:spcAft>
              <a:buNone/>
            </a:pPr>
            <a:r>
              <a:rPr lang="en-US" sz="1400" dirty="0"/>
              <a:t>. Welding is spatter free</a:t>
            </a:r>
          </a:p>
          <a:p>
            <a:pPr marL="0" lvl="0" indent="0" algn="l" rtl="0">
              <a:spcBef>
                <a:spcPts val="600"/>
              </a:spcBef>
              <a:spcAft>
                <a:spcPts val="0"/>
              </a:spcAft>
              <a:buNone/>
            </a:pPr>
            <a:r>
              <a:rPr lang="en-US" sz="1400" dirty="0"/>
              <a:t>. High deposition</a:t>
            </a:r>
          </a:p>
          <a:p>
            <a:pPr marL="0" lvl="0" indent="0" algn="l" rtl="0">
              <a:spcBef>
                <a:spcPts val="600"/>
              </a:spcBef>
              <a:spcAft>
                <a:spcPts val="0"/>
              </a:spcAft>
              <a:buNone/>
            </a:pPr>
            <a:r>
              <a:rPr lang="en-US" sz="1400" dirty="0"/>
              <a:t>. Downhand welding process</a:t>
            </a:r>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IN" sz="1400" dirty="0"/>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2" name="Picture 1"/>
          <p:cNvPicPr>
            <a:picLocks noChangeAspect="1"/>
          </p:cNvPicPr>
          <p:nvPr/>
        </p:nvPicPr>
        <p:blipFill>
          <a:blip r:embed="rId3"/>
          <a:stretch>
            <a:fillRect/>
          </a:stretch>
        </p:blipFill>
        <p:spPr>
          <a:xfrm>
            <a:off x="5139907" y="894649"/>
            <a:ext cx="3657600" cy="2419350"/>
          </a:xfrm>
          <a:prstGeom prst="rect">
            <a:avLst/>
          </a:prstGeom>
        </p:spPr>
      </p:pic>
    </p:spTree>
    <p:extLst>
      <p:ext uri="{BB962C8B-B14F-4D97-AF65-F5344CB8AC3E}">
        <p14:creationId xmlns:p14="http://schemas.microsoft.com/office/powerpoint/2010/main" val="3999313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p>
            <a:r>
              <a:rPr lang="en-US" dirty="0">
                <a:solidFill>
                  <a:srgbClr val="39C0BA"/>
                </a:solidFill>
              </a:rPr>
              <a:t>Principle of SAW</a:t>
            </a:r>
            <a:r>
              <a:rPr lang="en-IN" dirty="0">
                <a:solidFill>
                  <a:srgbClr val="39C0BA"/>
                </a:solidFill>
              </a:rPr>
              <a:t>                </a:t>
            </a:r>
            <a:endParaRPr dirty="0">
              <a:solidFill>
                <a:srgbClr val="39C0BA"/>
              </a:solidFill>
            </a:endParaRPr>
          </a:p>
        </p:txBody>
      </p:sp>
      <p:sp>
        <p:nvSpPr>
          <p:cNvPr id="109" name="Google Shape;109;p17"/>
          <p:cNvSpPr txBox="1">
            <a:spLocks noGrp="1"/>
          </p:cNvSpPr>
          <p:nvPr>
            <p:ph type="body" idx="1"/>
          </p:nvPr>
        </p:nvSpPr>
        <p:spPr>
          <a:xfrm>
            <a:off x="1165475" y="894649"/>
            <a:ext cx="7463518"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lang="en-US" sz="1400" dirty="0"/>
          </a:p>
          <a:p>
            <a:pPr marL="0" lvl="0" indent="0" algn="l" rtl="0">
              <a:spcBef>
                <a:spcPts val="600"/>
              </a:spcBef>
              <a:spcAft>
                <a:spcPts val="0"/>
              </a:spcAft>
              <a:buNone/>
            </a:pPr>
            <a:r>
              <a:rPr lang="en-US" sz="1400" dirty="0"/>
              <a:t>. Instead of a flux covered electrode </a:t>
            </a:r>
          </a:p>
          <a:p>
            <a:pPr marL="0" lvl="0" indent="0" algn="l" rtl="0">
              <a:spcBef>
                <a:spcPts val="600"/>
              </a:spcBef>
              <a:spcAft>
                <a:spcPts val="0"/>
              </a:spcAft>
              <a:buNone/>
            </a:pPr>
            <a:r>
              <a:rPr lang="en-US" sz="1400" dirty="0"/>
              <a:t>. Granular flux and bare electrode is used</a:t>
            </a:r>
          </a:p>
          <a:p>
            <a:pPr marL="0" lvl="0" indent="0" algn="l" rtl="0">
              <a:spcBef>
                <a:spcPts val="600"/>
              </a:spcBef>
              <a:spcAft>
                <a:spcPts val="0"/>
              </a:spcAft>
              <a:buNone/>
            </a:pPr>
            <a:r>
              <a:rPr lang="en-US" sz="1400" dirty="0"/>
              <a:t>. Arc is generally start by steel wood method</a:t>
            </a:r>
          </a:p>
          <a:p>
            <a:pPr marL="0" lvl="0" indent="0" algn="l" rtl="0">
              <a:spcBef>
                <a:spcPts val="600"/>
              </a:spcBef>
              <a:spcAft>
                <a:spcPts val="0"/>
              </a:spcAft>
              <a:buNone/>
            </a:pPr>
            <a:r>
              <a:rPr lang="en-US" sz="1400" dirty="0"/>
              <a:t>. When the welding current is switched on</a:t>
            </a:r>
          </a:p>
          <a:p>
            <a:pPr marL="0" lvl="0" indent="0" algn="l" rtl="0">
              <a:spcBef>
                <a:spcPts val="600"/>
              </a:spcBef>
              <a:spcAft>
                <a:spcPts val="0"/>
              </a:spcAft>
              <a:buNone/>
            </a:pPr>
            <a:r>
              <a:rPr lang="en-US" sz="1400" dirty="0"/>
              <a:t>. The steel wool provides a conducting path for the arc to establish</a:t>
            </a:r>
          </a:p>
          <a:p>
            <a:pPr marL="0" lvl="0" indent="0" algn="l" rtl="0">
              <a:spcBef>
                <a:spcPts val="600"/>
              </a:spcBef>
              <a:spcAft>
                <a:spcPts val="0"/>
              </a:spcAft>
              <a:buNone/>
            </a:pPr>
            <a:r>
              <a:rPr lang="en-US" sz="1400" dirty="0"/>
              <a:t>. The flux serves as shielding medium </a:t>
            </a:r>
          </a:p>
          <a:p>
            <a:pPr marL="0" lvl="0" indent="0" algn="l" rtl="0">
              <a:spcBef>
                <a:spcPts val="600"/>
              </a:spcBef>
              <a:spcAft>
                <a:spcPts val="0"/>
              </a:spcAft>
              <a:buNone/>
            </a:pPr>
            <a:r>
              <a:rPr lang="en-US" sz="1400" dirty="0"/>
              <a:t>. The process may be semi automatic or fully automatic</a:t>
            </a:r>
          </a:p>
          <a:p>
            <a:pPr marL="0" lvl="0" indent="0" algn="l" rtl="0">
              <a:spcBef>
                <a:spcPts val="600"/>
              </a:spcBef>
              <a:spcAft>
                <a:spcPts val="0"/>
              </a:spcAft>
              <a:buNone/>
            </a:pPr>
            <a:endParaRPr lang="en-IN" sz="1400" dirty="0"/>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5283" y="549649"/>
            <a:ext cx="3048000" cy="1714500"/>
          </a:xfrm>
          <a:prstGeom prst="rect">
            <a:avLst/>
          </a:prstGeom>
        </p:spPr>
      </p:pic>
    </p:spTree>
    <p:extLst>
      <p:ext uri="{BB962C8B-B14F-4D97-AF65-F5344CB8AC3E}">
        <p14:creationId xmlns:p14="http://schemas.microsoft.com/office/powerpoint/2010/main" val="645068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p>
            <a:r>
              <a:rPr lang="en-US" dirty="0">
                <a:solidFill>
                  <a:srgbClr val="39C0BA"/>
                </a:solidFill>
              </a:rPr>
              <a:t>Operating characteristics</a:t>
            </a:r>
            <a:r>
              <a:rPr lang="en-IN" dirty="0">
                <a:solidFill>
                  <a:srgbClr val="39C0BA"/>
                </a:solidFill>
              </a:rPr>
              <a:t>                  </a:t>
            </a:r>
            <a:endParaRPr dirty="0">
              <a:solidFill>
                <a:srgbClr val="39C0BA"/>
              </a:solidFill>
            </a:endParaRPr>
          </a:p>
        </p:txBody>
      </p:sp>
      <p:sp>
        <p:nvSpPr>
          <p:cNvPr id="109" name="Google Shape;109;p17"/>
          <p:cNvSpPr txBox="1">
            <a:spLocks noGrp="1"/>
          </p:cNvSpPr>
          <p:nvPr>
            <p:ph type="body" idx="1"/>
          </p:nvPr>
        </p:nvSpPr>
        <p:spPr>
          <a:xfrm>
            <a:off x="1165475" y="894649"/>
            <a:ext cx="68580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lang="en-US" sz="1400" dirty="0"/>
          </a:p>
          <a:p>
            <a:pPr marL="0" lvl="0" indent="0" algn="l" rtl="0">
              <a:spcBef>
                <a:spcPts val="600"/>
              </a:spcBef>
              <a:spcAft>
                <a:spcPts val="0"/>
              </a:spcAft>
              <a:buNone/>
            </a:pPr>
            <a:r>
              <a:rPr lang="en-US" sz="1400" dirty="0"/>
              <a:t>. Flux is fed directly on the arc from a hopper</a:t>
            </a:r>
          </a:p>
          <a:p>
            <a:pPr marL="0" lvl="0" indent="0" algn="l" rtl="0">
              <a:spcBef>
                <a:spcPts val="600"/>
              </a:spcBef>
              <a:spcAft>
                <a:spcPts val="0"/>
              </a:spcAft>
              <a:buNone/>
            </a:pPr>
            <a:r>
              <a:rPr lang="en-US" sz="1400" dirty="0"/>
              <a:t>. Arc heat burns some of the flux, electrode tip and adjacent edges of the base metal</a:t>
            </a:r>
          </a:p>
          <a:p>
            <a:pPr marL="0" lvl="0" indent="0" algn="l" rtl="0">
              <a:spcBef>
                <a:spcPts val="600"/>
              </a:spcBef>
              <a:spcAft>
                <a:spcPts val="0"/>
              </a:spcAft>
              <a:buNone/>
            </a:pPr>
            <a:r>
              <a:rPr lang="en-US" sz="1400" dirty="0"/>
              <a:t>. Slag floats on the molten metal</a:t>
            </a:r>
          </a:p>
          <a:p>
            <a:pPr marL="0" lvl="0" indent="0" algn="l" rtl="0">
              <a:spcBef>
                <a:spcPts val="600"/>
              </a:spcBef>
              <a:spcAft>
                <a:spcPts val="0"/>
              </a:spcAft>
              <a:buNone/>
            </a:pPr>
            <a:r>
              <a:rPr lang="en-US" sz="1400" dirty="0"/>
              <a:t>. Slag shield results in a slower cooling rate  </a:t>
            </a:r>
            <a:endParaRPr lang="en-IN" sz="1400" dirty="0"/>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11813072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p>
            <a:r>
              <a:rPr lang="en-US" dirty="0">
                <a:solidFill>
                  <a:srgbClr val="39C0BA"/>
                </a:solidFill>
              </a:rPr>
              <a:t>Operating variable</a:t>
            </a:r>
            <a:r>
              <a:rPr lang="en-IN" dirty="0">
                <a:solidFill>
                  <a:srgbClr val="39C0BA"/>
                </a:solidFill>
              </a:rPr>
              <a:t>                  </a:t>
            </a:r>
            <a:endParaRPr dirty="0">
              <a:solidFill>
                <a:srgbClr val="39C0BA"/>
              </a:solidFill>
            </a:endParaRPr>
          </a:p>
        </p:txBody>
      </p:sp>
      <p:sp>
        <p:nvSpPr>
          <p:cNvPr id="109" name="Google Shape;109;p17"/>
          <p:cNvSpPr txBox="1">
            <a:spLocks noGrp="1"/>
          </p:cNvSpPr>
          <p:nvPr>
            <p:ph type="body" idx="1"/>
          </p:nvPr>
        </p:nvSpPr>
        <p:spPr>
          <a:xfrm>
            <a:off x="1165475" y="894649"/>
            <a:ext cx="68580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lang="en-US" sz="1400" dirty="0"/>
          </a:p>
          <a:p>
            <a:pPr marL="0" lvl="0" indent="0" algn="l" rtl="0">
              <a:spcBef>
                <a:spcPts val="600"/>
              </a:spcBef>
              <a:spcAft>
                <a:spcPts val="0"/>
              </a:spcAft>
              <a:buNone/>
            </a:pPr>
            <a:r>
              <a:rPr lang="en-US" sz="1400" dirty="0"/>
              <a:t>. Welding current</a:t>
            </a:r>
          </a:p>
          <a:p>
            <a:pPr marL="0" lvl="0" indent="0" algn="l" rtl="0">
              <a:spcBef>
                <a:spcPts val="600"/>
              </a:spcBef>
              <a:spcAft>
                <a:spcPts val="0"/>
              </a:spcAft>
              <a:buNone/>
            </a:pPr>
            <a:r>
              <a:rPr lang="en-US" sz="1400" dirty="0"/>
              <a:t>. Polarity</a:t>
            </a:r>
          </a:p>
          <a:p>
            <a:pPr marL="0" lvl="0" indent="0" algn="l" rtl="0">
              <a:spcBef>
                <a:spcPts val="600"/>
              </a:spcBef>
              <a:spcAft>
                <a:spcPts val="0"/>
              </a:spcAft>
              <a:buNone/>
            </a:pPr>
            <a:r>
              <a:rPr lang="en-US" sz="1400" dirty="0"/>
              <a:t>. Welding voltage </a:t>
            </a:r>
          </a:p>
          <a:p>
            <a:pPr marL="0" lvl="0" indent="0" algn="l" rtl="0">
              <a:spcBef>
                <a:spcPts val="600"/>
              </a:spcBef>
              <a:spcAft>
                <a:spcPts val="0"/>
              </a:spcAft>
              <a:buNone/>
            </a:pPr>
            <a:r>
              <a:rPr lang="en-US" sz="1400" dirty="0"/>
              <a:t>. Welding speed</a:t>
            </a:r>
          </a:p>
          <a:p>
            <a:pPr marL="0" lvl="0" indent="0" algn="l" rtl="0">
              <a:spcBef>
                <a:spcPts val="600"/>
              </a:spcBef>
              <a:spcAft>
                <a:spcPts val="0"/>
              </a:spcAft>
              <a:buNone/>
            </a:pPr>
            <a:r>
              <a:rPr lang="en-US" sz="1400" dirty="0"/>
              <a:t>. Electrode diameter</a:t>
            </a:r>
          </a:p>
          <a:p>
            <a:pPr marL="0" lvl="0" indent="0" algn="l" rtl="0">
              <a:spcBef>
                <a:spcPts val="600"/>
              </a:spcBef>
              <a:spcAft>
                <a:spcPts val="0"/>
              </a:spcAft>
              <a:buNone/>
            </a:pPr>
            <a:r>
              <a:rPr lang="en-US" sz="1400" dirty="0"/>
              <a:t>. Wire feed rate </a:t>
            </a:r>
          </a:p>
          <a:p>
            <a:pPr marL="0" lvl="0" indent="0" algn="l" rtl="0">
              <a:spcBef>
                <a:spcPts val="600"/>
              </a:spcBef>
              <a:spcAft>
                <a:spcPts val="0"/>
              </a:spcAft>
              <a:buNone/>
            </a:pPr>
            <a:r>
              <a:rPr lang="en-US" sz="1400" dirty="0"/>
              <a:t>. Electrode extension</a:t>
            </a:r>
          </a:p>
          <a:p>
            <a:pPr marL="0" lvl="0" indent="0" algn="l" rtl="0">
              <a:spcBef>
                <a:spcPts val="600"/>
              </a:spcBef>
              <a:spcAft>
                <a:spcPts val="0"/>
              </a:spcAft>
              <a:buNone/>
            </a:pPr>
            <a:r>
              <a:rPr lang="en-US" sz="1400" dirty="0"/>
              <a:t>. Type of flux</a:t>
            </a:r>
          </a:p>
          <a:p>
            <a:pPr marL="0" lvl="0" indent="0" algn="l" rtl="0">
              <a:spcBef>
                <a:spcPts val="600"/>
              </a:spcBef>
              <a:spcAft>
                <a:spcPts val="0"/>
              </a:spcAft>
              <a:buNone/>
            </a:pPr>
            <a:r>
              <a:rPr lang="en-US" sz="1400" dirty="0"/>
              <a:t>.</a:t>
            </a:r>
            <a:r>
              <a:rPr lang="en-IN" sz="1400" dirty="0"/>
              <a:t> Width and depth of flux layer</a:t>
            </a:r>
            <a:endParaRPr lang="en-US" sz="1400" dirty="0"/>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42679421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p>
            <a:r>
              <a:rPr lang="en-US" dirty="0">
                <a:solidFill>
                  <a:srgbClr val="39C0BA"/>
                </a:solidFill>
              </a:rPr>
              <a:t>Operating variable</a:t>
            </a:r>
            <a:r>
              <a:rPr lang="en-IN" dirty="0">
                <a:solidFill>
                  <a:srgbClr val="39C0BA"/>
                </a:solidFill>
              </a:rPr>
              <a:t> </a:t>
            </a:r>
            <a:endParaRPr dirty="0">
              <a:solidFill>
                <a:srgbClr val="39C0BA"/>
              </a:solidFill>
            </a:endParaRPr>
          </a:p>
        </p:txBody>
      </p:sp>
      <p:sp>
        <p:nvSpPr>
          <p:cNvPr id="109" name="Google Shape;109;p17"/>
          <p:cNvSpPr txBox="1">
            <a:spLocks noGrp="1"/>
          </p:cNvSpPr>
          <p:nvPr>
            <p:ph type="body" idx="1"/>
          </p:nvPr>
        </p:nvSpPr>
        <p:spPr>
          <a:xfrm>
            <a:off x="1165475" y="894649"/>
            <a:ext cx="68580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a:t>                                            </a:t>
            </a:r>
            <a:r>
              <a:rPr lang="en-US" sz="1800" dirty="0">
                <a:solidFill>
                  <a:srgbClr val="FFC000"/>
                </a:solidFill>
              </a:rPr>
              <a:t>Power source</a:t>
            </a:r>
          </a:p>
          <a:p>
            <a:pPr marL="0" lvl="0" indent="0" algn="l" rtl="0">
              <a:spcBef>
                <a:spcPts val="600"/>
              </a:spcBef>
              <a:spcAft>
                <a:spcPts val="0"/>
              </a:spcAft>
              <a:buNone/>
            </a:pPr>
            <a:endParaRPr lang="en-US" sz="1800" dirty="0">
              <a:solidFill>
                <a:srgbClr val="FF0000"/>
              </a:solidFill>
            </a:endParaRPr>
          </a:p>
          <a:p>
            <a:pPr marL="0" lvl="0" indent="0" algn="l" rtl="0">
              <a:spcBef>
                <a:spcPts val="600"/>
              </a:spcBef>
              <a:spcAft>
                <a:spcPts val="0"/>
              </a:spcAft>
              <a:buNone/>
            </a:pPr>
            <a:r>
              <a:rPr lang="en-US" sz="1400" dirty="0">
                <a:solidFill>
                  <a:schemeClr val="bg1"/>
                </a:solidFill>
              </a:rPr>
              <a:t>. Constant –voltage power supply</a:t>
            </a:r>
          </a:p>
          <a:p>
            <a:pPr marL="0" lvl="0" indent="0" algn="l" rtl="0">
              <a:spcBef>
                <a:spcPts val="600"/>
              </a:spcBef>
              <a:spcAft>
                <a:spcPts val="0"/>
              </a:spcAft>
              <a:buNone/>
            </a:pPr>
            <a:r>
              <a:rPr lang="en-US" sz="1400" dirty="0">
                <a:solidFill>
                  <a:schemeClr val="bg1"/>
                </a:solidFill>
              </a:rPr>
              <a:t>. Self regulating</a:t>
            </a:r>
          </a:p>
          <a:p>
            <a:pPr marL="0" lvl="0" indent="0" algn="l" rtl="0">
              <a:spcBef>
                <a:spcPts val="600"/>
              </a:spcBef>
              <a:spcAft>
                <a:spcPts val="0"/>
              </a:spcAft>
              <a:buNone/>
            </a:pPr>
            <a:endParaRPr lang="en-US" sz="1400" dirty="0">
              <a:solidFill>
                <a:schemeClr val="bg1"/>
              </a:solidFill>
            </a:endParaRPr>
          </a:p>
          <a:p>
            <a:pPr marL="0" lvl="0" indent="0" algn="l" rtl="0">
              <a:spcBef>
                <a:spcPts val="600"/>
              </a:spcBef>
              <a:spcAft>
                <a:spcPts val="0"/>
              </a:spcAft>
              <a:buNone/>
            </a:pPr>
            <a:r>
              <a:rPr lang="en-US" sz="1400" dirty="0">
                <a:solidFill>
                  <a:schemeClr val="bg1"/>
                </a:solidFill>
              </a:rPr>
              <a:t>                                      </a:t>
            </a:r>
            <a:r>
              <a:rPr lang="en-US" sz="1800" dirty="0">
                <a:solidFill>
                  <a:srgbClr val="FFC000"/>
                </a:solidFill>
              </a:rPr>
              <a:t>Operating variable condition</a:t>
            </a:r>
          </a:p>
          <a:p>
            <a:pPr marL="0" lvl="0" indent="0" algn="l" rtl="0">
              <a:spcBef>
                <a:spcPts val="600"/>
              </a:spcBef>
              <a:spcAft>
                <a:spcPts val="0"/>
              </a:spcAft>
              <a:buNone/>
            </a:pPr>
            <a:endParaRPr lang="en-US" sz="1400" dirty="0">
              <a:solidFill>
                <a:schemeClr val="bg1"/>
              </a:solidFill>
            </a:endParaRPr>
          </a:p>
          <a:p>
            <a:pPr marL="0" lvl="0" indent="0" algn="l" rtl="0">
              <a:spcBef>
                <a:spcPts val="600"/>
              </a:spcBef>
              <a:spcAft>
                <a:spcPts val="0"/>
              </a:spcAft>
              <a:buNone/>
            </a:pPr>
            <a:r>
              <a:rPr lang="en-US" sz="1400" dirty="0">
                <a:solidFill>
                  <a:schemeClr val="bg1"/>
                </a:solidFill>
              </a:rPr>
              <a:t>. Produced by mixing the ingredients ,then melting ,cooling and grinding</a:t>
            </a:r>
          </a:p>
          <a:p>
            <a:pPr marL="0" lvl="0" indent="0" algn="l" rtl="0">
              <a:spcBef>
                <a:spcPts val="600"/>
              </a:spcBef>
              <a:spcAft>
                <a:spcPts val="0"/>
              </a:spcAft>
              <a:buNone/>
            </a:pPr>
            <a:r>
              <a:rPr lang="en-US" sz="1400" dirty="0">
                <a:solidFill>
                  <a:schemeClr val="bg1"/>
                </a:solidFill>
              </a:rPr>
              <a:t>. Provides smooth stable arcs , with welding currents up to 2000A </a:t>
            </a:r>
          </a:p>
          <a:p>
            <a:pPr marL="0" lvl="0" indent="0" algn="l" rtl="0">
              <a:spcBef>
                <a:spcPts val="600"/>
              </a:spcBef>
              <a:spcAft>
                <a:spcPts val="0"/>
              </a:spcAft>
              <a:buNone/>
            </a:pPr>
            <a:r>
              <a:rPr lang="en-US" sz="1400" dirty="0">
                <a:solidFill>
                  <a:schemeClr val="bg1"/>
                </a:solidFill>
              </a:rPr>
              <a:t>. Flux prior to use should be baked to remove moisture</a:t>
            </a:r>
          </a:p>
          <a:p>
            <a:pPr marL="0" lvl="0" indent="0" algn="l" rtl="0">
              <a:spcBef>
                <a:spcPts val="600"/>
              </a:spcBef>
              <a:spcAft>
                <a:spcPts val="0"/>
              </a:spcAft>
              <a:buNone/>
            </a:pPr>
            <a:endParaRPr lang="en-US" sz="1400" dirty="0">
              <a:solidFill>
                <a:schemeClr val="bg1"/>
              </a:solidFill>
            </a:endParaRP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30305048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p>
            <a:r>
              <a:rPr lang="en-US" dirty="0">
                <a:solidFill>
                  <a:srgbClr val="39C0BA"/>
                </a:solidFill>
              </a:rPr>
              <a:t>Operating variable condition</a:t>
            </a:r>
            <a:r>
              <a:rPr lang="en-IN" dirty="0">
                <a:solidFill>
                  <a:srgbClr val="39C0BA"/>
                </a:solidFill>
              </a:rPr>
              <a:t>                </a:t>
            </a:r>
            <a:endParaRPr dirty="0">
              <a:solidFill>
                <a:srgbClr val="39C0BA"/>
              </a:solidFill>
            </a:endParaRPr>
          </a:p>
        </p:txBody>
      </p:sp>
      <p:sp>
        <p:nvSpPr>
          <p:cNvPr id="109" name="Google Shape;109;p17"/>
          <p:cNvSpPr txBox="1">
            <a:spLocks noGrp="1"/>
          </p:cNvSpPr>
          <p:nvPr>
            <p:ph type="body" idx="1"/>
          </p:nvPr>
        </p:nvSpPr>
        <p:spPr>
          <a:xfrm>
            <a:off x="1165475" y="894649"/>
            <a:ext cx="68580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lang="en-US" sz="1400" dirty="0">
              <a:solidFill>
                <a:schemeClr val="bg1"/>
              </a:solidFill>
            </a:endParaRPr>
          </a:p>
          <a:p>
            <a:pPr marL="0" lvl="0" indent="0" algn="l" rtl="0">
              <a:spcBef>
                <a:spcPts val="600"/>
              </a:spcBef>
              <a:spcAft>
                <a:spcPts val="0"/>
              </a:spcAft>
              <a:buNone/>
            </a:pPr>
            <a:r>
              <a:rPr lang="en-US" sz="1400" dirty="0">
                <a:solidFill>
                  <a:schemeClr val="bg1"/>
                </a:solidFill>
              </a:rPr>
              <a:t>                                      </a:t>
            </a:r>
          </a:p>
          <a:p>
            <a:pPr marL="0" lvl="0" indent="0" algn="l" rtl="0">
              <a:spcBef>
                <a:spcPts val="600"/>
              </a:spcBef>
              <a:spcAft>
                <a:spcPts val="0"/>
              </a:spcAft>
              <a:buNone/>
            </a:pPr>
            <a:r>
              <a:rPr lang="en-US" sz="1400" dirty="0">
                <a:solidFill>
                  <a:schemeClr val="bg1"/>
                </a:solidFill>
              </a:rPr>
              <a:t>. Width and depth of flux </a:t>
            </a:r>
          </a:p>
          <a:p>
            <a:pPr marL="0" lvl="0" indent="0" algn="l" rtl="0">
              <a:spcBef>
                <a:spcPts val="600"/>
              </a:spcBef>
              <a:spcAft>
                <a:spcPts val="0"/>
              </a:spcAft>
              <a:buNone/>
            </a:pPr>
            <a:r>
              <a:rPr lang="en-US" sz="1400" dirty="0">
                <a:solidFill>
                  <a:schemeClr val="bg1"/>
                </a:solidFill>
              </a:rPr>
              <a:t>. Layers are too deep</a:t>
            </a:r>
          </a:p>
          <a:p>
            <a:pPr marL="0" lvl="0" indent="0" algn="l" rtl="0">
              <a:spcBef>
                <a:spcPts val="600"/>
              </a:spcBef>
              <a:spcAft>
                <a:spcPts val="0"/>
              </a:spcAft>
              <a:buNone/>
            </a:pPr>
            <a:r>
              <a:rPr lang="en-US" sz="1400" dirty="0">
                <a:solidFill>
                  <a:schemeClr val="bg1"/>
                </a:solidFill>
              </a:rPr>
              <a:t>. Layer is to shallow</a:t>
            </a: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8506450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p>
            <a:r>
              <a:rPr lang="en-US" dirty="0">
                <a:solidFill>
                  <a:srgbClr val="39C0BA"/>
                </a:solidFill>
              </a:rPr>
              <a:t>Welding backing</a:t>
            </a:r>
            <a:r>
              <a:rPr lang="en-IN" dirty="0">
                <a:solidFill>
                  <a:srgbClr val="39C0BA"/>
                </a:solidFill>
              </a:rPr>
              <a:t>                    </a:t>
            </a:r>
            <a:endParaRPr dirty="0">
              <a:solidFill>
                <a:srgbClr val="39C0BA"/>
              </a:solidFill>
            </a:endParaRPr>
          </a:p>
        </p:txBody>
      </p:sp>
      <p:sp>
        <p:nvSpPr>
          <p:cNvPr id="109" name="Google Shape;109;p17"/>
          <p:cNvSpPr txBox="1">
            <a:spLocks noGrp="1"/>
          </p:cNvSpPr>
          <p:nvPr>
            <p:ph type="body" idx="1"/>
          </p:nvPr>
        </p:nvSpPr>
        <p:spPr>
          <a:xfrm>
            <a:off x="1165475" y="894649"/>
            <a:ext cx="68580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a:solidFill>
                  <a:schemeClr val="bg1"/>
                </a:solidFill>
              </a:rPr>
              <a:t>                                           </a:t>
            </a:r>
          </a:p>
          <a:p>
            <a:pPr marL="0" lvl="0" indent="0" algn="l" rtl="0">
              <a:spcBef>
                <a:spcPts val="600"/>
              </a:spcBef>
              <a:spcAft>
                <a:spcPts val="0"/>
              </a:spcAft>
              <a:buNone/>
            </a:pPr>
            <a:r>
              <a:rPr lang="en-US" sz="1400" dirty="0">
                <a:solidFill>
                  <a:schemeClr val="bg1"/>
                </a:solidFill>
              </a:rPr>
              <a:t>. Saw produces a large volume of highly fluid weld metal</a:t>
            </a:r>
          </a:p>
          <a:p>
            <a:pPr marL="0" lvl="0" indent="0" algn="l" rtl="0">
              <a:spcBef>
                <a:spcPts val="600"/>
              </a:spcBef>
              <a:spcAft>
                <a:spcPts val="0"/>
              </a:spcAft>
              <a:buNone/>
            </a:pPr>
            <a:r>
              <a:rPr lang="en-US" sz="1400" dirty="0">
                <a:solidFill>
                  <a:schemeClr val="bg1"/>
                </a:solidFill>
              </a:rPr>
              <a:t>. Methods for weld backing &gt;</a:t>
            </a:r>
          </a:p>
          <a:p>
            <a:pPr marL="0" lvl="0" indent="0" algn="l" rtl="0">
              <a:spcBef>
                <a:spcPts val="600"/>
              </a:spcBef>
              <a:spcAft>
                <a:spcPts val="0"/>
              </a:spcAft>
              <a:buNone/>
            </a:pPr>
            <a:r>
              <a:rPr lang="en-US" sz="1400" dirty="0">
                <a:solidFill>
                  <a:schemeClr val="bg1"/>
                </a:solidFill>
              </a:rPr>
              <a:t>1) Backing strips </a:t>
            </a:r>
          </a:p>
          <a:p>
            <a:pPr marL="0" lvl="0" indent="0" algn="l" rtl="0">
              <a:spcBef>
                <a:spcPts val="600"/>
              </a:spcBef>
              <a:spcAft>
                <a:spcPts val="0"/>
              </a:spcAft>
              <a:buNone/>
            </a:pPr>
            <a:r>
              <a:rPr lang="en-US" sz="1400" dirty="0">
                <a:solidFill>
                  <a:schemeClr val="bg1"/>
                </a:solidFill>
              </a:rPr>
              <a:t>2)Backing strips </a:t>
            </a:r>
          </a:p>
          <a:p>
            <a:pPr marL="0" lvl="0" indent="0" algn="l" rtl="0">
              <a:spcBef>
                <a:spcPts val="600"/>
              </a:spcBef>
              <a:spcAft>
                <a:spcPts val="0"/>
              </a:spcAft>
              <a:buNone/>
            </a:pPr>
            <a:r>
              <a:rPr lang="en-US" sz="1400" dirty="0">
                <a:solidFill>
                  <a:schemeClr val="bg1"/>
                </a:solidFill>
              </a:rPr>
              <a:t>3) Copper backing</a:t>
            </a:r>
          </a:p>
          <a:p>
            <a:pPr marL="0" lvl="0" indent="0" algn="l" rtl="0">
              <a:spcBef>
                <a:spcPts val="600"/>
              </a:spcBef>
              <a:spcAft>
                <a:spcPts val="0"/>
              </a:spcAft>
              <a:buNone/>
            </a:pPr>
            <a:r>
              <a:rPr lang="en-US" sz="1400" dirty="0">
                <a:solidFill>
                  <a:schemeClr val="bg1"/>
                </a:solidFill>
              </a:rPr>
              <a:t>4) Flux backing</a:t>
            </a:r>
          </a:p>
          <a:p>
            <a:pPr marL="0" lvl="0" indent="0" algn="l" rtl="0">
              <a:spcBef>
                <a:spcPts val="600"/>
              </a:spcBef>
              <a:spcAft>
                <a:spcPts val="0"/>
              </a:spcAft>
              <a:buNone/>
            </a:pPr>
            <a:r>
              <a:rPr lang="en-US" sz="1400" dirty="0">
                <a:solidFill>
                  <a:schemeClr val="bg1"/>
                </a:solidFill>
              </a:rPr>
              <a:t>5) Gas backing</a:t>
            </a: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27575043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p>
            <a:r>
              <a:rPr lang="en-US" dirty="0">
                <a:solidFill>
                  <a:srgbClr val="39C0BA"/>
                </a:solidFill>
              </a:rPr>
              <a:t>Crack in SAW</a:t>
            </a:r>
            <a:r>
              <a:rPr lang="en-IN" dirty="0">
                <a:solidFill>
                  <a:srgbClr val="39C0BA"/>
                </a:solidFill>
              </a:rPr>
              <a:t>                    </a:t>
            </a:r>
            <a:endParaRPr dirty="0">
              <a:solidFill>
                <a:srgbClr val="39C0BA"/>
              </a:solidFill>
            </a:endParaRPr>
          </a:p>
        </p:txBody>
      </p:sp>
      <p:sp>
        <p:nvSpPr>
          <p:cNvPr id="109" name="Google Shape;109;p17"/>
          <p:cNvSpPr txBox="1">
            <a:spLocks noGrp="1"/>
          </p:cNvSpPr>
          <p:nvPr>
            <p:ph type="body" idx="1"/>
          </p:nvPr>
        </p:nvSpPr>
        <p:spPr>
          <a:xfrm>
            <a:off x="1165475" y="894649"/>
            <a:ext cx="68580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lang="en-US" sz="1400" dirty="0">
              <a:solidFill>
                <a:schemeClr val="bg1"/>
              </a:solidFill>
            </a:endParaRPr>
          </a:p>
          <a:p>
            <a:pPr marL="0" lvl="0" indent="0" algn="l" rtl="0">
              <a:spcBef>
                <a:spcPts val="600"/>
              </a:spcBef>
              <a:spcAft>
                <a:spcPts val="0"/>
              </a:spcAft>
              <a:buNone/>
            </a:pPr>
            <a:r>
              <a:rPr lang="en-US" sz="1400" dirty="0">
                <a:solidFill>
                  <a:schemeClr val="bg1"/>
                </a:solidFill>
              </a:rPr>
              <a:t>.Weld metal composition</a:t>
            </a:r>
          </a:p>
          <a:p>
            <a:pPr marL="0" lvl="0" indent="0" algn="l" rtl="0">
              <a:spcBef>
                <a:spcPts val="600"/>
              </a:spcBef>
              <a:spcAft>
                <a:spcPts val="0"/>
              </a:spcAft>
              <a:buNone/>
            </a:pPr>
            <a:r>
              <a:rPr lang="en-US" sz="1400" dirty="0">
                <a:solidFill>
                  <a:schemeClr val="bg1"/>
                </a:solidFill>
              </a:rPr>
              <a:t>.The shape of the Weld influences the solidification pattern</a:t>
            </a:r>
          </a:p>
          <a:p>
            <a:pPr marL="0" lvl="0" indent="0" algn="l" rtl="0">
              <a:spcBef>
                <a:spcPts val="600"/>
              </a:spcBef>
              <a:spcAft>
                <a:spcPts val="0"/>
              </a:spcAft>
              <a:buNone/>
            </a:pPr>
            <a:r>
              <a:rPr lang="en-US" sz="1400" dirty="0">
                <a:solidFill>
                  <a:schemeClr val="bg1"/>
                </a:solidFill>
              </a:rPr>
              <a:t>.Strain on solidifying weld</a:t>
            </a:r>
          </a:p>
          <a:p>
            <a:pPr marL="0" lvl="0" indent="0" algn="l" rtl="0">
              <a:spcBef>
                <a:spcPts val="600"/>
              </a:spcBef>
              <a:spcAft>
                <a:spcPts val="0"/>
              </a:spcAft>
              <a:buNone/>
            </a:pPr>
            <a:endParaRPr lang="en-US" sz="1400" dirty="0">
              <a:solidFill>
                <a:schemeClr val="bg1"/>
              </a:solidFill>
            </a:endParaRP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6988842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p>
            <a:r>
              <a:rPr lang="en-US" dirty="0">
                <a:solidFill>
                  <a:srgbClr val="39C0BA"/>
                </a:solidFill>
              </a:rPr>
              <a:t> Advantages</a:t>
            </a:r>
            <a:endParaRPr dirty="0">
              <a:solidFill>
                <a:srgbClr val="39C0BA"/>
              </a:solidFill>
            </a:endParaRPr>
          </a:p>
        </p:txBody>
      </p:sp>
      <p:sp>
        <p:nvSpPr>
          <p:cNvPr id="109" name="Google Shape;109;p17"/>
          <p:cNvSpPr txBox="1">
            <a:spLocks noGrp="1"/>
          </p:cNvSpPr>
          <p:nvPr>
            <p:ph type="body" idx="1"/>
          </p:nvPr>
        </p:nvSpPr>
        <p:spPr>
          <a:xfrm>
            <a:off x="1165475" y="894649"/>
            <a:ext cx="68580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a:solidFill>
                  <a:schemeClr val="bg1"/>
                </a:solidFill>
              </a:rPr>
              <a:t>                                   </a:t>
            </a:r>
          </a:p>
          <a:p>
            <a:pPr marL="0" lvl="0" indent="0" algn="l" rtl="0">
              <a:spcBef>
                <a:spcPts val="600"/>
              </a:spcBef>
              <a:spcAft>
                <a:spcPts val="0"/>
              </a:spcAft>
              <a:buNone/>
            </a:pPr>
            <a:r>
              <a:rPr lang="en-US" sz="1400" dirty="0">
                <a:solidFill>
                  <a:schemeClr val="bg1"/>
                </a:solidFill>
              </a:rPr>
              <a:t>. High quality welds with min. operator skills </a:t>
            </a:r>
          </a:p>
          <a:p>
            <a:pPr marL="0" lvl="0" indent="0" algn="l" rtl="0">
              <a:spcBef>
                <a:spcPts val="600"/>
              </a:spcBef>
              <a:spcAft>
                <a:spcPts val="0"/>
              </a:spcAft>
              <a:buNone/>
            </a:pPr>
            <a:r>
              <a:rPr lang="en-US" sz="1400" dirty="0">
                <a:solidFill>
                  <a:schemeClr val="bg1"/>
                </a:solidFill>
              </a:rPr>
              <a:t>. Minimum of welding fume and arc of visibility</a:t>
            </a:r>
          </a:p>
          <a:p>
            <a:pPr marL="0" lvl="0" indent="0" algn="l" rtl="0">
              <a:spcBef>
                <a:spcPts val="600"/>
              </a:spcBef>
              <a:spcAft>
                <a:spcPts val="0"/>
              </a:spcAft>
              <a:buNone/>
            </a:pPr>
            <a:r>
              <a:rPr lang="en-US" sz="1400" dirty="0">
                <a:solidFill>
                  <a:schemeClr val="bg1"/>
                </a:solidFill>
              </a:rPr>
              <a:t>. The ability to produce high quality , defect free welds</a:t>
            </a: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3521407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solidFill>
                  <a:srgbClr val="39C0BA"/>
                </a:solidFill>
              </a:rPr>
              <a:t>                                         </a:t>
            </a:r>
            <a:r>
              <a:rPr lang="en-IN" sz="2000" dirty="0">
                <a:solidFill>
                  <a:srgbClr val="39C0BA"/>
                </a:solidFill>
              </a:rPr>
              <a:t>Conclusion </a:t>
            </a:r>
            <a:r>
              <a:rPr lang="en-IN" dirty="0">
                <a:solidFill>
                  <a:srgbClr val="39C0BA"/>
                </a:solidFill>
              </a:rPr>
              <a:t>    </a:t>
            </a:r>
            <a:endParaRPr dirty="0">
              <a:solidFill>
                <a:srgbClr val="39C0BA"/>
              </a:solidFill>
            </a:endParaRPr>
          </a:p>
        </p:txBody>
      </p:sp>
      <p:sp>
        <p:nvSpPr>
          <p:cNvPr id="109" name="Google Shape;109;p17"/>
          <p:cNvSpPr txBox="1">
            <a:spLocks noGrp="1"/>
          </p:cNvSpPr>
          <p:nvPr>
            <p:ph type="body" idx="1"/>
          </p:nvPr>
        </p:nvSpPr>
        <p:spPr>
          <a:xfrm>
            <a:off x="1165475" y="868151"/>
            <a:ext cx="68580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a:t>&gt;The selection of optimal process parameters in different welding processes using the MOORA method is presented.</a:t>
            </a:r>
          </a:p>
          <a:p>
            <a:pPr marL="0" lvl="0" indent="0" algn="l" rtl="0">
              <a:spcBef>
                <a:spcPts val="600"/>
              </a:spcBef>
              <a:spcAft>
                <a:spcPts val="0"/>
              </a:spcAft>
              <a:buNone/>
            </a:pPr>
            <a:endParaRPr lang="en-US" sz="1400" dirty="0"/>
          </a:p>
          <a:p>
            <a:pPr marL="0" lvl="0" indent="0" algn="l" rtl="0">
              <a:spcBef>
                <a:spcPts val="600"/>
              </a:spcBef>
              <a:spcAft>
                <a:spcPts val="0"/>
              </a:spcAft>
              <a:buNone/>
            </a:pPr>
            <a:r>
              <a:rPr lang="en-US" sz="1400" dirty="0"/>
              <a:t>&gt;It is observed that the top-ranked alternatives almost match with those derived by past researchers.</a:t>
            </a:r>
          </a:p>
          <a:p>
            <a:pPr marL="0" lvl="0" indent="0" algn="l" rtl="0">
              <a:spcBef>
                <a:spcPts val="600"/>
              </a:spcBef>
              <a:spcAft>
                <a:spcPts val="0"/>
              </a:spcAft>
              <a:buNone/>
            </a:pPr>
            <a:endParaRPr lang="en-US" sz="1400" dirty="0"/>
          </a:p>
          <a:p>
            <a:pPr marL="0" lvl="0" indent="0" algn="l" rtl="0">
              <a:spcBef>
                <a:spcPts val="600"/>
              </a:spcBef>
              <a:spcAft>
                <a:spcPts val="0"/>
              </a:spcAft>
              <a:buNone/>
            </a:pPr>
            <a:r>
              <a:rPr lang="en-US" sz="1400" dirty="0"/>
              <a:t>&gt;It can provide a better accurate evaluation of the alternatives.</a:t>
            </a:r>
          </a:p>
          <a:p>
            <a:pPr marL="0" lvl="0" indent="0" algn="l" rtl="0">
              <a:spcBef>
                <a:spcPts val="600"/>
              </a:spcBef>
              <a:spcAft>
                <a:spcPts val="0"/>
              </a:spcAft>
              <a:buNone/>
            </a:pPr>
            <a:endParaRPr lang="en-US" sz="1400" dirty="0"/>
          </a:p>
          <a:p>
            <a:pPr marL="0" lvl="0" indent="0" algn="l" rtl="0">
              <a:spcBef>
                <a:spcPts val="600"/>
              </a:spcBef>
              <a:spcAft>
                <a:spcPts val="0"/>
              </a:spcAft>
              <a:buNone/>
            </a:pPr>
            <a:r>
              <a:rPr lang="en-US" sz="1400" dirty="0"/>
              <a:t>&gt;It is not so efficient when the decision matrix contains a large number of qualitative attributes.</a:t>
            </a:r>
          </a:p>
          <a:p>
            <a:pPr marL="0" lvl="0" indent="0" algn="l" rtl="0">
              <a:spcBef>
                <a:spcPts val="600"/>
              </a:spcBef>
              <a:spcAft>
                <a:spcPts val="0"/>
              </a:spcAft>
              <a:buNone/>
            </a:pPr>
            <a:endParaRPr lang="en-US" sz="1400" dirty="0"/>
          </a:p>
          <a:p>
            <a:pPr marL="0" lvl="0" indent="0" algn="l" rtl="0">
              <a:spcBef>
                <a:spcPts val="600"/>
              </a:spcBef>
              <a:spcAft>
                <a:spcPts val="0"/>
              </a:spcAft>
              <a:buNone/>
            </a:pPr>
            <a:r>
              <a:rPr lang="en-US" sz="1400" dirty="0"/>
              <a:t>&gt;The method is a general method and can consider any number of quantitative and qualitative selection criteria simultaneously.</a:t>
            </a:r>
          </a:p>
          <a:p>
            <a:pPr marL="0" lvl="0" indent="0" algn="l" rtl="0">
              <a:spcBef>
                <a:spcPts val="600"/>
              </a:spcBef>
              <a:spcAft>
                <a:spcPts val="0"/>
              </a:spcAft>
              <a:buNone/>
            </a:pPr>
            <a:endParaRPr lang="en-IN" sz="1400" dirty="0"/>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37348528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Seminar on Industry 4.0 for Factory automation</a:t>
            </a:r>
            <a:endParaRPr lang="en-IN" dirty="0"/>
          </a:p>
        </p:txBody>
      </p:sp>
      <p:sp>
        <p:nvSpPr>
          <p:cNvPr id="3" name="Text Placeholder 2"/>
          <p:cNvSpPr>
            <a:spLocks noGrp="1"/>
          </p:cNvSpPr>
          <p:nvPr>
            <p:ph type="body" idx="1"/>
          </p:nvPr>
        </p:nvSpPr>
        <p:spPr>
          <a:xfrm>
            <a:off x="1165498" y="894649"/>
            <a:ext cx="7726254" cy="4024192"/>
          </a:xfrm>
        </p:spPr>
        <p:txBody>
          <a:bodyPr/>
          <a:lstStyle/>
          <a:p>
            <a:r>
              <a:rPr lang="en-IN" sz="1600" dirty="0" smtClean="0">
                <a:solidFill>
                  <a:srgbClr val="92D050"/>
                </a:solidFill>
              </a:rPr>
              <a:t>Overview of Industry 4.0</a:t>
            </a:r>
          </a:p>
          <a:p>
            <a:r>
              <a:rPr lang="en-IN" sz="1600" dirty="0" smtClean="0">
                <a:solidFill>
                  <a:srgbClr val="92D050"/>
                </a:solidFill>
              </a:rPr>
              <a:t>Case study to understand effect on Industry 4.0 in welding</a:t>
            </a:r>
            <a:endParaRPr lang="en-IN" sz="1600" dirty="0">
              <a:solidFill>
                <a:srgbClr val="92D050"/>
              </a:solidFill>
            </a:endParaRPr>
          </a:p>
          <a:p>
            <a:r>
              <a:rPr lang="en-IN" sz="1600" dirty="0" smtClean="0">
                <a:solidFill>
                  <a:srgbClr val="92D050"/>
                </a:solidFill>
              </a:rPr>
              <a:t>Problem definition/Challenges in implementation</a:t>
            </a:r>
          </a:p>
          <a:p>
            <a:r>
              <a:rPr lang="en-IN" sz="1600" dirty="0" smtClean="0">
                <a:solidFill>
                  <a:srgbClr val="92D050"/>
                </a:solidFill>
              </a:rPr>
              <a:t>Literature review for selected </a:t>
            </a:r>
            <a:r>
              <a:rPr lang="en-IN" sz="1600" dirty="0" smtClean="0">
                <a:solidFill>
                  <a:srgbClr val="92D050"/>
                </a:solidFill>
              </a:rPr>
              <a:t>challenge</a:t>
            </a:r>
          </a:p>
          <a:p>
            <a:r>
              <a:rPr lang="en-IN" sz="1600" dirty="0" smtClean="0">
                <a:solidFill>
                  <a:srgbClr val="FFFF00"/>
                </a:solidFill>
              </a:rPr>
              <a:t>Paper presentation/ Understanding of the concept </a:t>
            </a:r>
            <a:endParaRPr lang="en-IN" sz="1600" dirty="0" smtClean="0">
              <a:solidFill>
                <a:srgbClr val="FFFF00"/>
              </a:solidFill>
            </a:endParaRPr>
          </a:p>
          <a:p>
            <a:r>
              <a:rPr lang="en-IN" sz="1600" dirty="0" smtClean="0">
                <a:solidFill>
                  <a:srgbClr val="FFFF00"/>
                </a:solidFill>
              </a:rPr>
              <a:t>Data collection</a:t>
            </a:r>
          </a:p>
          <a:p>
            <a:r>
              <a:rPr lang="en-IN" sz="1600" dirty="0" smtClean="0">
                <a:solidFill>
                  <a:srgbClr val="00B0F0"/>
                </a:solidFill>
              </a:rPr>
              <a:t>Analysis of data </a:t>
            </a:r>
            <a:endParaRPr lang="en-IN" sz="1600" dirty="0">
              <a:solidFill>
                <a:srgbClr val="00B0F0"/>
              </a:solidFill>
            </a:endParaRPr>
          </a:p>
          <a:p>
            <a:r>
              <a:rPr lang="en-IN" sz="1600" dirty="0" smtClean="0">
                <a:solidFill>
                  <a:srgbClr val="00B0F0"/>
                </a:solidFill>
              </a:rPr>
              <a:t>Replicate </a:t>
            </a:r>
            <a:r>
              <a:rPr lang="en-IN" sz="1600" dirty="0" smtClean="0">
                <a:solidFill>
                  <a:srgbClr val="00B0F0"/>
                </a:solidFill>
              </a:rPr>
              <a:t>the Mathematical modelling</a:t>
            </a:r>
          </a:p>
          <a:p>
            <a:r>
              <a:rPr lang="en-IN" sz="1600" dirty="0" smtClean="0">
                <a:solidFill>
                  <a:srgbClr val="00B0F0"/>
                </a:solidFill>
              </a:rPr>
              <a:t>Comparing the actual output to Solution output</a:t>
            </a:r>
          </a:p>
          <a:p>
            <a:r>
              <a:rPr lang="en-IN" sz="1600" dirty="0" smtClean="0">
                <a:solidFill>
                  <a:srgbClr val="00B0F0"/>
                </a:solidFill>
              </a:rPr>
              <a:t>Conclusion</a:t>
            </a:r>
          </a:p>
          <a:p>
            <a:endParaRPr lang="en-IN" sz="1600" dirty="0">
              <a:solidFill>
                <a:srgbClr val="0000FF"/>
              </a:solidFill>
            </a:endParaRPr>
          </a:p>
          <a:p>
            <a:pPr marL="38100" indent="0">
              <a:buNone/>
            </a:pPr>
            <a:r>
              <a:rPr lang="en-IN" sz="1600" dirty="0" smtClean="0">
                <a:solidFill>
                  <a:srgbClr val="00B050"/>
                </a:solidFill>
              </a:rPr>
              <a:t>                       </a:t>
            </a:r>
            <a:r>
              <a:rPr lang="en-IN" sz="1600" dirty="0" smtClean="0">
                <a:solidFill>
                  <a:schemeClr val="bg1"/>
                </a:solidFill>
              </a:rPr>
              <a:t>Legend</a:t>
            </a:r>
            <a:r>
              <a:rPr lang="en-IN" sz="1600" dirty="0" smtClean="0">
                <a:solidFill>
                  <a:srgbClr val="00B050"/>
                </a:solidFill>
              </a:rPr>
              <a:t>: </a:t>
            </a:r>
            <a:r>
              <a:rPr lang="en-IN" sz="1600" dirty="0" smtClean="0">
                <a:solidFill>
                  <a:srgbClr val="92D050"/>
                </a:solidFill>
              </a:rPr>
              <a:t>Completed</a:t>
            </a:r>
            <a:r>
              <a:rPr lang="en-IN" sz="1600" dirty="0" smtClean="0">
                <a:solidFill>
                  <a:srgbClr val="00B050"/>
                </a:solidFill>
              </a:rPr>
              <a:t> /</a:t>
            </a:r>
            <a:r>
              <a:rPr lang="en-IN" sz="1600" dirty="0" smtClean="0">
                <a:solidFill>
                  <a:srgbClr val="FFFF00"/>
                </a:solidFill>
              </a:rPr>
              <a:t>Under progress </a:t>
            </a:r>
            <a:r>
              <a:rPr lang="en-IN" sz="1600" dirty="0" smtClean="0">
                <a:solidFill>
                  <a:srgbClr val="FFC000"/>
                </a:solidFill>
              </a:rPr>
              <a:t>/</a:t>
            </a:r>
            <a:r>
              <a:rPr lang="en-IN" sz="1600" dirty="0" smtClean="0">
                <a:solidFill>
                  <a:srgbClr val="00B0F0"/>
                </a:solidFill>
              </a:rPr>
              <a:t>Planned ahead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36663009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Way forward plan</a:t>
            </a:r>
            <a:endParaRPr lang="en-IN" dirty="0"/>
          </a:p>
        </p:txBody>
      </p:sp>
      <p:sp>
        <p:nvSpPr>
          <p:cNvPr id="3" name="Text Placeholder 2"/>
          <p:cNvSpPr>
            <a:spLocks noGrp="1"/>
          </p:cNvSpPr>
          <p:nvPr>
            <p:ph type="body" idx="1"/>
          </p:nvPr>
        </p:nvSpPr>
        <p:spPr>
          <a:xfrm>
            <a:off x="1165498" y="894649"/>
            <a:ext cx="7726254" cy="4024192"/>
          </a:xfrm>
        </p:spPr>
        <p:txBody>
          <a:bodyPr/>
          <a:lstStyle/>
          <a:p>
            <a:r>
              <a:rPr lang="en-IN" sz="1600" dirty="0" smtClean="0"/>
              <a:t>Select a welding process </a:t>
            </a:r>
          </a:p>
          <a:p>
            <a:r>
              <a:rPr lang="en-IN" sz="1600" dirty="0"/>
              <a:t>Data collection of Welding input parameters and Output </a:t>
            </a:r>
            <a:r>
              <a:rPr lang="en-IN" sz="1600" dirty="0" smtClean="0"/>
              <a:t>parameter – Take from paper from case study</a:t>
            </a:r>
            <a:endParaRPr lang="en-IN" sz="1600" dirty="0"/>
          </a:p>
          <a:p>
            <a:r>
              <a:rPr lang="en-IN" sz="1600" dirty="0" smtClean="0"/>
              <a:t>Preparation of the decision matrix</a:t>
            </a:r>
          </a:p>
          <a:p>
            <a:r>
              <a:rPr lang="en-IN" sz="1600" dirty="0" smtClean="0"/>
              <a:t>Normalising</a:t>
            </a:r>
          </a:p>
          <a:p>
            <a:r>
              <a:rPr lang="en-IN" sz="1600" dirty="0" smtClean="0"/>
              <a:t>Providing ranking</a:t>
            </a:r>
          </a:p>
          <a:p>
            <a:r>
              <a:rPr lang="en-IN" sz="1600" dirty="0" smtClean="0"/>
              <a:t>Finding actual output</a:t>
            </a:r>
          </a:p>
          <a:p>
            <a:r>
              <a:rPr lang="en-IN" sz="1600" dirty="0" smtClean="0"/>
              <a:t>Mathematical modelling in Mat lab</a:t>
            </a:r>
          </a:p>
          <a:p>
            <a:r>
              <a:rPr lang="en-IN" sz="1600" dirty="0" smtClean="0"/>
              <a:t>Comparing the actual output to Mat lab output.</a:t>
            </a:r>
          </a:p>
          <a:p>
            <a:r>
              <a:rPr lang="en-IN" sz="1600" dirty="0" smtClean="0"/>
              <a:t>Conclusion</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39667487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rgbClr val="39C0BA"/>
                </a:solidFill>
              </a:rPr>
              <a:t>                                       REFERENCES</a:t>
            </a:r>
            <a:endParaRPr dirty="0">
              <a:solidFill>
                <a:srgbClr val="39C0BA"/>
              </a:solidFill>
            </a:endParaRPr>
          </a:p>
        </p:txBody>
      </p:sp>
      <p:sp>
        <p:nvSpPr>
          <p:cNvPr id="109" name="Google Shape;109;p17"/>
          <p:cNvSpPr txBox="1">
            <a:spLocks noGrp="1"/>
          </p:cNvSpPr>
          <p:nvPr>
            <p:ph type="body" idx="1"/>
          </p:nvPr>
        </p:nvSpPr>
        <p:spPr>
          <a:xfrm>
            <a:off x="1165475" y="868151"/>
            <a:ext cx="68580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sz="1000" dirty="0"/>
              <a:t>1.)Benyounis KY, Olabi AG (2008) Optimization of different welding processes using statistical and numerical approaches—a reference guide. Adv Eng Softw 39:483–496 </a:t>
            </a:r>
          </a:p>
          <a:p>
            <a:pPr marL="0" lvl="0" indent="0" algn="l" rtl="0">
              <a:spcBef>
                <a:spcPts val="600"/>
              </a:spcBef>
              <a:spcAft>
                <a:spcPts val="0"/>
              </a:spcAft>
              <a:buNone/>
            </a:pPr>
            <a:r>
              <a:rPr lang="en-IN" sz="1000" dirty="0"/>
              <a:t>2.) Rao RV (2007) Decision making in the manufacturing environment: using graph theory and fuzzy multiple attribute decision making methods. Springer, London</a:t>
            </a:r>
          </a:p>
          <a:p>
            <a:pPr marL="0" lvl="0" indent="0" algn="l" rtl="0">
              <a:spcBef>
                <a:spcPts val="600"/>
              </a:spcBef>
              <a:spcAft>
                <a:spcPts val="0"/>
              </a:spcAft>
              <a:buNone/>
            </a:pPr>
            <a:r>
              <a:rPr lang="en-IN" sz="1000" dirty="0"/>
              <a:t>3.)  Brauers WKM (2004) Optimization methods for a stakeholder society: a revolution in economic thinking by multiobjective optimization. Kluwer Academic, Boston</a:t>
            </a:r>
          </a:p>
          <a:p>
            <a:pPr marL="0" lvl="0" indent="0" algn="l" rtl="0">
              <a:spcBef>
                <a:spcPts val="600"/>
              </a:spcBef>
              <a:spcAft>
                <a:spcPts val="0"/>
              </a:spcAft>
              <a:buNone/>
            </a:pPr>
            <a:r>
              <a:rPr lang="en-IN" sz="1000" dirty="0"/>
              <a:t>4.) Brauers WKM, Zavadskas EK (2006) The MOORA method and its application to privatization in a transition economy. Control Cybern 35:445–469</a:t>
            </a:r>
          </a:p>
          <a:p>
            <a:pPr marL="0" lvl="0" indent="0" algn="l" rtl="0">
              <a:spcBef>
                <a:spcPts val="600"/>
              </a:spcBef>
              <a:spcAft>
                <a:spcPts val="0"/>
              </a:spcAft>
              <a:buNone/>
            </a:pPr>
            <a:r>
              <a:rPr lang="en-IN" sz="1000" dirty="0"/>
              <a:t>5. Brauers WKM, Zavadskas EK, Peldschus F, Turskis Z (2008) Multiobjective decision-making for road design. Transport 23:183– 193</a:t>
            </a:r>
          </a:p>
          <a:p>
            <a:pPr marL="0" lvl="0" indent="0" algn="l" rtl="0">
              <a:spcBef>
                <a:spcPts val="600"/>
              </a:spcBef>
              <a:spcAft>
                <a:spcPts val="0"/>
              </a:spcAft>
              <a:buNone/>
            </a:pPr>
            <a:r>
              <a:rPr lang="en-IN" sz="1000" dirty="0"/>
              <a:t> 6. Brauers WKM, Zavadskas EK, Peldschus F, Turskis Z (2008) Multi-objective optimization of road design alternatives with an application of the MOORA method. In: Proceedings of the 25th international symposium on automation and robotics in construction, Lithuania, 541–548</a:t>
            </a:r>
          </a:p>
          <a:p>
            <a:pPr marL="0" lvl="0" indent="0" algn="l" rtl="0">
              <a:spcBef>
                <a:spcPts val="600"/>
              </a:spcBef>
              <a:spcAft>
                <a:spcPts val="0"/>
              </a:spcAft>
              <a:buNone/>
            </a:pPr>
            <a:r>
              <a:rPr lang="en-IN" sz="1000" dirty="0"/>
              <a:t> 7. Brauers WKM (2008) Multi-objective contractor's ranking by applying the MOORA method. J Bus Econ Manag 4:245–255</a:t>
            </a:r>
          </a:p>
          <a:p>
            <a:pPr marL="0" lvl="0" indent="0" algn="l" rtl="0">
              <a:spcBef>
                <a:spcPts val="600"/>
              </a:spcBef>
              <a:spcAft>
                <a:spcPts val="0"/>
              </a:spcAft>
              <a:buNone/>
            </a:pPr>
            <a:r>
              <a:rPr lang="en-IN" sz="1000" dirty="0"/>
              <a:t> 8. Brauers WKM, Zavadskas EK (2009) Robustness of the multiobjective MOORA method with a test for the facilities sector. Technological and economic development of economy. Balt J Sustain 15:352–375</a:t>
            </a:r>
            <a:endParaRPr lang="en-IN" sz="1400" dirty="0"/>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18472591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rgbClr val="39C0BA"/>
                </a:solidFill>
              </a:rPr>
              <a:t>                                       REFERENCES</a:t>
            </a:r>
            <a:endParaRPr dirty="0">
              <a:solidFill>
                <a:srgbClr val="39C0BA"/>
              </a:solidFill>
            </a:endParaRPr>
          </a:p>
        </p:txBody>
      </p:sp>
      <p:sp>
        <p:nvSpPr>
          <p:cNvPr id="109" name="Google Shape;109;p17"/>
          <p:cNvSpPr txBox="1">
            <a:spLocks noGrp="1"/>
          </p:cNvSpPr>
          <p:nvPr>
            <p:ph type="body" idx="1"/>
          </p:nvPr>
        </p:nvSpPr>
        <p:spPr>
          <a:xfrm>
            <a:off x="1165475" y="868151"/>
            <a:ext cx="68580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sz="1000" dirty="0"/>
              <a:t>9. Kalibatas D, Turskis Z (2008) Multicriteria evaluation of inner climate by using MOORA method. Inf Techol Con 37:79–83</a:t>
            </a:r>
          </a:p>
          <a:p>
            <a:pPr marL="0" lvl="0" indent="0" algn="l" rtl="0">
              <a:spcBef>
                <a:spcPts val="600"/>
              </a:spcBef>
              <a:spcAft>
                <a:spcPts val="0"/>
              </a:spcAft>
              <a:buNone/>
            </a:pPr>
            <a:r>
              <a:rPr lang="en-IN" sz="1000" dirty="0"/>
              <a:t> 10. Brauers WKM, Zavadskas EK (2010) Project management by MULTIMOORA as an instrument for transition economies. Technological and economic development of economy. Balt J Sustain 16(1):5–24</a:t>
            </a:r>
          </a:p>
          <a:p>
            <a:pPr marL="0" lvl="0" indent="0" algn="l" rtl="0">
              <a:spcBef>
                <a:spcPts val="600"/>
              </a:spcBef>
              <a:spcAft>
                <a:spcPts val="0"/>
              </a:spcAft>
              <a:buNone/>
            </a:pPr>
            <a:r>
              <a:rPr lang="en-IN" sz="1000" dirty="0"/>
              <a:t> 11. Chakraborty S (2010) Applications of the MOORA method for decision making in manufacturing environment. Int J Adv Manuf Technol 54(9–12):1155–1166</a:t>
            </a:r>
          </a:p>
          <a:p>
            <a:pPr marL="0" lvl="0" indent="0" algn="l" rtl="0">
              <a:spcBef>
                <a:spcPts val="600"/>
              </a:spcBef>
              <a:spcAft>
                <a:spcPts val="0"/>
              </a:spcAft>
              <a:buNone/>
            </a:pPr>
            <a:r>
              <a:rPr lang="en-IN" sz="1000" dirty="0"/>
              <a:t> 12. Chakraborty S (2010) A decision making framework for selecting non-traditional machining processes using the moora method. In: Proceedings of the 4th international conference on advances in </a:t>
            </a:r>
            <a:r>
              <a:rPr lang="en-US" sz="1000" dirty="0"/>
              <a:t>mechanical engineering, Sept. 23–25, 2010 S.V. National Institute of Technology, Surat 395 007, Gujarat, India.</a:t>
            </a:r>
          </a:p>
          <a:p>
            <a:pPr marL="0" lvl="0" indent="0" algn="l" rtl="0">
              <a:spcBef>
                <a:spcPts val="600"/>
              </a:spcBef>
              <a:spcAft>
                <a:spcPts val="0"/>
              </a:spcAft>
              <a:buNone/>
            </a:pPr>
            <a:r>
              <a:rPr lang="en-IN" sz="1000" dirty="0"/>
              <a:t>13. Gadakh VS (2011) Application of MOORA method for parametric optimization of milling process. Int J Appl Eng Res 1(4):743–758</a:t>
            </a:r>
          </a:p>
          <a:p>
            <a:pPr marL="0" lvl="0" indent="0" algn="l" rtl="0">
              <a:spcBef>
                <a:spcPts val="600"/>
              </a:spcBef>
              <a:spcAft>
                <a:spcPts val="0"/>
              </a:spcAft>
              <a:buNone/>
            </a:pPr>
            <a:r>
              <a:rPr lang="en-IN" sz="1000" dirty="0"/>
              <a:t> 14. Lootsma FA (1999) Multi-criteria decision analysis via ratio and difference judgement. Springer, London</a:t>
            </a:r>
          </a:p>
          <a:p>
            <a:pPr marL="0" lvl="0" indent="0" algn="l" rtl="0">
              <a:spcBef>
                <a:spcPts val="600"/>
              </a:spcBef>
              <a:spcAft>
                <a:spcPts val="0"/>
              </a:spcAft>
              <a:buNone/>
            </a:pPr>
            <a:r>
              <a:rPr lang="en-IN" sz="1000" dirty="0"/>
              <a:t> 15. Datta S, Bandyopadhyay A, Pal PK (2008) Solving multi-criteria optimization problem in submerged arc welding consuming a mixture of fresh flux and fused slag. Int J Adv Manuf Technol 35:935–942</a:t>
            </a:r>
          </a:p>
          <a:p>
            <a:pPr marL="0" lvl="0" indent="0" algn="l" rtl="0">
              <a:spcBef>
                <a:spcPts val="600"/>
              </a:spcBef>
              <a:spcAft>
                <a:spcPts val="0"/>
              </a:spcAft>
              <a:buNone/>
            </a:pPr>
            <a:r>
              <a:rPr lang="en-IN" sz="1000" dirty="0"/>
              <a:t> 16. Tarng YS, Yang WH (1998) Optimisation of the weld bead geometry in gas tungsten arc welding by the Taguchi Method. Int J Adv Manuf Technol 14:549–554</a:t>
            </a:r>
          </a:p>
          <a:p>
            <a:pPr marL="0" lvl="0" indent="0" algn="l" rtl="0">
              <a:spcBef>
                <a:spcPts val="600"/>
              </a:spcBef>
              <a:spcAft>
                <a:spcPts val="0"/>
              </a:spcAft>
              <a:buNone/>
            </a:pPr>
            <a:endParaRPr lang="en-IN" sz="1400" dirty="0"/>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30476698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rgbClr val="39C0BA"/>
                </a:solidFill>
              </a:rPr>
              <a:t>                                       REFERENCES</a:t>
            </a:r>
            <a:endParaRPr dirty="0">
              <a:solidFill>
                <a:srgbClr val="39C0BA"/>
              </a:solidFill>
            </a:endParaRPr>
          </a:p>
        </p:txBody>
      </p:sp>
      <p:sp>
        <p:nvSpPr>
          <p:cNvPr id="109" name="Google Shape;109;p17"/>
          <p:cNvSpPr txBox="1">
            <a:spLocks noGrp="1"/>
          </p:cNvSpPr>
          <p:nvPr>
            <p:ph type="body" idx="1"/>
          </p:nvPr>
        </p:nvSpPr>
        <p:spPr>
          <a:xfrm>
            <a:off x="1165475" y="868151"/>
            <a:ext cx="68580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sz="1000" dirty="0"/>
              <a:t>17. Holimchayachotikul P, Laosiritaworn W, Jintawiwat R, Limcharoen A (2007) Optimization of gas metal arc welding parameters for ST 37 steel using support vector regression. The IE network conference 24– 26 October 2007</a:t>
            </a:r>
          </a:p>
          <a:p>
            <a:pPr marL="0" lvl="0" indent="0" algn="l" rtl="0">
              <a:spcBef>
                <a:spcPts val="600"/>
              </a:spcBef>
              <a:spcAft>
                <a:spcPts val="0"/>
              </a:spcAft>
              <a:buNone/>
            </a:pPr>
            <a:r>
              <a:rPr lang="en-IN" sz="1000" dirty="0"/>
              <a:t> 18. Park YW, Rhee S (2008) Process modeling and parameter optimization using neural network and genetic algorithms for aluminum laser welding automation. Int J Adv Manuf Technol 37:1014–1021</a:t>
            </a:r>
          </a:p>
          <a:p>
            <a:pPr marL="0" lvl="0" indent="0" algn="l" rtl="0">
              <a:spcBef>
                <a:spcPts val="600"/>
              </a:spcBef>
              <a:spcAft>
                <a:spcPts val="0"/>
              </a:spcAft>
              <a:buNone/>
            </a:pPr>
            <a:r>
              <a:rPr lang="en-IN" sz="1000" dirty="0"/>
              <a:t> 19. Dinaharan I, Murugan N (2012) Optimization of friction stir welding process to maximize tensile strength of AA6061/ZrB2 insitu composite butt joints. Met Mater Int 18(1):135–142</a:t>
            </a:r>
          </a:p>
          <a:p>
            <a:pPr marL="0" lvl="0" indent="0" algn="l" rtl="0">
              <a:spcBef>
                <a:spcPts val="600"/>
              </a:spcBef>
              <a:spcAft>
                <a:spcPts val="0"/>
              </a:spcAft>
              <a:buNone/>
            </a:pPr>
            <a:r>
              <a:rPr lang="en-IN" sz="1000" dirty="0"/>
              <a:t> 20. Kalaiselvan K, Murugan N (2012) Optimizations of friction stir welding process parameters for the welding of Al-B4C composite plates using generalized reduced gradient method. Procedia Eng 38:49–55</a:t>
            </a:r>
            <a:endParaRPr lang="en-IN" sz="1400" dirty="0"/>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7740637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620F325-DFF3-4606-8BD4-38F7F4860590}"/>
              </a:ext>
            </a:extLst>
          </p:cNvPr>
          <p:cNvSpPr>
            <a:spLocks noGrp="1"/>
          </p:cNvSpPr>
          <p:nvPr>
            <p:ph type="title"/>
          </p:nvPr>
        </p:nvSpPr>
        <p:spPr>
          <a:xfrm>
            <a:off x="1218026" y="276445"/>
            <a:ext cx="6858000" cy="454382"/>
          </a:xfrm>
        </p:spPr>
        <p:txBody>
          <a:bodyPr/>
          <a:lstStyle/>
          <a:p>
            <a:r>
              <a:rPr lang="en-US" dirty="0"/>
              <a:t>                               </a:t>
            </a:r>
            <a:r>
              <a:rPr lang="en-US" sz="2000" dirty="0"/>
              <a:t>LITERATURE OF REVIEW</a:t>
            </a:r>
            <a:endParaRPr lang="en-IN" sz="2000" dirty="0"/>
          </a:p>
        </p:txBody>
      </p:sp>
      <p:sp>
        <p:nvSpPr>
          <p:cNvPr id="4" name="Slide Number Placeholder 3">
            <a:extLst>
              <a:ext uri="{FF2B5EF4-FFF2-40B4-BE49-F238E27FC236}">
                <a16:creationId xmlns:a16="http://schemas.microsoft.com/office/drawing/2014/main" id="{E685B1F2-3D5B-4E8C-A347-3E874FD8ED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graphicFrame>
        <p:nvGraphicFramePr>
          <p:cNvPr id="11" name="Table 11">
            <a:extLst>
              <a:ext uri="{FF2B5EF4-FFF2-40B4-BE49-F238E27FC236}">
                <a16:creationId xmlns:a16="http://schemas.microsoft.com/office/drawing/2014/main" id="{80E8F655-1A73-45A5-8B0E-029D7CD93DA7}"/>
              </a:ext>
            </a:extLst>
          </p:cNvPr>
          <p:cNvGraphicFramePr>
            <a:graphicFrameLocks noGrp="1"/>
          </p:cNvGraphicFramePr>
          <p:nvPr>
            <p:extLst>
              <p:ext uri="{D42A27DB-BD31-4B8C-83A1-F6EECF244321}">
                <p14:modId xmlns:p14="http://schemas.microsoft.com/office/powerpoint/2010/main" val="3698061961"/>
              </p:ext>
            </p:extLst>
          </p:nvPr>
        </p:nvGraphicFramePr>
        <p:xfrm>
          <a:off x="1040524" y="730827"/>
          <a:ext cx="8103476" cy="3291840"/>
        </p:xfrm>
        <a:graphic>
          <a:graphicData uri="http://schemas.openxmlformats.org/drawingml/2006/table">
            <a:tbl>
              <a:tblPr firstRow="1" bandRow="1">
                <a:tableStyleId>{8CE042EE-030E-48AD-AEE1-48DBF1C2F338}</a:tableStyleId>
              </a:tblPr>
              <a:tblGrid>
                <a:gridCol w="1508833">
                  <a:extLst>
                    <a:ext uri="{9D8B030D-6E8A-4147-A177-3AD203B41FA5}">
                      <a16:colId xmlns:a16="http://schemas.microsoft.com/office/drawing/2014/main" val="947357048"/>
                    </a:ext>
                  </a:extLst>
                </a:gridCol>
                <a:gridCol w="4249549">
                  <a:extLst>
                    <a:ext uri="{9D8B030D-6E8A-4147-A177-3AD203B41FA5}">
                      <a16:colId xmlns:a16="http://schemas.microsoft.com/office/drawing/2014/main" val="1129931275"/>
                    </a:ext>
                  </a:extLst>
                </a:gridCol>
                <a:gridCol w="2345094">
                  <a:extLst>
                    <a:ext uri="{9D8B030D-6E8A-4147-A177-3AD203B41FA5}">
                      <a16:colId xmlns:a16="http://schemas.microsoft.com/office/drawing/2014/main" val="2733224360"/>
                    </a:ext>
                  </a:extLst>
                </a:gridCol>
              </a:tblGrid>
              <a:tr h="267656">
                <a:tc>
                  <a:txBody>
                    <a:bodyPr/>
                    <a:lstStyle/>
                    <a:p>
                      <a:r>
                        <a:rPr lang="en-US" sz="1600" dirty="0">
                          <a:solidFill>
                            <a:schemeClr val="bg1"/>
                          </a:solidFill>
                        </a:rPr>
                        <a:t>AUTHOR</a:t>
                      </a:r>
                      <a:endParaRPr lang="en-IN" sz="1600" dirty="0">
                        <a:solidFill>
                          <a:schemeClr val="bg1"/>
                        </a:solidFill>
                      </a:endParaRPr>
                    </a:p>
                  </a:txBody>
                  <a:tcPr/>
                </a:tc>
                <a:tc>
                  <a:txBody>
                    <a:bodyPr/>
                    <a:lstStyle/>
                    <a:p>
                      <a:r>
                        <a:rPr lang="en-US" sz="1600" dirty="0">
                          <a:solidFill>
                            <a:schemeClr val="bg1"/>
                          </a:solidFill>
                        </a:rPr>
                        <a:t>SUMMARY OF WORK</a:t>
                      </a:r>
                      <a:endParaRPr lang="en-IN" sz="1600" dirty="0">
                        <a:solidFill>
                          <a:schemeClr val="bg1"/>
                        </a:solidFill>
                      </a:endParaRPr>
                    </a:p>
                  </a:txBody>
                  <a:tcPr/>
                </a:tc>
                <a:tc>
                  <a:txBody>
                    <a:bodyPr/>
                    <a:lstStyle/>
                    <a:p>
                      <a:r>
                        <a:rPr lang="en-IN" sz="1600" dirty="0" smtClean="0">
                          <a:solidFill>
                            <a:schemeClr val="bg1"/>
                          </a:solidFill>
                        </a:rPr>
                        <a:t>Limitations</a:t>
                      </a:r>
                      <a:endParaRPr lang="en-IN" sz="1600" dirty="0">
                        <a:solidFill>
                          <a:schemeClr val="bg1"/>
                        </a:solidFill>
                      </a:endParaRPr>
                    </a:p>
                  </a:txBody>
                  <a:tcPr/>
                </a:tc>
                <a:extLst>
                  <a:ext uri="{0D108BD9-81ED-4DB2-BD59-A6C34878D82A}">
                    <a16:rowId xmlns:a16="http://schemas.microsoft.com/office/drawing/2014/main" val="1069453118"/>
                  </a:ext>
                </a:extLst>
              </a:tr>
              <a:tr h="133773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de-DE" dirty="0" smtClean="0">
                          <a:solidFill>
                            <a:schemeClr val="bg1"/>
                          </a:solidFill>
                        </a:rPr>
                        <a:t>Ennsbrunner, Bruckner, Posch et </a:t>
                      </a:r>
                      <a:r>
                        <a:rPr lang="de-DE" dirty="0" smtClean="0">
                          <a:solidFill>
                            <a:schemeClr val="bg1"/>
                          </a:solidFill>
                        </a:rPr>
                        <a:t>al (</a:t>
                      </a:r>
                      <a:r>
                        <a:rPr lang="de-DE" dirty="0" smtClean="0">
                          <a:solidFill>
                            <a:schemeClr val="bg1"/>
                          </a:solidFill>
                        </a:rPr>
                        <a:t>2018)</a:t>
                      </a:r>
                      <a:endParaRPr lang="en-IN" dirty="0" smtClean="0">
                        <a:solidFill>
                          <a:schemeClr val="bg1"/>
                        </a:solidFill>
                      </a:endParaRPr>
                    </a:p>
                    <a:p>
                      <a:endParaRPr lang="en-IN" dirty="0">
                        <a:solidFill>
                          <a:schemeClr val="bg1"/>
                        </a:solidFill>
                      </a:endParaRPr>
                    </a:p>
                  </a:txBody>
                  <a:tcPr/>
                </a:tc>
                <a:tc>
                  <a:txBody>
                    <a:bodyPr/>
                    <a:lstStyle/>
                    <a:p>
                      <a:pPr marL="0" lvl="1" indent="0" algn="l">
                        <a:lnSpc>
                          <a:spcPct val="100000"/>
                        </a:lnSpc>
                        <a:buFont typeface="Arial" panose="020B0604020202020204" pitchFamily="34" charset="0"/>
                        <a:buNone/>
                      </a:pPr>
                      <a:r>
                        <a:rPr lang="en-IN" sz="1400" dirty="0" smtClean="0">
                          <a:solidFill>
                            <a:schemeClr val="bg1"/>
                          </a:solidFill>
                          <a:latin typeface="Verdana" panose="020B0604030504040204" pitchFamily="34" charset="0"/>
                          <a:ea typeface="Verdana" panose="020B0604030504040204" pitchFamily="34" charset="0"/>
                        </a:rPr>
                        <a:t>Digitalizing welding </a:t>
                      </a:r>
                      <a:r>
                        <a:rPr lang="en-IN" sz="1400" dirty="0" err="1" smtClean="0">
                          <a:solidFill>
                            <a:schemeClr val="bg1"/>
                          </a:solidFill>
                          <a:latin typeface="Verdana" panose="020B0604030504040204" pitchFamily="34" charset="0"/>
                          <a:ea typeface="Verdana" panose="020B0604030504040204" pitchFamily="34" charset="0"/>
                        </a:rPr>
                        <a:t>knowledge,Modern</a:t>
                      </a:r>
                      <a:r>
                        <a:rPr lang="en-IN" sz="1400" dirty="0" smtClean="0">
                          <a:solidFill>
                            <a:schemeClr val="bg1"/>
                          </a:solidFill>
                          <a:latin typeface="Verdana" panose="020B0604030504040204" pitchFamily="34" charset="0"/>
                          <a:ea typeface="Verdana" panose="020B0604030504040204" pitchFamily="34" charset="0"/>
                        </a:rPr>
                        <a:t> welding power </a:t>
                      </a:r>
                      <a:r>
                        <a:rPr lang="en-IN" sz="1400" dirty="0" err="1" smtClean="0">
                          <a:solidFill>
                            <a:schemeClr val="bg1"/>
                          </a:solidFill>
                          <a:latin typeface="Verdana" panose="020B0604030504040204" pitchFamily="34" charset="0"/>
                          <a:ea typeface="Verdana" panose="020B0604030504040204" pitchFamily="34" charset="0"/>
                        </a:rPr>
                        <a:t>sources,Welding</a:t>
                      </a:r>
                      <a:r>
                        <a:rPr lang="en-IN" sz="1400" dirty="0" smtClean="0">
                          <a:solidFill>
                            <a:schemeClr val="bg1"/>
                          </a:solidFill>
                          <a:latin typeface="Verdana" panose="020B0604030504040204" pitchFamily="34" charset="0"/>
                          <a:ea typeface="Verdana" panose="020B0604030504040204" pitchFamily="34" charset="0"/>
                        </a:rPr>
                        <a:t> parameter selection and </a:t>
                      </a:r>
                      <a:r>
                        <a:rPr lang="en-IN" sz="1400" dirty="0" err="1" smtClean="0">
                          <a:solidFill>
                            <a:schemeClr val="bg1"/>
                          </a:solidFill>
                          <a:latin typeface="Verdana" panose="020B0604030504040204" pitchFamily="34" charset="0"/>
                          <a:ea typeface="Verdana" panose="020B0604030504040204" pitchFamily="34" charset="0"/>
                        </a:rPr>
                        <a:t>storage,Data</a:t>
                      </a:r>
                      <a:r>
                        <a:rPr lang="en-IN" sz="1400" dirty="0" smtClean="0">
                          <a:solidFill>
                            <a:schemeClr val="bg1"/>
                          </a:solidFill>
                          <a:latin typeface="Verdana" panose="020B0604030504040204" pitchFamily="34" charset="0"/>
                          <a:ea typeface="Verdana" panose="020B0604030504040204" pitchFamily="34" charset="0"/>
                        </a:rPr>
                        <a:t> </a:t>
                      </a:r>
                      <a:r>
                        <a:rPr lang="en-IN" sz="1400" dirty="0" err="1" smtClean="0">
                          <a:solidFill>
                            <a:schemeClr val="bg1"/>
                          </a:solidFill>
                          <a:latin typeface="Verdana" panose="020B0604030504040204" pitchFamily="34" charset="0"/>
                          <a:ea typeface="Verdana" panose="020B0604030504040204" pitchFamily="34" charset="0"/>
                        </a:rPr>
                        <a:t>security,Welding</a:t>
                      </a:r>
                      <a:r>
                        <a:rPr lang="en-IN" sz="1400" dirty="0" smtClean="0">
                          <a:solidFill>
                            <a:schemeClr val="bg1"/>
                          </a:solidFill>
                          <a:latin typeface="Verdana" panose="020B0604030504040204" pitchFamily="34" charset="0"/>
                          <a:ea typeface="Verdana" panose="020B0604030504040204" pitchFamily="34" charset="0"/>
                        </a:rPr>
                        <a:t> torch position </a:t>
                      </a:r>
                      <a:r>
                        <a:rPr lang="en-IN" sz="1400" dirty="0" err="1" smtClean="0">
                          <a:solidFill>
                            <a:schemeClr val="bg1"/>
                          </a:solidFill>
                          <a:latin typeface="Verdana" panose="020B0604030504040204" pitchFamily="34" charset="0"/>
                          <a:ea typeface="Verdana" panose="020B0604030504040204" pitchFamily="34" charset="0"/>
                        </a:rPr>
                        <a:t>identification,Communication</a:t>
                      </a:r>
                      <a:r>
                        <a:rPr lang="en-IN" sz="1400" dirty="0" smtClean="0">
                          <a:solidFill>
                            <a:schemeClr val="bg1"/>
                          </a:solidFill>
                          <a:latin typeface="Verdana" panose="020B0604030504040204" pitchFamily="34" charset="0"/>
                          <a:ea typeface="Verdana" panose="020B0604030504040204" pitchFamily="34" charset="0"/>
                        </a:rPr>
                        <a:t> between humans/welding </a:t>
                      </a:r>
                      <a:r>
                        <a:rPr lang="en-IN" sz="1400" dirty="0" err="1" smtClean="0">
                          <a:solidFill>
                            <a:schemeClr val="bg1"/>
                          </a:solidFill>
                          <a:latin typeface="Verdana" panose="020B0604030504040204" pitchFamily="34" charset="0"/>
                          <a:ea typeface="Verdana" panose="020B0604030504040204" pitchFamily="34" charset="0"/>
                        </a:rPr>
                        <a:t>machine,Virtual</a:t>
                      </a:r>
                      <a:r>
                        <a:rPr lang="en-IN" sz="1400" dirty="0" smtClean="0">
                          <a:solidFill>
                            <a:schemeClr val="bg1"/>
                          </a:solidFill>
                          <a:latin typeface="Verdana" panose="020B0604030504040204" pitchFamily="34" charset="0"/>
                          <a:ea typeface="Verdana" panose="020B0604030504040204" pitchFamily="34" charset="0"/>
                        </a:rPr>
                        <a:t> machine</a:t>
                      </a:r>
                    </a:p>
                  </a:txBody>
                  <a:tcPr/>
                </a:tc>
                <a:tc>
                  <a:txBody>
                    <a:bodyPr/>
                    <a:lstStyle/>
                    <a:p>
                      <a:pPr marL="0" lvl="1" indent="0" algn="l">
                        <a:lnSpc>
                          <a:spcPct val="100000"/>
                        </a:lnSpc>
                        <a:buFont typeface="Arial" panose="020B0604020202020204" pitchFamily="34" charset="0"/>
                        <a:buNone/>
                      </a:pPr>
                      <a:r>
                        <a:rPr lang="en-IN" sz="1400" dirty="0" smtClean="0">
                          <a:solidFill>
                            <a:schemeClr val="bg1"/>
                          </a:solidFill>
                          <a:latin typeface="Verdana" panose="020B0604030504040204" pitchFamily="34" charset="0"/>
                          <a:ea typeface="Verdana" panose="020B0604030504040204" pitchFamily="34" charset="0"/>
                        </a:rPr>
                        <a:t>Overall</a:t>
                      </a:r>
                      <a:r>
                        <a:rPr lang="en-IN" sz="1400" baseline="0" dirty="0" smtClean="0">
                          <a:solidFill>
                            <a:schemeClr val="bg1"/>
                          </a:solidFill>
                          <a:latin typeface="Verdana" panose="020B0604030504040204" pitchFamily="34" charset="0"/>
                          <a:ea typeface="Verdana" panose="020B0604030504040204" pitchFamily="34" charset="0"/>
                        </a:rPr>
                        <a:t> view for implementation in welding and no modelling or formulating of problems</a:t>
                      </a:r>
                    </a:p>
                  </a:txBody>
                  <a:tcPr/>
                </a:tc>
                <a:extLst>
                  <a:ext uri="{0D108BD9-81ED-4DB2-BD59-A6C34878D82A}">
                    <a16:rowId xmlns:a16="http://schemas.microsoft.com/office/drawing/2014/main" val="3627888850"/>
                  </a:ext>
                </a:extLst>
              </a:tr>
              <a:tr h="1271359">
                <a:tc>
                  <a:txBody>
                    <a:bodyPr/>
                    <a:lstStyle/>
                    <a:p>
                      <a:r>
                        <a:rPr lang="en-IN" dirty="0" err="1" smtClean="0">
                          <a:solidFill>
                            <a:schemeClr val="bg1"/>
                          </a:solidFill>
                        </a:rPr>
                        <a:t>Gadakh,Shinde</a:t>
                      </a:r>
                      <a:r>
                        <a:rPr lang="en-IN" dirty="0" smtClean="0">
                          <a:solidFill>
                            <a:schemeClr val="bg1"/>
                          </a:solidFill>
                        </a:rPr>
                        <a:t>, ,Khemnar</a:t>
                      </a:r>
                    </a:p>
                    <a:p>
                      <a:r>
                        <a:rPr lang="en-IN" dirty="0" smtClean="0">
                          <a:solidFill>
                            <a:schemeClr val="bg1"/>
                          </a:solidFill>
                        </a:rPr>
                        <a:t>et al. (2013)</a:t>
                      </a:r>
                    </a:p>
                    <a:p>
                      <a:endParaRPr lang="en-IN"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solidFill>
                            <a:schemeClr val="bg1"/>
                          </a:solidFill>
                        </a:rPr>
                        <a:t>Six decision-making problems which include selection of suitable welding parameters in different welding processes such as submerged arc welding, gas tungsten arc welding, gas metal arc welding, CO2 laser welding, and friction stir welding are considered in this paper</a:t>
                      </a:r>
                      <a:r>
                        <a:rPr lang="en-US" baseline="0" dirty="0" smtClean="0">
                          <a:solidFill>
                            <a:schemeClr val="bg1"/>
                          </a:solidFill>
                        </a:rPr>
                        <a:t> by using MOORA method</a:t>
                      </a:r>
                      <a:endParaRPr lang="en-IN" dirty="0" smtClean="0">
                        <a:solidFill>
                          <a:schemeClr val="bg1"/>
                        </a:solidFill>
                      </a:endParaRPr>
                    </a:p>
                    <a:p>
                      <a:endParaRPr lang="en-IN" dirty="0">
                        <a:solidFill>
                          <a:schemeClr val="bg1"/>
                        </a:solidFill>
                      </a:endParaRPr>
                    </a:p>
                  </a:txBody>
                  <a:tcPr/>
                </a:tc>
                <a:tc>
                  <a:txBody>
                    <a:bodyPr/>
                    <a:lstStyle/>
                    <a:p>
                      <a:r>
                        <a:rPr lang="en-IN" dirty="0" smtClean="0">
                          <a:solidFill>
                            <a:schemeClr val="bg1"/>
                          </a:solidFill>
                        </a:rPr>
                        <a:t>Directly</a:t>
                      </a:r>
                      <a:r>
                        <a:rPr lang="en-IN" baseline="0" dirty="0" smtClean="0">
                          <a:solidFill>
                            <a:schemeClr val="bg1"/>
                          </a:solidFill>
                        </a:rPr>
                        <a:t> jumps into MOORA instead of comparing against different MCDM techniques</a:t>
                      </a:r>
                      <a:endParaRPr lang="en-IN" dirty="0">
                        <a:solidFill>
                          <a:schemeClr val="bg1"/>
                        </a:solidFill>
                      </a:endParaRPr>
                    </a:p>
                  </a:txBody>
                  <a:tcPr/>
                </a:tc>
                <a:extLst>
                  <a:ext uri="{0D108BD9-81ED-4DB2-BD59-A6C34878D82A}">
                    <a16:rowId xmlns:a16="http://schemas.microsoft.com/office/drawing/2014/main" val="2108243649"/>
                  </a:ext>
                </a:extLst>
              </a:tr>
            </a:tbl>
          </a:graphicData>
        </a:graphic>
      </p:graphicFrame>
    </p:spTree>
    <p:extLst>
      <p:ext uri="{BB962C8B-B14F-4D97-AF65-F5344CB8AC3E}">
        <p14:creationId xmlns:p14="http://schemas.microsoft.com/office/powerpoint/2010/main" val="17793418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620F325-DFF3-4606-8BD4-38F7F4860590}"/>
              </a:ext>
            </a:extLst>
          </p:cNvPr>
          <p:cNvSpPr>
            <a:spLocks noGrp="1"/>
          </p:cNvSpPr>
          <p:nvPr>
            <p:ph type="title"/>
          </p:nvPr>
        </p:nvSpPr>
        <p:spPr>
          <a:xfrm>
            <a:off x="1291599" y="366695"/>
            <a:ext cx="6858000" cy="454382"/>
          </a:xfrm>
        </p:spPr>
        <p:txBody>
          <a:bodyPr/>
          <a:lstStyle/>
          <a:p>
            <a:r>
              <a:rPr lang="en-US" dirty="0"/>
              <a:t>                               </a:t>
            </a:r>
            <a:r>
              <a:rPr lang="en-US" sz="2000" dirty="0"/>
              <a:t>LITERATURE OF REVIEW</a:t>
            </a:r>
            <a:endParaRPr lang="en-IN" sz="2000" dirty="0"/>
          </a:p>
        </p:txBody>
      </p:sp>
      <p:sp>
        <p:nvSpPr>
          <p:cNvPr id="4" name="Slide Number Placeholder 3">
            <a:extLst>
              <a:ext uri="{FF2B5EF4-FFF2-40B4-BE49-F238E27FC236}">
                <a16:creationId xmlns:a16="http://schemas.microsoft.com/office/drawing/2014/main" id="{E685B1F2-3D5B-4E8C-A347-3E874FD8ED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graphicFrame>
        <p:nvGraphicFramePr>
          <p:cNvPr id="11" name="Table 11">
            <a:extLst>
              <a:ext uri="{FF2B5EF4-FFF2-40B4-BE49-F238E27FC236}">
                <a16:creationId xmlns:a16="http://schemas.microsoft.com/office/drawing/2014/main" id="{80E8F655-1A73-45A5-8B0E-029D7CD93DA7}"/>
              </a:ext>
            </a:extLst>
          </p:cNvPr>
          <p:cNvGraphicFramePr>
            <a:graphicFrameLocks noGrp="1"/>
          </p:cNvGraphicFramePr>
          <p:nvPr>
            <p:extLst>
              <p:ext uri="{D42A27DB-BD31-4B8C-83A1-F6EECF244321}">
                <p14:modId xmlns:p14="http://schemas.microsoft.com/office/powerpoint/2010/main" val="1866951379"/>
              </p:ext>
            </p:extLst>
          </p:nvPr>
        </p:nvGraphicFramePr>
        <p:xfrm>
          <a:off x="1040524" y="840128"/>
          <a:ext cx="8031333" cy="4033602"/>
        </p:xfrm>
        <a:graphic>
          <a:graphicData uri="http://schemas.openxmlformats.org/drawingml/2006/table">
            <a:tbl>
              <a:tblPr firstRow="1" bandRow="1">
                <a:tableStyleId>{8CE042EE-030E-48AD-AEE1-48DBF1C2F338}</a:tableStyleId>
              </a:tblPr>
              <a:tblGrid>
                <a:gridCol w="1450428">
                  <a:extLst>
                    <a:ext uri="{9D8B030D-6E8A-4147-A177-3AD203B41FA5}">
                      <a16:colId xmlns:a16="http://schemas.microsoft.com/office/drawing/2014/main" val="947357048"/>
                    </a:ext>
                  </a:extLst>
                </a:gridCol>
                <a:gridCol w="5002924">
                  <a:extLst>
                    <a:ext uri="{9D8B030D-6E8A-4147-A177-3AD203B41FA5}">
                      <a16:colId xmlns:a16="http://schemas.microsoft.com/office/drawing/2014/main" val="1129931275"/>
                    </a:ext>
                  </a:extLst>
                </a:gridCol>
                <a:gridCol w="1577981">
                  <a:extLst>
                    <a:ext uri="{9D8B030D-6E8A-4147-A177-3AD203B41FA5}">
                      <a16:colId xmlns:a16="http://schemas.microsoft.com/office/drawing/2014/main" val="1204896753"/>
                    </a:ext>
                  </a:extLst>
                </a:gridCol>
              </a:tblGrid>
              <a:tr h="463155">
                <a:tc>
                  <a:txBody>
                    <a:bodyPr/>
                    <a:lstStyle/>
                    <a:p>
                      <a:r>
                        <a:rPr lang="en-US" sz="1600" dirty="0">
                          <a:solidFill>
                            <a:schemeClr val="bg1"/>
                          </a:solidFill>
                        </a:rPr>
                        <a:t>AUTHOR</a:t>
                      </a:r>
                      <a:endParaRPr lang="en-IN" sz="1600" dirty="0">
                        <a:solidFill>
                          <a:schemeClr val="bg1"/>
                        </a:solidFill>
                      </a:endParaRPr>
                    </a:p>
                  </a:txBody>
                  <a:tcPr/>
                </a:tc>
                <a:tc>
                  <a:txBody>
                    <a:bodyPr/>
                    <a:lstStyle/>
                    <a:p>
                      <a:r>
                        <a:rPr lang="en-US" sz="1600" dirty="0">
                          <a:solidFill>
                            <a:schemeClr val="bg1"/>
                          </a:solidFill>
                        </a:rPr>
                        <a:t>SUMMARY OF WORK</a:t>
                      </a:r>
                      <a:endParaRPr lang="en-IN" sz="1600" dirty="0">
                        <a:solidFill>
                          <a:schemeClr val="bg1"/>
                        </a:solidFill>
                      </a:endParaRPr>
                    </a:p>
                  </a:txBody>
                  <a:tcPr/>
                </a:tc>
                <a:tc>
                  <a:txBody>
                    <a:bodyPr/>
                    <a:lstStyle/>
                    <a:p>
                      <a:r>
                        <a:rPr lang="en-IN" sz="1600" dirty="0" smtClean="0">
                          <a:solidFill>
                            <a:schemeClr val="bg1"/>
                          </a:solidFill>
                        </a:rPr>
                        <a:t>Limitations</a:t>
                      </a:r>
                      <a:endParaRPr lang="en-IN" sz="1600" dirty="0">
                        <a:solidFill>
                          <a:schemeClr val="bg1"/>
                        </a:solidFill>
                      </a:endParaRPr>
                    </a:p>
                  </a:txBody>
                  <a:tcPr/>
                </a:tc>
                <a:extLst>
                  <a:ext uri="{0D108BD9-81ED-4DB2-BD59-A6C34878D82A}">
                    <a16:rowId xmlns:a16="http://schemas.microsoft.com/office/drawing/2014/main" val="1069453118"/>
                  </a:ext>
                </a:extLst>
              </a:tr>
              <a:tr h="1772127">
                <a:tc>
                  <a:txBody>
                    <a:bodyPr/>
                    <a:lstStyle/>
                    <a:p>
                      <a:r>
                        <a:rPr lang="en-IN" dirty="0" err="1" smtClean="0">
                          <a:solidFill>
                            <a:schemeClr val="bg1"/>
                          </a:solidFill>
                        </a:rPr>
                        <a:t>Hozdić</a:t>
                      </a:r>
                      <a:r>
                        <a:rPr lang="en-IN" dirty="0" smtClean="0">
                          <a:solidFill>
                            <a:schemeClr val="bg1"/>
                          </a:solidFill>
                        </a:rPr>
                        <a:t> et </a:t>
                      </a:r>
                      <a:r>
                        <a:rPr lang="en-IN" dirty="0" smtClean="0">
                          <a:solidFill>
                            <a:schemeClr val="bg1"/>
                          </a:solidFill>
                        </a:rPr>
                        <a:t>al (</a:t>
                      </a:r>
                      <a:r>
                        <a:rPr lang="en-IN" dirty="0" smtClean="0">
                          <a:solidFill>
                            <a:schemeClr val="bg1"/>
                          </a:solidFill>
                        </a:rPr>
                        <a:t>2015)</a:t>
                      </a:r>
                      <a:endParaRPr lang="en-IN" dirty="0">
                        <a:solidFill>
                          <a:schemeClr val="bg1"/>
                        </a:solidFill>
                      </a:endParaRPr>
                    </a:p>
                  </a:txBody>
                  <a:tcPr/>
                </a:tc>
                <a:tc>
                  <a:txBody>
                    <a:bodyPr/>
                    <a:lstStyle/>
                    <a:p>
                      <a:r>
                        <a:rPr lang="en-US" dirty="0" smtClean="0">
                          <a:solidFill>
                            <a:schemeClr val="bg1"/>
                          </a:solidFill>
                        </a:rPr>
                        <a:t>General </a:t>
                      </a:r>
                      <a:r>
                        <a:rPr lang="en-US" dirty="0">
                          <a:solidFill>
                            <a:schemeClr val="bg1"/>
                          </a:solidFill>
                        </a:rPr>
                        <a:t>support in defining a development strategies and policies of its </a:t>
                      </a:r>
                      <a:r>
                        <a:rPr lang="en-US" dirty="0" smtClean="0">
                          <a:solidFill>
                            <a:schemeClr val="bg1"/>
                          </a:solidFill>
                        </a:rPr>
                        <a:t>realization, Strategically </a:t>
                      </a:r>
                      <a:r>
                        <a:rPr lang="en-US" dirty="0">
                          <a:solidFill>
                            <a:schemeClr val="bg1"/>
                          </a:solidFill>
                        </a:rPr>
                        <a:t>oriented factors, research institutions and supporting institutions, </a:t>
                      </a:r>
                      <a:r>
                        <a:rPr lang="en-US" dirty="0" smtClean="0">
                          <a:solidFill>
                            <a:schemeClr val="bg1"/>
                          </a:solidFill>
                        </a:rPr>
                        <a:t>Industrial </a:t>
                      </a:r>
                      <a:r>
                        <a:rPr lang="en-US" dirty="0">
                          <a:solidFill>
                            <a:schemeClr val="bg1"/>
                          </a:solidFill>
                        </a:rPr>
                        <a:t>organized development of new scientific knowledge and their direct transfer into the economy of the region.</a:t>
                      </a:r>
                      <a:endParaRPr lang="en-IN" dirty="0">
                        <a:solidFill>
                          <a:schemeClr val="bg1"/>
                        </a:solidFill>
                      </a:endParaRPr>
                    </a:p>
                  </a:txBody>
                  <a:tcPr/>
                </a:tc>
                <a:tc>
                  <a:txBody>
                    <a:bodyPr/>
                    <a:lstStyle/>
                    <a:p>
                      <a:r>
                        <a:rPr lang="en-IN" dirty="0" smtClean="0">
                          <a:solidFill>
                            <a:schemeClr val="bg1"/>
                          </a:solidFill>
                        </a:rPr>
                        <a:t>Only</a:t>
                      </a:r>
                      <a:r>
                        <a:rPr lang="en-IN" baseline="0" dirty="0" smtClean="0">
                          <a:solidFill>
                            <a:schemeClr val="bg1"/>
                          </a:solidFill>
                        </a:rPr>
                        <a:t> application strategy in factory level</a:t>
                      </a:r>
                      <a:endParaRPr lang="en-IN" dirty="0">
                        <a:solidFill>
                          <a:schemeClr val="bg1"/>
                        </a:solidFill>
                      </a:endParaRPr>
                    </a:p>
                  </a:txBody>
                  <a:tcPr/>
                </a:tc>
                <a:extLst>
                  <a:ext uri="{0D108BD9-81ED-4DB2-BD59-A6C34878D82A}">
                    <a16:rowId xmlns:a16="http://schemas.microsoft.com/office/drawing/2014/main" val="3627888850"/>
                  </a:ext>
                </a:extLst>
              </a:tr>
              <a:tr h="1634891">
                <a:tc>
                  <a:txBody>
                    <a:bodyPr/>
                    <a:lstStyle/>
                    <a:p>
                      <a:r>
                        <a:rPr lang="en-IN" dirty="0" smtClean="0">
                          <a:solidFill>
                            <a:schemeClr val="bg1"/>
                          </a:solidFill>
                        </a:rPr>
                        <a:t>Vaidya</a:t>
                      </a:r>
                      <a:r>
                        <a:rPr lang="en-IN" dirty="0">
                          <a:solidFill>
                            <a:schemeClr val="bg1"/>
                          </a:solidFill>
                        </a:rPr>
                        <a:t>, </a:t>
                      </a:r>
                      <a:r>
                        <a:rPr lang="en-IN" dirty="0" err="1" smtClean="0">
                          <a:solidFill>
                            <a:schemeClr val="bg1"/>
                          </a:solidFill>
                        </a:rPr>
                        <a:t>Ambad</a:t>
                      </a:r>
                      <a:r>
                        <a:rPr lang="en-IN" dirty="0">
                          <a:solidFill>
                            <a:schemeClr val="bg1"/>
                          </a:solidFill>
                        </a:rPr>
                        <a:t>, </a:t>
                      </a:r>
                      <a:r>
                        <a:rPr lang="en-IN" dirty="0" err="1" smtClean="0">
                          <a:solidFill>
                            <a:schemeClr val="bg1"/>
                          </a:solidFill>
                        </a:rPr>
                        <a:t>Bhoshle</a:t>
                      </a:r>
                      <a:r>
                        <a:rPr lang="en-IN" dirty="0" smtClean="0">
                          <a:solidFill>
                            <a:schemeClr val="bg1"/>
                          </a:solidFill>
                        </a:rPr>
                        <a:t> </a:t>
                      </a:r>
                      <a:r>
                        <a:rPr lang="en-IN" dirty="0">
                          <a:solidFill>
                            <a:schemeClr val="bg1"/>
                          </a:solidFill>
                        </a:rPr>
                        <a:t>et al</a:t>
                      </a:r>
                      <a:r>
                        <a:rPr lang="en-IN" dirty="0" smtClean="0">
                          <a:solidFill>
                            <a:schemeClr val="bg1"/>
                          </a:solidFill>
                        </a:rPr>
                        <a:t>.(2018)</a:t>
                      </a:r>
                      <a:endParaRPr lang="en-IN" dirty="0">
                        <a:solidFill>
                          <a:schemeClr val="bg1"/>
                        </a:solidFill>
                      </a:endParaRPr>
                    </a:p>
                  </a:txBody>
                  <a:tcPr/>
                </a:tc>
                <a:tc>
                  <a:txBody>
                    <a:bodyPr/>
                    <a:lstStyle/>
                    <a:p>
                      <a:r>
                        <a:rPr lang="en-US" dirty="0" smtClean="0">
                          <a:solidFill>
                            <a:schemeClr val="bg1"/>
                          </a:solidFill>
                        </a:rPr>
                        <a:t>The </a:t>
                      </a:r>
                      <a:r>
                        <a:rPr lang="en-US" dirty="0">
                          <a:solidFill>
                            <a:schemeClr val="bg1"/>
                          </a:solidFill>
                        </a:rPr>
                        <a:t>paper mainly focused on the concept of fourth industrial revolution, called Industry 4.0 which allows smart, efficient, effective, individualized and customized production at reasonable cost. </a:t>
                      </a:r>
                      <a:endParaRPr lang="en-US" dirty="0" smtClean="0">
                        <a:solidFill>
                          <a:schemeClr val="bg1"/>
                        </a:solidFill>
                      </a:endParaRPr>
                    </a:p>
                    <a:p>
                      <a:r>
                        <a:rPr lang="en-US" dirty="0" smtClean="0">
                          <a:solidFill>
                            <a:schemeClr val="bg1"/>
                          </a:solidFill>
                        </a:rPr>
                        <a:t>With </a:t>
                      </a:r>
                      <a:r>
                        <a:rPr lang="en-US" dirty="0">
                          <a:solidFill>
                            <a:schemeClr val="bg1"/>
                          </a:solidFill>
                        </a:rPr>
                        <a:t>the help of faster computers, smarter machines, smaller sensors, cheaper data storage and transmission could make machines and products smarter to communicate with each and learn from each other.</a:t>
                      </a:r>
                      <a:endParaRPr lang="en-IN" dirty="0">
                        <a:solidFill>
                          <a:schemeClr val="bg1"/>
                        </a:solidFill>
                      </a:endParaRPr>
                    </a:p>
                  </a:txBody>
                  <a:tcPr/>
                </a:tc>
                <a:tc>
                  <a:txBody>
                    <a:bodyPr/>
                    <a:lstStyle/>
                    <a:p>
                      <a:r>
                        <a:rPr lang="en-IN" dirty="0" smtClean="0">
                          <a:solidFill>
                            <a:schemeClr val="bg1"/>
                          </a:solidFill>
                        </a:rPr>
                        <a:t>Only</a:t>
                      </a:r>
                      <a:r>
                        <a:rPr lang="en-IN" baseline="0" dirty="0" smtClean="0">
                          <a:solidFill>
                            <a:schemeClr val="bg1"/>
                          </a:solidFill>
                        </a:rPr>
                        <a:t> elaborates on the factory level. No specific information on transforming to Industry 4.0</a:t>
                      </a:r>
                      <a:endParaRPr lang="en-IN" dirty="0">
                        <a:solidFill>
                          <a:schemeClr val="bg1"/>
                        </a:solidFill>
                      </a:endParaRPr>
                    </a:p>
                  </a:txBody>
                  <a:tcPr/>
                </a:tc>
                <a:extLst>
                  <a:ext uri="{0D108BD9-81ED-4DB2-BD59-A6C34878D82A}">
                    <a16:rowId xmlns:a16="http://schemas.microsoft.com/office/drawing/2014/main" val="2108243649"/>
                  </a:ext>
                </a:extLst>
              </a:tr>
            </a:tbl>
          </a:graphicData>
        </a:graphic>
      </p:graphicFrame>
    </p:spTree>
    <p:extLst>
      <p:ext uri="{BB962C8B-B14F-4D97-AF65-F5344CB8AC3E}">
        <p14:creationId xmlns:p14="http://schemas.microsoft.com/office/powerpoint/2010/main" val="201953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3" name="Title 2">
            <a:extLst>
              <a:ext uri="{FF2B5EF4-FFF2-40B4-BE49-F238E27FC236}">
                <a16:creationId xmlns:a16="http://schemas.microsoft.com/office/drawing/2014/main" id="{7D485EBE-E30A-487D-AB63-BBCFCD4BF459}"/>
              </a:ext>
            </a:extLst>
          </p:cNvPr>
          <p:cNvSpPr>
            <a:spLocks noGrp="1"/>
          </p:cNvSpPr>
          <p:nvPr>
            <p:ph type="title"/>
          </p:nvPr>
        </p:nvSpPr>
        <p:spPr>
          <a:xfrm>
            <a:off x="1165498" y="241738"/>
            <a:ext cx="6858000" cy="768524"/>
          </a:xfrm>
        </p:spPr>
        <p:txBody>
          <a:bodyPr/>
          <a:lstStyle/>
          <a:p>
            <a:r>
              <a:rPr lang="en-IN" dirty="0" smtClean="0"/>
              <a:t>Optimization </a:t>
            </a:r>
            <a:r>
              <a:rPr lang="en-IN" dirty="0"/>
              <a:t>of welding </a:t>
            </a:r>
            <a:r>
              <a:rPr lang="en-IN" dirty="0" smtClean="0"/>
              <a:t>process parameters </a:t>
            </a:r>
            <a:r>
              <a:rPr lang="en-IN" dirty="0"/>
              <a:t>using MOORA </a:t>
            </a:r>
            <a:r>
              <a:rPr lang="en-IN" dirty="0" smtClean="0"/>
              <a:t>method </a:t>
            </a:r>
            <a:r>
              <a:rPr lang="en-IN" sz="1400" i="1" dirty="0" smtClean="0">
                <a:solidFill>
                  <a:schemeClr val="bg1"/>
                </a:solidFill>
              </a:rPr>
              <a:t>by V</a:t>
            </a:r>
            <a:r>
              <a:rPr lang="en-IN" sz="1400" i="1" dirty="0">
                <a:solidFill>
                  <a:schemeClr val="bg1"/>
                </a:solidFill>
              </a:rPr>
              <a:t>. S. Gadakh &amp; V. B. Shinde &amp; N. </a:t>
            </a:r>
            <a:r>
              <a:rPr lang="en-IN" sz="1400" i="1" dirty="0" err="1" smtClean="0">
                <a:solidFill>
                  <a:schemeClr val="bg1"/>
                </a:solidFill>
              </a:rPr>
              <a:t>S.Khemnar</a:t>
            </a:r>
            <a:r>
              <a:rPr lang="en-IN" sz="1400" i="1" dirty="0" smtClean="0">
                <a:solidFill>
                  <a:schemeClr val="bg1"/>
                </a:solidFill>
              </a:rPr>
              <a:t> Et </a:t>
            </a:r>
            <a:r>
              <a:rPr lang="en-IN" sz="1400" i="1" dirty="0">
                <a:solidFill>
                  <a:schemeClr val="bg1"/>
                </a:solidFill>
              </a:rPr>
              <a:t>al</a:t>
            </a:r>
            <a:r>
              <a:rPr lang="en-IN" sz="1400" i="1" dirty="0" smtClean="0">
                <a:solidFill>
                  <a:schemeClr val="bg1"/>
                </a:solidFill>
              </a:rPr>
              <a:t>.</a:t>
            </a:r>
            <a:endParaRPr lang="en-IN" sz="1400" i="1" dirty="0"/>
          </a:p>
        </p:txBody>
      </p:sp>
      <p:sp>
        <p:nvSpPr>
          <p:cNvPr id="4" name="Text Placeholder 3">
            <a:extLst>
              <a:ext uri="{FF2B5EF4-FFF2-40B4-BE49-F238E27FC236}">
                <a16:creationId xmlns:a16="http://schemas.microsoft.com/office/drawing/2014/main" id="{BD6C4A11-618A-4CEC-80E4-ADBEEFC659F1}"/>
              </a:ext>
            </a:extLst>
          </p:cNvPr>
          <p:cNvSpPr>
            <a:spLocks noGrp="1"/>
          </p:cNvSpPr>
          <p:nvPr>
            <p:ph type="body" idx="1"/>
          </p:nvPr>
        </p:nvSpPr>
        <p:spPr/>
        <p:txBody>
          <a:bodyPr/>
          <a:lstStyle/>
          <a:p>
            <a:pPr>
              <a:lnSpc>
                <a:spcPct val="200000"/>
              </a:lnSpc>
            </a:pPr>
            <a:r>
              <a:rPr lang="en-US" sz="1400" dirty="0"/>
              <a:t>DECISION MAKING</a:t>
            </a:r>
          </a:p>
          <a:p>
            <a:pPr>
              <a:lnSpc>
                <a:spcPct val="200000"/>
              </a:lnSpc>
            </a:pPr>
            <a:r>
              <a:rPr lang="en-US" sz="1400" dirty="0"/>
              <a:t>THE MOORA METHOD </a:t>
            </a:r>
          </a:p>
          <a:p>
            <a:pPr>
              <a:lnSpc>
                <a:spcPct val="200000"/>
              </a:lnSpc>
            </a:pPr>
            <a:r>
              <a:rPr lang="en-US" sz="1400" dirty="0"/>
              <a:t>DECISION MAKING PROBLEM</a:t>
            </a:r>
          </a:p>
          <a:p>
            <a:pPr>
              <a:lnSpc>
                <a:spcPct val="200000"/>
              </a:lnSpc>
            </a:pPr>
            <a:r>
              <a:rPr lang="en-US" sz="1400" dirty="0"/>
              <a:t>CONCLUSION</a:t>
            </a:r>
          </a:p>
          <a:p>
            <a:pPr>
              <a:lnSpc>
                <a:spcPct val="200000"/>
              </a:lnSpc>
            </a:pPr>
            <a:r>
              <a:rPr lang="en-US" sz="1400" dirty="0"/>
              <a:t>LITERATURE REVIEW</a:t>
            </a:r>
          </a:p>
          <a:p>
            <a:pPr>
              <a:lnSpc>
                <a:spcPct val="200000"/>
              </a:lnSpc>
            </a:pPr>
            <a:r>
              <a:rPr lang="en-US" sz="1400" dirty="0"/>
              <a:t>REFERENCES</a:t>
            </a:r>
            <a:endParaRPr lang="en-US" sz="1600" dirty="0"/>
          </a:p>
          <a:p>
            <a:endParaRPr lang="en-US" sz="1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2" name="Title 1">
            <a:extLst>
              <a:ext uri="{FF2B5EF4-FFF2-40B4-BE49-F238E27FC236}">
                <a16:creationId xmlns:a16="http://schemas.microsoft.com/office/drawing/2014/main" id="{1442088A-7A27-4A2A-9C80-D395407F34D8}"/>
              </a:ext>
            </a:extLst>
          </p:cNvPr>
          <p:cNvSpPr>
            <a:spLocks noGrp="1"/>
          </p:cNvSpPr>
          <p:nvPr>
            <p:ph type="title"/>
          </p:nvPr>
        </p:nvSpPr>
        <p:spPr/>
        <p:txBody>
          <a:bodyPr/>
          <a:lstStyle/>
          <a:p>
            <a:r>
              <a:rPr lang="en-US" dirty="0"/>
              <a:t>DECISION MAKING</a:t>
            </a:r>
            <a:endParaRPr lang="en-IN" dirty="0"/>
          </a:p>
        </p:txBody>
      </p:sp>
      <p:sp>
        <p:nvSpPr>
          <p:cNvPr id="3" name="Text Placeholder 2">
            <a:extLst>
              <a:ext uri="{FF2B5EF4-FFF2-40B4-BE49-F238E27FC236}">
                <a16:creationId xmlns:a16="http://schemas.microsoft.com/office/drawing/2014/main" id="{B1B2744A-C84B-4DBA-8CC9-ADE1A6E16443}"/>
              </a:ext>
            </a:extLst>
          </p:cNvPr>
          <p:cNvSpPr>
            <a:spLocks noGrp="1"/>
          </p:cNvSpPr>
          <p:nvPr>
            <p:ph type="body" idx="1"/>
          </p:nvPr>
        </p:nvSpPr>
        <p:spPr/>
        <p:txBody>
          <a:bodyPr/>
          <a:lstStyle/>
          <a:p>
            <a:r>
              <a:rPr lang="en-US" sz="1400" dirty="0"/>
              <a:t> Simple, systematic, and logical methods or mathematical tools to guide decision makers.</a:t>
            </a:r>
          </a:p>
          <a:p>
            <a:endParaRPr lang="en-US" sz="1400" dirty="0"/>
          </a:p>
          <a:p>
            <a:r>
              <a:rPr lang="en-US" sz="1400" dirty="0"/>
              <a:t>The objective of any selection procedure is to identify appropriate selection criteria.</a:t>
            </a:r>
          </a:p>
          <a:p>
            <a:endParaRPr lang="en-US" sz="1400" dirty="0"/>
          </a:p>
          <a:p>
            <a:r>
              <a:rPr lang="en-US" sz="1400" dirty="0"/>
              <a:t>To obtain the most appropriate combination of criteria in conjunction with the real requirement.</a:t>
            </a:r>
          </a:p>
          <a:p>
            <a:endParaRPr lang="en-US" sz="1400" dirty="0"/>
          </a:p>
          <a:p>
            <a:r>
              <a:rPr lang="en-US" sz="1400" dirty="0"/>
              <a:t>To identify those criteria that influence an alternative selection for a given problem by using simple and logical methods.</a:t>
            </a:r>
            <a:endParaRPr lang="en-IN" sz="1400" dirty="0"/>
          </a:p>
        </p:txBody>
      </p:sp>
      <p:sp>
        <p:nvSpPr>
          <p:cNvPr id="97" name="Google Shape;97;p15"/>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2E3037"/>
                </a:solidFill>
                <a:latin typeface="Quicksand"/>
                <a:ea typeface="Quicksand"/>
                <a:cs typeface="Quicksand"/>
                <a:sym typeface="Quicksand"/>
              </a:rPr>
              <a:t>1</a:t>
            </a:r>
            <a:endParaRPr sz="3000">
              <a:solidFill>
                <a:srgbClr val="2E3037"/>
              </a:solidFill>
              <a:latin typeface="Quicksand"/>
              <a:ea typeface="Quicksand"/>
              <a:cs typeface="Quicksand"/>
              <a:sym typeface="Quicksan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2" name="Title 1">
            <a:extLst>
              <a:ext uri="{FF2B5EF4-FFF2-40B4-BE49-F238E27FC236}">
                <a16:creationId xmlns:a16="http://schemas.microsoft.com/office/drawing/2014/main" id="{9EF929E6-28D9-4EAF-879B-9FF759C2BFE7}"/>
              </a:ext>
            </a:extLst>
          </p:cNvPr>
          <p:cNvSpPr>
            <a:spLocks noGrp="1"/>
          </p:cNvSpPr>
          <p:nvPr>
            <p:ph type="title"/>
          </p:nvPr>
        </p:nvSpPr>
        <p:spPr>
          <a:xfrm>
            <a:off x="1165475" y="76200"/>
            <a:ext cx="6858000" cy="818449"/>
          </a:xfrm>
        </p:spPr>
        <p:txBody>
          <a:bodyPr/>
          <a:lstStyle/>
          <a:p>
            <a:r>
              <a:rPr lang="en-US" sz="2400" dirty="0"/>
              <a:t/>
            </a:r>
            <a:br>
              <a:rPr lang="en-US" sz="2400" dirty="0"/>
            </a:br>
            <a:r>
              <a:rPr lang="en-US" sz="2400" dirty="0"/>
              <a:t/>
            </a:r>
            <a:br>
              <a:rPr lang="en-US" sz="2400" dirty="0"/>
            </a:br>
            <a:r>
              <a:rPr lang="en-US" sz="2400" dirty="0"/>
              <a:t>                THE MOORA METHOD </a:t>
            </a:r>
            <a:r>
              <a:rPr lang="en-US" sz="1800" dirty="0"/>
              <a:t/>
            </a:r>
            <a:br>
              <a:rPr lang="en-US" sz="1800" dirty="0"/>
            </a:br>
            <a:endParaRPr lang="en-IN" dirty="0"/>
          </a:p>
        </p:txBody>
      </p:sp>
      <p:sp>
        <p:nvSpPr>
          <p:cNvPr id="3" name="Text Placeholder 2">
            <a:extLst>
              <a:ext uri="{FF2B5EF4-FFF2-40B4-BE49-F238E27FC236}">
                <a16:creationId xmlns:a16="http://schemas.microsoft.com/office/drawing/2014/main" id="{3230672C-10A7-482E-BE9A-38123A68A9CC}"/>
              </a:ext>
            </a:extLst>
          </p:cNvPr>
          <p:cNvSpPr>
            <a:spLocks noGrp="1"/>
          </p:cNvSpPr>
          <p:nvPr>
            <p:ph type="body" idx="1"/>
          </p:nvPr>
        </p:nvSpPr>
        <p:spPr>
          <a:xfrm>
            <a:off x="1165475" y="739957"/>
            <a:ext cx="7357682" cy="4012174"/>
          </a:xfrm>
        </p:spPr>
        <p:txBody>
          <a:bodyPr/>
          <a:lstStyle/>
          <a:p>
            <a:pPr>
              <a:lnSpc>
                <a:spcPct val="150000"/>
              </a:lnSpc>
            </a:pPr>
            <a:r>
              <a:rPr lang="en-US" sz="1400" dirty="0">
                <a:latin typeface="Quicksand" panose="020B0604020202020204" charset="0"/>
              </a:rPr>
              <a:t>Multi-objective optimization </a:t>
            </a:r>
            <a:r>
              <a:rPr lang="en-US" sz="1400" dirty="0" smtClean="0">
                <a:latin typeface="Quicksand" panose="020B0604020202020204" charset="0"/>
              </a:rPr>
              <a:t>technique by Ratio analysis (MOORA)</a:t>
            </a:r>
          </a:p>
          <a:p>
            <a:pPr>
              <a:lnSpc>
                <a:spcPct val="150000"/>
              </a:lnSpc>
            </a:pPr>
            <a:r>
              <a:rPr lang="en-US" sz="1400" dirty="0" smtClean="0">
                <a:latin typeface="Quicksand" panose="020B0604020202020204" charset="0"/>
              </a:rPr>
              <a:t>Used to </a:t>
            </a:r>
            <a:r>
              <a:rPr lang="en-US" sz="1400" dirty="0">
                <a:latin typeface="Quicksand" panose="020B0604020202020204" charset="0"/>
              </a:rPr>
              <a:t>solve various types of complex </a:t>
            </a:r>
            <a:r>
              <a:rPr lang="en-US" sz="1400" dirty="0" smtClean="0">
                <a:latin typeface="Quicksand" panose="020B0604020202020204" charset="0"/>
              </a:rPr>
              <a:t>decision making </a:t>
            </a:r>
            <a:r>
              <a:rPr lang="en-US" sz="1400" dirty="0">
                <a:latin typeface="Quicksand" panose="020B0604020202020204" charset="0"/>
              </a:rPr>
              <a:t>problems in the </a:t>
            </a:r>
            <a:r>
              <a:rPr lang="en-US" sz="1400" dirty="0" smtClean="0">
                <a:latin typeface="Quicksand" panose="020B0604020202020204" charset="0"/>
              </a:rPr>
              <a:t>manufacturing</a:t>
            </a:r>
          </a:p>
          <a:p>
            <a:pPr>
              <a:lnSpc>
                <a:spcPct val="150000"/>
              </a:lnSpc>
            </a:pPr>
            <a:r>
              <a:rPr lang="en-IN" sz="1400" dirty="0" smtClean="0">
                <a:latin typeface="Quicksand" panose="020B0604020202020204" charset="0"/>
              </a:rPr>
              <a:t>Process </a:t>
            </a:r>
            <a:r>
              <a:rPr lang="en-US" sz="1400" dirty="0" smtClean="0">
                <a:latin typeface="Quicksand" panose="020B0604020202020204" charset="0"/>
              </a:rPr>
              <a:t>of </a:t>
            </a:r>
            <a:r>
              <a:rPr lang="en-US" sz="1400" dirty="0">
                <a:latin typeface="Quicksand" panose="020B0604020202020204" charset="0"/>
              </a:rPr>
              <a:t>simultaneously optimizing two or more </a:t>
            </a:r>
            <a:r>
              <a:rPr lang="en-US" sz="1400" dirty="0" smtClean="0">
                <a:latin typeface="Quicksand" panose="020B0604020202020204" charset="0"/>
              </a:rPr>
              <a:t>conflicting </a:t>
            </a:r>
            <a:r>
              <a:rPr lang="en-IN" sz="1400" dirty="0" smtClean="0">
                <a:latin typeface="Quicksand" panose="020B0604020202020204" charset="0"/>
              </a:rPr>
              <a:t>attributes</a:t>
            </a:r>
            <a:r>
              <a:rPr lang="en-US" sz="1400" dirty="0" smtClean="0">
                <a:latin typeface="Quicksand" panose="020B0604020202020204" charset="0"/>
              </a:rPr>
              <a:t> /environment</a:t>
            </a:r>
            <a:endParaRPr lang="en-US" sz="1400" dirty="0">
              <a:latin typeface="Quicksand" panose="020B0604020202020204" charset="0"/>
            </a:endParaRPr>
          </a:p>
          <a:p>
            <a:pPr>
              <a:lnSpc>
                <a:spcPct val="150000"/>
              </a:lnSpc>
            </a:pPr>
            <a:r>
              <a:rPr lang="en-US" sz="1400" dirty="0">
                <a:latin typeface="Quicksand" panose="020B0604020202020204" charset="0"/>
              </a:rPr>
              <a:t>MOORA method starts with a decision matrix showing the performance of different alternatives with respect to various attributes </a:t>
            </a:r>
          </a:p>
          <a:p>
            <a:pPr>
              <a:lnSpc>
                <a:spcPct val="150000"/>
              </a:lnSpc>
            </a:pPr>
            <a:r>
              <a:rPr lang="en-US" sz="1400" dirty="0">
                <a:solidFill>
                  <a:srgbClr val="131413"/>
                </a:solidFill>
                <a:latin typeface="Quicksand" panose="020B0604020202020204" charset="0"/>
                <a:cs typeface="Times New Roman"/>
              </a:rPr>
              <a:t>. </a:t>
            </a:r>
            <a:r>
              <a:rPr lang="en-US" sz="1400" dirty="0">
                <a:latin typeface="Quicksand" panose="020B0604020202020204" charset="0"/>
              </a:rPr>
              <a:t>Then a ratio system is developed. </a:t>
            </a:r>
          </a:p>
          <a:p>
            <a:pPr lvl="1">
              <a:lnSpc>
                <a:spcPct val="150000"/>
              </a:lnSpc>
              <a:buFont typeface="Wingdings" panose="05000000000000000000" pitchFamily="2" charset="2"/>
              <a:buChar char="v"/>
            </a:pPr>
            <a:r>
              <a:rPr lang="en-IN" sz="1200" dirty="0">
                <a:latin typeface="Quicksand" panose="020B0604020202020204" charset="0"/>
              </a:rPr>
              <a:t>Total ratio </a:t>
            </a:r>
          </a:p>
          <a:p>
            <a:pPr lvl="1">
              <a:lnSpc>
                <a:spcPct val="150000"/>
              </a:lnSpc>
              <a:buFont typeface="Wingdings" panose="05000000000000000000" pitchFamily="2" charset="2"/>
              <a:buChar char="v"/>
            </a:pPr>
            <a:r>
              <a:rPr lang="en-IN" sz="1200" dirty="0">
                <a:latin typeface="Quicksand" panose="020B0604020202020204" charset="0"/>
              </a:rPr>
              <a:t>Schärlig ratio </a:t>
            </a:r>
          </a:p>
          <a:p>
            <a:pPr lvl="1">
              <a:lnSpc>
                <a:spcPct val="150000"/>
              </a:lnSpc>
              <a:buFont typeface="Wingdings" panose="05000000000000000000" pitchFamily="2" charset="2"/>
              <a:buChar char="v"/>
            </a:pPr>
            <a:r>
              <a:rPr lang="en-IN" sz="1200" dirty="0">
                <a:latin typeface="Quicksand" panose="020B0604020202020204" charset="0"/>
              </a:rPr>
              <a:t>Stopp ratio</a:t>
            </a:r>
          </a:p>
          <a:p>
            <a:pPr marL="38100" indent="0">
              <a:buNone/>
            </a:pPr>
            <a:r>
              <a:rPr lang="en-IN" sz="1400" dirty="0">
                <a:solidFill>
                  <a:schemeClr val="bg1"/>
                </a:solidFill>
              </a:rPr>
              <a:t> </a:t>
            </a:r>
            <a:r>
              <a:rPr lang="en-IN" sz="1000" dirty="0">
                <a:solidFill>
                  <a:schemeClr val="bg1"/>
                </a:solidFill>
              </a:rPr>
              <a:t>             </a:t>
            </a:r>
            <a:endParaRPr lang="en-IN" sz="1400" dirty="0">
              <a:solidFill>
                <a:schemeClr val="bg1"/>
              </a:solidFill>
            </a:endParaRPr>
          </a:p>
          <a:p>
            <a:pPr marL="381000" indent="-342900">
              <a:buAutoNum type="alphaLcParenR"/>
            </a:pPr>
            <a:endParaRPr lang="en-US" sz="1400" spc="-5" dirty="0">
              <a:solidFill>
                <a:schemeClr val="bg1"/>
              </a:solidFill>
              <a:latin typeface="Times New Roman"/>
              <a:cs typeface="Times New Roman"/>
            </a:endParaRPr>
          </a:p>
        </p:txBody>
      </p:sp>
      <p:sp>
        <p:nvSpPr>
          <p:cNvPr id="103" name="Google Shape;103;p1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1653080" y="2246594"/>
            <a:ext cx="2895600" cy="447675"/>
          </a:xfrm>
          <a:prstGeom prst="rect">
            <a:avLst/>
          </a:prstGeom>
        </p:spPr>
      </p:pic>
      <p:pic>
        <p:nvPicPr>
          <p:cNvPr id="11" name="Picture 10"/>
          <p:cNvPicPr>
            <a:picLocks noChangeAspect="1"/>
          </p:cNvPicPr>
          <p:nvPr/>
        </p:nvPicPr>
        <p:blipFill>
          <a:blip r:embed="rId3"/>
          <a:stretch>
            <a:fillRect/>
          </a:stretch>
        </p:blipFill>
        <p:spPr>
          <a:xfrm>
            <a:off x="1653080" y="2917125"/>
            <a:ext cx="2895600" cy="419100"/>
          </a:xfrm>
          <a:prstGeom prst="rect">
            <a:avLst/>
          </a:prstGeom>
        </p:spPr>
      </p:pic>
      <p:pic>
        <p:nvPicPr>
          <p:cNvPr id="12" name="Picture 11"/>
          <p:cNvPicPr>
            <a:picLocks noChangeAspect="1"/>
          </p:cNvPicPr>
          <p:nvPr/>
        </p:nvPicPr>
        <p:blipFill>
          <a:blip r:embed="rId4"/>
          <a:stretch>
            <a:fillRect/>
          </a:stretch>
        </p:blipFill>
        <p:spPr>
          <a:xfrm>
            <a:off x="1663590" y="3626686"/>
            <a:ext cx="2885090" cy="447675"/>
          </a:xfrm>
          <a:prstGeom prst="rect">
            <a:avLst/>
          </a:prstGeom>
        </p:spPr>
      </p:pic>
      <p:sp>
        <p:nvSpPr>
          <p:cNvPr id="3" name="Text Placeholder 2"/>
          <p:cNvSpPr>
            <a:spLocks noGrp="1"/>
          </p:cNvSpPr>
          <p:nvPr>
            <p:ph type="body" idx="1"/>
          </p:nvPr>
        </p:nvSpPr>
        <p:spPr>
          <a:noFill/>
          <a:ln>
            <a:noFill/>
          </a:ln>
        </p:spPr>
        <p:txBody>
          <a:bodyPr spcFirstLastPara="1" wrap="square" lIns="91425" tIns="91425" rIns="91425" bIns="91425" anchor="b" anchorCtr="0">
            <a:noAutofit/>
          </a:bodyPr>
          <a:lstStyle/>
          <a:p>
            <a:pPr>
              <a:spcBef>
                <a:spcPts val="0"/>
              </a:spcBef>
              <a:buClr>
                <a:schemeClr val="accent1"/>
              </a:buClr>
              <a:buSzPts val="1800"/>
              <a:buNone/>
            </a:pPr>
            <a:endParaRPr lang="en-IN" sz="1800" dirty="0">
              <a:solidFill>
                <a:srgbClr val="39C0BA"/>
              </a:solidFill>
            </a:endParaRPr>
          </a:p>
        </p:txBody>
      </p:sp>
      <p:sp>
        <p:nvSpPr>
          <p:cNvPr id="2" name="Title 1"/>
          <p:cNvSpPr>
            <a:spLocks noGrp="1"/>
          </p:cNvSpPr>
          <p:nvPr>
            <p:ph type="title"/>
          </p:nvPr>
        </p:nvSpPr>
        <p:spPr>
          <a:xfrm>
            <a:off x="1165475" y="567559"/>
            <a:ext cx="6858000" cy="327090"/>
          </a:xfrm>
        </p:spPr>
        <p:txBody>
          <a:bodyPr/>
          <a:lstStyle/>
          <a:p>
            <a:r>
              <a:rPr lang="en-US" dirty="0"/>
              <a:t>THE MOORA METHOD </a:t>
            </a:r>
            <a:endParaRPr lang="en-IN" dirty="0"/>
          </a:p>
        </p:txBody>
      </p:sp>
      <p:pic>
        <p:nvPicPr>
          <p:cNvPr id="6" name="Picture 5"/>
          <p:cNvPicPr>
            <a:picLocks noChangeAspect="1"/>
          </p:cNvPicPr>
          <p:nvPr/>
        </p:nvPicPr>
        <p:blipFill>
          <a:blip r:embed="rId5"/>
          <a:stretch>
            <a:fillRect/>
          </a:stretch>
        </p:blipFill>
        <p:spPr>
          <a:xfrm>
            <a:off x="1681654" y="1187669"/>
            <a:ext cx="2867025" cy="875501"/>
          </a:xfrm>
          <a:prstGeom prst="rect">
            <a:avLst/>
          </a:prstGeom>
        </p:spPr>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3656270972"/>
      </p:ext>
    </p:extLst>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solidFill>
                  <a:srgbClr val="39C0BA"/>
                </a:solidFill>
              </a:rPr>
              <a:t>                            D</a:t>
            </a:r>
            <a:r>
              <a:rPr lang="en" dirty="0">
                <a:solidFill>
                  <a:srgbClr val="39C0BA"/>
                </a:solidFill>
              </a:rPr>
              <a:t>ecision Making Problems</a:t>
            </a:r>
            <a:endParaRPr dirty="0">
              <a:solidFill>
                <a:srgbClr val="39C0BA"/>
              </a:solidFill>
            </a:endParaRPr>
          </a:p>
        </p:txBody>
      </p:sp>
      <p:sp>
        <p:nvSpPr>
          <p:cNvPr id="109" name="Google Shape;109;p17"/>
          <p:cNvSpPr txBox="1">
            <a:spLocks noGrp="1"/>
          </p:cNvSpPr>
          <p:nvPr>
            <p:ph type="body" idx="1"/>
          </p:nvPr>
        </p:nvSpPr>
        <p:spPr>
          <a:xfrm>
            <a:off x="1165498" y="1158072"/>
            <a:ext cx="68580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600" dirty="0">
                <a:solidFill>
                  <a:srgbClr val="FFC000"/>
                </a:solidFill>
              </a:rPr>
              <a:t>1. Submerged arc welding :</a:t>
            </a:r>
          </a:p>
          <a:p>
            <a:pPr marL="0" lvl="0" indent="0" algn="l" rtl="0">
              <a:spcBef>
                <a:spcPts val="600"/>
              </a:spcBef>
              <a:spcAft>
                <a:spcPts val="0"/>
              </a:spcAft>
              <a:buNone/>
            </a:pPr>
            <a:endParaRPr lang="en-US" sz="1600" dirty="0"/>
          </a:p>
          <a:p>
            <a:pPr marL="285750" lvl="0" indent="-285750" algn="l" rtl="0">
              <a:spcBef>
                <a:spcPts val="600"/>
              </a:spcBef>
              <a:spcAft>
                <a:spcPts val="0"/>
              </a:spcAft>
              <a:buFont typeface="Wingdings" panose="05000000000000000000" pitchFamily="2" charset="2"/>
              <a:buChar char="Ø"/>
            </a:pPr>
            <a:r>
              <a:rPr lang="en-US" sz="1400" dirty="0"/>
              <a:t>Optimization of welding input parameters has always been an open research area for many researchers.</a:t>
            </a:r>
          </a:p>
          <a:p>
            <a:pPr marL="0" lvl="0" indent="0" algn="l" rtl="0">
              <a:spcBef>
                <a:spcPts val="600"/>
              </a:spcBef>
              <a:spcAft>
                <a:spcPts val="0"/>
              </a:spcAft>
              <a:buNone/>
            </a:pPr>
            <a:endParaRPr lang="en-US" sz="1400" dirty="0"/>
          </a:p>
          <a:p>
            <a:pPr marL="285750" lvl="0" indent="-285750" algn="l" rtl="0">
              <a:spcBef>
                <a:spcPts val="600"/>
              </a:spcBef>
              <a:spcAft>
                <a:spcPts val="0"/>
              </a:spcAft>
              <a:buFont typeface="Wingdings" panose="05000000000000000000" pitchFamily="2" charset="2"/>
              <a:buChar char="Ø"/>
            </a:pPr>
            <a:r>
              <a:rPr lang="en-US" sz="1400" dirty="0"/>
              <a:t>have applied the Taguchi method (TM) in combination with the grey relational analysis (GRA).</a:t>
            </a:r>
          </a:p>
          <a:p>
            <a:pPr marL="0" lvl="0" indent="0" algn="l" rtl="0">
              <a:spcBef>
                <a:spcPts val="600"/>
              </a:spcBef>
              <a:spcAft>
                <a:spcPts val="0"/>
              </a:spcAft>
              <a:buNone/>
            </a:pPr>
            <a:endParaRPr lang="en-US" sz="1400" dirty="0"/>
          </a:p>
          <a:p>
            <a:pPr marL="285750" lvl="0" indent="-285750" algn="l" rtl="0">
              <a:spcBef>
                <a:spcPts val="600"/>
              </a:spcBef>
              <a:spcAft>
                <a:spcPts val="0"/>
              </a:spcAft>
              <a:buFont typeface="Wingdings" panose="05000000000000000000" pitchFamily="2" charset="2"/>
              <a:buChar char="Ø"/>
            </a:pPr>
            <a:r>
              <a:rPr lang="en-US" sz="1400" dirty="0"/>
              <a:t>For solving multiple-criteria (objective) optimization problem in submerged arc welding. </a:t>
            </a:r>
          </a:p>
          <a:p>
            <a:pPr marL="0" lvl="0" indent="0" algn="l" rtl="0">
              <a:spcBef>
                <a:spcPts val="600"/>
              </a:spcBef>
              <a:spcAft>
                <a:spcPts val="0"/>
              </a:spcAft>
              <a:buNone/>
            </a:pPr>
            <a:endParaRPr sz="1400" dirty="0"/>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3385556160"/>
      </p:ext>
    </p:extLst>
  </p:cSld>
  <p:clrMapOvr>
    <a:masterClrMapping/>
  </p:clrMapOvr>
  <p:timing>
    <p:tnLst>
      <p:par>
        <p:cTn id="1" dur="indefinite" restart="never" nodeType="tmRoot"/>
      </p:par>
    </p:tnLst>
  </p:timing>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1114</TotalTime>
  <Words>1734</Words>
  <Application>Microsoft Office PowerPoint</Application>
  <PresentationFormat>On-screen Show (16:9)</PresentationFormat>
  <Paragraphs>206</Paragraphs>
  <Slides>23</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Wingdings</vt:lpstr>
      <vt:lpstr>Verdana</vt:lpstr>
      <vt:lpstr>Quicksand</vt:lpstr>
      <vt:lpstr>Times New Roman</vt:lpstr>
      <vt:lpstr>Arial</vt:lpstr>
      <vt:lpstr>Eleanor template</vt:lpstr>
      <vt:lpstr>          Industry 4.0 for factory automation                         PRESENTED BY:                                           THIRUCHITRAMBALAM (21IM60S01)                                                                                   ANKIT (21IM60R06) </vt:lpstr>
      <vt:lpstr>Seminar on Industry 4.0 for Factory automation</vt:lpstr>
      <vt:lpstr>                               LITERATURE OF REVIEW</vt:lpstr>
      <vt:lpstr>                               LITERATURE OF REVIEW</vt:lpstr>
      <vt:lpstr>Optimization of welding process parameters using MOORA method by V. S. Gadakh &amp; V. B. Shinde &amp; N. S.Khemnar Et al.</vt:lpstr>
      <vt:lpstr>DECISION MAKING</vt:lpstr>
      <vt:lpstr>                  THE MOORA METHOD  </vt:lpstr>
      <vt:lpstr>THE MOORA METHOD </vt:lpstr>
      <vt:lpstr>                            Decision Making Problems</vt:lpstr>
      <vt:lpstr>Introduction to SAW</vt:lpstr>
      <vt:lpstr>Principle of SAW                </vt:lpstr>
      <vt:lpstr>Operating characteristics                  </vt:lpstr>
      <vt:lpstr>Operating variable                  </vt:lpstr>
      <vt:lpstr>Operating variable </vt:lpstr>
      <vt:lpstr>Operating variable condition                </vt:lpstr>
      <vt:lpstr>Welding backing                    </vt:lpstr>
      <vt:lpstr>Crack in SAW                    </vt:lpstr>
      <vt:lpstr> Advantages</vt:lpstr>
      <vt:lpstr>                                         Conclusion     </vt:lpstr>
      <vt:lpstr>Way forward plan</vt:lpstr>
      <vt:lpstr>                                       REFERENCES</vt:lpstr>
      <vt:lpstr>                                       REFERENCES</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Optimization of Welding process parameters using MOORA                               METHOD                                           PERSENTED BY:                                           THIRUCHITRAMBALAM (21IM60S01)                                                                                                      ANKIT (21IM60R06)</dc:title>
  <dc:creator>Ankit</dc:creator>
  <cp:lastModifiedBy>Thiruchitrambalam</cp:lastModifiedBy>
  <cp:revision>52</cp:revision>
  <dcterms:modified xsi:type="dcterms:W3CDTF">2021-09-28T09:35:39Z</dcterms:modified>
</cp:coreProperties>
</file>