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TT Hoves" panose="020B0604020202020204" charset="0"/>
      <p:regular r:id="rId10"/>
    </p:embeddedFont>
    <p:embeddedFont>
      <p:font typeface="TT Hoves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26" d="100"/>
          <a:sy n="26" d="100"/>
        </p:scale>
        <p:origin x="1700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0"/>
            <a:ext cx="18288000" cy="1253964"/>
            <a:chOff x="0" y="0"/>
            <a:chExt cx="5183346" cy="4489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3346" cy="448919"/>
            </a:xfrm>
            <a:custGeom>
              <a:avLst/>
              <a:gdLst/>
              <a:ahLst/>
              <a:cxnLst/>
              <a:rect l="l" t="t" r="r" b="b"/>
              <a:pathLst>
                <a:path w="5183346" h="448919">
                  <a:moveTo>
                    <a:pt x="0" y="0"/>
                  </a:moveTo>
                  <a:lnTo>
                    <a:pt x="5183346" y="0"/>
                  </a:lnTo>
                  <a:lnTo>
                    <a:pt x="5183346" y="448919"/>
                  </a:lnTo>
                  <a:lnTo>
                    <a:pt x="0" y="448919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183346" cy="506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47781" y="2078386"/>
            <a:ext cx="10910396" cy="4744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218"/>
              </a:lnSpc>
            </a:pPr>
            <a:r>
              <a:rPr lang="en-US" sz="12998" spc="-636">
                <a:solidFill>
                  <a:srgbClr val="343434"/>
                </a:solidFill>
                <a:latin typeface="TT Hoves Bold"/>
              </a:rPr>
              <a:t>Presentation </a:t>
            </a:r>
          </a:p>
          <a:p>
            <a:pPr algn="l">
              <a:lnSpc>
                <a:spcPts val="12218"/>
              </a:lnSpc>
            </a:pPr>
            <a:r>
              <a:rPr lang="en-US" sz="12998" spc="-636">
                <a:solidFill>
                  <a:srgbClr val="343434"/>
                </a:solidFill>
                <a:latin typeface="TT Hoves Bold"/>
              </a:rPr>
              <a:t>on</a:t>
            </a:r>
          </a:p>
          <a:p>
            <a:pPr algn="l">
              <a:lnSpc>
                <a:spcPts val="12218"/>
              </a:lnSpc>
            </a:pPr>
            <a:r>
              <a:rPr lang="en-US" sz="12998" spc="-636">
                <a:solidFill>
                  <a:srgbClr val="343434"/>
                </a:solidFill>
                <a:latin typeface="TT Hoves Bold"/>
              </a:rPr>
              <a:t>Loan Approval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47781" y="8680274"/>
            <a:ext cx="8459795" cy="57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4381" spc="-87">
                <a:solidFill>
                  <a:srgbClr val="343434"/>
                </a:solidFill>
                <a:latin typeface="TT Hoves"/>
              </a:rPr>
              <a:t>Presented by Ankit Gochhayat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24463" y="8680274"/>
            <a:ext cx="8459795" cy="57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4381" spc="-87">
                <a:solidFill>
                  <a:srgbClr val="343434"/>
                </a:solidFill>
                <a:latin typeface="TT Hoves"/>
              </a:rPr>
              <a:t>Guided by Mrs.Ritu Maity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D4CEACB9-B431-242C-5C5A-5F00E2F93072}"/>
              </a:ext>
            </a:extLst>
          </p:cNvPr>
          <p:cNvSpPr/>
          <p:nvPr/>
        </p:nvSpPr>
        <p:spPr>
          <a:xfrm>
            <a:off x="-4119" y="0"/>
            <a:ext cx="18288000" cy="1704491"/>
          </a:xfrm>
          <a:custGeom>
            <a:avLst/>
            <a:gdLst/>
            <a:ahLst/>
            <a:cxnLst/>
            <a:rect l="l" t="t" r="r" b="b"/>
            <a:pathLst>
              <a:path w="5183346" h="448919">
                <a:moveTo>
                  <a:pt x="0" y="0"/>
                </a:moveTo>
                <a:lnTo>
                  <a:pt x="5183346" y="0"/>
                </a:lnTo>
                <a:lnTo>
                  <a:pt x="5183346" y="448919"/>
                </a:lnTo>
                <a:lnTo>
                  <a:pt x="0" y="448919"/>
                </a:lnTo>
                <a:close/>
              </a:path>
            </a:pathLst>
          </a:custGeom>
          <a:solidFill>
            <a:srgbClr val="0003FF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021" y="22058"/>
            <a:ext cx="4767470" cy="10287000"/>
            <a:chOff x="0" y="0"/>
            <a:chExt cx="1387562" cy="31285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87562" cy="3128598"/>
            </a:xfrm>
            <a:custGeom>
              <a:avLst/>
              <a:gdLst/>
              <a:ahLst/>
              <a:cxnLst/>
              <a:rect l="l" t="t" r="r" b="b"/>
              <a:pathLst>
                <a:path w="1387562" h="3128598">
                  <a:moveTo>
                    <a:pt x="0" y="0"/>
                  </a:moveTo>
                  <a:lnTo>
                    <a:pt x="1387562" y="0"/>
                  </a:lnTo>
                  <a:lnTo>
                    <a:pt x="1387562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387562" cy="3185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 rot="-5400000">
            <a:off x="5009345" y="4960472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</a:rPr>
              <a:t>-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1295400" y="6821207"/>
            <a:ext cx="3733800" cy="3900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sz="15000" spc="-1856" dirty="0">
                <a:solidFill>
                  <a:srgbClr val="EFEFEF"/>
                </a:solidFill>
                <a:latin typeface="TT Hoves Bold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07753" y="152400"/>
            <a:ext cx="12546949" cy="269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16"/>
              </a:lnSpc>
            </a:pPr>
            <a:r>
              <a:rPr lang="en-US" sz="10015" spc="-490">
                <a:solidFill>
                  <a:srgbClr val="343434"/>
                </a:solidFill>
                <a:latin typeface="TT Hoves Bold"/>
              </a:rPr>
              <a:t>Loan Approval Process with Eligibility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007753" y="3318514"/>
            <a:ext cx="12564877" cy="5718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160"/>
              </a:lnSpc>
              <a:spcBef>
                <a:spcPct val="0"/>
              </a:spcBef>
            </a:pPr>
            <a:r>
              <a:rPr lang="en-US" sz="3822" spc="229">
                <a:solidFill>
                  <a:srgbClr val="343434"/>
                </a:solidFill>
                <a:latin typeface="TT Hoves"/>
              </a:rPr>
              <a:t>1</a:t>
            </a:r>
            <a:r>
              <a:rPr lang="en-US" sz="3822" u="none" spc="229">
                <a:solidFill>
                  <a:srgbClr val="343434"/>
                </a:solidFill>
                <a:latin typeface="TT Hoves"/>
              </a:rPr>
              <a:t>.Loan Application Form filled by an applicant.</a:t>
            </a:r>
          </a:p>
          <a:p>
            <a:pPr marL="0" lvl="0" indent="0" algn="just">
              <a:lnSpc>
                <a:spcPts val="5160"/>
              </a:lnSpc>
              <a:spcBef>
                <a:spcPct val="0"/>
              </a:spcBef>
            </a:pPr>
            <a:r>
              <a:rPr lang="en-US" sz="3822" u="none" spc="229">
                <a:solidFill>
                  <a:srgbClr val="343434"/>
                </a:solidFill>
                <a:latin typeface="TT Hoves"/>
              </a:rPr>
              <a:t>2.Hands form to bank.</a:t>
            </a:r>
          </a:p>
          <a:p>
            <a:pPr marL="0" lvl="0" indent="0" algn="just">
              <a:lnSpc>
                <a:spcPts val="5160"/>
              </a:lnSpc>
              <a:spcBef>
                <a:spcPct val="0"/>
              </a:spcBef>
            </a:pPr>
            <a:r>
              <a:rPr lang="en-US" sz="3822" u="none" spc="229">
                <a:solidFill>
                  <a:srgbClr val="343434"/>
                </a:solidFill>
                <a:latin typeface="TT Hoves"/>
              </a:rPr>
              <a:t>3.Credit Score and Loan Application form verification by bank. (Low Credit Score leads to the rejection of loan.)</a:t>
            </a:r>
          </a:p>
          <a:p>
            <a:pPr marL="0" lvl="0" indent="0" algn="just">
              <a:lnSpc>
                <a:spcPts val="5160"/>
              </a:lnSpc>
              <a:spcBef>
                <a:spcPct val="0"/>
              </a:spcBef>
            </a:pPr>
            <a:r>
              <a:rPr lang="en-US" sz="3822" u="none" spc="229">
                <a:solidFill>
                  <a:srgbClr val="343434"/>
                </a:solidFill>
                <a:latin typeface="TT Hoves"/>
              </a:rPr>
              <a:t>4.Eligibility Criteria for loan - High Credit Score </a:t>
            </a:r>
          </a:p>
          <a:p>
            <a:pPr marL="0" lvl="0" indent="0" algn="just">
              <a:lnSpc>
                <a:spcPts val="5160"/>
              </a:lnSpc>
              <a:spcBef>
                <a:spcPct val="0"/>
              </a:spcBef>
            </a:pPr>
            <a:r>
              <a:rPr lang="en-US" sz="3822" u="none" spc="229">
                <a:solidFill>
                  <a:srgbClr val="343434"/>
                </a:solidFill>
                <a:latin typeface="TT Hoves"/>
              </a:rPr>
              <a:t>Basic Documentation Check. (Non-eligibility leads to rejection of loan . )</a:t>
            </a:r>
          </a:p>
          <a:p>
            <a:pPr marL="0" lvl="0" indent="0" algn="just">
              <a:lnSpc>
                <a:spcPts val="5160"/>
              </a:lnSpc>
              <a:spcBef>
                <a:spcPct val="0"/>
              </a:spcBef>
            </a:pPr>
            <a:endParaRPr lang="en-US" sz="3822" u="none" spc="229">
              <a:solidFill>
                <a:srgbClr val="343434"/>
              </a:solidFill>
              <a:latin typeface="TT Hov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526332" cy="10287000"/>
            <a:chOff x="0" y="0"/>
            <a:chExt cx="585373" cy="31285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85373" cy="3128598"/>
            </a:xfrm>
            <a:custGeom>
              <a:avLst/>
              <a:gdLst/>
              <a:ahLst/>
              <a:cxnLst/>
              <a:rect l="l" t="t" r="r" b="b"/>
              <a:pathLst>
                <a:path w="585373" h="3128598">
                  <a:moveTo>
                    <a:pt x="0" y="0"/>
                  </a:moveTo>
                  <a:lnTo>
                    <a:pt x="585373" y="0"/>
                  </a:lnTo>
                  <a:lnTo>
                    <a:pt x="585373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85373" cy="3185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26331" y="0"/>
            <a:ext cx="16761669" cy="9210916"/>
          </a:xfrm>
          <a:custGeom>
            <a:avLst/>
            <a:gdLst/>
            <a:ahLst/>
            <a:cxnLst/>
            <a:rect l="l" t="t" r="r" b="b"/>
            <a:pathLst>
              <a:path w="16761669" h="9210916">
                <a:moveTo>
                  <a:pt x="0" y="0"/>
                </a:moveTo>
                <a:lnTo>
                  <a:pt x="16761669" y="0"/>
                </a:lnTo>
                <a:lnTo>
                  <a:pt x="16761669" y="9210916"/>
                </a:lnTo>
                <a:lnTo>
                  <a:pt x="0" y="9210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9" r="-439" b="-326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696258" y="8301448"/>
            <a:ext cx="4026916" cy="260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25"/>
              </a:lnSpc>
            </a:pPr>
            <a:r>
              <a:rPr lang="en-US" sz="20346" spc="-996">
                <a:solidFill>
                  <a:srgbClr val="343434"/>
                </a:solidFill>
                <a:latin typeface="TT Hoves Bold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401546"/>
            <a:ext cx="8115300" cy="3352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13278" spc="-624">
                <a:solidFill>
                  <a:srgbClr val="000000"/>
                </a:solidFill>
                <a:latin typeface="TT Hoves Bold"/>
              </a:rPr>
              <a:t>Ideation process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5905500"/>
            <a:ext cx="7707571" cy="3108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59"/>
              </a:lnSpc>
            </a:pPr>
            <a:r>
              <a:rPr lang="en-US" sz="3599" spc="215">
                <a:solidFill>
                  <a:srgbClr val="000000"/>
                </a:solidFill>
                <a:latin typeface="TT Hoves"/>
              </a:rPr>
              <a:t>From different attributes such as</a:t>
            </a:r>
          </a:p>
          <a:p>
            <a:pPr marL="0" lvl="0" indent="0" algn="just">
              <a:lnSpc>
                <a:spcPts val="4859"/>
              </a:lnSpc>
              <a:spcBef>
                <a:spcPct val="0"/>
              </a:spcBef>
            </a:pPr>
            <a:r>
              <a:rPr lang="en-US" sz="3599" spc="215">
                <a:solidFill>
                  <a:srgbClr val="000000"/>
                </a:solidFill>
                <a:latin typeface="TT Hoves"/>
              </a:rPr>
              <a:t>age , occupation , income , credit income we have to find loan status</a:t>
            </a:r>
          </a:p>
          <a:p>
            <a:pPr marL="0" lvl="0" indent="0" algn="just">
              <a:lnSpc>
                <a:spcPts val="2699"/>
              </a:lnSpc>
              <a:spcBef>
                <a:spcPct val="0"/>
              </a:spcBef>
            </a:pPr>
            <a:endParaRPr lang="en-US" sz="3599" spc="215">
              <a:solidFill>
                <a:srgbClr val="000000"/>
              </a:solidFill>
              <a:latin typeface="TT Hoves"/>
            </a:endParaRPr>
          </a:p>
          <a:p>
            <a:pPr marL="0" lvl="0" indent="0" algn="just">
              <a:lnSpc>
                <a:spcPts val="2699"/>
              </a:lnSpc>
              <a:spcBef>
                <a:spcPct val="0"/>
              </a:spcBef>
            </a:pPr>
            <a:endParaRPr lang="en-US" sz="3599" spc="215">
              <a:solidFill>
                <a:srgbClr val="000000"/>
              </a:solidFill>
              <a:latin typeface="TT Hove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766469" y="5556794"/>
            <a:ext cx="7521531" cy="4817439"/>
            <a:chOff x="0" y="0"/>
            <a:chExt cx="2164356" cy="12687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64356" cy="1268790"/>
            </a:xfrm>
            <a:custGeom>
              <a:avLst/>
              <a:gdLst/>
              <a:ahLst/>
              <a:cxnLst/>
              <a:rect l="l" t="t" r="r" b="b"/>
              <a:pathLst>
                <a:path w="2164356" h="1268790">
                  <a:moveTo>
                    <a:pt x="0" y="0"/>
                  </a:moveTo>
                  <a:lnTo>
                    <a:pt x="2164356" y="0"/>
                  </a:lnTo>
                  <a:lnTo>
                    <a:pt x="2164356" y="1268790"/>
                  </a:lnTo>
                  <a:lnTo>
                    <a:pt x="0" y="1268790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2164356" cy="13259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3044776" y="6791325"/>
            <a:ext cx="5243224" cy="4118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656"/>
              </a:lnSpc>
            </a:pPr>
            <a:r>
              <a:rPr lang="en-US" sz="33677" spc="-1650" dirty="0">
                <a:solidFill>
                  <a:srgbClr val="EFEFEF"/>
                </a:solidFill>
                <a:latin typeface="TT Hoves Bold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21285" y="4103290"/>
            <a:ext cx="7615182" cy="3232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129"/>
              </a:lnSpc>
              <a:spcBef>
                <a:spcPct val="0"/>
              </a:spcBef>
            </a:pPr>
            <a:r>
              <a:rPr lang="en-US" sz="3799" spc="227">
                <a:solidFill>
                  <a:srgbClr val="343434"/>
                </a:solidFill>
                <a:latin typeface="TT Hoves"/>
              </a:rPr>
              <a:t>Analysing the people of different occupation  which have applied for loan and which loan has approved or denied.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71343" y="2080820"/>
            <a:ext cx="7315066" cy="1301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99"/>
              </a:lnSpc>
            </a:pPr>
            <a:r>
              <a:rPr lang="en-US" sz="9999" spc="-479">
                <a:solidFill>
                  <a:srgbClr val="343434"/>
                </a:solidFill>
                <a:latin typeface="TT Hoves Bold"/>
              </a:rPr>
              <a:t>Advantages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1109612" y="-1"/>
            <a:ext cx="7178388" cy="10287001"/>
            <a:chOff x="0" y="0"/>
            <a:chExt cx="1890604" cy="31285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0604" cy="3128598"/>
            </a:xfrm>
            <a:custGeom>
              <a:avLst/>
              <a:gdLst/>
              <a:ahLst/>
              <a:cxnLst/>
              <a:rect l="l" t="t" r="r" b="b"/>
              <a:pathLst>
                <a:path w="1890604" h="3128598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657320" y="7170341"/>
            <a:ext cx="4744409" cy="3661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70"/>
              </a:lnSpc>
            </a:pPr>
            <a:r>
              <a:rPr lang="en-US" sz="28691" spc="-1405">
                <a:solidFill>
                  <a:srgbClr val="EFEFEF"/>
                </a:solidFill>
                <a:latin typeface="TT Hoves Bold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0" y="61319"/>
            <a:ext cx="18288000" cy="10278657"/>
          </a:xfrm>
          <a:custGeom>
            <a:avLst/>
            <a:gdLst/>
            <a:ahLst/>
            <a:cxnLst/>
            <a:rect l="l" t="t" r="r" b="b"/>
            <a:pathLst>
              <a:path w="18288000" h="10278657">
                <a:moveTo>
                  <a:pt x="0" y="0"/>
                </a:moveTo>
                <a:lnTo>
                  <a:pt x="18288000" y="0"/>
                </a:lnTo>
                <a:lnTo>
                  <a:pt x="18288000" y="10278657"/>
                </a:lnTo>
                <a:lnTo>
                  <a:pt x="0" y="10278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610269" y="6131515"/>
            <a:ext cx="3677731" cy="2845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906"/>
              </a:lnSpc>
            </a:pPr>
            <a:r>
              <a:rPr lang="en-US" sz="22241" spc="-1089">
                <a:solidFill>
                  <a:srgbClr val="0003FF"/>
                </a:solidFill>
                <a:latin typeface="TT Hoves Bold"/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102348"/>
            <a:ext cx="18288000" cy="8184652"/>
          </a:xfrm>
          <a:custGeom>
            <a:avLst/>
            <a:gdLst/>
            <a:ahLst/>
            <a:cxnLst/>
            <a:rect l="l" t="t" r="r" b="b"/>
            <a:pathLst>
              <a:path w="18288000" h="8184652">
                <a:moveTo>
                  <a:pt x="0" y="0"/>
                </a:moveTo>
                <a:lnTo>
                  <a:pt x="18288000" y="0"/>
                </a:lnTo>
                <a:lnTo>
                  <a:pt x="18288000" y="8184652"/>
                </a:lnTo>
                <a:lnTo>
                  <a:pt x="0" y="8184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640269" y="542925"/>
            <a:ext cx="3647731" cy="2814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36"/>
              </a:lnSpc>
            </a:pPr>
            <a:r>
              <a:rPr lang="en-US" sz="22059" spc="-1080">
                <a:solidFill>
                  <a:srgbClr val="0003FF"/>
                </a:solidFill>
                <a:latin typeface="TT Hoves Bold"/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4119" y="0"/>
            <a:ext cx="18288000" cy="1704491"/>
            <a:chOff x="0" y="0"/>
            <a:chExt cx="5183346" cy="44891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183346" cy="448919"/>
            </a:xfrm>
            <a:custGeom>
              <a:avLst/>
              <a:gdLst/>
              <a:ahLst/>
              <a:cxnLst/>
              <a:rect l="l" t="t" r="r" b="b"/>
              <a:pathLst>
                <a:path w="5183346" h="448919">
                  <a:moveTo>
                    <a:pt x="0" y="0"/>
                  </a:moveTo>
                  <a:lnTo>
                    <a:pt x="5183346" y="0"/>
                  </a:lnTo>
                  <a:lnTo>
                    <a:pt x="5183346" y="448919"/>
                  </a:lnTo>
                  <a:lnTo>
                    <a:pt x="0" y="448919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5183346" cy="506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660790" y="2862623"/>
            <a:ext cx="10598510" cy="2084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418"/>
              </a:lnSpc>
            </a:pPr>
            <a:r>
              <a:rPr lang="en-US" sz="16402" spc="-803">
                <a:solidFill>
                  <a:srgbClr val="343434"/>
                </a:solidFill>
                <a:latin typeface="TT Hove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132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TT Hoves</vt:lpstr>
      <vt:lpstr>TT Hoves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Project Presentation</dc:title>
  <dc:creator>HP</dc:creator>
  <cp:lastModifiedBy>Ankit Gochhayat</cp:lastModifiedBy>
  <cp:revision>2</cp:revision>
  <dcterms:created xsi:type="dcterms:W3CDTF">2006-08-16T00:00:00Z</dcterms:created>
  <dcterms:modified xsi:type="dcterms:W3CDTF">2024-06-14T16:28:35Z</dcterms:modified>
  <dc:identifier>DAGIE-hYq34</dc:identifier>
</cp:coreProperties>
</file>