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rawings/drawing3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6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NO.of auto driver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Satisfied with income</c:v>
                </c:pt>
                <c:pt idx="1">
                  <c:v>Not Satisfied with income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Auto driver</c:v>
                </c:pt>
              </c:strCache>
            </c:strRef>
          </c:tx>
          <c:explosion val="25"/>
          <c:cat>
            <c:strRef>
              <c:f>Sheet1!$A$2:$A$3</c:f>
              <c:strCache>
                <c:ptCount val="2"/>
                <c:pt idx="0">
                  <c:v>Completely dependent on Auto</c:v>
                </c:pt>
                <c:pt idx="1">
                  <c:v>not only dependent on 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 to2</c:v>
                </c:pt>
              </c:strCache>
            </c:strRef>
          </c:tx>
          <c:cat>
            <c:strRef>
              <c:f>Sheet1!$A$2:$A$5</c:f>
              <c:strCache>
                <c:ptCount val="1"/>
                <c:pt idx="0">
                  <c:v>Reserved per day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to 3</c:v>
                </c:pt>
              </c:strCache>
            </c:strRef>
          </c:tx>
          <c:cat>
            <c:strRef>
              <c:f>Sheet1!$A$2:$A$5</c:f>
              <c:strCache>
                <c:ptCount val="1"/>
                <c:pt idx="0">
                  <c:v>Reserved per day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 to 4</c:v>
                </c:pt>
              </c:strCache>
            </c:strRef>
          </c:tx>
          <c:cat>
            <c:strRef>
              <c:f>Sheet1!$A$2:$A$5</c:f>
              <c:strCache>
                <c:ptCount val="1"/>
                <c:pt idx="0">
                  <c:v>Reserved per day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</c:numCache>
            </c:numRef>
          </c:val>
        </c:ser>
        <c:shape val="box"/>
        <c:axId val="173821952"/>
        <c:axId val="173823488"/>
        <c:axId val="0"/>
      </c:bar3DChart>
      <c:catAx>
        <c:axId val="173821952"/>
        <c:scaling>
          <c:orientation val="minMax"/>
        </c:scaling>
        <c:axPos val="b"/>
        <c:tickLblPos val="nextTo"/>
        <c:crossAx val="173823488"/>
        <c:crosses val="autoZero"/>
        <c:auto val="1"/>
        <c:lblAlgn val="ctr"/>
        <c:lblOffset val="100"/>
      </c:catAx>
      <c:valAx>
        <c:axId val="173823488"/>
        <c:scaling>
          <c:orientation val="minMax"/>
        </c:scaling>
        <c:axPos val="l"/>
        <c:majorGridlines/>
        <c:numFmt formatCode="General" sourceLinked="1"/>
        <c:tickLblPos val="nextTo"/>
        <c:crossAx val="17382195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cat>
            <c:strRef>
              <c:f>Sheet1!$A$2:$A$7</c:f>
              <c:strCache>
                <c:ptCount val="2"/>
                <c:pt idx="0">
                  <c:v>200-500</c:v>
                </c:pt>
                <c:pt idx="1">
                  <c:v>500-1000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</c:numCache>
            </c:numRef>
          </c:val>
        </c:ser>
        <c:axId val="179698304"/>
        <c:axId val="180105600"/>
      </c:barChart>
      <c:catAx>
        <c:axId val="179698304"/>
        <c:scaling>
          <c:orientation val="minMax"/>
        </c:scaling>
        <c:axPos val="l"/>
        <c:numFmt formatCode="General" sourceLinked="1"/>
        <c:tickLblPos val="nextTo"/>
        <c:crossAx val="180105600"/>
        <c:crosses val="autoZero"/>
        <c:auto val="1"/>
        <c:lblAlgn val="ctr"/>
        <c:lblOffset val="100"/>
      </c:catAx>
      <c:valAx>
        <c:axId val="180105600"/>
        <c:scaling>
          <c:orientation val="minMax"/>
        </c:scaling>
        <c:axPos val="b"/>
        <c:majorGridlines/>
        <c:numFmt formatCode="General" sourceLinked="1"/>
        <c:tickLblPos val="nextTo"/>
        <c:crossAx val="17969830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AngAx val="1"/>
    </c:view3D>
    <c:floor>
      <c:spPr>
        <a:solidFill>
          <a:schemeClr val="accent1"/>
        </a:solidFill>
      </c:spPr>
    </c:floor>
    <c:plotArea>
      <c:layout/>
      <c:bar3DChart>
        <c:barDir val="col"/>
        <c:grouping val="clustered"/>
        <c:ser>
          <c:idx val="3"/>
          <c:order val="0"/>
          <c:tx>
            <c:strRef>
              <c:f>Sheet1!$B$1</c:f>
              <c:strCache>
                <c:ptCount val="1"/>
                <c:pt idx="0">
                  <c:v>Round per day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 to 3</c:v>
                </c:pt>
                <c:pt idx="1">
                  <c:v>3 to 4</c:v>
                </c:pt>
                <c:pt idx="2">
                  <c:v>4 to 5</c:v>
                </c:pt>
                <c:pt idx="3">
                  <c:v>8 to 10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</c:ser>
        <c:ser>
          <c:idx val="4"/>
          <c:order val="1"/>
          <c:tx>
            <c:strRef>
              <c:f>Sheet1!$C$1</c:f>
              <c:strCache>
                <c:ptCount val="1"/>
              </c:strCache>
            </c:strRef>
          </c:tx>
          <c:cat>
            <c:strRef>
              <c:f>Sheet1!$A$2:$A$5</c:f>
              <c:strCache>
                <c:ptCount val="4"/>
                <c:pt idx="0">
                  <c:v>2 to 3</c:v>
                </c:pt>
                <c:pt idx="1">
                  <c:v>3 to 4</c:v>
                </c:pt>
                <c:pt idx="2">
                  <c:v>4 to 5</c:v>
                </c:pt>
                <c:pt idx="3">
                  <c:v>8 to 10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5"/>
          <c:order val="2"/>
          <c:tx>
            <c:strRef>
              <c:f>Sheet1!$D$1</c:f>
              <c:strCache>
                <c:ptCount val="1"/>
              </c:strCache>
            </c:strRef>
          </c:tx>
          <c:cat>
            <c:strRef>
              <c:f>Sheet1!$A$2:$A$5</c:f>
              <c:strCache>
                <c:ptCount val="4"/>
                <c:pt idx="0">
                  <c:v>2 to 3</c:v>
                </c:pt>
                <c:pt idx="1">
                  <c:v>3 to 4</c:v>
                </c:pt>
                <c:pt idx="2">
                  <c:v>4 to 5</c:v>
                </c:pt>
                <c:pt idx="3">
                  <c:v>8 to 10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shape val="cone"/>
        <c:axId val="180365568"/>
        <c:axId val="180375552"/>
        <c:axId val="0"/>
      </c:bar3DChart>
      <c:catAx>
        <c:axId val="180365568"/>
        <c:scaling>
          <c:orientation val="minMax"/>
        </c:scaling>
        <c:axPos val="b"/>
        <c:tickLblPos val="nextTo"/>
        <c:crossAx val="180375552"/>
        <c:crosses val="autoZero"/>
        <c:auto val="1"/>
        <c:lblAlgn val="ctr"/>
        <c:lblOffset val="100"/>
      </c:catAx>
      <c:valAx>
        <c:axId val="180375552"/>
        <c:scaling>
          <c:orientation val="minMax"/>
        </c:scaling>
        <c:axPos val="l"/>
        <c:majorGridlines/>
        <c:numFmt formatCode="General" sourceLinked="1"/>
        <c:tickLblPos val="nextTo"/>
        <c:crossAx val="180365568"/>
        <c:crosses val="autoZero"/>
        <c:crossBetween val="between"/>
      </c:valAx>
    </c:plotArea>
    <c:legend>
      <c:legendPos val="r"/>
      <c:legendEntry>
        <c:idx val="2"/>
        <c:delete val="1"/>
      </c:legendEntry>
      <c:legendEntry>
        <c:idx val="1"/>
        <c:delete val="1"/>
      </c:legendEntry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Satisfied with income</c:v>
                </c:pt>
                <c:pt idx="1">
                  <c:v>Not Satisfied with income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Sheet1!$A$2:$A$3</c:f>
              <c:strCache>
                <c:ptCount val="2"/>
                <c:pt idx="0">
                  <c:v>Android user</c:v>
                </c:pt>
                <c:pt idx="1">
                  <c:v>Not android user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6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200-500</c:v>
                </c:pt>
                <c:pt idx="1">
                  <c:v>500-1000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val>
        </c:ser>
        <c:axId val="181511296"/>
        <c:axId val="181512832"/>
      </c:barChart>
      <c:catAx>
        <c:axId val="181511296"/>
        <c:scaling>
          <c:orientation val="minMax"/>
        </c:scaling>
        <c:axPos val="l"/>
        <c:tickLblPos val="nextTo"/>
        <c:crossAx val="181512832"/>
        <c:crosses val="autoZero"/>
        <c:auto val="1"/>
        <c:lblAlgn val="ctr"/>
        <c:lblOffset val="100"/>
      </c:catAx>
      <c:valAx>
        <c:axId val="181512832"/>
        <c:scaling>
          <c:orientation val="minMax"/>
        </c:scaling>
        <c:axPos val="b"/>
        <c:majorGridlines/>
        <c:numFmt formatCode="General" sourceLinked="1"/>
        <c:tickLblPos val="nextTo"/>
        <c:crossAx val="18151129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6 am to 8 am</c:v>
                </c:pt>
                <c:pt idx="1">
                  <c:v>8 am to 4 pm</c:v>
                </c:pt>
                <c:pt idx="2">
                  <c:v>4 pm to 6 am</c:v>
                </c:pt>
                <c:pt idx="3">
                  <c:v>6 pm to 7 pm</c:v>
                </c:pt>
                <c:pt idx="4">
                  <c:v>7 pm to 10 pm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9</c:v>
                </c:pt>
                <c:pt idx="2">
                  <c:v>8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</c:ser>
        <c:shape val="cylinder"/>
        <c:axId val="181647616"/>
        <c:axId val="181657600"/>
        <c:axId val="0"/>
      </c:bar3DChart>
      <c:catAx>
        <c:axId val="181647616"/>
        <c:scaling>
          <c:orientation val="minMax"/>
        </c:scaling>
        <c:axPos val="b"/>
        <c:tickLblPos val="nextTo"/>
        <c:crossAx val="181657600"/>
        <c:crosses val="autoZero"/>
        <c:auto val="1"/>
        <c:lblAlgn val="ctr"/>
        <c:lblOffset val="100"/>
      </c:catAx>
      <c:valAx>
        <c:axId val="181657600"/>
        <c:scaling>
          <c:orientation val="minMax"/>
        </c:scaling>
        <c:axPos val="l"/>
        <c:majorGridlines/>
        <c:numFmt formatCode="General" sourceLinked="1"/>
        <c:tickLblPos val="nextTo"/>
        <c:crossAx val="18164761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0.17593</cdr:x>
      <cdr:y>0.53405</cdr:y>
    </cdr:from>
    <cdr:to>
      <cdr:x>0.28704</cdr:x>
      <cdr:y>0.72825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47800" y="25146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000" dirty="0" smtClean="0"/>
            <a:t>60%</a:t>
          </a:r>
          <a:endParaRPr lang="en-US" sz="2000" dirty="0"/>
        </a:p>
      </cdr:txBody>
    </cdr:sp>
  </cdr:relSizeAnchor>
  <cdr:relSizeAnchor xmlns:cdr="http://schemas.openxmlformats.org/drawingml/2006/chartDrawing">
    <cdr:from>
      <cdr:x>0.4537</cdr:x>
      <cdr:y>0.42077</cdr:y>
    </cdr:from>
    <cdr:to>
      <cdr:x>0.56481</cdr:x>
      <cdr:y>0.61497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33800" y="19812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000" dirty="0" smtClean="0"/>
            <a:t>40%</a:t>
          </a:r>
          <a:endParaRPr lang="en-US" sz="20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0.24074</cdr:x>
      <cdr:y>0.12947</cdr:y>
    </cdr:from>
    <cdr:to>
      <cdr:x>0.35185</cdr:x>
      <cdr:y>0.32367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81200" y="6096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000" dirty="0" smtClean="0"/>
            <a:t>10%</a:t>
          </a:r>
          <a:endParaRPr lang="en-US" sz="2000" dirty="0"/>
        </a:p>
      </cdr:txBody>
    </cdr:sp>
  </cdr:relSizeAnchor>
  <cdr:relSizeAnchor xmlns:cdr="http://schemas.openxmlformats.org/drawingml/2006/chartDrawing">
    <cdr:from>
      <cdr:x>0.28704</cdr:x>
      <cdr:y>0.71207</cdr:y>
    </cdr:from>
    <cdr:to>
      <cdr:x>0.39815</cdr:x>
      <cdr:y>0.90627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362200" y="33528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000" dirty="0" smtClean="0"/>
            <a:t>90%</a:t>
          </a:r>
          <a:endParaRPr lang="en-US" sz="20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0.38889</cdr:x>
      <cdr:y>0.1942</cdr:y>
    </cdr:from>
    <cdr:to>
      <cdr:x>0.5</cdr:x>
      <cdr:y>0.3884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00400" y="914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000" dirty="0" smtClean="0"/>
            <a:t>22.22%</a:t>
          </a:r>
          <a:endParaRPr lang="en-US" sz="2000" dirty="0"/>
        </a:p>
      </cdr:txBody>
    </cdr:sp>
  </cdr:relSizeAnchor>
  <cdr:relSizeAnchor xmlns:cdr="http://schemas.openxmlformats.org/drawingml/2006/chartDrawing">
    <cdr:from>
      <cdr:x>0.2037</cdr:x>
      <cdr:y>0.61497</cdr:y>
    </cdr:from>
    <cdr:to>
      <cdr:x>0.31481</cdr:x>
      <cdr:y>0.80917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76400" y="28956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000" dirty="0" smtClean="0"/>
            <a:t>77.78%</a:t>
          </a:r>
          <a:endParaRPr lang="en-US" sz="20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77CD-EFAE-47B3-B370-613345B114F1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594C-CDDE-42FD-BFC9-F96D5937BB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77CD-EFAE-47B3-B370-613345B114F1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594C-CDDE-42FD-BFC9-F96D5937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77CD-EFAE-47B3-B370-613345B114F1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594C-CDDE-42FD-BFC9-F96D5937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77CD-EFAE-47B3-B370-613345B114F1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594C-CDDE-42FD-BFC9-F96D5937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77CD-EFAE-47B3-B370-613345B114F1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6A3594C-CDDE-42FD-BFC9-F96D5937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77CD-EFAE-47B3-B370-613345B114F1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594C-CDDE-42FD-BFC9-F96D5937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77CD-EFAE-47B3-B370-613345B114F1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594C-CDDE-42FD-BFC9-F96D5937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77CD-EFAE-47B3-B370-613345B114F1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594C-CDDE-42FD-BFC9-F96D5937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77CD-EFAE-47B3-B370-613345B114F1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594C-CDDE-42FD-BFC9-F96D5937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77CD-EFAE-47B3-B370-613345B114F1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594C-CDDE-42FD-BFC9-F96D5937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77CD-EFAE-47B3-B370-613345B114F1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594C-CDDE-42FD-BFC9-F96D5937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81077CD-EFAE-47B3-B370-613345B114F1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A3594C-CDDE-42FD-BFC9-F96D5937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8458200" cy="2819400"/>
          </a:xfrm>
        </p:spPr>
        <p:txBody>
          <a:bodyPr/>
          <a:lstStyle/>
          <a:p>
            <a:r>
              <a:rPr lang="en-US" b="1" u="sng" dirty="0" smtClean="0"/>
              <a:t>PROJECT REPORT - 3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2209800" y="6324600"/>
            <a:ext cx="5791200" cy="249702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satisfaction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Users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266700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33.33%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419100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66.67%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HG (T2)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60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Contact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Service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Round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/day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Reserved /day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Time b/w 2trip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Invest on fuel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/day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Profit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/day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Jaikishor giri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7388447544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8am-7pm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5-6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1/3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1.5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Shivshankar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Not 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8am-7pm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5-6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1.5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Babloo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7081381022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8am-6pm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3-4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1/3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1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Anil kumar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8170809489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8am-7pm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5-6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Ravinder yadav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7379006320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4am-2am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1-2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1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600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Ghanshyam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Not 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8am-4pm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1/5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Surendra patel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Not 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9am-10pm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5-6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250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Gagan kumar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Not 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6am-5pm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5-6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250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Narayan patel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Not 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7:30am-6:30pm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5-6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250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1800" y="632460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autos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814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76200" y="3200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Availability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3581400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</a:t>
            </a:r>
          </a:p>
          <a:p>
            <a:r>
              <a:rPr lang="en-US" dirty="0" smtClean="0"/>
              <a:t>Autos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-152400" y="2819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2743200" y="6309359"/>
            <a:ext cx="59436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VISHWANATH TEMPLE (T1)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458200" cy="457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  <a:gridCol w="939800"/>
                <a:gridCol w="939800"/>
                <a:gridCol w="939800"/>
                <a:gridCol w="939800"/>
                <a:gridCol w="939800"/>
                <a:gridCol w="939800"/>
              </a:tblGrid>
              <a:tr h="6084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Contact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Satisfied with income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Completely dependent on Auto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Literate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Auto belongs to him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Android user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Want to use App</a:t>
                      </a:r>
                    </a:p>
                  </a:txBody>
                  <a:tcPr marL="68580" marR="68580" marT="0" marB="0"/>
                </a:tc>
              </a:tr>
              <a:tr h="390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Nana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8353951402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  <a:tr h="4056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Omprakash (e)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8174922817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  <a:tr h="390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Gajendra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Not 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  <a:tr h="390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Meetlal (e)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9935320969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  <a:tr h="4056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Ranjeet jaiswal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8416835200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  <a:tr h="4056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Rajendra bahadur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8417011765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  <a:tr h="390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Shiru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9795883998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  <a:tr h="4056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Pawan kumar (e)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9839548403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  <a:tr h="390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Rajan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Not 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  <a:tr h="390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Rakesh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Not 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of satisfaction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of income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VISHWANATH TEMPLE (T2)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4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Contact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Service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Round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/day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Reserved /day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Time b/w 2trip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Invest on fuel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/day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Profit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/day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Nana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8353951402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8am-9pm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1.5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Times New Roman"/>
                          <a:cs typeface="Times New Roman"/>
                        </a:rPr>
                        <a:t>300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r>
                        <a:rPr lang="en-US" sz="1100" dirty="0" smtClean="0">
                          <a:latin typeface="Calibri"/>
                          <a:ea typeface="Times New Roman"/>
                          <a:cs typeface="Times New Roman"/>
                        </a:rPr>
                        <a:t>00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Omprakash (e)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8174922817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8am-8pm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4-5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1-2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1.5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600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Gajendra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Not 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8am-8pm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4-5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1-2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2.5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4 l = 300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Meetlal (e)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9935320969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8am-8pm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2-3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1-2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4.5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Ranjeet jaiswal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8416835200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8am-8pm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3-4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25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 l =220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1000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Rajendra bahadur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8417011765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8am-8pm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3.5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 l = 150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Shiru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9795883998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8am-8pm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4-5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2-3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2.5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4 l = 300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Pawan kumar (e)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9839548403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8am-8pm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3-4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1-2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2.5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Rajan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Not 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8am-8pm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4-5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1-2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2.5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Rakesh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Not 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8am-8pm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2-3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2-3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5.5 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2l =150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survey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0" y="648866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Autos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HG (T1)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60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Contact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Satisfied with income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Completely dependent on Auto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Literate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Auto belongs to him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Android user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Want to use App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Jaikishor giri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7388447544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Shivshankar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Not 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Babloo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7081381022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Anil kumar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8170809489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Ravinder yadav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7379006320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Ghanshyam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Not 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Surendra patel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Not 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Gagan kumar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Not 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Y(60%)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Narayan patel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Not available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Y(60%)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146</TotalTime>
  <Words>605</Words>
  <Application>Microsoft Office PowerPoint</Application>
  <PresentationFormat>On-screen Show (4:3)</PresentationFormat>
  <Paragraphs>412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PROJECT REPORT - 3</vt:lpstr>
      <vt:lpstr>VISHWANATH TEMPLE (T1) </vt:lpstr>
      <vt:lpstr>Percentage of satisfaction</vt:lpstr>
      <vt:lpstr>Mode of income</vt:lpstr>
      <vt:lpstr>VISHWANATH TEMPLE (T2) </vt:lpstr>
      <vt:lpstr>Reservation survey</vt:lpstr>
      <vt:lpstr>Income survey</vt:lpstr>
      <vt:lpstr>Rounds</vt:lpstr>
      <vt:lpstr>HG (T1)</vt:lpstr>
      <vt:lpstr>Percentage satisfaction</vt:lpstr>
      <vt:lpstr>Android Users</vt:lpstr>
      <vt:lpstr>HG (T2)</vt:lpstr>
      <vt:lpstr>Income survey</vt:lpstr>
      <vt:lpstr>Auto Availability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- 3</dc:title>
  <dc:creator>DELL</dc:creator>
  <cp:lastModifiedBy>DELL</cp:lastModifiedBy>
  <cp:revision>15</cp:revision>
  <dcterms:created xsi:type="dcterms:W3CDTF">2018-02-14T18:13:19Z</dcterms:created>
  <dcterms:modified xsi:type="dcterms:W3CDTF">2018-04-03T21:05:47Z</dcterms:modified>
</cp:coreProperties>
</file>