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6" r:id="rId9"/>
    <p:sldId id="261" r:id="rId10"/>
    <p:sldId id="267" r:id="rId11"/>
    <p:sldId id="262" r:id="rId12"/>
    <p:sldId id="268" r:id="rId13"/>
    <p:sldId id="269" r:id="rId14"/>
    <p:sldId id="272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cat>
            <c:strRef>
              <c:f>Sheet1!$A$2:$A$3</c:f>
              <c:strCache>
                <c:ptCount val="2"/>
                <c:pt idx="0">
                  <c:v>Android user</c:v>
                </c:pt>
                <c:pt idx="1">
                  <c:v>Not use android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"/>
          </c:dPt>
          <c:cat>
            <c:strRef>
              <c:f>Sheet1!$A$2:$A$3</c:f>
              <c:strCache>
                <c:ptCount val="2"/>
                <c:pt idx="0">
                  <c:v>Completely dependent on Auto</c:v>
                </c:pt>
                <c:pt idx="1">
                  <c:v>Not Completely dependent on 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5.0191625352386519E-2"/>
          <c:y val="3.6208223972003496E-2"/>
          <c:w val="0.7451085107417128"/>
          <c:h val="0.719071959755030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Profit/day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200-299</c:v>
                </c:pt>
                <c:pt idx="1">
                  <c:v>300-399</c:v>
                </c:pt>
                <c:pt idx="2">
                  <c:v>400-499</c:v>
                </c:pt>
                <c:pt idx="3">
                  <c:v>500-599</c:v>
                </c:pt>
                <c:pt idx="4">
                  <c:v>600-700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7586384"/>
        <c:axId val="1147596720"/>
      </c:barChart>
      <c:catAx>
        <c:axId val="11475863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47596720"/>
        <c:crosses val="autoZero"/>
        <c:auto val="1"/>
        <c:lblAlgn val="ctr"/>
        <c:lblOffset val="100"/>
        <c:noMultiLvlLbl val="0"/>
      </c:catAx>
      <c:valAx>
        <c:axId val="1147596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47586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cat>
            <c:strRef>
              <c:f>Sheet1!$A$2:$A$3</c:f>
              <c:strCache>
                <c:ptCount val="2"/>
                <c:pt idx="0">
                  <c:v>Android user</c:v>
                </c:pt>
                <c:pt idx="1">
                  <c:v>Not use Android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Profit/day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200-299</c:v>
                </c:pt>
                <c:pt idx="1">
                  <c:v>300-399</c:v>
                </c:pt>
                <c:pt idx="2">
                  <c:v>400-499</c:v>
                </c:pt>
                <c:pt idx="3">
                  <c:v>500-700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7595088"/>
        <c:axId val="1147598352"/>
      </c:barChart>
      <c:catAx>
        <c:axId val="1147595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47598352"/>
        <c:crosses val="autoZero"/>
        <c:auto val="1"/>
        <c:lblAlgn val="ctr"/>
        <c:lblOffset val="100"/>
        <c:noMultiLvlLbl val="0"/>
      </c:catAx>
      <c:valAx>
        <c:axId val="1147598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475950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no. of avl. Auto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5am to 6am</c:v>
                </c:pt>
                <c:pt idx="1">
                  <c:v>6am to 8am</c:v>
                </c:pt>
                <c:pt idx="2">
                  <c:v>8am to 9am</c:v>
                </c:pt>
                <c:pt idx="3">
                  <c:v>9am to 4am</c:v>
                </c:pt>
                <c:pt idx="4">
                  <c:v>4pm to 7pm</c:v>
                </c:pt>
                <c:pt idx="5">
                  <c:v>7pm to 10pm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5</c:v>
                </c:pt>
                <c:pt idx="4">
                  <c:v>6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147586928"/>
        <c:axId val="1147596176"/>
        <c:axId val="0"/>
      </c:bar3DChart>
      <c:catAx>
        <c:axId val="1147586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47596176"/>
        <c:crosses val="autoZero"/>
        <c:auto val="1"/>
        <c:lblAlgn val="ctr"/>
        <c:lblOffset val="100"/>
        <c:noMultiLvlLbl val="0"/>
      </c:catAx>
      <c:valAx>
        <c:axId val="1147596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4758692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 i="1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0.17593</cdr:x>
      <cdr:y>0.40486</cdr:y>
    </cdr:from>
    <cdr:to>
      <cdr:x>0.26852</cdr:x>
      <cdr:y>0.53819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47800" y="1851025"/>
          <a:ext cx="762000" cy="609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2800" dirty="0" smtClean="0"/>
            <a:t>42%</a:t>
          </a:r>
          <a:endParaRPr lang="en-US" sz="2800" dirty="0"/>
        </a:p>
      </cdr:txBody>
    </cdr:sp>
  </cdr:relSizeAnchor>
  <cdr:relSizeAnchor xmlns:cdr="http://schemas.openxmlformats.org/drawingml/2006/chartDrawing">
    <cdr:from>
      <cdr:x>0.4537</cdr:x>
      <cdr:y>0.42153</cdr:y>
    </cdr:from>
    <cdr:to>
      <cdr:x>0.56481</cdr:x>
      <cdr:y>0.62153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33800" y="19272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2800" dirty="0" smtClean="0"/>
            <a:t>58%</a:t>
          </a:r>
          <a:endParaRPr lang="en-US" sz="2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0.24074</cdr:x>
      <cdr:y>0.10486</cdr:y>
    </cdr:from>
    <cdr:to>
      <cdr:x>0.35185</cdr:x>
      <cdr:y>0.30486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981200" y="4794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2800" dirty="0" smtClean="0"/>
            <a:t>8%</a:t>
          </a:r>
          <a:endParaRPr lang="en-US" sz="2800" dirty="0"/>
        </a:p>
      </cdr:txBody>
    </cdr:sp>
  </cdr:relSizeAnchor>
  <cdr:relSizeAnchor xmlns:cdr="http://schemas.openxmlformats.org/drawingml/2006/chartDrawing">
    <cdr:from>
      <cdr:x>0.28704</cdr:x>
      <cdr:y>0.58819</cdr:y>
    </cdr:from>
    <cdr:to>
      <cdr:x>0.39815</cdr:x>
      <cdr:y>0.78819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362200" y="26892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2800" dirty="0" smtClean="0"/>
            <a:t>92 %</a:t>
          </a:r>
          <a:endParaRPr lang="en-US" sz="28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0.37963</cdr:x>
      <cdr:y>0.57153</cdr:y>
    </cdr:from>
    <cdr:to>
      <cdr:x>0.49074</cdr:x>
      <cdr:y>0.77153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124200" y="26130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16.6%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0.59259</cdr:x>
      <cdr:y>0.25486</cdr:y>
    </cdr:from>
    <cdr:to>
      <cdr:x>0.64815</cdr:x>
      <cdr:y>0.48819</cdr:y>
    </cdr:to>
    <cdr:sp macro="" textlink="">
      <cdr:nvSpPr>
        <cdr:cNvPr id="3" name="TextBox 2"/>
        <cdr:cNvSpPr txBox="1"/>
      </cdr:nvSpPr>
      <cdr:spPr>
        <a:xfrm xmlns:a="http://schemas.openxmlformats.org/drawingml/2006/main" rot="16031764">
          <a:off x="4572000" y="1470025"/>
          <a:ext cx="10668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0.55556</cdr:x>
      <cdr:y>0.37153</cdr:y>
    </cdr:from>
    <cdr:to>
      <cdr:x>0.66667</cdr:x>
      <cdr:y>0.57153</cdr:y>
    </cdr:to>
    <cdr:sp macro="" textlink="">
      <cdr:nvSpPr>
        <cdr:cNvPr id="4" name="TextBox 3"/>
        <cdr:cNvSpPr txBox="1"/>
      </cdr:nvSpPr>
      <cdr:spPr>
        <a:xfrm xmlns:a="http://schemas.openxmlformats.org/drawingml/2006/main" rot="16200000">
          <a:off x="4572000" y="16986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41.6%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0.7037</cdr:x>
      <cdr:y>0.43819</cdr:y>
    </cdr:from>
    <cdr:to>
      <cdr:x>0.81481</cdr:x>
      <cdr:y>0.63819</cdr:y>
    </cdr:to>
    <cdr:sp macro="" textlink="">
      <cdr:nvSpPr>
        <cdr:cNvPr id="5" name="TextBox 4"/>
        <cdr:cNvSpPr txBox="1"/>
      </cdr:nvSpPr>
      <cdr:spPr>
        <a:xfrm xmlns:a="http://schemas.openxmlformats.org/drawingml/2006/main" rot="16200000">
          <a:off x="5791200" y="20034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33.3%</a:t>
          </a:r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24C5EE3-542E-4EF9-8ACD-FF01397FA9A1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E04040B-D52E-47E8-95BA-A54BF1E8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5EE3-542E-4EF9-8ACD-FF01397FA9A1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040B-D52E-47E8-95BA-A54BF1E8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5EE3-542E-4EF9-8ACD-FF01397FA9A1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040B-D52E-47E8-95BA-A54BF1E8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24C5EE3-542E-4EF9-8ACD-FF01397FA9A1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040B-D52E-47E8-95BA-A54BF1E8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24C5EE3-542E-4EF9-8ACD-FF01397FA9A1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E04040B-D52E-47E8-95BA-A54BF1E86E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24C5EE3-542E-4EF9-8ACD-FF01397FA9A1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E04040B-D52E-47E8-95BA-A54BF1E8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24C5EE3-542E-4EF9-8ACD-FF01397FA9A1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E04040B-D52E-47E8-95BA-A54BF1E8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5EE3-542E-4EF9-8ACD-FF01397FA9A1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040B-D52E-47E8-95BA-A54BF1E8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24C5EE3-542E-4EF9-8ACD-FF01397FA9A1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E04040B-D52E-47E8-95BA-A54BF1E8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24C5EE3-542E-4EF9-8ACD-FF01397FA9A1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E04040B-D52E-47E8-95BA-A54BF1E8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24C5EE3-542E-4EF9-8ACD-FF01397FA9A1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E04040B-D52E-47E8-95BA-A54BF1E8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24C5EE3-542E-4EF9-8ACD-FF01397FA9A1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E04040B-D52E-47E8-95BA-A54BF1E8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3033712"/>
          </a:xfrm>
        </p:spPr>
        <p:txBody>
          <a:bodyPr/>
          <a:lstStyle/>
          <a:p>
            <a:pPr algn="ctr"/>
            <a:r>
              <a:rPr lang="en-US" b="1" u="sng" dirty="0" smtClean="0"/>
              <a:t>PROJECT REPORT 4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876800"/>
            <a:ext cx="8062912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378530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2971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33.3%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4495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66.7%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HG (T2)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280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S.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Contact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Service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Round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/day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Reserved /day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Time b/w 2trip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Invest on fuel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/day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Profit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/day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Raj Vijay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singh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8115587869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5am-12pm &amp;4pm-10pm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 or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or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 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 or 500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Bharatjit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Kumar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8576010003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6am-9pm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 or 400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Gajanand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Keshri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9721490445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6am-7pm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 or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or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 or 700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Dipu Yadav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available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9am-7pm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or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 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 or 400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Santosh Kumar Yadav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9451120834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8am-7pm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 or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in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 or 500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available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8am-8pm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 or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or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How to compete with OLA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Ola’s charges are high (min. rate for trip is 60 RS. </a:t>
            </a:r>
          </a:p>
          <a:p>
            <a:r>
              <a:rPr lang="en-US" dirty="0" smtClean="0"/>
              <a:t>Ola takes time. </a:t>
            </a:r>
          </a:p>
          <a:p>
            <a:r>
              <a:rPr lang="en-US" dirty="0" smtClean="0"/>
              <a:t>Ola mostly booked for long trip.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142706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57200" y="6454807"/>
            <a:ext cx="82296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VISHWANATH TEMPLE (T1)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534403" cy="474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914400"/>
                <a:gridCol w="838200"/>
                <a:gridCol w="1236135"/>
                <a:gridCol w="821265"/>
                <a:gridCol w="990600"/>
                <a:gridCol w="914400"/>
                <a:gridCol w="1066803"/>
              </a:tblGrid>
              <a:tr h="69912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n-lt"/>
                        </a:rPr>
                        <a:t>s.no</a:t>
                      </a:r>
                      <a:r>
                        <a:rPr lang="en-US" sz="1100" dirty="0" smtClean="0">
                          <a:latin typeface="+mn-lt"/>
                        </a:rPr>
                        <a:t>.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Contact No.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Satisfied with income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Completely dependent on Auto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Literate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Auto belongs to him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Android user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Want to use App</a:t>
                      </a:r>
                    </a:p>
                  </a:txBody>
                  <a:tcPr marL="9525" marR="9525" marT="9525" marB="0"/>
                </a:tc>
              </a:tr>
              <a:tr h="50593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Shushil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Gupta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 available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</a:tr>
              <a:tr h="50593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Naresh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9026400518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</a:tr>
              <a:tr h="50593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Balwant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9565357465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</a:tr>
              <a:tr h="50593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Surendra kumar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8381840663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</a:tr>
              <a:tr h="50593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Vicky Yadav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8858187738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</a:tr>
              <a:tr h="50593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Ravi Kumar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9129880586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</a:tr>
              <a:tr h="50593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Ashish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7880780281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</a:tr>
              <a:tr h="50593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Pintu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9628218912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458200" cy="4518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914400"/>
                <a:gridCol w="990600"/>
                <a:gridCol w="1168400"/>
                <a:gridCol w="939800"/>
                <a:gridCol w="939800"/>
                <a:gridCol w="939800"/>
                <a:gridCol w="939800"/>
                <a:gridCol w="939800"/>
              </a:tblGrid>
              <a:tr h="744851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n-lt"/>
                        </a:rPr>
                        <a:t>s.no</a:t>
                      </a:r>
                      <a:r>
                        <a:rPr lang="en-US" sz="1100" dirty="0" smtClean="0">
                          <a:latin typeface="+mn-lt"/>
                        </a:rPr>
                        <a:t>.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Contact No.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Satisfied with income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Completely dependent on Auto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Literate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Auto belongs to him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Android user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Want to use App</a:t>
                      </a:r>
                    </a:p>
                  </a:txBody>
                  <a:tcPr marL="9525" marR="9525" marT="9525" marB="0"/>
                </a:tc>
              </a:tr>
              <a:tr h="539025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Ghanshyam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7068208899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</a:tr>
              <a:tr h="539025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Naseen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7844079228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</a:tr>
              <a:tr h="539025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Rajkumar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7080119734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</a:tr>
              <a:tr h="539025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 Yadav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 available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</a:tr>
              <a:tr h="539025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Dinesh Yadav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7068518452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9025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Rahul Gupta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7080563106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9025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Raju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sharma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9519891206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VISHWANATH TEMPLE (T2)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458200" cy="4594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1143000"/>
                <a:gridCol w="1143000"/>
                <a:gridCol w="939800"/>
                <a:gridCol w="939800"/>
                <a:gridCol w="939800"/>
                <a:gridCol w="939800"/>
                <a:gridCol w="939800"/>
                <a:gridCol w="939800"/>
              </a:tblGrid>
              <a:tr h="7372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S.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Contact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Service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Round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/day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Reserved /day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Time b/w 2trip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Invest on fuel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/day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Profit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/day</a:t>
                      </a:r>
                    </a:p>
                  </a:txBody>
                  <a:tcPr marL="68580" marR="68580" marT="0" marB="0"/>
                </a:tc>
              </a:tr>
              <a:tr h="4821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Shushil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Gupta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 available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8am -8pm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or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 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9525" marR="9525" marT="9525" marB="0" anchor="b"/>
                </a:tc>
              </a:tr>
              <a:tr h="4821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Naresh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9026400518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7am-8pm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 or 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or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 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 to 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</a:t>
                      </a:r>
                    </a:p>
                  </a:txBody>
                  <a:tcPr marL="9525" marR="9525" marT="9525" marB="0" anchor="b"/>
                </a:tc>
              </a:tr>
              <a:tr h="4821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Balwant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9565357465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7am-8pm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 or 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or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 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 or 500</a:t>
                      </a:r>
                    </a:p>
                  </a:txBody>
                  <a:tcPr marL="9525" marR="9525" marT="9525" marB="0" anchor="b"/>
                </a:tc>
              </a:tr>
              <a:tr h="48212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Surendra kumar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8381840663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7am-8pm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 or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or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 or 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700</a:t>
                      </a:r>
                    </a:p>
                  </a:txBody>
                  <a:tcPr marL="9525" marR="9525" marT="9525" marB="0" anchor="b"/>
                </a:tc>
              </a:tr>
              <a:tr h="48212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Vicky Yadav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8858187738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8am -8pm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 or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or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 or 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 or 700</a:t>
                      </a:r>
                    </a:p>
                  </a:txBody>
                  <a:tcPr marL="9525" marR="9525" marT="9525" marB="0" anchor="b"/>
                </a:tc>
              </a:tr>
              <a:tr h="48212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Ravi Kumar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9129880586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7am-8pm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 or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or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 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</a:tr>
              <a:tr h="48212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Ashish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7880780281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7am-8pm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 or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or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 or 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700</a:t>
                      </a:r>
                    </a:p>
                  </a:txBody>
                  <a:tcPr marL="9525" marR="9525" marT="9525" marB="0" anchor="b"/>
                </a:tc>
              </a:tr>
              <a:tr h="482125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Pintu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9628218912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8am -8pm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or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 or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 or 600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7"/>
          <a:ext cx="8381997" cy="4213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333"/>
                <a:gridCol w="931333"/>
                <a:gridCol w="931333"/>
                <a:gridCol w="931333"/>
                <a:gridCol w="931333"/>
                <a:gridCol w="931333"/>
                <a:gridCol w="931333"/>
                <a:gridCol w="931333"/>
                <a:gridCol w="931333"/>
              </a:tblGrid>
              <a:tr h="6318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S.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Contact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Service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Round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/day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Reserved /day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Time b/w 2trip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Invest on fuel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/day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Profit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/day</a:t>
                      </a:r>
                    </a:p>
                  </a:txBody>
                  <a:tcPr marL="68580" marR="68580" marT="0" marB="0"/>
                </a:tc>
              </a:tr>
              <a:tr h="510027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Ghanshyam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7068208899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8am -8pm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 or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 or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 or 600</a:t>
                      </a:r>
                    </a:p>
                  </a:txBody>
                  <a:tcPr marL="9525" marR="9525" marT="9525" marB="0" anchor="b"/>
                </a:tc>
              </a:tr>
              <a:tr h="51002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Naseen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7844079228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7am-8pm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or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or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 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0027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Rajkumar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7080119734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8am -8pm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 or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or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400 or 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10027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 Yadav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 available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11am-8pm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 or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or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 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 or 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</a:tr>
              <a:tr h="510027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Dinesh Yadav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7068518452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 or 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 or 500</a:t>
                      </a:r>
                    </a:p>
                  </a:txBody>
                  <a:tcPr marL="9525" marR="9525" marT="9525" marB="0" anchor="b"/>
                </a:tc>
              </a:tr>
              <a:tr h="510027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Rahul Gupta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7080563106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 or 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 or 500</a:t>
                      </a:r>
                    </a:p>
                  </a:txBody>
                  <a:tcPr marL="9525" marR="9525" marT="9525" marB="0" anchor="b"/>
                </a:tc>
              </a:tr>
              <a:tr h="521238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Raju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sharma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9519891206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 or 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 or 500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48006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8.3%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HG (T1)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280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S.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Contact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Satisfied with income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Completely dependent on Auto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Literate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Auto belongs to him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Android user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Want to use App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Raj Vijay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singh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8115587869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Bharatjit Kumar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8576010003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Gajanand Keshri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9721490445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Dipu Yadav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available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Santosh Kumar Yadav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9451120834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available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126</TotalTime>
  <Words>760</Words>
  <Application>Microsoft Office PowerPoint</Application>
  <PresentationFormat>On-screen Show (4:3)</PresentationFormat>
  <Paragraphs>443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Century Gothic</vt:lpstr>
      <vt:lpstr>Times New Roman</vt:lpstr>
      <vt:lpstr>Verdana</vt:lpstr>
      <vt:lpstr>Wingdings 2</vt:lpstr>
      <vt:lpstr>Verve</vt:lpstr>
      <vt:lpstr>PROJECT REPORT 4</vt:lpstr>
      <vt:lpstr>VISHWANATH TEMPLE (T1)</vt:lpstr>
      <vt:lpstr>PowerPoint Presentation</vt:lpstr>
      <vt:lpstr>PowerPoint Presentation</vt:lpstr>
      <vt:lpstr>PowerPoint Presentation</vt:lpstr>
      <vt:lpstr>VISHWANATH TEMPLE (T2)</vt:lpstr>
      <vt:lpstr>PowerPoint Presentation</vt:lpstr>
      <vt:lpstr>PowerPoint Presentation</vt:lpstr>
      <vt:lpstr>HG (T1)</vt:lpstr>
      <vt:lpstr>HG</vt:lpstr>
      <vt:lpstr>HG (T2)</vt:lpstr>
      <vt:lpstr>PowerPoint Presentation</vt:lpstr>
      <vt:lpstr>PowerPoint Presentation</vt:lpstr>
      <vt:lpstr>How to compete with OLA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Marathi</cp:lastModifiedBy>
  <cp:revision>17</cp:revision>
  <dcterms:created xsi:type="dcterms:W3CDTF">2018-04-03T18:54:04Z</dcterms:created>
  <dcterms:modified xsi:type="dcterms:W3CDTF">2018-04-20T22:02:39Z</dcterms:modified>
</cp:coreProperties>
</file>