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024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2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26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947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088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12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25543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161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8784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16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519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50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95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8825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4/20/2018</a:t>
            </a:fld>
            <a:endParaRPr lang="en-US" dirty="0"/>
          </a:p>
        </p:txBody>
      </p:sp>
    </p:spTree>
    <p:extLst>
      <p:ext uri="{BB962C8B-B14F-4D97-AF65-F5344CB8AC3E}">
        <p14:creationId xmlns:p14="http://schemas.microsoft.com/office/powerpoint/2010/main" val="112991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51002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otational_energy"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en.wikipedia.org/wiki/Rotational_speed" TargetMode="External"/><Relationship Id="rId4" Type="http://schemas.openxmlformats.org/officeDocument/2006/relationships/hyperlink" Target="https://en.wikipedia.org/wiki/Moment_of_inerti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19719" y="706928"/>
            <a:ext cx="7495504" cy="1296166"/>
          </a:xfrm>
        </p:spPr>
        <p:txBody>
          <a:bodyPr/>
          <a:lstStyle/>
          <a:p>
            <a:r>
              <a:rPr lang="en-US" sz="6000" b="1" dirty="0" smtClean="0">
                <a:solidFill>
                  <a:schemeClr val="tx1">
                    <a:lumMod val="65000"/>
                    <a:lumOff val="35000"/>
                  </a:schemeClr>
                </a:solidFill>
              </a:rPr>
              <a:t>DIH Summer Project -2017</a:t>
            </a:r>
            <a:endParaRPr lang="en-US" sz="6000" b="1" dirty="0">
              <a:solidFill>
                <a:schemeClr val="tx1">
                  <a:lumMod val="65000"/>
                  <a:lumOff val="35000"/>
                </a:schemeClr>
              </a:solidFill>
            </a:endParaRPr>
          </a:p>
        </p:txBody>
      </p:sp>
      <p:sp>
        <p:nvSpPr>
          <p:cNvPr id="3" name="Subtitle 2"/>
          <p:cNvSpPr>
            <a:spLocks noGrp="1"/>
          </p:cNvSpPr>
          <p:nvPr>
            <p:ph type="subTitle" idx="1"/>
          </p:nvPr>
        </p:nvSpPr>
        <p:spPr>
          <a:xfrm>
            <a:off x="2248890" y="2583435"/>
            <a:ext cx="7766936" cy="1096899"/>
          </a:xfrm>
        </p:spPr>
        <p:txBody>
          <a:bodyPr>
            <a:noAutofit/>
          </a:bodyPr>
          <a:lstStyle/>
          <a:p>
            <a:pPr algn="l"/>
            <a:r>
              <a:rPr lang="en-US" sz="8000" b="1" dirty="0" smtClean="0">
                <a:solidFill>
                  <a:srgbClr val="0070C0"/>
                </a:solidFill>
                <a:latin typeface="Monotype Corsiva" panose="03010101010201010101" pitchFamily="66" charset="0"/>
              </a:rPr>
              <a:t>Flywheel Based Battery Charger</a:t>
            </a:r>
            <a:endParaRPr lang="en-US" sz="8000" b="1" dirty="0">
              <a:solidFill>
                <a:srgbClr val="0070C0"/>
              </a:solidFill>
              <a:latin typeface="Monotype Corsiva" panose="03010101010201010101" pitchFamily="66" charset="0"/>
            </a:endParaRPr>
          </a:p>
        </p:txBody>
      </p:sp>
      <p:pic>
        <p:nvPicPr>
          <p:cNvPr id="4" name="Picture 3" descr="C:\Users\Satish kumar\Downloads\IIT(BHU)_logo.png"/>
          <p:cNvPicPr/>
          <p:nvPr/>
        </p:nvPicPr>
        <p:blipFill>
          <a:blip r:embed="rId2">
            <a:extLst>
              <a:ext uri="{28A0092B-C50C-407E-A947-70E740481C1C}">
                <a14:useLocalDpi xmlns:a14="http://schemas.microsoft.com/office/drawing/2010/main" val="0"/>
              </a:ext>
            </a:extLst>
          </a:blip>
          <a:srcRect/>
          <a:stretch>
            <a:fillRect/>
          </a:stretch>
        </p:blipFill>
        <p:spPr bwMode="auto">
          <a:xfrm>
            <a:off x="991912" y="471487"/>
            <a:ext cx="2099018" cy="2257425"/>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3229413293"/>
              </p:ext>
            </p:extLst>
          </p:nvPr>
        </p:nvGraphicFramePr>
        <p:xfrm>
          <a:off x="7371471" y="5190185"/>
          <a:ext cx="3847459" cy="1310640"/>
        </p:xfrm>
        <a:graphic>
          <a:graphicData uri="http://schemas.openxmlformats.org/drawingml/2006/table">
            <a:tbl>
              <a:tblPr firstRow="1" bandRow="1">
                <a:tableStyleId>{2D5ABB26-0587-4C30-8999-92F81FD0307C}</a:tableStyleId>
              </a:tblPr>
              <a:tblGrid>
                <a:gridCol w="3847459"/>
              </a:tblGrid>
              <a:tr h="124591">
                <a:tc>
                  <a:txBody>
                    <a:bodyPr/>
                    <a:lstStyle/>
                    <a:p>
                      <a:r>
                        <a:rPr lang="en-US" sz="2000" b="1" dirty="0" smtClean="0">
                          <a:latin typeface="Georgia" panose="02040502050405020303" pitchFamily="18" charset="0"/>
                        </a:rPr>
                        <a:t>      Under Supervision of:</a:t>
                      </a:r>
                    </a:p>
                    <a:p>
                      <a:r>
                        <a:rPr lang="en-US" sz="2000" b="1" dirty="0" smtClean="0">
                          <a:latin typeface="Georgia" panose="02040502050405020303" pitchFamily="18" charset="0"/>
                        </a:rPr>
                        <a:t>Dr.</a:t>
                      </a:r>
                      <a:r>
                        <a:rPr lang="en-US" sz="2000" b="1" baseline="0" dirty="0" smtClean="0">
                          <a:latin typeface="Georgia" panose="02040502050405020303" pitchFamily="18" charset="0"/>
                        </a:rPr>
                        <a:t> Amit </a:t>
                      </a:r>
                      <a:r>
                        <a:rPr lang="en-US" sz="2000" b="1" baseline="0" dirty="0" err="1" smtClean="0">
                          <a:latin typeface="Georgia" panose="02040502050405020303" pitchFamily="18" charset="0"/>
                        </a:rPr>
                        <a:t>Tyagi</a:t>
                      </a:r>
                      <a:endParaRPr lang="en-US" sz="2000" b="1" baseline="0" dirty="0" smtClean="0">
                        <a:latin typeface="Georgia" panose="02040502050405020303" pitchFamily="18" charset="0"/>
                      </a:endParaRPr>
                    </a:p>
                    <a:p>
                      <a:r>
                        <a:rPr lang="en-US" sz="2000" b="1" baseline="0" dirty="0" smtClean="0">
                          <a:latin typeface="Georgia" panose="02040502050405020303" pitchFamily="18" charset="0"/>
                        </a:rPr>
                        <a:t>Assistant Professor,</a:t>
                      </a:r>
                    </a:p>
                    <a:p>
                      <a:r>
                        <a:rPr lang="en-US" sz="2000" b="1" baseline="0" dirty="0" smtClean="0">
                          <a:latin typeface="Georgia" panose="02040502050405020303" pitchFamily="18" charset="0"/>
                        </a:rPr>
                        <a:t>Mechanical Engineering</a:t>
                      </a:r>
                      <a:endParaRPr lang="en-US" sz="2000" b="1" dirty="0">
                        <a:latin typeface="Georgia" panose="02040502050405020303" pitchFamily="18" charset="0"/>
                      </a:endParaRPr>
                    </a:p>
                  </a:txBody>
                  <a:tcPr/>
                </a:tc>
              </a:tr>
            </a:tbl>
          </a:graphicData>
        </a:graphic>
      </p:graphicFrame>
      <p:sp>
        <p:nvSpPr>
          <p:cNvPr id="6" name="TextBox 5"/>
          <p:cNvSpPr txBox="1"/>
          <p:nvPr/>
        </p:nvSpPr>
        <p:spPr>
          <a:xfrm>
            <a:off x="1097280" y="4922006"/>
            <a:ext cx="3643532" cy="1862048"/>
          </a:xfrm>
          <a:prstGeom prst="rect">
            <a:avLst/>
          </a:prstGeom>
          <a:noFill/>
        </p:spPr>
        <p:txBody>
          <a:bodyPr wrap="square" rtlCol="0">
            <a:spAutoFit/>
          </a:bodyPr>
          <a:lstStyle/>
          <a:p>
            <a:r>
              <a:rPr lang="en-US" sz="2300" b="1" dirty="0" smtClean="0">
                <a:latin typeface="Times New Roman" panose="02020603050405020304" pitchFamily="18" charset="0"/>
                <a:cs typeface="Times New Roman" panose="02020603050405020304" pitchFamily="18" charset="0"/>
              </a:rPr>
              <a:t>       Presented by:</a:t>
            </a:r>
          </a:p>
          <a:p>
            <a:r>
              <a:rPr lang="en-US" sz="2300" b="1" dirty="0" err="1" smtClean="0">
                <a:latin typeface="Times New Roman" panose="02020603050405020304" pitchFamily="18" charset="0"/>
                <a:cs typeface="Times New Roman" panose="02020603050405020304" pitchFamily="18" charset="0"/>
              </a:rPr>
              <a:t>Lokendra</a:t>
            </a:r>
            <a:r>
              <a:rPr lang="en-US" sz="2300" b="1" dirty="0" smtClean="0">
                <a:latin typeface="Times New Roman" panose="02020603050405020304" pitchFamily="18" charset="0"/>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Rathore</a:t>
            </a:r>
            <a:endParaRPr lang="en-US" sz="2300" b="1" dirty="0" smtClean="0">
              <a:latin typeface="Times New Roman" panose="02020603050405020304" pitchFamily="18" charset="0"/>
              <a:cs typeface="Times New Roman" panose="02020603050405020304" pitchFamily="18" charset="0"/>
            </a:endParaRPr>
          </a:p>
          <a:p>
            <a:r>
              <a:rPr lang="en-US" sz="2300" b="1" dirty="0" err="1" smtClean="0">
                <a:latin typeface="Times New Roman" panose="02020603050405020304" pitchFamily="18" charset="0"/>
                <a:cs typeface="Times New Roman" panose="02020603050405020304" pitchFamily="18" charset="0"/>
              </a:rPr>
              <a:t>Abhishek</a:t>
            </a:r>
            <a:r>
              <a:rPr lang="en-US" sz="2300" b="1" dirty="0" smtClean="0">
                <a:latin typeface="Times New Roman" panose="02020603050405020304" pitchFamily="18" charset="0"/>
                <a:cs typeface="Times New Roman" panose="02020603050405020304" pitchFamily="18" charset="0"/>
              </a:rPr>
              <a:t> Singh</a:t>
            </a:r>
          </a:p>
          <a:p>
            <a:r>
              <a:rPr lang="en-US" sz="2300" b="1" dirty="0" err="1" smtClean="0">
                <a:latin typeface="Times New Roman" panose="02020603050405020304" pitchFamily="18" charset="0"/>
                <a:cs typeface="Times New Roman" panose="02020603050405020304" pitchFamily="18" charset="0"/>
              </a:rPr>
              <a:t>Girhe</a:t>
            </a:r>
            <a:r>
              <a:rPr lang="en-US" sz="2300" b="1" dirty="0" smtClean="0">
                <a:latin typeface="Times New Roman" panose="02020603050405020304" pitchFamily="18" charset="0"/>
                <a:cs typeface="Times New Roman" panose="02020603050405020304" pitchFamily="18" charset="0"/>
              </a:rPr>
              <a:t> Ankit </a:t>
            </a:r>
            <a:r>
              <a:rPr lang="en-US" sz="2300" b="1" dirty="0" err="1" smtClean="0">
                <a:latin typeface="Times New Roman" panose="02020603050405020304" pitchFamily="18" charset="0"/>
                <a:cs typeface="Times New Roman" panose="02020603050405020304" pitchFamily="18" charset="0"/>
              </a:rPr>
              <a:t>Gulab</a:t>
            </a:r>
            <a:endParaRPr lang="en-US" sz="2300" b="1" dirty="0" smtClean="0">
              <a:latin typeface="Times New Roman" panose="02020603050405020304" pitchFamily="18" charset="0"/>
              <a:cs typeface="Times New Roman" panose="02020603050405020304" pitchFamily="18" charset="0"/>
            </a:endParaRPr>
          </a:p>
          <a:p>
            <a:r>
              <a:rPr lang="en-US" sz="2300" b="1" dirty="0" err="1" smtClean="0">
                <a:latin typeface="Times New Roman" panose="02020603050405020304" pitchFamily="18" charset="0"/>
                <a:cs typeface="Times New Roman" panose="02020603050405020304" pitchFamily="18" charset="0"/>
              </a:rPr>
              <a:t>Satish</a:t>
            </a:r>
            <a:r>
              <a:rPr lang="en-US" sz="2300" b="1" dirty="0" smtClean="0">
                <a:latin typeface="Times New Roman" panose="02020603050405020304" pitchFamily="18" charset="0"/>
                <a:cs typeface="Times New Roman" panose="02020603050405020304" pitchFamily="18" charset="0"/>
              </a:rPr>
              <a:t> Kumar</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916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7217" y="908720"/>
            <a:ext cx="7024744" cy="901904"/>
          </a:xfrm>
        </p:spPr>
        <p:txBody>
          <a:bodyPr/>
          <a:lstStyle/>
          <a:p>
            <a:r>
              <a:rPr lang="en-US" dirty="0" smtClean="0"/>
              <a:t>What We Did</a:t>
            </a:r>
            <a:endParaRPr lang="en-US" dirty="0"/>
          </a:p>
        </p:txBody>
      </p:sp>
      <p:sp>
        <p:nvSpPr>
          <p:cNvPr id="3" name="Content Placeholder 2"/>
          <p:cNvSpPr>
            <a:spLocks noGrp="1"/>
          </p:cNvSpPr>
          <p:nvPr>
            <p:ph idx="1"/>
          </p:nvPr>
        </p:nvSpPr>
        <p:spPr>
          <a:xfrm>
            <a:off x="2567493" y="1988841"/>
            <a:ext cx="6777317" cy="3596033"/>
          </a:xfrm>
        </p:spPr>
        <p:txBody>
          <a:bodyPr/>
          <a:lstStyle/>
          <a:p>
            <a:pPr algn="just"/>
            <a:r>
              <a:rPr lang="en-US" dirty="0" smtClean="0"/>
              <a:t>We acquired the required components for our model; including pulleys, belt, DC motor, etc.</a:t>
            </a:r>
          </a:p>
          <a:p>
            <a:pPr algn="just"/>
            <a:r>
              <a:rPr lang="en-US" dirty="0" smtClean="0"/>
              <a:t>We generated the working mechanism and produced the desired results (the  conversion of mechanical energy  into electrical energy</a:t>
            </a:r>
            <a:r>
              <a:rPr lang="en-US" sz="2800" dirty="0"/>
              <a:t> </a:t>
            </a:r>
            <a:r>
              <a:rPr lang="en-US" dirty="0" smtClean="0"/>
              <a:t>and its usage).</a:t>
            </a:r>
          </a:p>
          <a:p>
            <a:pPr algn="just"/>
            <a:r>
              <a:rPr lang="en-US" dirty="0" smtClean="0"/>
              <a:t>We tested the mechanism and generated results.</a:t>
            </a:r>
          </a:p>
        </p:txBody>
      </p:sp>
    </p:spTree>
    <p:extLst>
      <p:ext uri="{BB962C8B-B14F-4D97-AF65-F5344CB8AC3E}">
        <p14:creationId xmlns:p14="http://schemas.microsoft.com/office/powerpoint/2010/main" val="824358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smtClean="0"/>
              <a:t>We were able to produce a voltage of ~3V with our model, using the energy used in paddling.</a:t>
            </a:r>
          </a:p>
          <a:p>
            <a:pPr>
              <a:buFont typeface="Wingdings" panose="05000000000000000000" pitchFamily="2" charset="2"/>
              <a:buChar char="q"/>
            </a:pPr>
            <a:r>
              <a:rPr lang="en-US" dirty="0" smtClean="0"/>
              <a:t>For paddling at 60 rpm, the rpm of motor was found to be ~600 rpm and the voltage gain was 0.9V.</a:t>
            </a:r>
          </a:p>
          <a:p>
            <a:pPr>
              <a:buFont typeface="Wingdings" panose="05000000000000000000" pitchFamily="2" charset="2"/>
              <a:buChar char="q"/>
            </a:pPr>
            <a:r>
              <a:rPr lang="en-US" dirty="0"/>
              <a:t>For paddling at </a:t>
            </a:r>
            <a:r>
              <a:rPr lang="en-US" dirty="0" smtClean="0"/>
              <a:t>120 </a:t>
            </a:r>
            <a:r>
              <a:rPr lang="en-US" dirty="0"/>
              <a:t>rpm, the rpm of motor was found to be </a:t>
            </a:r>
            <a:r>
              <a:rPr lang="en-US" dirty="0" smtClean="0"/>
              <a:t>~1200 </a:t>
            </a:r>
            <a:r>
              <a:rPr lang="en-US" dirty="0"/>
              <a:t>rpm and the voltage gain was </a:t>
            </a:r>
            <a:r>
              <a:rPr lang="en-US" dirty="0" smtClean="0"/>
              <a:t>1.7V</a:t>
            </a:r>
            <a:r>
              <a:rPr lang="en-US" dirty="0"/>
              <a:t>.</a:t>
            </a:r>
            <a:endParaRPr lang="en-US" dirty="0" smtClean="0"/>
          </a:p>
          <a:p>
            <a:r>
              <a:rPr lang="en-US" dirty="0" smtClean="0"/>
              <a:t>This voltage can be used to charge a rechargeable battery.</a:t>
            </a:r>
          </a:p>
          <a:p>
            <a:pPr marL="68580" indent="0">
              <a:buNone/>
            </a:pPr>
            <a:endParaRPr lang="en-US" dirty="0" smtClean="0"/>
          </a:p>
          <a:p>
            <a:endParaRPr lang="en-US" dirty="0"/>
          </a:p>
        </p:txBody>
      </p:sp>
    </p:spTree>
    <p:extLst>
      <p:ext uri="{BB962C8B-B14F-4D97-AF65-F5344CB8AC3E}">
        <p14:creationId xmlns:p14="http://schemas.microsoft.com/office/powerpoint/2010/main" val="391846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a:t>
            </a:r>
            <a:endParaRPr lang="en-US" dirty="0"/>
          </a:p>
        </p:txBody>
      </p:sp>
      <p:sp>
        <p:nvSpPr>
          <p:cNvPr id="3" name="Content Placeholder 2"/>
          <p:cNvSpPr>
            <a:spLocks noGrp="1"/>
          </p:cNvSpPr>
          <p:nvPr>
            <p:ph idx="1"/>
          </p:nvPr>
        </p:nvSpPr>
        <p:spPr>
          <a:xfrm>
            <a:off x="1055077" y="2323653"/>
            <a:ext cx="5040924" cy="3508977"/>
          </a:xfrm>
        </p:spPr>
        <p:txBody>
          <a:bodyPr>
            <a:normAutofit/>
          </a:bodyPr>
          <a:lstStyle/>
          <a:p>
            <a:r>
              <a:rPr lang="en-US" sz="2000" dirty="0" smtClean="0">
                <a:latin typeface="Georgia" panose="02040502050405020303" pitchFamily="18" charset="0"/>
              </a:rPr>
              <a:t>We can use a gym cycle instead of a regular one so that the energy used during workout can be used.</a:t>
            </a:r>
          </a:p>
          <a:p>
            <a:r>
              <a:rPr lang="en-US" sz="2000" dirty="0" smtClean="0">
                <a:latin typeface="Georgia" panose="02040502050405020303" pitchFamily="18" charset="0"/>
              </a:rPr>
              <a:t>If the model can be made mobile, energy can be produced while riding a bicycle.</a:t>
            </a:r>
            <a:endParaRPr lang="en-US" sz="2000" dirty="0">
              <a:latin typeface="Georgia" panose="020405020504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2" y="2420888"/>
            <a:ext cx="3888431" cy="3059174"/>
          </a:xfrm>
          <a:prstGeom prst="rect">
            <a:avLst/>
          </a:prstGeom>
        </p:spPr>
      </p:pic>
    </p:spTree>
    <p:extLst>
      <p:ext uri="{BB962C8B-B14F-4D97-AF65-F5344CB8AC3E}">
        <p14:creationId xmlns:p14="http://schemas.microsoft.com/office/powerpoint/2010/main" val="1191174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2939845" y="1687175"/>
            <a:ext cx="6059096" cy="1446550"/>
          </a:xfrm>
          <a:prstGeom prst="rect">
            <a:avLst/>
          </a:prstGeom>
          <a:noFill/>
        </p:spPr>
        <p:txBody>
          <a:bodyPr wrap="none" lIns="91440" tIns="45720" rIns="91440" bIns="45720">
            <a:spAutoFit/>
          </a:bodyPr>
          <a:lstStyle/>
          <a:p>
            <a:pPr algn="ctr"/>
            <a:r>
              <a:rPr lang="en-US" sz="8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21282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Abstract</a:t>
            </a:r>
          </a:p>
          <a:p>
            <a:r>
              <a:rPr lang="en-US" dirty="0" smtClean="0"/>
              <a:t>Introduction</a:t>
            </a:r>
          </a:p>
          <a:p>
            <a:r>
              <a:rPr lang="en-US" dirty="0"/>
              <a:t>M</a:t>
            </a:r>
            <a:r>
              <a:rPr lang="en-US" dirty="0" smtClean="0"/>
              <a:t>odel </a:t>
            </a:r>
          </a:p>
          <a:p>
            <a:r>
              <a:rPr lang="en-US" dirty="0" smtClean="0"/>
              <a:t>Project prototype</a:t>
            </a:r>
          </a:p>
          <a:p>
            <a:r>
              <a:rPr lang="en-US" dirty="0" smtClean="0"/>
              <a:t>Different components</a:t>
            </a:r>
          </a:p>
          <a:p>
            <a:r>
              <a:rPr lang="en-US" dirty="0" smtClean="0"/>
              <a:t>Mechanism</a:t>
            </a:r>
          </a:p>
          <a:p>
            <a:r>
              <a:rPr lang="en-US" dirty="0" smtClean="0"/>
              <a:t>What We Did</a:t>
            </a:r>
          </a:p>
          <a:p>
            <a:r>
              <a:rPr lang="en-US" dirty="0" smtClean="0"/>
              <a:t>Result</a:t>
            </a:r>
          </a:p>
          <a:p>
            <a:r>
              <a:rPr lang="en-US" dirty="0" smtClean="0"/>
              <a:t>Scope of project</a:t>
            </a:r>
            <a:endParaRPr lang="en-US" dirty="0"/>
          </a:p>
        </p:txBody>
      </p:sp>
    </p:spTree>
    <p:extLst>
      <p:ext uri="{BB962C8B-B14F-4D97-AF65-F5344CB8AC3E}">
        <p14:creationId xmlns:p14="http://schemas.microsoft.com/office/powerpoint/2010/main" val="2682387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Abstract</a:t>
            </a:r>
            <a:endParaRPr lang="en-US" sz="4400" dirty="0"/>
          </a:p>
        </p:txBody>
      </p:sp>
      <p:sp>
        <p:nvSpPr>
          <p:cNvPr id="3" name="Content Placeholder 2"/>
          <p:cNvSpPr>
            <a:spLocks noGrp="1"/>
          </p:cNvSpPr>
          <p:nvPr>
            <p:ph idx="1"/>
          </p:nvPr>
        </p:nvSpPr>
        <p:spPr>
          <a:xfrm>
            <a:off x="677334" y="2160589"/>
            <a:ext cx="9703038" cy="3880773"/>
          </a:xfrm>
        </p:spPr>
        <p:txBody>
          <a:bodyPr>
            <a:normAutofit lnSpcReduction="10000"/>
          </a:bodyPr>
          <a:lstStyle/>
          <a:p>
            <a:pPr marL="0" indent="0" algn="just">
              <a:buNone/>
            </a:pPr>
            <a:r>
              <a:rPr lang="en-US" sz="2000" dirty="0" smtClean="0">
                <a:latin typeface="Georgia" panose="02040502050405020303" pitchFamily="18" charset="0"/>
              </a:rPr>
              <a:t>As the name suggests, this project is about fabrication of flywheel based battery charger for purpose of producing electrical energy from mechanical energy which is going waste during any physical work by human being like in gym, riding bicycle, running on trade-mill or working on non-electrical juice grinder and sewing machine. This physical energy is converted to rotational energy of flywheel which is then transmitted to electricity generator using a transmission that multiplicities speed of the flywheel and transmit it to the generator unit. The mechanical power from the flywheel thus gets converted into electric power which is stored in a secondary battery using electric circuit that has various functionalities associated with it. The whole assembly is put together in frame space as far as possible to be made portable. Considering commercial point of view, this project has very potential as load shading is major issue in remote, rural as well as urban area. Thus the device can play multiple roles in everyday life.</a:t>
            </a:r>
            <a:endParaRPr lang="en-US" sz="2000" dirty="0">
              <a:latin typeface="Georgia" panose="02040502050405020303" pitchFamily="18" charset="0"/>
            </a:endParaRPr>
          </a:p>
        </p:txBody>
      </p:sp>
    </p:spTree>
    <p:extLst>
      <p:ext uri="{BB962C8B-B14F-4D97-AF65-F5344CB8AC3E}">
        <p14:creationId xmlns:p14="http://schemas.microsoft.com/office/powerpoint/2010/main" val="1868863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3" y="1634187"/>
            <a:ext cx="9870463" cy="4110962"/>
          </a:xfrm>
        </p:spPr>
        <p:txBody>
          <a:bodyPr>
            <a:noAutofit/>
          </a:bodyPr>
          <a:lstStyle/>
          <a:p>
            <a:r>
              <a:rPr lang="en-IN" sz="1900" dirty="0">
                <a:latin typeface="Georgia" panose="02040502050405020303" pitchFamily="18" charset="0"/>
              </a:rPr>
              <a:t>The objective of our project is to fabricate a flywheel based battery </a:t>
            </a:r>
            <a:r>
              <a:rPr lang="en-IN" sz="1900" dirty="0" smtClean="0">
                <a:latin typeface="Georgia" panose="02040502050405020303" pitchFamily="18" charset="0"/>
              </a:rPr>
              <a:t>charger.</a:t>
            </a:r>
          </a:p>
          <a:p>
            <a:r>
              <a:rPr lang="en-IN" sz="1900" dirty="0">
                <a:latin typeface="Georgia" panose="02040502050405020303" pitchFamily="18" charset="0"/>
              </a:rPr>
              <a:t>The flywheel is used in the project so that it keeps rotating even in the event of the driver slowing down or getting changed. </a:t>
            </a:r>
            <a:endParaRPr lang="en-IN" sz="1900" dirty="0" smtClean="0">
              <a:latin typeface="Georgia" panose="02040502050405020303" pitchFamily="18" charset="0"/>
            </a:endParaRPr>
          </a:p>
          <a:p>
            <a:r>
              <a:rPr lang="en-IN" sz="1900" dirty="0">
                <a:latin typeface="Georgia" panose="02040502050405020303" pitchFamily="18" charset="0"/>
              </a:rPr>
              <a:t>We have used a cast iron pulley as the flywheel for easy and efficient transfer of power from it to the DC motor </a:t>
            </a:r>
            <a:r>
              <a:rPr lang="en-IN" sz="1900" dirty="0" smtClean="0">
                <a:latin typeface="Georgia" panose="02040502050405020303" pitchFamily="18" charset="0"/>
              </a:rPr>
              <a:t>which </a:t>
            </a:r>
            <a:r>
              <a:rPr lang="en-IN" sz="1900" dirty="0">
                <a:latin typeface="Georgia" panose="02040502050405020303" pitchFamily="18" charset="0"/>
              </a:rPr>
              <a:t>has another pulley attached to </a:t>
            </a:r>
            <a:r>
              <a:rPr lang="en-IN" sz="1900" dirty="0" smtClean="0">
                <a:latin typeface="Georgia" panose="02040502050405020303" pitchFamily="18" charset="0"/>
              </a:rPr>
              <a:t>it to increase speed.</a:t>
            </a:r>
          </a:p>
          <a:p>
            <a:r>
              <a:rPr lang="en-IN" sz="1900" dirty="0">
                <a:latin typeface="Georgia" panose="02040502050405020303" pitchFamily="18" charset="0"/>
              </a:rPr>
              <a:t>This flywheel is made to run by human power using a bicycle, which is transmitted through paddle, sprocket, chain and free wheel mechanism</a:t>
            </a:r>
            <a:r>
              <a:rPr lang="en-IN" sz="1900" dirty="0" smtClean="0">
                <a:latin typeface="Georgia" panose="02040502050405020303" pitchFamily="18" charset="0"/>
              </a:rPr>
              <a:t>.</a:t>
            </a:r>
          </a:p>
          <a:p>
            <a:r>
              <a:rPr lang="en-IN" sz="1900" dirty="0">
                <a:latin typeface="Georgia" panose="02040502050405020303" pitchFamily="18" charset="0"/>
              </a:rPr>
              <a:t>The mechanical energy is obtained in the form of rotational energy using a bicycle and this energy is then transferred to the DC motor via flywheel and a pulley (attached to DC motor). The DC motor converts this rotational energy to electrical energy</a:t>
            </a:r>
            <a:r>
              <a:rPr lang="en-IN" sz="1900" dirty="0" smtClean="0">
                <a:latin typeface="Georgia" panose="02040502050405020303" pitchFamily="18" charset="0"/>
              </a:rPr>
              <a:t>.</a:t>
            </a:r>
            <a:endParaRPr lang="en-US" sz="1900" dirty="0">
              <a:latin typeface="Georgia" panose="02040502050405020303" pitchFamily="18" charset="0"/>
            </a:endParaRPr>
          </a:p>
        </p:txBody>
      </p:sp>
    </p:spTree>
    <p:extLst>
      <p:ext uri="{BB962C8B-B14F-4D97-AF65-F5344CB8AC3E}">
        <p14:creationId xmlns:p14="http://schemas.microsoft.com/office/powerpoint/2010/main" val="489895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97712" y="1505242"/>
            <a:ext cx="8743568" cy="5092505"/>
          </a:xfrm>
          <a:prstGeom prst="rect">
            <a:avLst/>
          </a:prstGeom>
        </p:spPr>
      </p:pic>
    </p:spTree>
    <p:extLst>
      <p:ext uri="{BB962C8B-B14F-4D97-AF65-F5344CB8AC3E}">
        <p14:creationId xmlns:p14="http://schemas.microsoft.com/office/powerpoint/2010/main" val="128966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prototype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406" y="2160588"/>
            <a:ext cx="6426557" cy="3881437"/>
          </a:xfrm>
        </p:spPr>
      </p:pic>
    </p:spTree>
    <p:extLst>
      <p:ext uri="{BB962C8B-B14F-4D97-AF65-F5344CB8AC3E}">
        <p14:creationId xmlns:p14="http://schemas.microsoft.com/office/powerpoint/2010/main" val="3298881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0" y="1930400"/>
            <a:ext cx="2381250" cy="2381250"/>
          </a:xfrm>
          <a:prstGeom prst="rect">
            <a:avLst/>
          </a:prstGeom>
          <a:solidFill>
            <a:schemeClr val="accent1"/>
          </a:solidFill>
          <a:ln>
            <a:noFill/>
          </a:ln>
          <a:effectLst/>
          <a:extLst/>
        </p:spPr>
      </p:pic>
      <p:sp>
        <p:nvSpPr>
          <p:cNvPr id="2" name="Title 1"/>
          <p:cNvSpPr>
            <a:spLocks noGrp="1"/>
          </p:cNvSpPr>
          <p:nvPr>
            <p:ph type="title"/>
          </p:nvPr>
        </p:nvSpPr>
        <p:spPr/>
        <p:txBody>
          <a:bodyPr/>
          <a:lstStyle/>
          <a:p>
            <a:r>
              <a:rPr lang="en-US" dirty="0" smtClean="0"/>
              <a:t>Different Components</a:t>
            </a:r>
            <a:endParaRPr lang="en-US" dirty="0"/>
          </a:p>
        </p:txBody>
      </p:sp>
      <p:sp>
        <p:nvSpPr>
          <p:cNvPr id="3" name="Content Placeholder 2"/>
          <p:cNvSpPr>
            <a:spLocks noGrp="1"/>
          </p:cNvSpPr>
          <p:nvPr>
            <p:ph idx="1"/>
          </p:nvPr>
        </p:nvSpPr>
        <p:spPr>
          <a:xfrm>
            <a:off x="677334" y="1724491"/>
            <a:ext cx="8596668" cy="3880773"/>
          </a:xfrm>
        </p:spPr>
        <p:txBody>
          <a:bodyPr>
            <a:normAutofit fontScale="85000" lnSpcReduction="20000"/>
          </a:bodyPr>
          <a:lstStyle/>
          <a:p>
            <a:r>
              <a:rPr lang="en-US" sz="2000" dirty="0" smtClean="0">
                <a:latin typeface="Georgia" panose="02040502050405020303" pitchFamily="18" charset="0"/>
              </a:rPr>
              <a:t>Flywheel </a:t>
            </a:r>
            <a:endParaRPr lang="en-US" sz="2000" b="1" dirty="0">
              <a:latin typeface="Georgia" panose="02040502050405020303" pitchFamily="18" charset="0"/>
            </a:endParaRPr>
          </a:p>
          <a:p>
            <a:pPr marL="68580" indent="0" algn="just">
              <a:buNone/>
            </a:pPr>
            <a:r>
              <a:rPr lang="en-US" sz="2000" dirty="0">
                <a:latin typeface="Georgia" panose="02040502050405020303" pitchFamily="18" charset="0"/>
              </a:rPr>
              <a:t>A flywheel is a mechanical device specifically designed to efficiently store </a:t>
            </a:r>
            <a:r>
              <a:rPr lang="en-US" sz="2000" dirty="0">
                <a:latin typeface="Georgia" panose="02040502050405020303" pitchFamily="18" charset="0"/>
                <a:hlinkClick r:id="rId3" tooltip="Rotational energy"/>
              </a:rPr>
              <a:t>rotational energy</a:t>
            </a:r>
            <a:r>
              <a:rPr lang="en-US" sz="2000" dirty="0">
                <a:latin typeface="Georgia" panose="02040502050405020303" pitchFamily="18" charset="0"/>
              </a:rPr>
              <a:t>. It resists change in rotational speed due to  </a:t>
            </a:r>
            <a:r>
              <a:rPr lang="en-US" sz="2000" dirty="0" smtClean="0">
                <a:latin typeface="Georgia" panose="02040502050405020303" pitchFamily="18" charset="0"/>
              </a:rPr>
              <a:t>its </a:t>
            </a:r>
            <a:r>
              <a:rPr lang="en-US" sz="2000" dirty="0">
                <a:latin typeface="Georgia" panose="02040502050405020303" pitchFamily="18" charset="0"/>
              </a:rPr>
              <a:t>large </a:t>
            </a:r>
            <a:r>
              <a:rPr lang="en-US" sz="2000" dirty="0">
                <a:latin typeface="Georgia" panose="02040502050405020303" pitchFamily="18" charset="0"/>
                <a:hlinkClick r:id="rId4" tooltip="Moment of inertia"/>
              </a:rPr>
              <a:t>moment of inertia</a:t>
            </a:r>
            <a:r>
              <a:rPr lang="en-US" sz="2000" dirty="0">
                <a:latin typeface="Georgia" panose="02040502050405020303" pitchFamily="18" charset="0"/>
              </a:rPr>
              <a:t>. The amount of energy stored in a flywheel is proportional to the square of its </a:t>
            </a:r>
            <a:r>
              <a:rPr lang="en-US" sz="2000" dirty="0">
                <a:latin typeface="Georgia" panose="02040502050405020303" pitchFamily="18" charset="0"/>
                <a:hlinkClick r:id="rId5" tooltip="Rotational speed"/>
              </a:rPr>
              <a:t>rotational </a:t>
            </a:r>
            <a:r>
              <a:rPr lang="en-US" sz="2000" dirty="0" smtClean="0">
                <a:latin typeface="Georgia" panose="02040502050405020303" pitchFamily="18" charset="0"/>
                <a:hlinkClick r:id="rId5" tooltip="Rotational speed"/>
              </a:rPr>
              <a:t>speed</a:t>
            </a:r>
            <a:r>
              <a:rPr lang="en-US" sz="2000" dirty="0" smtClean="0">
                <a:latin typeface="Georgia" panose="02040502050405020303" pitchFamily="18" charset="0"/>
              </a:rPr>
              <a:t> , i.e.,</a:t>
            </a:r>
          </a:p>
          <a:p>
            <a:pPr marL="68580" indent="0" algn="ctr">
              <a:buNone/>
            </a:pPr>
            <a:r>
              <a:rPr lang="en-US" sz="2000" dirty="0" err="1" smtClean="0">
                <a:latin typeface="Georgia" panose="02040502050405020303" pitchFamily="18" charset="0"/>
              </a:rPr>
              <a:t>E</a:t>
            </a:r>
            <a:r>
              <a:rPr lang="en-US" sz="2000" baseline="-25000" dirty="0" err="1" smtClean="0">
                <a:effectLst>
                  <a:outerShdw blurRad="38100" dist="38100" dir="2700000" algn="tl">
                    <a:srgbClr val="000000">
                      <a:alpha val="43137"/>
                    </a:srgbClr>
                  </a:outerShdw>
                </a:effectLst>
                <a:latin typeface="Georgia" panose="02040502050405020303" pitchFamily="18" charset="0"/>
              </a:rPr>
              <a:t>k</a:t>
            </a:r>
            <a:r>
              <a:rPr lang="en-US" sz="2000" dirty="0" smtClean="0">
                <a:effectLst>
                  <a:outerShdw blurRad="38100" dist="38100" dir="2700000" algn="tl">
                    <a:srgbClr val="000000">
                      <a:alpha val="43137"/>
                    </a:srgbClr>
                  </a:outerShdw>
                </a:effectLst>
                <a:latin typeface="Georgia" panose="02040502050405020303" pitchFamily="18" charset="0"/>
              </a:rPr>
              <a:t> = ½(I</a:t>
            </a:r>
            <a:r>
              <a:rPr lang="en-US" sz="2000" i="1" dirty="0" smtClean="0">
                <a:effectLst>
                  <a:outerShdw blurRad="38100" dist="38100" dir="2700000" algn="tl">
                    <a:srgbClr val="000000">
                      <a:alpha val="43137"/>
                    </a:srgbClr>
                  </a:outerShdw>
                </a:effectLst>
                <a:latin typeface="Georgia" panose="02040502050405020303" pitchFamily="18" charset="0"/>
              </a:rPr>
              <a:t>w</a:t>
            </a:r>
            <a:r>
              <a:rPr lang="en-US" sz="2000" baseline="30000" dirty="0" smtClean="0">
                <a:effectLst>
                  <a:outerShdw blurRad="38100" dist="38100" dir="2700000" algn="tl">
                    <a:srgbClr val="000000">
                      <a:alpha val="43137"/>
                    </a:srgbClr>
                  </a:outerShdw>
                </a:effectLst>
                <a:latin typeface="Georgia" panose="02040502050405020303" pitchFamily="18" charset="0"/>
              </a:rPr>
              <a:t>2</a:t>
            </a:r>
            <a:r>
              <a:rPr lang="en-US" sz="2000" dirty="0" smtClean="0">
                <a:effectLst>
                  <a:outerShdw blurRad="38100" dist="38100" dir="2700000" algn="tl">
                    <a:srgbClr val="000000">
                      <a:alpha val="43137"/>
                    </a:srgbClr>
                  </a:outerShdw>
                </a:effectLst>
                <a:latin typeface="Georgia" panose="02040502050405020303" pitchFamily="18" charset="0"/>
              </a:rPr>
              <a:t>)</a:t>
            </a:r>
            <a:r>
              <a:rPr lang="en-US" sz="2000" baseline="30000" dirty="0" smtClean="0">
                <a:effectLst>
                  <a:outerShdw blurRad="38100" dist="38100" dir="2700000" algn="tl">
                    <a:srgbClr val="000000">
                      <a:alpha val="43137"/>
                    </a:srgbClr>
                  </a:outerShdw>
                </a:effectLst>
                <a:latin typeface="Georgia" panose="02040502050405020303" pitchFamily="18" charset="0"/>
              </a:rPr>
              <a:t> </a:t>
            </a:r>
          </a:p>
          <a:p>
            <a:pPr marL="68580" indent="0" algn="ctr">
              <a:buNone/>
            </a:pPr>
            <a:r>
              <a:rPr lang="en-US" sz="2000" dirty="0">
                <a:latin typeface="Georgia" panose="02040502050405020303" pitchFamily="18" charset="0"/>
              </a:rPr>
              <a:t>Where </a:t>
            </a:r>
            <a:r>
              <a:rPr lang="en-US" sz="2000" dirty="0" err="1">
                <a:latin typeface="Georgia" panose="02040502050405020303" pitchFamily="18" charset="0"/>
              </a:rPr>
              <a:t>E</a:t>
            </a:r>
            <a:r>
              <a:rPr lang="en-US" sz="2400" baseline="-25000" dirty="0" err="1" smtClean="0">
                <a:effectLst>
                  <a:outerShdw blurRad="38100" dist="38100" dir="2700000" algn="tl">
                    <a:srgbClr val="000000">
                      <a:alpha val="43137"/>
                    </a:srgbClr>
                  </a:outerShdw>
                </a:effectLst>
                <a:latin typeface="Georgia" panose="02040502050405020303" pitchFamily="18" charset="0"/>
              </a:rPr>
              <a:t>k</a:t>
            </a:r>
            <a:r>
              <a:rPr lang="en-US" sz="2400" baseline="-25000" dirty="0" smtClean="0">
                <a:effectLst>
                  <a:outerShdw blurRad="38100" dist="38100" dir="2700000" algn="tl">
                    <a:srgbClr val="000000">
                      <a:alpha val="43137"/>
                    </a:srgbClr>
                  </a:outerShdw>
                </a:effectLst>
                <a:latin typeface="Georgia" panose="02040502050405020303" pitchFamily="18" charset="0"/>
              </a:rPr>
              <a:t> </a:t>
            </a:r>
            <a:r>
              <a:rPr lang="en-US" sz="2000" dirty="0">
                <a:latin typeface="Georgia" panose="02040502050405020303" pitchFamily="18" charset="0"/>
              </a:rPr>
              <a:t>= Energy </a:t>
            </a:r>
            <a:r>
              <a:rPr lang="en-US" sz="2000" dirty="0" smtClean="0">
                <a:latin typeface="Georgia" panose="02040502050405020303" pitchFamily="18" charset="0"/>
              </a:rPr>
              <a:t>stored in the flywheel</a:t>
            </a:r>
            <a:endParaRPr lang="en-US" sz="2000" dirty="0">
              <a:latin typeface="Georgia" panose="02040502050405020303" pitchFamily="18" charset="0"/>
            </a:endParaRPr>
          </a:p>
          <a:p>
            <a:pPr marL="68580" indent="0" algn="ctr">
              <a:buNone/>
            </a:pPr>
            <a:r>
              <a:rPr lang="en-US" sz="2000" dirty="0">
                <a:latin typeface="Georgia" panose="02040502050405020303" pitchFamily="18" charset="0"/>
              </a:rPr>
              <a:t>I = moment of inertia of the flywheel</a:t>
            </a:r>
          </a:p>
          <a:p>
            <a:pPr marL="68580" indent="0" algn="ctr">
              <a:buNone/>
            </a:pPr>
            <a:r>
              <a:rPr lang="en-US" sz="2000" i="1" dirty="0" smtClean="0">
                <a:effectLst>
                  <a:outerShdw blurRad="38100" dist="38100" dir="2700000" algn="tl">
                    <a:srgbClr val="000000">
                      <a:alpha val="43137"/>
                    </a:srgbClr>
                  </a:outerShdw>
                </a:effectLst>
                <a:latin typeface="Georgia" panose="02040502050405020303" pitchFamily="18" charset="0"/>
              </a:rPr>
              <a:t>w </a:t>
            </a:r>
            <a:r>
              <a:rPr lang="en-US" sz="2000" dirty="0" smtClean="0">
                <a:latin typeface="Georgia" panose="02040502050405020303" pitchFamily="18" charset="0"/>
              </a:rPr>
              <a:t>= </a:t>
            </a:r>
            <a:r>
              <a:rPr lang="en-US" sz="2000" dirty="0">
                <a:latin typeface="Georgia" panose="02040502050405020303" pitchFamily="18" charset="0"/>
              </a:rPr>
              <a:t>angular speed of the flywheel</a:t>
            </a:r>
          </a:p>
          <a:p>
            <a:pPr marL="0" indent="0">
              <a:buNone/>
            </a:pPr>
            <a:r>
              <a:rPr lang="en-US" sz="2000" dirty="0" smtClean="0">
                <a:latin typeface="Georgia" panose="02040502050405020303" pitchFamily="18" charset="0"/>
              </a:rPr>
              <a:t>Flywheel </a:t>
            </a:r>
            <a:r>
              <a:rPr lang="en-US" sz="2000" dirty="0">
                <a:latin typeface="Georgia" panose="02040502050405020303" pitchFamily="18" charset="0"/>
              </a:rPr>
              <a:t>is used in our model so that it keeps rotating also in the event of someone slowing down </a:t>
            </a:r>
            <a:r>
              <a:rPr lang="en-US" sz="2000" dirty="0" smtClean="0">
                <a:latin typeface="Georgia" panose="02040502050405020303" pitchFamily="18" charset="0"/>
              </a:rPr>
              <a:t>or </a:t>
            </a:r>
            <a:r>
              <a:rPr lang="en-US" sz="2000" dirty="0">
                <a:latin typeface="Georgia" panose="02040502050405020303" pitchFamily="18" charset="0"/>
              </a:rPr>
              <a:t>the driver </a:t>
            </a:r>
            <a:r>
              <a:rPr lang="en-US" sz="2000" dirty="0" smtClean="0">
                <a:latin typeface="Georgia" panose="02040502050405020303" pitchFamily="18" charset="0"/>
              </a:rPr>
              <a:t>being </a:t>
            </a:r>
            <a:r>
              <a:rPr lang="en-US" sz="2000" dirty="0">
                <a:latin typeface="Georgia" panose="02040502050405020303" pitchFamily="18" charset="0"/>
              </a:rPr>
              <a:t>changed.</a:t>
            </a:r>
          </a:p>
          <a:p>
            <a:pPr marL="0" indent="0">
              <a:buNone/>
            </a:pPr>
            <a:r>
              <a:rPr lang="en-US" sz="2000" dirty="0">
                <a:latin typeface="Georgia" panose="02040502050405020303" pitchFamily="18" charset="0"/>
              </a:rPr>
              <a:t>In </a:t>
            </a:r>
            <a:r>
              <a:rPr lang="en-US" sz="2000" dirty="0" smtClean="0">
                <a:latin typeface="Georgia" panose="02040502050405020303" pitchFamily="18" charset="0"/>
              </a:rPr>
              <a:t>our </a:t>
            </a:r>
            <a:r>
              <a:rPr lang="en-US" sz="2000" dirty="0">
                <a:latin typeface="Georgia" panose="02040502050405020303" pitchFamily="18" charset="0"/>
              </a:rPr>
              <a:t>model, pulley is used as </a:t>
            </a:r>
            <a:r>
              <a:rPr lang="en-US" sz="2000" dirty="0" smtClean="0">
                <a:latin typeface="Georgia" panose="02040502050405020303" pitchFamily="18" charset="0"/>
              </a:rPr>
              <a:t>the </a:t>
            </a:r>
            <a:r>
              <a:rPr lang="en-US" sz="2000" dirty="0">
                <a:latin typeface="Georgia" panose="02040502050405020303" pitchFamily="18" charset="0"/>
              </a:rPr>
              <a:t>flywheel so that rotational energy </a:t>
            </a:r>
            <a:r>
              <a:rPr lang="en-US" sz="2000" dirty="0" smtClean="0">
                <a:latin typeface="Georgia" panose="02040502050405020303" pitchFamily="18" charset="0"/>
              </a:rPr>
              <a:t>can be </a:t>
            </a:r>
            <a:r>
              <a:rPr lang="en-US" sz="2000" dirty="0">
                <a:latin typeface="Georgia" panose="02040502050405020303" pitchFamily="18" charset="0"/>
              </a:rPr>
              <a:t>transmitted easily and the rpm of the generating machine can be increased.</a:t>
            </a:r>
          </a:p>
          <a:p>
            <a:pPr marL="68580" indent="0">
              <a:buNone/>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p:txBody>
      </p:sp>
    </p:spTree>
    <p:extLst>
      <p:ext uri="{BB962C8B-B14F-4D97-AF65-F5344CB8AC3E}">
        <p14:creationId xmlns:p14="http://schemas.microsoft.com/office/powerpoint/2010/main" val="554308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724" y="894496"/>
            <a:ext cx="8904971" cy="5815793"/>
          </a:xfrm>
        </p:spPr>
        <p:txBody>
          <a:bodyPr>
            <a:normAutofit lnSpcReduction="10000"/>
          </a:bodyPr>
          <a:lstStyle/>
          <a:p>
            <a:pPr marL="68580" indent="0">
              <a:buNone/>
            </a:pPr>
            <a:r>
              <a:rPr lang="en-IN" sz="2400" b="1" dirty="0">
                <a:latin typeface="Georgia" panose="02040502050405020303" pitchFamily="18" charset="0"/>
              </a:rPr>
              <a:t>DC motor (as a generator)</a:t>
            </a:r>
          </a:p>
          <a:p>
            <a:pPr marL="68580" indent="0">
              <a:buNone/>
            </a:pPr>
            <a:r>
              <a:rPr lang="en-IN" sz="2400" dirty="0">
                <a:latin typeface="Georgia" panose="02040502050405020303" pitchFamily="18" charset="0"/>
              </a:rPr>
              <a:t>A DC motor is a readymade generator that generates electricity. To generate electricity, we only have to rotate the axle of the motor using an outside mechanical source of energy. In this model, DC motor is used </a:t>
            </a:r>
            <a:r>
              <a:rPr lang="en-IN" sz="2400" i="1" dirty="0">
                <a:latin typeface="Georgia" panose="02040502050405020303" pitchFamily="18" charset="0"/>
              </a:rPr>
              <a:t>to convert rotational energy from pulley to electricity</a:t>
            </a:r>
            <a:r>
              <a:rPr lang="en-IN" sz="2400" dirty="0">
                <a:latin typeface="Georgia" panose="02040502050405020303" pitchFamily="18" charset="0"/>
              </a:rPr>
              <a:t>.</a:t>
            </a:r>
          </a:p>
          <a:p>
            <a:pPr marL="68580" indent="0">
              <a:buNone/>
            </a:pPr>
            <a:endParaRPr lang="en-IN" sz="2400" b="1" dirty="0" smtClean="0">
              <a:latin typeface="Georgia" panose="02040502050405020303" pitchFamily="18" charset="0"/>
            </a:endParaRPr>
          </a:p>
          <a:p>
            <a:pPr marL="68580" indent="0">
              <a:buNone/>
            </a:pPr>
            <a:endParaRPr lang="en-IN" sz="2400" b="1" dirty="0">
              <a:latin typeface="Georgia" panose="02040502050405020303" pitchFamily="18" charset="0"/>
            </a:endParaRPr>
          </a:p>
          <a:p>
            <a:r>
              <a:rPr lang="en-US" sz="2000" dirty="0"/>
              <a:t>Avg. </a:t>
            </a:r>
            <a:r>
              <a:rPr lang="en-US" sz="2000" dirty="0" err="1"/>
              <a:t>emf</a:t>
            </a:r>
            <a:r>
              <a:rPr lang="en-US" sz="2000" dirty="0"/>
              <a:t> generated </a:t>
            </a:r>
            <a:r>
              <a:rPr lang="en-US" sz="2400" dirty="0"/>
              <a:t> = </a:t>
            </a:r>
          </a:p>
          <a:p>
            <a:pPr marL="0" indent="0">
              <a:buNone/>
            </a:pPr>
            <a:endParaRPr lang="en-US" sz="2400" dirty="0"/>
          </a:p>
          <a:p>
            <a:pPr marL="68580" indent="0">
              <a:buNone/>
            </a:pPr>
            <a:r>
              <a:rPr lang="en-US" sz="2400" dirty="0"/>
              <a:t>	</a:t>
            </a:r>
            <a:r>
              <a:rPr lang="en-US" sz="1700" dirty="0"/>
              <a:t>z – total number of armature conductors										</a:t>
            </a:r>
            <a:r>
              <a:rPr lang="en-US" sz="1700" dirty="0" smtClean="0"/>
              <a:t>c </a:t>
            </a:r>
            <a:r>
              <a:rPr lang="en-US" sz="1700" dirty="0"/>
              <a:t>– number of parallel paths through winding between positive and negative brushes		</a:t>
            </a:r>
            <a:r>
              <a:rPr lang="el-GR" sz="1700" dirty="0"/>
              <a:t>Φ</a:t>
            </a:r>
            <a:r>
              <a:rPr lang="en-US" sz="1700" dirty="0"/>
              <a:t> –useful flux per pole															p – no. of pairs of pole															N – speed of revolution(RPM)</a:t>
            </a:r>
          </a:p>
          <a:p>
            <a:pPr marL="68580" indent="0">
              <a:buNone/>
            </a:pPr>
            <a:endParaRPr lang="en-IN" sz="1700" b="1" dirty="0">
              <a:latin typeface="Georgia" panose="02040502050405020303" pitchFamily="18" charset="0"/>
            </a:endParaRPr>
          </a:p>
          <a:p>
            <a:endParaRPr lang="en-US" sz="1700" dirty="0">
              <a:latin typeface="Georgia" panose="02040502050405020303" pitchFamily="18" charset="0"/>
            </a:endParaRPr>
          </a:p>
        </p:txBody>
      </p:sp>
      <p:pic>
        <p:nvPicPr>
          <p:cNvPr id="4" name="Picture 3" descr="C:\Users\Satish kumar\Desktop\IMG_20170920_21312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5696" y="500600"/>
            <a:ext cx="2736304" cy="3096344"/>
          </a:xfrm>
          <a:prstGeom prst="rect">
            <a:avLst/>
          </a:prstGeom>
          <a:noFill/>
          <a:ln>
            <a:noFill/>
          </a:ln>
        </p:spPr>
      </p:pic>
      <p:pic>
        <p:nvPicPr>
          <p:cNvPr id="5" name="Picture 4"/>
          <p:cNvPicPr>
            <a:picLocks noChangeAspect="1"/>
          </p:cNvPicPr>
          <p:nvPr/>
        </p:nvPicPr>
        <p:blipFill>
          <a:blip r:embed="rId3"/>
          <a:stretch>
            <a:fillRect/>
          </a:stretch>
        </p:blipFill>
        <p:spPr>
          <a:xfrm>
            <a:off x="4217221" y="3784209"/>
            <a:ext cx="1263675" cy="811412"/>
          </a:xfrm>
          <a:prstGeom prst="rect">
            <a:avLst/>
          </a:prstGeom>
        </p:spPr>
      </p:pic>
    </p:spTree>
    <p:extLst>
      <p:ext uri="{BB962C8B-B14F-4D97-AF65-F5344CB8AC3E}">
        <p14:creationId xmlns:p14="http://schemas.microsoft.com/office/powerpoint/2010/main" val="3136778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1022251" y="1752157"/>
            <a:ext cx="4393811" cy="4093428"/>
          </a:xfrm>
          <a:prstGeom prst="rect">
            <a:avLst/>
          </a:prstGeom>
        </p:spPr>
        <p:txBody>
          <a:bodyPr wrap="square">
            <a:spAutoFit/>
          </a:bodyPr>
          <a:lstStyle/>
          <a:p>
            <a:pPr marL="342900" indent="-342900">
              <a:buAutoNum type="arabicParenR"/>
            </a:pPr>
            <a:r>
              <a:rPr lang="en-US" sz="2000" dirty="0" smtClean="0"/>
              <a:t>The </a:t>
            </a:r>
            <a:r>
              <a:rPr lang="en-US" sz="2000" dirty="0"/>
              <a:t>mechanism uses mechanical (rotational) energy spent on paddling to create electrical </a:t>
            </a:r>
            <a:r>
              <a:rPr lang="en-US" sz="2000" dirty="0" smtClean="0"/>
              <a:t>energy.</a:t>
            </a:r>
          </a:p>
          <a:p>
            <a:pPr marL="342900" indent="-342900">
              <a:buFontTx/>
              <a:buAutoNum type="arabicParenR"/>
            </a:pPr>
            <a:r>
              <a:rPr lang="en-US" sz="2000" dirty="0"/>
              <a:t>The flywheel is connected to the shaft of the rear wheel of a bicycle, which in turn is connected to a smaller pulley using a belt.</a:t>
            </a:r>
          </a:p>
          <a:p>
            <a:pPr marL="342900" indent="-342900">
              <a:buAutoNum type="arabicParenR"/>
            </a:pPr>
            <a:r>
              <a:rPr lang="en-US" sz="2000" dirty="0"/>
              <a:t>The smaller pulley is used to rotate the axle of the DC motor in order to generate electrical energy.</a:t>
            </a:r>
            <a:endParaRPr lang="en-US" sz="2000" dirty="0" smtClean="0"/>
          </a:p>
        </p:txBody>
      </p:sp>
      <p:sp>
        <p:nvSpPr>
          <p:cNvPr id="3" name="Rectangle 2"/>
          <p:cNvSpPr/>
          <p:nvPr/>
        </p:nvSpPr>
        <p:spPr>
          <a:xfrm>
            <a:off x="2116338" y="421083"/>
            <a:ext cx="357020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Mechanism</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207" y="2574735"/>
            <a:ext cx="3456383" cy="2448272"/>
          </a:xfrm>
          <a:prstGeom prst="rect">
            <a:avLst/>
          </a:prstGeom>
        </p:spPr>
      </p:pic>
    </p:spTree>
    <p:extLst>
      <p:ext uri="{BB962C8B-B14F-4D97-AF65-F5344CB8AC3E}">
        <p14:creationId xmlns:p14="http://schemas.microsoft.com/office/powerpoint/2010/main" val="2644924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914</TotalTime>
  <Words>689</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Georgia</vt:lpstr>
      <vt:lpstr>Monotype Corsiva</vt:lpstr>
      <vt:lpstr>Times New Roman</vt:lpstr>
      <vt:lpstr>Trebuchet MS</vt:lpstr>
      <vt:lpstr>Wingdings</vt:lpstr>
      <vt:lpstr>Wingdings 3</vt:lpstr>
      <vt:lpstr>Facet</vt:lpstr>
      <vt:lpstr>DIH Summer Project -2017</vt:lpstr>
      <vt:lpstr>Contents</vt:lpstr>
      <vt:lpstr>Abstract</vt:lpstr>
      <vt:lpstr>Introduction</vt:lpstr>
      <vt:lpstr>Model</vt:lpstr>
      <vt:lpstr>Project prototype</vt:lpstr>
      <vt:lpstr>Different Components</vt:lpstr>
      <vt:lpstr>PowerPoint Presentation</vt:lpstr>
      <vt:lpstr>PowerPoint Presentation</vt:lpstr>
      <vt:lpstr>What We Did</vt:lpstr>
      <vt:lpstr>Result</vt:lpstr>
      <vt:lpstr>Scope of the project</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dc:creator>
  <cp:lastModifiedBy>Marathi</cp:lastModifiedBy>
  <cp:revision>33</cp:revision>
  <dcterms:created xsi:type="dcterms:W3CDTF">2017-09-22T05:10:01Z</dcterms:created>
  <dcterms:modified xsi:type="dcterms:W3CDTF">2018-04-20T14:15:26Z</dcterms:modified>
</cp:coreProperties>
</file>