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drawings/drawing1.xml" ContentType="application/vnd.openxmlformats-officedocument.drawingml.chartshapes+xml"/>
  <Override PartName="/ppt/charts/chart8.xml" ContentType="application/vnd.openxmlformats-officedocument.drawingml.chart+xml"/>
  <Override PartName="/ppt/drawings/drawing2.xml" ContentType="application/vnd.openxmlformats-officedocument.drawingml.chartshapes+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3"/>
  </p:notesMasterIdLst>
  <p:sldIdLst>
    <p:sldId id="256" r:id="rId2"/>
    <p:sldId id="257" r:id="rId3"/>
    <p:sldId id="259" r:id="rId4"/>
    <p:sldId id="272" r:id="rId5"/>
    <p:sldId id="273" r:id="rId6"/>
    <p:sldId id="297" r:id="rId7"/>
    <p:sldId id="298" r:id="rId8"/>
    <p:sldId id="299" r:id="rId9"/>
    <p:sldId id="303" r:id="rId10"/>
    <p:sldId id="304" r:id="rId11"/>
    <p:sldId id="305" r:id="rId12"/>
    <p:sldId id="306" r:id="rId13"/>
    <p:sldId id="301" r:id="rId14"/>
    <p:sldId id="300" r:id="rId15"/>
    <p:sldId id="302" r:id="rId16"/>
    <p:sldId id="280" r:id="rId17"/>
    <p:sldId id="307" r:id="rId18"/>
    <p:sldId id="281" r:id="rId19"/>
    <p:sldId id="308" r:id="rId20"/>
    <p:sldId id="282" r:id="rId21"/>
    <p:sldId id="291" r:id="rId22"/>
    <p:sldId id="292" r:id="rId23"/>
    <p:sldId id="293" r:id="rId24"/>
    <p:sldId id="294" r:id="rId25"/>
    <p:sldId id="295" r:id="rId26"/>
    <p:sldId id="269" r:id="rId27"/>
    <p:sldId id="270" r:id="rId28"/>
    <p:sldId id="289" r:id="rId29"/>
    <p:sldId id="290" r:id="rId30"/>
    <p:sldId id="296" r:id="rId31"/>
    <p:sldId id="2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4" d="100"/>
          <a:sy n="74" d="100"/>
        </p:scale>
        <p:origin x="59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0"/>
          <c:order val="0"/>
          <c:tx>
            <c:strRef>
              <c:f>Sheet1!$B$1</c:f>
              <c:strCache>
                <c:ptCount val="1"/>
                <c:pt idx="0">
                  <c:v>no. of passenger </c:v>
                </c:pt>
              </c:strCache>
            </c:strRef>
          </c:tx>
          <c:cat>
            <c:numRef>
              <c:f>Sheet1!$A$2:$A$14</c:f>
              <c:numCache>
                <c:formatCode>h:mm\ AM/PM</c:formatCode>
                <c:ptCount val="13"/>
                <c:pt idx="0">
                  <c:v>0.57500000000000029</c:v>
                </c:pt>
                <c:pt idx="1">
                  <c:v>0.57847222222222217</c:v>
                </c:pt>
                <c:pt idx="2">
                  <c:v>0.58194444444444471</c:v>
                </c:pt>
                <c:pt idx="3">
                  <c:v>0.58541666666666647</c:v>
                </c:pt>
                <c:pt idx="4">
                  <c:v>0.58888888888888902</c:v>
                </c:pt>
                <c:pt idx="5">
                  <c:v>0.59236111111111101</c:v>
                </c:pt>
                <c:pt idx="6">
                  <c:v>0.59583333333333344</c:v>
                </c:pt>
                <c:pt idx="7">
                  <c:v>0.59930555555555565</c:v>
                </c:pt>
                <c:pt idx="8">
                  <c:v>0.60277777777777775</c:v>
                </c:pt>
                <c:pt idx="9">
                  <c:v>0.60625000000000029</c:v>
                </c:pt>
                <c:pt idx="10">
                  <c:v>0.60972222222222239</c:v>
                </c:pt>
                <c:pt idx="11">
                  <c:v>0.61319444444444482</c:v>
                </c:pt>
                <c:pt idx="12">
                  <c:v>0.6166666666666667</c:v>
                </c:pt>
              </c:numCache>
            </c:numRef>
          </c:cat>
          <c:val>
            <c:numRef>
              <c:f>Sheet1!$B$2:$B$14</c:f>
              <c:numCache>
                <c:formatCode>General</c:formatCode>
                <c:ptCount val="13"/>
                <c:pt idx="0">
                  <c:v>5</c:v>
                </c:pt>
                <c:pt idx="1">
                  <c:v>5</c:v>
                </c:pt>
                <c:pt idx="2">
                  <c:v>5</c:v>
                </c:pt>
                <c:pt idx="3">
                  <c:v>0</c:v>
                </c:pt>
                <c:pt idx="4">
                  <c:v>5</c:v>
                </c:pt>
                <c:pt idx="5">
                  <c:v>14</c:v>
                </c:pt>
                <c:pt idx="6">
                  <c:v>0</c:v>
                </c:pt>
                <c:pt idx="7">
                  <c:v>7</c:v>
                </c:pt>
                <c:pt idx="8">
                  <c:v>0</c:v>
                </c:pt>
                <c:pt idx="9">
                  <c:v>7</c:v>
                </c:pt>
                <c:pt idx="10">
                  <c:v>5</c:v>
                </c:pt>
                <c:pt idx="11">
                  <c:v>4</c:v>
                </c:pt>
                <c:pt idx="12">
                  <c:v>9</c:v>
                </c:pt>
              </c:numCache>
            </c:numRef>
          </c:val>
          <c:smooth val="0"/>
        </c:ser>
        <c:dLbls>
          <c:showLegendKey val="0"/>
          <c:showVal val="0"/>
          <c:showCatName val="0"/>
          <c:showSerName val="0"/>
          <c:showPercent val="0"/>
          <c:showBubbleSize val="0"/>
        </c:dLbls>
        <c:marker val="1"/>
        <c:smooth val="0"/>
        <c:axId val="-440619648"/>
        <c:axId val="-440618560"/>
      </c:lineChart>
      <c:catAx>
        <c:axId val="-440619648"/>
        <c:scaling>
          <c:orientation val="minMax"/>
        </c:scaling>
        <c:delete val="0"/>
        <c:axPos val="b"/>
        <c:numFmt formatCode="h:mm\ AM/PM" sourceLinked="1"/>
        <c:majorTickMark val="out"/>
        <c:minorTickMark val="none"/>
        <c:tickLblPos val="nextTo"/>
        <c:crossAx val="-440618560"/>
        <c:crosses val="autoZero"/>
        <c:auto val="1"/>
        <c:lblAlgn val="ctr"/>
        <c:lblOffset val="100"/>
        <c:noMultiLvlLbl val="0"/>
      </c:catAx>
      <c:valAx>
        <c:axId val="-440618560"/>
        <c:scaling>
          <c:orientation val="minMax"/>
        </c:scaling>
        <c:delete val="0"/>
        <c:axPos val="l"/>
        <c:majorGridlines/>
        <c:numFmt formatCode="General" sourceLinked="1"/>
        <c:majorTickMark val="out"/>
        <c:minorTickMark val="none"/>
        <c:tickLblPos val="nextTo"/>
        <c:crossAx val="-44061964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no. of </a:t>
            </a:r>
            <a:r>
              <a:rPr lang="en-US" dirty="0" smtClean="0"/>
              <a:t>passenger</a:t>
            </a:r>
            <a:endParaRPr lang="en-US" dirty="0"/>
          </a:p>
        </c:rich>
      </c:tx>
      <c:layout/>
      <c:overlay val="0"/>
    </c:title>
    <c:autoTitleDeleted val="0"/>
    <c:plotArea>
      <c:layout/>
      <c:lineChart>
        <c:grouping val="standard"/>
        <c:varyColors val="0"/>
        <c:ser>
          <c:idx val="0"/>
          <c:order val="0"/>
          <c:tx>
            <c:strRef>
              <c:f>Sheet1!$B$1</c:f>
              <c:strCache>
                <c:ptCount val="1"/>
                <c:pt idx="0">
                  <c:v>no. of passanger</c:v>
                </c:pt>
              </c:strCache>
            </c:strRef>
          </c:tx>
          <c:cat>
            <c:numRef>
              <c:f>Sheet1!$A$2:$A$10</c:f>
              <c:numCache>
                <c:formatCode>h:mm\ AM/PM</c:formatCode>
                <c:ptCount val="9"/>
                <c:pt idx="0">
                  <c:v>0.37916666666666687</c:v>
                </c:pt>
                <c:pt idx="1">
                  <c:v>0.38263888888888903</c:v>
                </c:pt>
                <c:pt idx="2">
                  <c:v>0.38611111111111118</c:v>
                </c:pt>
                <c:pt idx="3">
                  <c:v>0.38958333333333345</c:v>
                </c:pt>
                <c:pt idx="4">
                  <c:v>0.39305555555555566</c:v>
                </c:pt>
                <c:pt idx="5">
                  <c:v>0.39652777777777803</c:v>
                </c:pt>
                <c:pt idx="6">
                  <c:v>0.40000000000000008</c:v>
                </c:pt>
                <c:pt idx="7">
                  <c:v>0.4034722222222224</c:v>
                </c:pt>
                <c:pt idx="8">
                  <c:v>0.40694444444444461</c:v>
                </c:pt>
              </c:numCache>
            </c:numRef>
          </c:cat>
          <c:val>
            <c:numRef>
              <c:f>Sheet1!$B$2:$B$10</c:f>
              <c:numCache>
                <c:formatCode>General</c:formatCode>
                <c:ptCount val="9"/>
                <c:pt idx="0">
                  <c:v>5</c:v>
                </c:pt>
                <c:pt idx="1">
                  <c:v>20</c:v>
                </c:pt>
                <c:pt idx="2">
                  <c:v>5</c:v>
                </c:pt>
                <c:pt idx="3">
                  <c:v>8</c:v>
                </c:pt>
                <c:pt idx="4">
                  <c:v>10</c:v>
                </c:pt>
                <c:pt idx="5">
                  <c:v>5</c:v>
                </c:pt>
                <c:pt idx="6">
                  <c:v>12</c:v>
                </c:pt>
                <c:pt idx="7">
                  <c:v>0</c:v>
                </c:pt>
                <c:pt idx="8">
                  <c:v>11</c:v>
                </c:pt>
              </c:numCache>
            </c:numRef>
          </c:val>
          <c:smooth val="0"/>
        </c:ser>
        <c:dLbls>
          <c:showLegendKey val="0"/>
          <c:showVal val="0"/>
          <c:showCatName val="0"/>
          <c:showSerName val="0"/>
          <c:showPercent val="0"/>
          <c:showBubbleSize val="0"/>
        </c:dLbls>
        <c:marker val="1"/>
        <c:smooth val="0"/>
        <c:axId val="-477627520"/>
        <c:axId val="-477626976"/>
      </c:lineChart>
      <c:catAx>
        <c:axId val="-477627520"/>
        <c:scaling>
          <c:orientation val="minMax"/>
        </c:scaling>
        <c:delete val="0"/>
        <c:axPos val="b"/>
        <c:numFmt formatCode="h:mm\ AM/PM" sourceLinked="1"/>
        <c:majorTickMark val="out"/>
        <c:minorTickMark val="none"/>
        <c:tickLblPos val="nextTo"/>
        <c:crossAx val="-477626976"/>
        <c:crosses val="autoZero"/>
        <c:auto val="1"/>
        <c:lblAlgn val="ctr"/>
        <c:lblOffset val="100"/>
        <c:noMultiLvlLbl val="0"/>
      </c:catAx>
      <c:valAx>
        <c:axId val="-477626976"/>
        <c:scaling>
          <c:orientation val="minMax"/>
        </c:scaling>
        <c:delete val="0"/>
        <c:axPos val="l"/>
        <c:majorGridlines/>
        <c:numFmt formatCode="General" sourceLinked="1"/>
        <c:majorTickMark val="out"/>
        <c:minorTickMark val="none"/>
        <c:tickLblPos val="nextTo"/>
        <c:crossAx val="-47762752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0"/>
          <c:order val="0"/>
          <c:tx>
            <c:strRef>
              <c:f>Sheet1!$B$1</c:f>
              <c:strCache>
                <c:ptCount val="1"/>
                <c:pt idx="0">
                  <c:v>no. of passenger</c:v>
                </c:pt>
              </c:strCache>
            </c:strRef>
          </c:tx>
          <c:cat>
            <c:numRef>
              <c:f>Sheet1!$A$2:$A$13</c:f>
              <c:numCache>
                <c:formatCode>h:mm\ AM/PM</c:formatCode>
                <c:ptCount val="12"/>
                <c:pt idx="0">
                  <c:v>0.65277777777777801</c:v>
                </c:pt>
                <c:pt idx="1">
                  <c:v>0.65625000000000022</c:v>
                </c:pt>
                <c:pt idx="2">
                  <c:v>0.65972222222222243</c:v>
                </c:pt>
                <c:pt idx="3">
                  <c:v>0.66319444444444475</c:v>
                </c:pt>
                <c:pt idx="4">
                  <c:v>0.66666666666666663</c:v>
                </c:pt>
                <c:pt idx="5">
                  <c:v>0.67013888888888906</c:v>
                </c:pt>
                <c:pt idx="6">
                  <c:v>0.6736111111111116</c:v>
                </c:pt>
                <c:pt idx="7">
                  <c:v>0.67708333333333381</c:v>
                </c:pt>
                <c:pt idx="8">
                  <c:v>0.68055555555555569</c:v>
                </c:pt>
                <c:pt idx="9">
                  <c:v>0.68402777777777779</c:v>
                </c:pt>
                <c:pt idx="10">
                  <c:v>0.6875</c:v>
                </c:pt>
                <c:pt idx="11">
                  <c:v>0.69097222222222221</c:v>
                </c:pt>
              </c:numCache>
            </c:numRef>
          </c:cat>
          <c:val>
            <c:numRef>
              <c:f>Sheet1!$B$2:$B$13</c:f>
              <c:numCache>
                <c:formatCode>General</c:formatCode>
                <c:ptCount val="12"/>
                <c:pt idx="0">
                  <c:v>0</c:v>
                </c:pt>
                <c:pt idx="1">
                  <c:v>0</c:v>
                </c:pt>
                <c:pt idx="2">
                  <c:v>5</c:v>
                </c:pt>
                <c:pt idx="3">
                  <c:v>5</c:v>
                </c:pt>
                <c:pt idx="4">
                  <c:v>6</c:v>
                </c:pt>
                <c:pt idx="5">
                  <c:v>5</c:v>
                </c:pt>
                <c:pt idx="6">
                  <c:v>5</c:v>
                </c:pt>
                <c:pt idx="7">
                  <c:v>5</c:v>
                </c:pt>
                <c:pt idx="8">
                  <c:v>5</c:v>
                </c:pt>
                <c:pt idx="9">
                  <c:v>0</c:v>
                </c:pt>
                <c:pt idx="10">
                  <c:v>10</c:v>
                </c:pt>
                <c:pt idx="11">
                  <c:v>0</c:v>
                </c:pt>
              </c:numCache>
            </c:numRef>
          </c:val>
          <c:smooth val="0"/>
        </c:ser>
        <c:dLbls>
          <c:showLegendKey val="0"/>
          <c:showVal val="0"/>
          <c:showCatName val="0"/>
          <c:showSerName val="0"/>
          <c:showPercent val="0"/>
          <c:showBubbleSize val="0"/>
        </c:dLbls>
        <c:marker val="1"/>
        <c:smooth val="0"/>
        <c:axId val="-477626432"/>
        <c:axId val="-477631328"/>
      </c:lineChart>
      <c:catAx>
        <c:axId val="-477626432"/>
        <c:scaling>
          <c:orientation val="minMax"/>
        </c:scaling>
        <c:delete val="0"/>
        <c:axPos val="b"/>
        <c:numFmt formatCode="h:mm\ AM/PM" sourceLinked="1"/>
        <c:majorTickMark val="out"/>
        <c:minorTickMark val="none"/>
        <c:tickLblPos val="nextTo"/>
        <c:crossAx val="-477631328"/>
        <c:crosses val="autoZero"/>
        <c:auto val="1"/>
        <c:lblAlgn val="ctr"/>
        <c:lblOffset val="100"/>
        <c:noMultiLvlLbl val="0"/>
      </c:catAx>
      <c:valAx>
        <c:axId val="-477631328"/>
        <c:scaling>
          <c:orientation val="minMax"/>
        </c:scaling>
        <c:delete val="0"/>
        <c:axPos val="l"/>
        <c:majorGridlines/>
        <c:numFmt formatCode="General" sourceLinked="1"/>
        <c:majorTickMark val="out"/>
        <c:minorTickMark val="none"/>
        <c:tickLblPos val="nextTo"/>
        <c:crossAx val="-47762643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no. of passenger</c:v>
                </c:pt>
              </c:strCache>
            </c:strRef>
          </c:tx>
          <c:cat>
            <c:numRef>
              <c:f>Sheet1!$A$2:$A$11</c:f>
              <c:numCache>
                <c:formatCode>h:mm\ AM/PM</c:formatCode>
                <c:ptCount val="10"/>
                <c:pt idx="0">
                  <c:v>0.65138888888888913</c:v>
                </c:pt>
                <c:pt idx="1">
                  <c:v>0.65972222222222243</c:v>
                </c:pt>
                <c:pt idx="2">
                  <c:v>0.66319444444444475</c:v>
                </c:pt>
                <c:pt idx="3">
                  <c:v>0.66666666666666663</c:v>
                </c:pt>
                <c:pt idx="4">
                  <c:v>0.67013888888888906</c:v>
                </c:pt>
                <c:pt idx="5">
                  <c:v>0.67708333333333381</c:v>
                </c:pt>
                <c:pt idx="6">
                  <c:v>0.68055555555555569</c:v>
                </c:pt>
                <c:pt idx="7">
                  <c:v>0.68402777777777779</c:v>
                </c:pt>
                <c:pt idx="8">
                  <c:v>0.69097222222222221</c:v>
                </c:pt>
                <c:pt idx="9">
                  <c:v>0.69444444444444464</c:v>
                </c:pt>
              </c:numCache>
            </c:numRef>
          </c:cat>
          <c:val>
            <c:numRef>
              <c:f>Sheet1!$B$2:$B$11</c:f>
              <c:numCache>
                <c:formatCode>General</c:formatCode>
                <c:ptCount val="10"/>
                <c:pt idx="0">
                  <c:v>0</c:v>
                </c:pt>
                <c:pt idx="1">
                  <c:v>0</c:v>
                </c:pt>
                <c:pt idx="2">
                  <c:v>3</c:v>
                </c:pt>
                <c:pt idx="3">
                  <c:v>3</c:v>
                </c:pt>
                <c:pt idx="4">
                  <c:v>0</c:v>
                </c:pt>
                <c:pt idx="5">
                  <c:v>0</c:v>
                </c:pt>
                <c:pt idx="6">
                  <c:v>4</c:v>
                </c:pt>
                <c:pt idx="7">
                  <c:v>6</c:v>
                </c:pt>
                <c:pt idx="8">
                  <c:v>4</c:v>
                </c:pt>
                <c:pt idx="9">
                  <c:v>1</c:v>
                </c:pt>
              </c:numCache>
            </c:numRef>
          </c:val>
          <c:smooth val="0"/>
        </c:ser>
        <c:dLbls>
          <c:showLegendKey val="0"/>
          <c:showVal val="0"/>
          <c:showCatName val="0"/>
          <c:showSerName val="0"/>
          <c:showPercent val="0"/>
          <c:showBubbleSize val="0"/>
        </c:dLbls>
        <c:marker val="1"/>
        <c:smooth val="0"/>
        <c:axId val="-477629696"/>
        <c:axId val="-477629152"/>
      </c:lineChart>
      <c:catAx>
        <c:axId val="-477629696"/>
        <c:scaling>
          <c:orientation val="minMax"/>
        </c:scaling>
        <c:delete val="0"/>
        <c:axPos val="b"/>
        <c:numFmt formatCode="h:mm\ AM/PM" sourceLinked="1"/>
        <c:majorTickMark val="out"/>
        <c:minorTickMark val="none"/>
        <c:tickLblPos val="nextTo"/>
        <c:crossAx val="-477629152"/>
        <c:crosses val="autoZero"/>
        <c:auto val="1"/>
        <c:lblAlgn val="ctr"/>
        <c:lblOffset val="100"/>
        <c:noMultiLvlLbl val="0"/>
      </c:catAx>
      <c:valAx>
        <c:axId val="-477629152"/>
        <c:scaling>
          <c:orientation val="minMax"/>
        </c:scaling>
        <c:delete val="0"/>
        <c:axPos val="l"/>
        <c:majorGridlines/>
        <c:numFmt formatCode="General" sourceLinked="1"/>
        <c:majorTickMark val="out"/>
        <c:minorTickMark val="none"/>
        <c:tickLblPos val="nextTo"/>
        <c:crossAx val="-477629696"/>
        <c:crosses val="autoZero"/>
        <c:crossBetween val="between"/>
      </c:valAx>
    </c:plotArea>
    <c:legend>
      <c:legendPos val="r"/>
      <c:layout/>
      <c:overlay val="0"/>
    </c:legend>
    <c:plotVisOnly val="1"/>
    <c:dispBlanksAs val="zero"/>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no of </a:t>
            </a:r>
            <a:r>
              <a:rPr lang="en-US" dirty="0" smtClean="0"/>
              <a:t>passenger</a:t>
            </a:r>
            <a:endParaRPr lang="en-US" dirty="0"/>
          </a:p>
        </c:rich>
      </c:tx>
      <c:layout/>
      <c:overlay val="0"/>
    </c:title>
    <c:autoTitleDeleted val="0"/>
    <c:plotArea>
      <c:layout/>
      <c:lineChart>
        <c:grouping val="standard"/>
        <c:varyColors val="0"/>
        <c:ser>
          <c:idx val="0"/>
          <c:order val="0"/>
          <c:tx>
            <c:strRef>
              <c:f>Sheet1!$B$1</c:f>
              <c:strCache>
                <c:ptCount val="1"/>
                <c:pt idx="0">
                  <c:v>no of passenger</c:v>
                </c:pt>
              </c:strCache>
            </c:strRef>
          </c:tx>
          <c:cat>
            <c:numRef>
              <c:f>Sheet1!$A$2:$A$7</c:f>
              <c:numCache>
                <c:formatCode>h:mm\ AM/PM</c:formatCode>
                <c:ptCount val="6"/>
                <c:pt idx="0">
                  <c:v>0.57152777777777752</c:v>
                </c:pt>
                <c:pt idx="1">
                  <c:v>0.57500000000000029</c:v>
                </c:pt>
                <c:pt idx="2">
                  <c:v>0.57847222222222217</c:v>
                </c:pt>
                <c:pt idx="3">
                  <c:v>0.5819444444444446</c:v>
                </c:pt>
                <c:pt idx="4">
                  <c:v>0.58541666666666636</c:v>
                </c:pt>
                <c:pt idx="5">
                  <c:v>0.58888888888888891</c:v>
                </c:pt>
              </c:numCache>
            </c:numRef>
          </c:cat>
          <c:val>
            <c:numRef>
              <c:f>Sheet1!$B$2:$B$7</c:f>
              <c:numCache>
                <c:formatCode>General</c:formatCode>
                <c:ptCount val="6"/>
                <c:pt idx="0">
                  <c:v>8</c:v>
                </c:pt>
                <c:pt idx="1">
                  <c:v>9</c:v>
                </c:pt>
                <c:pt idx="2">
                  <c:v>7</c:v>
                </c:pt>
                <c:pt idx="3">
                  <c:v>0</c:v>
                </c:pt>
                <c:pt idx="4">
                  <c:v>5</c:v>
                </c:pt>
                <c:pt idx="5">
                  <c:v>5</c:v>
                </c:pt>
              </c:numCache>
            </c:numRef>
          </c:val>
          <c:smooth val="0"/>
        </c:ser>
        <c:dLbls>
          <c:showLegendKey val="0"/>
          <c:showVal val="0"/>
          <c:showCatName val="0"/>
          <c:showSerName val="0"/>
          <c:showPercent val="0"/>
          <c:showBubbleSize val="0"/>
        </c:dLbls>
        <c:marker val="1"/>
        <c:smooth val="0"/>
        <c:axId val="-477632960"/>
        <c:axId val="-477630784"/>
      </c:lineChart>
      <c:catAx>
        <c:axId val="-477632960"/>
        <c:scaling>
          <c:orientation val="minMax"/>
        </c:scaling>
        <c:delete val="0"/>
        <c:axPos val="b"/>
        <c:numFmt formatCode="h:mm\ AM/PM" sourceLinked="1"/>
        <c:majorTickMark val="out"/>
        <c:minorTickMark val="none"/>
        <c:tickLblPos val="nextTo"/>
        <c:crossAx val="-477630784"/>
        <c:crosses val="autoZero"/>
        <c:auto val="1"/>
        <c:lblAlgn val="ctr"/>
        <c:lblOffset val="100"/>
        <c:noMultiLvlLbl val="0"/>
      </c:catAx>
      <c:valAx>
        <c:axId val="-477630784"/>
        <c:scaling>
          <c:orientation val="minMax"/>
        </c:scaling>
        <c:delete val="0"/>
        <c:axPos val="l"/>
        <c:majorGridlines/>
        <c:numFmt formatCode="General" sourceLinked="1"/>
        <c:majorTickMark val="out"/>
        <c:minorTickMark val="none"/>
        <c:tickLblPos val="nextTo"/>
        <c:crossAx val="-47763296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no. of </a:t>
            </a:r>
            <a:r>
              <a:rPr lang="en-US" dirty="0" smtClean="0"/>
              <a:t>passenger</a:t>
            </a:r>
            <a:endParaRPr lang="en-US" dirty="0"/>
          </a:p>
        </c:rich>
      </c:tx>
      <c:layout/>
      <c:overlay val="0"/>
    </c:title>
    <c:autoTitleDeleted val="0"/>
    <c:plotArea>
      <c:layout/>
      <c:lineChart>
        <c:grouping val="standard"/>
        <c:varyColors val="0"/>
        <c:ser>
          <c:idx val="0"/>
          <c:order val="0"/>
          <c:tx>
            <c:strRef>
              <c:f>Sheet1!$B$1</c:f>
              <c:strCache>
                <c:ptCount val="1"/>
                <c:pt idx="0">
                  <c:v>no. of pessenger</c:v>
                </c:pt>
              </c:strCache>
            </c:strRef>
          </c:tx>
          <c:cat>
            <c:numRef>
              <c:f>Sheet1!$A$2:$A$11</c:f>
              <c:numCache>
                <c:formatCode>h:mm\ AM/PM</c:formatCode>
                <c:ptCount val="10"/>
                <c:pt idx="0">
                  <c:v>0.60763888888888928</c:v>
                </c:pt>
                <c:pt idx="1">
                  <c:v>0.61111111111111105</c:v>
                </c:pt>
                <c:pt idx="2">
                  <c:v>0.61458333333333359</c:v>
                </c:pt>
                <c:pt idx="3">
                  <c:v>0.61805555555555591</c:v>
                </c:pt>
                <c:pt idx="4">
                  <c:v>0.62152777777777779</c:v>
                </c:pt>
                <c:pt idx="5">
                  <c:v>0.62500000000000022</c:v>
                </c:pt>
                <c:pt idx="6">
                  <c:v>0.62847222222222221</c:v>
                </c:pt>
                <c:pt idx="7">
                  <c:v>0.63194444444444475</c:v>
                </c:pt>
                <c:pt idx="8">
                  <c:v>0.63541666666666652</c:v>
                </c:pt>
                <c:pt idx="9">
                  <c:v>0.63888888888888928</c:v>
                </c:pt>
              </c:numCache>
            </c:numRef>
          </c:cat>
          <c:val>
            <c:numRef>
              <c:f>Sheet1!$B$2:$B$11</c:f>
              <c:numCache>
                <c:formatCode>General</c:formatCode>
                <c:ptCount val="10"/>
                <c:pt idx="0">
                  <c:v>4</c:v>
                </c:pt>
                <c:pt idx="1">
                  <c:v>13</c:v>
                </c:pt>
                <c:pt idx="2">
                  <c:v>38</c:v>
                </c:pt>
                <c:pt idx="3">
                  <c:v>10</c:v>
                </c:pt>
                <c:pt idx="4">
                  <c:v>10</c:v>
                </c:pt>
                <c:pt idx="5">
                  <c:v>15</c:v>
                </c:pt>
                <c:pt idx="6">
                  <c:v>10</c:v>
                </c:pt>
                <c:pt idx="7">
                  <c:v>10</c:v>
                </c:pt>
                <c:pt idx="8">
                  <c:v>9</c:v>
                </c:pt>
                <c:pt idx="9">
                  <c:v>15</c:v>
                </c:pt>
              </c:numCache>
            </c:numRef>
          </c:val>
          <c:smooth val="0"/>
        </c:ser>
        <c:dLbls>
          <c:showLegendKey val="0"/>
          <c:showVal val="0"/>
          <c:showCatName val="0"/>
          <c:showSerName val="0"/>
          <c:showPercent val="0"/>
          <c:showBubbleSize val="0"/>
        </c:dLbls>
        <c:marker val="1"/>
        <c:smooth val="0"/>
        <c:axId val="-477630240"/>
        <c:axId val="-477632416"/>
      </c:lineChart>
      <c:catAx>
        <c:axId val="-477630240"/>
        <c:scaling>
          <c:orientation val="minMax"/>
        </c:scaling>
        <c:delete val="0"/>
        <c:axPos val="b"/>
        <c:numFmt formatCode="h:mm\ AM/PM" sourceLinked="1"/>
        <c:majorTickMark val="out"/>
        <c:minorTickMark val="none"/>
        <c:tickLblPos val="nextTo"/>
        <c:crossAx val="-477632416"/>
        <c:crosses val="autoZero"/>
        <c:auto val="1"/>
        <c:lblAlgn val="ctr"/>
        <c:lblOffset val="100"/>
        <c:noMultiLvlLbl val="0"/>
      </c:catAx>
      <c:valAx>
        <c:axId val="-477632416"/>
        <c:scaling>
          <c:orientation val="minMax"/>
        </c:scaling>
        <c:delete val="0"/>
        <c:axPos val="l"/>
        <c:majorGridlines/>
        <c:numFmt formatCode="General" sourceLinked="1"/>
        <c:majorTickMark val="out"/>
        <c:minorTickMark val="none"/>
        <c:tickLblPos val="nextTo"/>
        <c:crossAx val="-47763024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Sales</c:v>
                </c:pt>
              </c:strCache>
            </c:strRef>
          </c:tx>
          <c:explosion val="25"/>
          <c:cat>
            <c:strRef>
              <c:f>Sheet1!$A$2:$A$3</c:f>
              <c:strCache>
                <c:ptCount val="2"/>
                <c:pt idx="0">
                  <c:v>Android user</c:v>
                </c:pt>
                <c:pt idx="1">
                  <c:v>Not android user</c:v>
                </c:pt>
              </c:strCache>
            </c:strRef>
          </c:cat>
          <c:val>
            <c:numRef>
              <c:f>Sheet1!$B$2:$B$3</c:f>
              <c:numCache>
                <c:formatCode>General</c:formatCode>
                <c:ptCount val="2"/>
                <c:pt idx="0">
                  <c:v>3</c:v>
                </c:pt>
                <c:pt idx="1">
                  <c:v>6</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Sales</c:v>
                </c:pt>
              </c:strCache>
            </c:strRef>
          </c:tx>
          <c:explosion val="25"/>
          <c:cat>
            <c:strRef>
              <c:f>Sheet1!$A$2:$A$3</c:f>
              <c:strCache>
                <c:ptCount val="2"/>
                <c:pt idx="0">
                  <c:v>Android user</c:v>
                </c:pt>
                <c:pt idx="1">
                  <c:v>Not android user</c:v>
                </c:pt>
              </c:strCache>
            </c:strRef>
          </c:cat>
          <c:val>
            <c:numRef>
              <c:f>Sheet1!$B$2:$B$3</c:f>
              <c:numCache>
                <c:formatCode>General</c:formatCode>
                <c:ptCount val="2"/>
                <c:pt idx="0">
                  <c:v>8</c:v>
                </c:pt>
                <c:pt idx="1">
                  <c:v>14</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spPr>
        <a:solidFill>
          <a:schemeClr val="accent1"/>
        </a:solidFill>
      </c:spPr>
    </c:floor>
    <c:sideWall>
      <c:thickness val="0"/>
    </c:sideWall>
    <c:backWall>
      <c:thickness val="0"/>
    </c:backWall>
    <c:plotArea>
      <c:layout/>
      <c:bar3DChart>
        <c:barDir val="col"/>
        <c:grouping val="clustered"/>
        <c:varyColors val="0"/>
        <c:ser>
          <c:idx val="3"/>
          <c:order val="0"/>
          <c:tx>
            <c:strRef>
              <c:f>Sheet1!$B$1</c:f>
              <c:strCache>
                <c:ptCount val="1"/>
                <c:pt idx="0">
                  <c:v>Round per day</c:v>
                </c:pt>
              </c:strCache>
            </c:strRef>
          </c:tx>
          <c:invertIfNegative val="0"/>
          <c:cat>
            <c:strRef>
              <c:f>Sheet1!$A$2:$A$5</c:f>
              <c:strCache>
                <c:ptCount val="4"/>
                <c:pt idx="0">
                  <c:v>2 to 3</c:v>
                </c:pt>
                <c:pt idx="1">
                  <c:v>3 to 4</c:v>
                </c:pt>
                <c:pt idx="2">
                  <c:v>4 to 5</c:v>
                </c:pt>
                <c:pt idx="3">
                  <c:v>8 to 10</c:v>
                </c:pt>
              </c:strCache>
            </c:strRef>
          </c:cat>
          <c:val>
            <c:numRef>
              <c:f>Sheet1!$B$2:$B$5</c:f>
              <c:numCache>
                <c:formatCode>General</c:formatCode>
                <c:ptCount val="4"/>
                <c:pt idx="0">
                  <c:v>2</c:v>
                </c:pt>
                <c:pt idx="1">
                  <c:v>2</c:v>
                </c:pt>
                <c:pt idx="2">
                  <c:v>4</c:v>
                </c:pt>
                <c:pt idx="3">
                  <c:v>2</c:v>
                </c:pt>
              </c:numCache>
            </c:numRef>
          </c:val>
        </c:ser>
        <c:ser>
          <c:idx val="4"/>
          <c:order val="1"/>
          <c:tx>
            <c:strRef>
              <c:f>Sheet1!$C$1</c:f>
              <c:strCache>
                <c:ptCount val="1"/>
              </c:strCache>
            </c:strRef>
          </c:tx>
          <c:invertIfNegative val="0"/>
          <c:cat>
            <c:strRef>
              <c:f>Sheet1!$A$2:$A$5</c:f>
              <c:strCache>
                <c:ptCount val="4"/>
                <c:pt idx="0">
                  <c:v>2 to 3</c:v>
                </c:pt>
                <c:pt idx="1">
                  <c:v>3 to 4</c:v>
                </c:pt>
                <c:pt idx="2">
                  <c:v>4 to 5</c:v>
                </c:pt>
                <c:pt idx="3">
                  <c:v>8 to 10</c:v>
                </c:pt>
              </c:strCache>
            </c:strRef>
          </c:cat>
          <c:val>
            <c:numRef>
              <c:f>Sheet1!$C$2:$C$5</c:f>
              <c:numCache>
                <c:formatCode>General</c:formatCode>
                <c:ptCount val="4"/>
              </c:numCache>
            </c:numRef>
          </c:val>
        </c:ser>
        <c:ser>
          <c:idx val="5"/>
          <c:order val="2"/>
          <c:tx>
            <c:strRef>
              <c:f>Sheet1!$D$1</c:f>
              <c:strCache>
                <c:ptCount val="1"/>
              </c:strCache>
            </c:strRef>
          </c:tx>
          <c:invertIfNegative val="0"/>
          <c:cat>
            <c:strRef>
              <c:f>Sheet1!$A$2:$A$5</c:f>
              <c:strCache>
                <c:ptCount val="4"/>
                <c:pt idx="0">
                  <c:v>2 to 3</c:v>
                </c:pt>
                <c:pt idx="1">
                  <c:v>3 to 4</c:v>
                </c:pt>
                <c:pt idx="2">
                  <c:v>4 to 5</c:v>
                </c:pt>
                <c:pt idx="3">
                  <c:v>8 to 10</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shape val="cone"/>
        <c:axId val="-402155584"/>
        <c:axId val="-402159392"/>
        <c:axId val="0"/>
      </c:bar3DChart>
      <c:catAx>
        <c:axId val="-402155584"/>
        <c:scaling>
          <c:orientation val="minMax"/>
        </c:scaling>
        <c:delete val="0"/>
        <c:axPos val="b"/>
        <c:numFmt formatCode="General" sourceLinked="0"/>
        <c:majorTickMark val="out"/>
        <c:minorTickMark val="none"/>
        <c:tickLblPos val="nextTo"/>
        <c:crossAx val="-402159392"/>
        <c:crosses val="autoZero"/>
        <c:auto val="1"/>
        <c:lblAlgn val="ctr"/>
        <c:lblOffset val="100"/>
        <c:noMultiLvlLbl val="0"/>
      </c:catAx>
      <c:valAx>
        <c:axId val="-402159392"/>
        <c:scaling>
          <c:orientation val="minMax"/>
        </c:scaling>
        <c:delete val="0"/>
        <c:axPos val="l"/>
        <c:majorGridlines/>
        <c:numFmt formatCode="General" sourceLinked="1"/>
        <c:majorTickMark val="out"/>
        <c:minorTickMark val="none"/>
        <c:tickLblPos val="nextTo"/>
        <c:crossAx val="-402155584"/>
        <c:crosses val="autoZero"/>
        <c:crossBetween val="between"/>
      </c:valAx>
    </c:plotArea>
    <c:legend>
      <c:legendPos val="r"/>
      <c:legendEntry>
        <c:idx val="1"/>
        <c:delete val="1"/>
      </c:legendEntry>
      <c:legendEntry>
        <c:idx val="2"/>
        <c:delete val="1"/>
      </c:legendEntry>
      <c:layout/>
      <c:overlay val="0"/>
    </c:legend>
    <c:plotVisOnly val="1"/>
    <c:dispBlanksAs val="gap"/>
    <c:showDLblsOverMax val="0"/>
  </c:chart>
  <c:txPr>
    <a:bodyPr/>
    <a:lstStyle/>
    <a:p>
      <a:pPr>
        <a:defRPr sz="18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0.22078</cdr:x>
      <cdr:y>0.53351</cdr:y>
    </cdr:from>
    <cdr:to>
      <cdr:x>0.32715</cdr:x>
      <cdr:y>0.75121</cdr:y>
    </cdr:to>
    <cdr:sp macro="" textlink="">
      <cdr:nvSpPr>
        <cdr:cNvPr id="2" name="TextBox 1"/>
        <cdr:cNvSpPr txBox="1"/>
      </cdr:nvSpPr>
      <cdr:spPr>
        <a:xfrm xmlns:a="http://schemas.openxmlformats.org/drawingml/2006/main">
          <a:off x="1897912" y="224092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smtClean="0"/>
            <a:t>66.67%</a:t>
          </a:r>
          <a:endParaRPr lang="en-US" sz="2000" dirty="0"/>
        </a:p>
      </cdr:txBody>
    </cdr:sp>
  </cdr:relSizeAnchor>
</c:userShapes>
</file>

<file path=ppt/drawings/drawing2.xml><?xml version="1.0" encoding="utf-8"?>
<c:userShapes xmlns:c="http://schemas.openxmlformats.org/drawingml/2006/chart">
  <cdr:relSizeAnchor xmlns:cdr="http://schemas.openxmlformats.org/drawingml/2006/chartDrawing">
    <cdr:from>
      <cdr:x>0.22078</cdr:x>
      <cdr:y>0.53351</cdr:y>
    </cdr:from>
    <cdr:to>
      <cdr:x>0.32715</cdr:x>
      <cdr:y>0.75121</cdr:y>
    </cdr:to>
    <cdr:sp macro="" textlink="">
      <cdr:nvSpPr>
        <cdr:cNvPr id="2" name="TextBox 1"/>
        <cdr:cNvSpPr txBox="1"/>
      </cdr:nvSpPr>
      <cdr:spPr>
        <a:xfrm xmlns:a="http://schemas.openxmlformats.org/drawingml/2006/main">
          <a:off x="1897912" y="224092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2000" dirty="0"/>
        </a:p>
      </cdr:txBody>
    </cdr:sp>
  </cdr:relSizeAnchor>
  <cdr:relSizeAnchor xmlns:cdr="http://schemas.openxmlformats.org/drawingml/2006/chartDrawing">
    <cdr:from>
      <cdr:x>0.44681</cdr:x>
      <cdr:y>0.26442</cdr:y>
    </cdr:from>
    <cdr:to>
      <cdr:x>0.55319</cdr:x>
      <cdr:y>0.5</cdr:y>
    </cdr:to>
    <cdr:sp macro="" textlink="">
      <cdr:nvSpPr>
        <cdr:cNvPr id="3" name="TextBox 2"/>
        <cdr:cNvSpPr txBox="1"/>
      </cdr:nvSpPr>
      <cdr:spPr>
        <a:xfrm xmlns:a="http://schemas.openxmlformats.org/drawingml/2006/main">
          <a:off x="3840956" y="102631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smtClean="0"/>
            <a:t>36.36%</a:t>
          </a:r>
          <a:endParaRPr lang="en-US" sz="2000" dirty="0"/>
        </a:p>
      </cdr:txBody>
    </cdr:sp>
  </cdr:relSizeAnchor>
  <cdr:relSizeAnchor xmlns:cdr="http://schemas.openxmlformats.org/drawingml/2006/chartDrawing">
    <cdr:from>
      <cdr:x>0.2073</cdr:x>
      <cdr:y>0.55491</cdr:y>
    </cdr:from>
    <cdr:to>
      <cdr:x>0.31367</cdr:x>
      <cdr:y>0.79049</cdr:y>
    </cdr:to>
    <cdr:sp macro="" textlink="">
      <cdr:nvSpPr>
        <cdr:cNvPr id="4" name="TextBox 3"/>
        <cdr:cNvSpPr txBox="1"/>
      </cdr:nvSpPr>
      <cdr:spPr>
        <a:xfrm xmlns:a="http://schemas.openxmlformats.org/drawingml/2006/main">
          <a:off x="1782002" y="215383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smtClean="0"/>
            <a:t>63.64%</a:t>
          </a:r>
          <a:endParaRPr lang="en-US" sz="20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CAF8D9-2AE5-4F4D-95CE-751820080FF8}" type="datetimeFigureOut">
              <a:rPr lang="en-US" smtClean="0"/>
              <a:t>4/21/2018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667F1-8103-498D-989A-43CAF4B0EB8E}" type="slidenum">
              <a:rPr lang="en-US" smtClean="0"/>
              <a:t>‹#›</a:t>
            </a:fld>
            <a:endParaRPr lang="en-US"/>
          </a:p>
        </p:txBody>
      </p:sp>
    </p:spTree>
    <p:extLst>
      <p:ext uri="{BB962C8B-B14F-4D97-AF65-F5344CB8AC3E}">
        <p14:creationId xmlns:p14="http://schemas.microsoft.com/office/powerpoint/2010/main" val="3937285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2B3BEA-268B-4B0C-91AC-5DE3CE6A7E1A}" type="slidenum">
              <a:rPr lang="en-US" smtClean="0"/>
              <a:pPr/>
              <a:t>10</a:t>
            </a:fld>
            <a:endParaRPr lang="en-US"/>
          </a:p>
        </p:txBody>
      </p:sp>
    </p:spTree>
    <p:extLst>
      <p:ext uri="{BB962C8B-B14F-4D97-AF65-F5344CB8AC3E}">
        <p14:creationId xmlns:p14="http://schemas.microsoft.com/office/powerpoint/2010/main" val="366441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024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2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26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3947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0883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0127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2425543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161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pPr/>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148784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16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pPr/>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27519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950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95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1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2588259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4/21/2018</a:t>
            </a:fld>
            <a:endParaRPr lang="en-US" dirty="0"/>
          </a:p>
        </p:txBody>
      </p:sp>
    </p:spTree>
    <p:extLst>
      <p:ext uri="{BB962C8B-B14F-4D97-AF65-F5344CB8AC3E}">
        <p14:creationId xmlns:p14="http://schemas.microsoft.com/office/powerpoint/2010/main" val="112991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551002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19719" y="706928"/>
            <a:ext cx="7495504" cy="1296166"/>
          </a:xfrm>
        </p:spPr>
        <p:txBody>
          <a:bodyPr/>
          <a:lstStyle/>
          <a:p>
            <a:r>
              <a:rPr lang="en-US" sz="6000" b="1" dirty="0" smtClean="0">
                <a:solidFill>
                  <a:schemeClr val="tx1">
                    <a:lumMod val="65000"/>
                    <a:lumOff val="35000"/>
                  </a:schemeClr>
                </a:solidFill>
                <a:latin typeface="Arial Black" pitchFamily="34" charset="0"/>
              </a:rPr>
              <a:t>UG Project -2018</a:t>
            </a:r>
            <a:endParaRPr lang="en-US" sz="6000" b="1" dirty="0">
              <a:solidFill>
                <a:schemeClr val="tx1">
                  <a:lumMod val="65000"/>
                  <a:lumOff val="35000"/>
                </a:schemeClr>
              </a:solidFill>
              <a:latin typeface="Arial Black" pitchFamily="34" charset="0"/>
            </a:endParaRPr>
          </a:p>
        </p:txBody>
      </p:sp>
      <p:sp>
        <p:nvSpPr>
          <p:cNvPr id="3" name="Subtitle 2"/>
          <p:cNvSpPr>
            <a:spLocks noGrp="1"/>
          </p:cNvSpPr>
          <p:nvPr>
            <p:ph type="subTitle" idx="1"/>
          </p:nvPr>
        </p:nvSpPr>
        <p:spPr>
          <a:xfrm>
            <a:off x="3488003" y="2180462"/>
            <a:ext cx="7766936" cy="1096899"/>
          </a:xfrm>
        </p:spPr>
        <p:txBody>
          <a:bodyPr>
            <a:noAutofit/>
          </a:bodyPr>
          <a:lstStyle/>
          <a:p>
            <a:pPr algn="l"/>
            <a:r>
              <a:rPr lang="en-US" sz="4000" b="1" dirty="0" smtClean="0">
                <a:solidFill>
                  <a:srgbClr val="0070C0"/>
                </a:solidFill>
                <a:latin typeface="Arial Black" pitchFamily="34" charset="0"/>
              </a:rPr>
              <a:t>Demand Analysis &amp; Service Enhancement Of Auto Service Inside BHU</a:t>
            </a:r>
            <a:endParaRPr lang="en-US" sz="4000" b="1" dirty="0">
              <a:solidFill>
                <a:srgbClr val="0070C0"/>
              </a:solidFill>
              <a:latin typeface="Arial Black" pitchFamily="34" charset="0"/>
            </a:endParaRPr>
          </a:p>
        </p:txBody>
      </p:sp>
      <p:pic>
        <p:nvPicPr>
          <p:cNvPr id="4" name="Picture 3" descr="C:\Users\Satish kumar\Downloads\IIT(BHU)_logo.png"/>
          <p:cNvPicPr/>
          <p:nvPr/>
        </p:nvPicPr>
        <p:blipFill>
          <a:blip r:embed="rId2">
            <a:extLst>
              <a:ext uri="{28A0092B-C50C-407E-A947-70E740481C1C}">
                <a14:useLocalDpi xmlns:a14="http://schemas.microsoft.com/office/drawing/2010/main" val="0"/>
              </a:ext>
            </a:extLst>
          </a:blip>
          <a:srcRect/>
          <a:stretch>
            <a:fillRect/>
          </a:stretch>
        </p:blipFill>
        <p:spPr bwMode="auto">
          <a:xfrm>
            <a:off x="991912" y="471487"/>
            <a:ext cx="2099018" cy="2257425"/>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3860744114"/>
              </p:ext>
            </p:extLst>
          </p:nvPr>
        </p:nvGraphicFramePr>
        <p:xfrm>
          <a:off x="1167200" y="4406342"/>
          <a:ext cx="3847459" cy="1005840"/>
        </p:xfrm>
        <a:graphic>
          <a:graphicData uri="http://schemas.openxmlformats.org/drawingml/2006/table">
            <a:tbl>
              <a:tblPr firstRow="1" bandRow="1">
                <a:tableStyleId>{2D5ABB26-0587-4C30-8999-92F81FD0307C}</a:tableStyleId>
              </a:tblPr>
              <a:tblGrid>
                <a:gridCol w="3847459"/>
              </a:tblGrid>
              <a:tr h="124591">
                <a:tc>
                  <a:txBody>
                    <a:bodyPr/>
                    <a:lstStyle/>
                    <a:p>
                      <a:r>
                        <a:rPr lang="en-US" sz="2000" b="1" dirty="0" smtClean="0">
                          <a:latin typeface="Georgia" panose="02040502050405020303" pitchFamily="18" charset="0"/>
                        </a:rPr>
                        <a:t>Under Supervision of:</a:t>
                      </a:r>
                    </a:p>
                    <a:p>
                      <a:r>
                        <a:rPr lang="en-US" sz="2000" b="1" dirty="0" smtClean="0">
                          <a:latin typeface="Georgia" panose="02040502050405020303" pitchFamily="18" charset="0"/>
                        </a:rPr>
                        <a:t>Dr.</a:t>
                      </a:r>
                      <a:r>
                        <a:rPr lang="en-US" sz="2000" b="1" baseline="0" dirty="0" smtClean="0">
                          <a:latin typeface="Georgia" panose="02040502050405020303" pitchFamily="18" charset="0"/>
                        </a:rPr>
                        <a:t> P. Bhardwaj</a:t>
                      </a:r>
                    </a:p>
                    <a:p>
                      <a:r>
                        <a:rPr lang="en-US" sz="2000" b="1" baseline="0" dirty="0" smtClean="0">
                          <a:latin typeface="Georgia" panose="02040502050405020303" pitchFamily="18" charset="0"/>
                        </a:rPr>
                        <a:t>Mechanical Engineering</a:t>
                      </a:r>
                      <a:endParaRPr lang="en-US" sz="2000" b="1" dirty="0">
                        <a:latin typeface="Georgia" panose="02040502050405020303" pitchFamily="18" charset="0"/>
                      </a:endParaRPr>
                    </a:p>
                  </a:txBody>
                  <a:tcPr/>
                </a:tc>
              </a:tr>
            </a:tbl>
          </a:graphicData>
        </a:graphic>
      </p:graphicFrame>
      <p:sp>
        <p:nvSpPr>
          <p:cNvPr id="6" name="TextBox 5"/>
          <p:cNvSpPr txBox="1"/>
          <p:nvPr/>
        </p:nvSpPr>
        <p:spPr>
          <a:xfrm>
            <a:off x="7541868" y="4406342"/>
            <a:ext cx="4002754" cy="2215991"/>
          </a:xfrm>
          <a:prstGeom prst="rect">
            <a:avLst/>
          </a:prstGeom>
          <a:noFill/>
        </p:spPr>
        <p:txBody>
          <a:bodyPr wrap="square" rtlCol="0">
            <a:spAutoFit/>
          </a:bodyPr>
          <a:lstStyle/>
          <a:p>
            <a:pPr algn="r"/>
            <a:r>
              <a:rPr lang="en-US" sz="2300" dirty="0" smtClean="0">
                <a:latin typeface="Georgia" panose="02040502050405020303" pitchFamily="18" charset="0"/>
                <a:cs typeface="Times New Roman" panose="02020603050405020304" pitchFamily="18" charset="0"/>
              </a:rPr>
              <a:t>Presented by:</a:t>
            </a:r>
          </a:p>
          <a:p>
            <a:pPr algn="r"/>
            <a:r>
              <a:rPr lang="en-US" sz="2300" dirty="0" smtClean="0">
                <a:latin typeface="Georgia" panose="02040502050405020303" pitchFamily="18" charset="0"/>
                <a:cs typeface="Times New Roman" panose="02020603050405020304" pitchFamily="18" charset="0"/>
              </a:rPr>
              <a:t>Vikrant Singh </a:t>
            </a:r>
            <a:r>
              <a:rPr lang="en-US" sz="2300" dirty="0" err="1" smtClean="0">
                <a:latin typeface="Georgia" panose="02040502050405020303" pitchFamily="18" charset="0"/>
                <a:cs typeface="Times New Roman" panose="02020603050405020304" pitchFamily="18" charset="0"/>
              </a:rPr>
              <a:t>Mahawar</a:t>
            </a:r>
            <a:r>
              <a:rPr lang="en-US" sz="2300" dirty="0" smtClean="0">
                <a:latin typeface="Georgia" panose="02040502050405020303" pitchFamily="18" charset="0"/>
                <a:cs typeface="Times New Roman" panose="02020603050405020304" pitchFamily="18" charset="0"/>
              </a:rPr>
              <a:t> </a:t>
            </a:r>
          </a:p>
          <a:p>
            <a:pPr algn="r"/>
            <a:r>
              <a:rPr lang="en-US" sz="2300" dirty="0" err="1" smtClean="0">
                <a:latin typeface="Georgia" panose="02040502050405020303" pitchFamily="18" charset="0"/>
                <a:cs typeface="Times New Roman" panose="02020603050405020304" pitchFamily="18" charset="0"/>
              </a:rPr>
              <a:t>Girhe</a:t>
            </a:r>
            <a:r>
              <a:rPr lang="en-US" sz="2300" dirty="0" smtClean="0">
                <a:latin typeface="Georgia" panose="02040502050405020303" pitchFamily="18" charset="0"/>
                <a:cs typeface="Times New Roman" panose="02020603050405020304" pitchFamily="18" charset="0"/>
              </a:rPr>
              <a:t> Ankit </a:t>
            </a:r>
            <a:r>
              <a:rPr lang="en-US" sz="2300" dirty="0" err="1" smtClean="0">
                <a:latin typeface="Georgia" panose="02040502050405020303" pitchFamily="18" charset="0"/>
                <a:cs typeface="Times New Roman" panose="02020603050405020304" pitchFamily="18" charset="0"/>
              </a:rPr>
              <a:t>Gulab</a:t>
            </a:r>
            <a:endParaRPr lang="en-US" sz="2300" dirty="0" smtClean="0">
              <a:latin typeface="Georgia" panose="02040502050405020303" pitchFamily="18" charset="0"/>
              <a:cs typeface="Times New Roman" panose="02020603050405020304" pitchFamily="18" charset="0"/>
            </a:endParaRPr>
          </a:p>
          <a:p>
            <a:pPr algn="r"/>
            <a:r>
              <a:rPr lang="en-US" sz="2300" dirty="0" err="1" smtClean="0">
                <a:latin typeface="Georgia" panose="02040502050405020303" pitchFamily="18" charset="0"/>
                <a:cs typeface="Times New Roman" panose="02020603050405020304" pitchFamily="18" charset="0"/>
              </a:rPr>
              <a:t>Prabhat</a:t>
            </a:r>
            <a:r>
              <a:rPr lang="en-US" sz="2300" dirty="0" smtClean="0">
                <a:latin typeface="Georgia" panose="02040502050405020303" pitchFamily="18" charset="0"/>
                <a:cs typeface="Times New Roman" panose="02020603050405020304" pitchFamily="18" charset="0"/>
              </a:rPr>
              <a:t> </a:t>
            </a:r>
            <a:r>
              <a:rPr lang="en-US" sz="2300" dirty="0" err="1" smtClean="0">
                <a:latin typeface="Georgia" panose="02040502050405020303" pitchFamily="18" charset="0"/>
                <a:cs typeface="Times New Roman" panose="02020603050405020304" pitchFamily="18" charset="0"/>
              </a:rPr>
              <a:t>Vardhan</a:t>
            </a:r>
            <a:endParaRPr lang="en-US" sz="2300" dirty="0" smtClean="0">
              <a:latin typeface="Georgia" panose="02040502050405020303" pitchFamily="18" charset="0"/>
              <a:cs typeface="Times New Roman" panose="02020603050405020304" pitchFamily="18" charset="0"/>
            </a:endParaRPr>
          </a:p>
          <a:p>
            <a:pPr algn="r"/>
            <a:r>
              <a:rPr lang="en-US" sz="2300" dirty="0" smtClean="0">
                <a:latin typeface="Georgia" panose="02040502050405020303" pitchFamily="18" charset="0"/>
                <a:cs typeface="Times New Roman" panose="02020603050405020304" pitchFamily="18" charset="0"/>
              </a:rPr>
              <a:t>Karan Singh </a:t>
            </a:r>
            <a:r>
              <a:rPr lang="en-US" sz="2300" dirty="0" err="1" smtClean="0">
                <a:latin typeface="Georgia" panose="02040502050405020303" pitchFamily="18" charset="0"/>
                <a:cs typeface="Times New Roman" panose="02020603050405020304" pitchFamily="18" charset="0"/>
              </a:rPr>
              <a:t>Meena</a:t>
            </a:r>
            <a:endParaRPr lang="en-US" sz="2300" dirty="0">
              <a:latin typeface="Georgia" panose="02040502050405020303" pitchFamily="18" charset="0"/>
              <a:cs typeface="Times New Roman" panose="02020603050405020304" pitchFamily="18" charset="0"/>
            </a:endParaRPr>
          </a:p>
          <a:p>
            <a:pPr algn="r"/>
            <a:r>
              <a:rPr lang="en-US" sz="2300" dirty="0" err="1" smtClean="0">
                <a:latin typeface="Georgia" panose="02040502050405020303" pitchFamily="18" charset="0"/>
                <a:cs typeface="Times New Roman" panose="02020603050405020304" pitchFamily="18" charset="0"/>
              </a:rPr>
              <a:t>Karam</a:t>
            </a:r>
            <a:r>
              <a:rPr lang="en-US" sz="2300" smtClean="0">
                <a:latin typeface="Georgia" panose="02040502050405020303" pitchFamily="18" charset="0"/>
                <a:cs typeface="Times New Roman" panose="02020603050405020304" pitchFamily="18" charset="0"/>
              </a:rPr>
              <a:t> Pal </a:t>
            </a:r>
            <a:r>
              <a:rPr lang="en-US" sz="2300" dirty="0" smtClean="0">
                <a:latin typeface="Georgia" panose="02040502050405020303" pitchFamily="18" charset="0"/>
                <a:cs typeface="Times New Roman" panose="02020603050405020304" pitchFamily="18" charset="0"/>
              </a:rPr>
              <a:t>Singh Yadav</a:t>
            </a:r>
            <a:endParaRPr lang="en-US" sz="2300" dirty="0">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4211916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2845" y="1804534"/>
          <a:ext cx="10972800" cy="407924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370840">
                <a:tc>
                  <a:txBody>
                    <a:bodyPr/>
                    <a:lstStyle/>
                    <a:p>
                      <a:pPr marL="0" marR="0">
                        <a:lnSpc>
                          <a:spcPct val="115000"/>
                        </a:lnSpc>
                        <a:spcBef>
                          <a:spcPts val="0"/>
                        </a:spcBef>
                        <a:spcAft>
                          <a:spcPts val="0"/>
                        </a:spcAft>
                      </a:pPr>
                      <a:r>
                        <a:rPr lang="en-US" sz="1100" dirty="0">
                          <a:latin typeface="Calibri"/>
                          <a:ea typeface="Calibri"/>
                          <a:cs typeface="Times New Roman"/>
                        </a:rPr>
                        <a:t>S. no.</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Started on</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Auto at stand</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Coming </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Going </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Passing </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1</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3:38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8</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a:t>
                      </a:r>
                    </a:p>
                  </a:txBody>
                  <a:tcPr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a:t>
                      </a:r>
                      <a:endParaRPr lang="en-US" sz="1100" dirty="0">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(d3) (0</a:t>
                      </a:r>
                      <a:r>
                        <a:rPr lang="en-US" sz="1100" dirty="0" smtClean="0">
                          <a:latin typeface="Calibri"/>
                          <a:ea typeface="Calibri"/>
                          <a:cs typeface="Times New Roman"/>
                        </a:rPr>
                        <a:t>)</a:t>
                      </a:r>
                      <a:endParaRPr lang="en-US" sz="1100" dirty="0">
                        <a:latin typeface="Calibri"/>
                        <a:ea typeface="Calibri"/>
                        <a:cs typeface="Times New Roman"/>
                      </a:endParaRP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2</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3:50 pm</a:t>
                      </a:r>
                    </a:p>
                  </a:txBody>
                  <a:tcPr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FTC</a:t>
                      </a:r>
                      <a:endParaRPr lang="en-US" sz="1100" dirty="0">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a:t>
                      </a:r>
                      <a:endParaRPr lang="en-US" sz="1100" dirty="0">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a:t>
                      </a:r>
                      <a:endParaRPr lang="en-US" sz="1100" dirty="0">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(3)</a:t>
                      </a:r>
                      <a:endParaRPr lang="en-US" sz="1100" dirty="0">
                        <a:latin typeface="Calibri"/>
                        <a:ea typeface="Calibri"/>
                        <a:cs typeface="Times New Roman"/>
                      </a:endParaRP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3:55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6</a:t>
                      </a:r>
                    </a:p>
                  </a:txBody>
                  <a:tcPr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a:t>
                      </a:r>
                      <a:endParaRPr lang="en-US" sz="1100" dirty="0">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(d6e)</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4:00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(0)</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(0e)</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4:05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FTC</a:t>
                      </a:r>
                    </a:p>
                  </a:txBody>
                  <a:tcPr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a:t>
                      </a:r>
                      <a:endParaRPr lang="en-US" sz="1100" dirty="0">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a:t>
                      </a:r>
                      <a:endParaRPr lang="en-US" sz="1100" dirty="0">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(0)</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6</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4:15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(0)</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(p2) (d2) (d5)</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7</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4:20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FTC</a:t>
                      </a:r>
                    </a:p>
                  </a:txBody>
                  <a:tcPr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a:t>
                      </a:r>
                      <a:endParaRPr lang="en-US" sz="1100" dirty="0">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(4)</a:t>
                      </a:r>
                    </a:p>
                  </a:txBody>
                  <a:tcPr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a:t>
                      </a:r>
                      <a:endParaRPr lang="en-US" sz="1100" dirty="0">
                        <a:latin typeface="Calibri"/>
                        <a:ea typeface="Calibri"/>
                        <a:cs typeface="Times New Roman"/>
                      </a:endParaRPr>
                    </a:p>
                  </a:txBody>
                  <a:tcPr marT="0" marB="0"/>
                </a:tc>
              </a:tr>
              <a:tr h="370840">
                <a:tc>
                  <a:txBody>
                    <a:bodyPr/>
                    <a:lstStyle/>
                    <a:p>
                      <a:pPr marL="0" marR="0">
                        <a:lnSpc>
                          <a:spcPct val="115000"/>
                        </a:lnSpc>
                        <a:spcBef>
                          <a:spcPts val="0"/>
                        </a:spcBef>
                        <a:spcAft>
                          <a:spcPts val="0"/>
                        </a:spcAft>
                      </a:pPr>
                      <a:r>
                        <a:rPr lang="en-US" sz="1100" dirty="0">
                          <a:latin typeface="Calibri"/>
                          <a:ea typeface="Calibri"/>
                          <a:cs typeface="Times New Roman"/>
                        </a:rPr>
                        <a:t>8</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4:25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(0) (0)</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(2e) (4)</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(d2)  (d3)</a:t>
                      </a:r>
                    </a:p>
                  </a:txBody>
                  <a:tcPr marT="0" marB="0"/>
                </a:tc>
              </a:tr>
              <a:tr h="370840">
                <a:tc>
                  <a:txBody>
                    <a:bodyPr/>
                    <a:lstStyle/>
                    <a:p>
                      <a:pPr marL="0" marR="0">
                        <a:lnSpc>
                          <a:spcPct val="115000"/>
                        </a:lnSpc>
                        <a:spcBef>
                          <a:spcPts val="0"/>
                        </a:spcBef>
                        <a:spcAft>
                          <a:spcPts val="0"/>
                        </a:spcAft>
                      </a:pPr>
                      <a:r>
                        <a:rPr lang="en-US" sz="1100" dirty="0">
                          <a:latin typeface="Calibri"/>
                          <a:ea typeface="Calibri"/>
                          <a:cs typeface="Times New Roman"/>
                        </a:rPr>
                        <a:t>9</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4:35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(0) (0) (0)</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(4)</a:t>
                      </a:r>
                    </a:p>
                  </a:txBody>
                  <a:tcPr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a:t>
                      </a:r>
                      <a:endParaRPr lang="en-US" sz="1100" dirty="0">
                        <a:latin typeface="Calibri"/>
                        <a:ea typeface="Calibri"/>
                        <a:cs typeface="Times New Roman"/>
                      </a:endParaRPr>
                    </a:p>
                  </a:txBody>
                  <a:tcPr marT="0" marB="0"/>
                </a:tc>
              </a:tr>
              <a:tr h="370840">
                <a:tc>
                  <a:txBody>
                    <a:bodyPr/>
                    <a:lstStyle/>
                    <a:p>
                      <a:pPr marL="0" marR="0">
                        <a:lnSpc>
                          <a:spcPct val="115000"/>
                        </a:lnSpc>
                        <a:spcBef>
                          <a:spcPts val="0"/>
                        </a:spcBef>
                        <a:spcAft>
                          <a:spcPts val="0"/>
                        </a:spcAft>
                      </a:pPr>
                      <a:r>
                        <a:rPr lang="en-US" sz="1100" dirty="0">
                          <a:latin typeface="Calibri"/>
                          <a:ea typeface="Calibri"/>
                          <a:cs typeface="Times New Roman"/>
                        </a:rPr>
                        <a:t>10</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4:40 pm</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FTC</a:t>
                      </a:r>
                    </a:p>
                  </a:txBody>
                  <a:tcPr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a:t>
                      </a:r>
                      <a:endParaRPr lang="en-US" sz="1100" dirty="0">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 (0e)</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(0)</a:t>
                      </a:r>
                    </a:p>
                  </a:txBody>
                  <a:tcPr marT="0" marB="0"/>
                </a:tc>
              </a:tr>
            </a:tbl>
          </a:graphicData>
        </a:graphic>
      </p:graphicFrame>
      <p:sp>
        <p:nvSpPr>
          <p:cNvPr id="5" name="TextBox 4"/>
          <p:cNvSpPr txBox="1"/>
          <p:nvPr/>
        </p:nvSpPr>
        <p:spPr>
          <a:xfrm>
            <a:off x="3461657" y="1175657"/>
            <a:ext cx="3836050" cy="369332"/>
          </a:xfrm>
          <a:prstGeom prst="rect">
            <a:avLst/>
          </a:prstGeom>
          <a:noFill/>
        </p:spPr>
        <p:txBody>
          <a:bodyPr wrap="none" rtlCol="0">
            <a:spAutoFit/>
          </a:bodyPr>
          <a:lstStyle/>
          <a:p>
            <a:r>
              <a:rPr lang="en-US" b="1" u="sng" dirty="0" err="1" smtClean="0"/>
              <a:t>Vishwanath</a:t>
            </a:r>
            <a:r>
              <a:rPr lang="en-US" b="1" u="sng" dirty="0" smtClean="0"/>
              <a:t> Temple</a:t>
            </a:r>
            <a:r>
              <a:rPr lang="en-US" b="1" dirty="0" smtClean="0"/>
              <a:t> (13 Jan 2018)</a:t>
            </a:r>
            <a:endParaRPr lang="en-US" dirty="0"/>
          </a:p>
        </p:txBody>
      </p:sp>
    </p:spTree>
    <p:extLst>
      <p:ext uri="{BB962C8B-B14F-4D97-AF65-F5344CB8AC3E}">
        <p14:creationId xmlns:p14="http://schemas.microsoft.com/office/powerpoint/2010/main" val="2174840852"/>
      </p:ext>
    </p:extLst>
  </p:cSld>
  <p:clrMapOvr>
    <a:masterClrMapping/>
  </p:clrMapOvr>
  <p:transition>
    <p:comb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0274" y="1735179"/>
          <a:ext cx="11379198" cy="4897589"/>
        </p:xfrm>
        <a:graphic>
          <a:graphicData uri="http://schemas.openxmlformats.org/drawingml/2006/table">
            <a:tbl>
              <a:tblPr firstRow="1" bandRow="1">
                <a:tableStyleId>{5C22544A-7EE6-4342-B048-85BDC9FD1C3A}</a:tableStyleId>
              </a:tblPr>
              <a:tblGrid>
                <a:gridCol w="1896533"/>
                <a:gridCol w="1896533"/>
                <a:gridCol w="1896533"/>
                <a:gridCol w="1896533"/>
                <a:gridCol w="1896533"/>
                <a:gridCol w="1896533"/>
              </a:tblGrid>
              <a:tr h="450273">
                <a:tc>
                  <a:txBody>
                    <a:bodyPr/>
                    <a:lstStyle/>
                    <a:p>
                      <a:pPr marL="0" marR="0">
                        <a:lnSpc>
                          <a:spcPct val="115000"/>
                        </a:lnSpc>
                        <a:spcBef>
                          <a:spcPts val="0"/>
                        </a:spcBef>
                        <a:spcAft>
                          <a:spcPts val="0"/>
                        </a:spcAft>
                      </a:pPr>
                      <a:r>
                        <a:rPr lang="en-US" sz="1100" dirty="0">
                          <a:latin typeface="Calibri"/>
                          <a:ea typeface="Calibri"/>
                          <a:cs typeface="Times New Roman"/>
                        </a:rPr>
                        <a:t>S. no.</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Started on</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Auto at stand</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Coming </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Going </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Passing </a:t>
                      </a:r>
                    </a:p>
                  </a:txBody>
                  <a:tcPr marT="0" marB="0"/>
                </a:tc>
              </a:tr>
              <a:tr h="450273">
                <a:tc>
                  <a:txBody>
                    <a:bodyPr/>
                    <a:lstStyle/>
                    <a:p>
                      <a:pPr marL="0" marR="0">
                        <a:lnSpc>
                          <a:spcPct val="115000"/>
                        </a:lnSpc>
                        <a:spcBef>
                          <a:spcPts val="0"/>
                        </a:spcBef>
                        <a:spcAft>
                          <a:spcPts val="0"/>
                        </a:spcAft>
                      </a:pPr>
                      <a:r>
                        <a:rPr lang="en-US" sz="1100">
                          <a:latin typeface="Calibri"/>
                          <a:ea typeface="Calibri"/>
                          <a:cs typeface="Times New Roman"/>
                        </a:rPr>
                        <a:t>1</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2:35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5e , 1</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(0) (0) (0)</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(5)(4) (5e) (3,1d)</a:t>
                      </a:r>
                    </a:p>
                  </a:txBody>
                  <a:tcPr marT="0" marB="0"/>
                </a:tc>
              </a:tr>
              <a:tr h="394859">
                <a:tc>
                  <a:txBody>
                    <a:bodyPr/>
                    <a:lstStyle/>
                    <a:p>
                      <a:pPr marL="0" marR="0">
                        <a:lnSpc>
                          <a:spcPct val="115000"/>
                        </a:lnSpc>
                        <a:spcBef>
                          <a:spcPts val="0"/>
                        </a:spcBef>
                        <a:spcAft>
                          <a:spcPts val="0"/>
                        </a:spcAft>
                      </a:pPr>
                      <a:r>
                        <a:rPr lang="en-US" sz="1100">
                          <a:latin typeface="Calibri"/>
                          <a:ea typeface="Calibri"/>
                          <a:cs typeface="Times New Roman"/>
                        </a:rPr>
                        <a:t>2</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2:40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5e, 3</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(3) (0) (0) (0</a:t>
                      </a:r>
                      <a:r>
                        <a:rPr lang="en-US" sz="1100" dirty="0" smtClean="0">
                          <a:latin typeface="Calibri"/>
                          <a:ea typeface="Calibri"/>
                          <a:cs typeface="Times New Roman"/>
                        </a:rPr>
                        <a:t>) (2)</a:t>
                      </a:r>
                      <a:endParaRPr lang="en-US" sz="1100" dirty="0">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 (5) (4)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a:t>
                      </a:r>
                    </a:p>
                  </a:txBody>
                  <a:tcPr marT="0" marB="0"/>
                </a:tc>
              </a:tr>
              <a:tr h="450273">
                <a:tc>
                  <a:txBody>
                    <a:bodyPr/>
                    <a:lstStyle/>
                    <a:p>
                      <a:pPr marL="0" marR="0">
                        <a:lnSpc>
                          <a:spcPct val="115000"/>
                        </a:lnSpc>
                        <a:spcBef>
                          <a:spcPts val="0"/>
                        </a:spcBef>
                        <a:spcAft>
                          <a:spcPts val="0"/>
                        </a:spcAft>
                      </a:pPr>
                      <a:r>
                        <a:rPr lang="en-US" sz="1100">
                          <a:latin typeface="Calibri"/>
                          <a:ea typeface="Calibri"/>
                          <a:cs typeface="Times New Roman"/>
                        </a:rPr>
                        <a:t>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2:45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5e, 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 (5e) (5) (7e) (5e) (5) (9e) (0) (3)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(5,d3) (5e)</a:t>
                      </a:r>
                    </a:p>
                  </a:txBody>
                  <a:tcPr marT="0" marB="0"/>
                </a:tc>
              </a:tr>
              <a:tr h="450273">
                <a:tc>
                  <a:txBody>
                    <a:bodyPr/>
                    <a:lstStyle/>
                    <a:p>
                      <a:pPr marL="0" marR="0">
                        <a:lnSpc>
                          <a:spcPct val="115000"/>
                        </a:lnSpc>
                        <a:spcBef>
                          <a:spcPts val="0"/>
                        </a:spcBef>
                        <a:spcAft>
                          <a:spcPts val="0"/>
                        </a:spcAft>
                      </a:pPr>
                      <a:r>
                        <a:rPr lang="en-US" sz="1100">
                          <a:latin typeface="Calibri"/>
                          <a:ea typeface="Calibri"/>
                          <a:cs typeface="Times New Roman"/>
                        </a:rPr>
                        <a:t>4</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2:50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1e, 1</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(5)(4) (</a:t>
                      </a:r>
                      <a:r>
                        <a:rPr lang="en-US" sz="1100" dirty="0" smtClean="0">
                          <a:latin typeface="Calibri"/>
                          <a:ea typeface="Calibri"/>
                          <a:cs typeface="Times New Roman"/>
                        </a:rPr>
                        <a:t>0e) </a:t>
                      </a:r>
                      <a:r>
                        <a:rPr lang="en-US" sz="1100" dirty="0">
                          <a:latin typeface="Calibri"/>
                          <a:ea typeface="Calibri"/>
                          <a:cs typeface="Times New Roman"/>
                        </a:rPr>
                        <a:t>(5</a:t>
                      </a:r>
                      <a:r>
                        <a:rPr lang="en-US" sz="1100" dirty="0" smtClean="0">
                          <a:latin typeface="Calibri"/>
                          <a:ea typeface="Calibri"/>
                          <a:cs typeface="Times New Roman"/>
                        </a:rPr>
                        <a:t>) (4)</a:t>
                      </a:r>
                      <a:endParaRPr lang="en-US" sz="1100" dirty="0">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(5) (5e)</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(0,3p) (5)</a:t>
                      </a:r>
                    </a:p>
                  </a:txBody>
                  <a:tcPr marT="0" marB="0"/>
                </a:tc>
              </a:tr>
              <a:tr h="450273">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2:55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1e, 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 (0) (3e)</a:t>
                      </a:r>
                    </a:p>
                  </a:txBody>
                  <a:tcPr marT="0" marB="0"/>
                </a:tc>
                <a:tc>
                  <a:txBody>
                    <a:bodyPr/>
                    <a:lstStyle/>
                    <a:p>
                      <a:pPr marL="0" marR="0">
                        <a:lnSpc>
                          <a:spcPct val="115000"/>
                        </a:lnSpc>
                        <a:spcBef>
                          <a:spcPts val="0"/>
                        </a:spcBef>
                        <a:spcAft>
                          <a:spcPts val="0"/>
                        </a:spcAft>
                      </a:pPr>
                      <a:r>
                        <a:rPr lang="en-US" sz="1100" smtClean="0">
                          <a:latin typeface="Calibri"/>
                          <a:ea typeface="Calibri"/>
                          <a:cs typeface="Times New Roman"/>
                        </a:rPr>
                        <a:t> </a:t>
                      </a:r>
                      <a:r>
                        <a:rPr lang="en-US" sz="1100" dirty="0">
                          <a:latin typeface="Calibri"/>
                          <a:ea typeface="Calibri"/>
                          <a:cs typeface="Times New Roman"/>
                        </a:rPr>
                        <a:t>(4) (1re)</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(3,1d) (4,1d)</a:t>
                      </a:r>
                    </a:p>
                  </a:txBody>
                  <a:tcPr marT="0" marB="0"/>
                </a:tc>
              </a:tr>
              <a:tr h="450273">
                <a:tc>
                  <a:txBody>
                    <a:bodyPr/>
                    <a:lstStyle/>
                    <a:p>
                      <a:pPr marL="0" marR="0">
                        <a:lnSpc>
                          <a:spcPct val="115000"/>
                        </a:lnSpc>
                        <a:spcBef>
                          <a:spcPts val="0"/>
                        </a:spcBef>
                        <a:spcAft>
                          <a:spcPts val="0"/>
                        </a:spcAft>
                      </a:pPr>
                      <a:r>
                        <a:rPr lang="en-US" sz="1100">
                          <a:latin typeface="Calibri"/>
                          <a:ea typeface="Calibri"/>
                          <a:cs typeface="Times New Roman"/>
                        </a:rPr>
                        <a:t>6</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3:00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2e, 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(0)</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(5e) (5)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 (2)</a:t>
                      </a:r>
                    </a:p>
                  </a:txBody>
                  <a:tcPr marT="0" marB="0"/>
                </a:tc>
              </a:tr>
              <a:tr h="450273">
                <a:tc>
                  <a:txBody>
                    <a:bodyPr/>
                    <a:lstStyle/>
                    <a:p>
                      <a:pPr marL="0" marR="0">
                        <a:lnSpc>
                          <a:spcPct val="115000"/>
                        </a:lnSpc>
                        <a:spcBef>
                          <a:spcPts val="0"/>
                        </a:spcBef>
                        <a:spcAft>
                          <a:spcPts val="0"/>
                        </a:spcAft>
                      </a:pPr>
                      <a:r>
                        <a:rPr lang="en-US" sz="1100">
                          <a:latin typeface="Calibri"/>
                          <a:ea typeface="Calibri"/>
                          <a:cs typeface="Times New Roman"/>
                        </a:rPr>
                        <a:t>7</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3:05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1e, 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(0) (2)</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(2,3p)</a:t>
                      </a:r>
                    </a:p>
                  </a:txBody>
                  <a:tcPr marT="0" marB="0"/>
                </a:tc>
              </a:tr>
              <a:tr h="450273">
                <a:tc>
                  <a:txBody>
                    <a:bodyPr/>
                    <a:lstStyle/>
                    <a:p>
                      <a:pPr marL="0" marR="0">
                        <a:lnSpc>
                          <a:spcPct val="115000"/>
                        </a:lnSpc>
                        <a:spcBef>
                          <a:spcPts val="0"/>
                        </a:spcBef>
                        <a:spcAft>
                          <a:spcPts val="0"/>
                        </a:spcAft>
                      </a:pPr>
                      <a:r>
                        <a:rPr lang="en-US" sz="1100">
                          <a:latin typeface="Calibri"/>
                          <a:ea typeface="Calibri"/>
                          <a:cs typeface="Times New Roman"/>
                        </a:rPr>
                        <a:t>8</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3:10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1e, 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 (6)  (2)</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(2,2p) (0,3p) (5) (2) (4) (0) (5,2d)</a:t>
                      </a:r>
                    </a:p>
                  </a:txBody>
                  <a:tcPr marT="0" marB="0"/>
                </a:tc>
              </a:tr>
              <a:tr h="450273">
                <a:tc>
                  <a:txBody>
                    <a:bodyPr/>
                    <a:lstStyle/>
                    <a:p>
                      <a:pPr marL="0" marR="0">
                        <a:lnSpc>
                          <a:spcPct val="115000"/>
                        </a:lnSpc>
                        <a:spcBef>
                          <a:spcPts val="0"/>
                        </a:spcBef>
                        <a:spcAft>
                          <a:spcPts val="0"/>
                        </a:spcAft>
                      </a:pPr>
                      <a:r>
                        <a:rPr lang="en-US" sz="1100">
                          <a:latin typeface="Calibri"/>
                          <a:ea typeface="Calibri"/>
                          <a:cs typeface="Times New Roman"/>
                        </a:rPr>
                        <a:t>9</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3:15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1e, 1</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 (0) (4) (3) (1e)</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(6) (3)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 (2,2d) (3) </a:t>
                      </a:r>
                    </a:p>
                  </a:txBody>
                  <a:tcPr marT="0" marB="0"/>
                </a:tc>
              </a:tr>
              <a:tr h="450273">
                <a:tc>
                  <a:txBody>
                    <a:bodyPr/>
                    <a:lstStyle/>
                    <a:p>
                      <a:pPr marL="0" marR="0">
                        <a:lnSpc>
                          <a:spcPct val="115000"/>
                        </a:lnSpc>
                        <a:spcBef>
                          <a:spcPts val="0"/>
                        </a:spcBef>
                        <a:spcAft>
                          <a:spcPts val="0"/>
                        </a:spcAft>
                      </a:pPr>
                      <a:r>
                        <a:rPr lang="en-US" sz="1100">
                          <a:latin typeface="Calibri"/>
                          <a:ea typeface="Calibri"/>
                          <a:cs typeface="Times New Roman"/>
                        </a:rPr>
                        <a:t>10</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3:20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2e, 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(10e)</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(0) (3) (5) (1re) (6)</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(5,2d) (5) (3) (2) (0e) (6)</a:t>
                      </a:r>
                    </a:p>
                  </a:txBody>
                  <a:tcPr marT="0" marB="0"/>
                </a:tc>
              </a:tr>
            </a:tbl>
          </a:graphicData>
        </a:graphic>
      </p:graphicFrame>
      <p:sp>
        <p:nvSpPr>
          <p:cNvPr id="5" name="TextBox 4"/>
          <p:cNvSpPr txBox="1"/>
          <p:nvPr/>
        </p:nvSpPr>
        <p:spPr>
          <a:xfrm>
            <a:off x="3958045" y="1018903"/>
            <a:ext cx="3640548" cy="369332"/>
          </a:xfrm>
          <a:prstGeom prst="rect">
            <a:avLst/>
          </a:prstGeom>
          <a:noFill/>
        </p:spPr>
        <p:txBody>
          <a:bodyPr wrap="none" rtlCol="0">
            <a:spAutoFit/>
          </a:bodyPr>
          <a:lstStyle/>
          <a:p>
            <a:r>
              <a:rPr lang="en-US" u="sng" dirty="0" err="1" smtClean="0"/>
              <a:t>Vishwanath</a:t>
            </a:r>
            <a:r>
              <a:rPr lang="en-US" u="sng" dirty="0" smtClean="0"/>
              <a:t> Temple</a:t>
            </a:r>
            <a:r>
              <a:rPr lang="en-US" dirty="0" smtClean="0"/>
              <a:t> (31 Jan 2018)</a:t>
            </a:r>
            <a:endParaRPr lang="en-US" dirty="0"/>
          </a:p>
        </p:txBody>
      </p:sp>
    </p:spTree>
    <p:extLst>
      <p:ext uri="{BB962C8B-B14F-4D97-AF65-F5344CB8AC3E}">
        <p14:creationId xmlns:p14="http://schemas.microsoft.com/office/powerpoint/2010/main" val="2666652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74469" y="1033827"/>
          <a:ext cx="10972800" cy="2625344"/>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370840">
                <a:tc>
                  <a:txBody>
                    <a:bodyPr/>
                    <a:lstStyle/>
                    <a:p>
                      <a:pPr marL="0" marR="0">
                        <a:lnSpc>
                          <a:spcPct val="115000"/>
                        </a:lnSpc>
                        <a:spcBef>
                          <a:spcPts val="0"/>
                        </a:spcBef>
                        <a:spcAft>
                          <a:spcPts val="0"/>
                        </a:spcAft>
                      </a:pPr>
                      <a:r>
                        <a:rPr lang="en-US" sz="1100" dirty="0" smtClean="0">
                          <a:latin typeface="Calibri"/>
                          <a:ea typeface="Calibri"/>
                          <a:cs typeface="Times New Roman"/>
                        </a:rPr>
                        <a:t>S. no.</a:t>
                      </a:r>
                      <a:endParaRPr lang="en-US" sz="1100" dirty="0">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Started on</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Auto at stand</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Coming </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Going </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Passing </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1</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3:42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5e, 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 (5) (6) (4) (4e) (7) (4) (5)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 (6) (4) (4) (5) (4e) (5) (4) (4e) (6e)</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(7) (5)</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2</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3:47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3e, 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(5)(0) (6) (5) (5)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 (2e) (5) (5) (0)</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(6) (8e) (0e) (0e)</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3:52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2e, 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(5) (5) (5) (5) (5) (2)</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(0) (3) (0) (0) (1) (4) (5)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(0)</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3:57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2e, 6</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(5e) (0) (2) (5e)</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 (2) (4e) (5e) (4) (4e) (2) (3) (4e) (5)</a:t>
                      </a:r>
                    </a:p>
                  </a:txBody>
                  <a:tcPr marT="0" marB="0"/>
                </a:tc>
                <a:tc>
                  <a:txBody>
                    <a:bodyPr/>
                    <a:lstStyle/>
                    <a:p>
                      <a:pPr marL="0" marR="0">
                        <a:lnSpc>
                          <a:spcPct val="115000"/>
                        </a:lnSpc>
                        <a:spcBef>
                          <a:spcPts val="0"/>
                        </a:spcBef>
                        <a:spcAft>
                          <a:spcPts val="0"/>
                        </a:spcAft>
                      </a:pPr>
                      <a:endParaRPr lang="en-US" sz="1100">
                        <a:latin typeface="Calibri"/>
                        <a:ea typeface="Calibri"/>
                        <a:cs typeface="Times New Roman"/>
                      </a:endParaRP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4:02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1e, 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 (0) (3) (3)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 (5)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(4e) (1) (5)</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6</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4:07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1e, 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(0)</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a:t>
                      </a:r>
                    </a:p>
                  </a:txBody>
                  <a:tcPr marT="0" marB="0"/>
                </a:tc>
              </a:tr>
            </a:tbl>
          </a:graphicData>
        </a:graphic>
      </p:graphicFrame>
      <p:sp>
        <p:nvSpPr>
          <p:cNvPr id="5" name="TextBox 4"/>
          <p:cNvSpPr txBox="1"/>
          <p:nvPr/>
        </p:nvSpPr>
        <p:spPr>
          <a:xfrm>
            <a:off x="3840480" y="470263"/>
            <a:ext cx="3077124" cy="369332"/>
          </a:xfrm>
          <a:prstGeom prst="rect">
            <a:avLst/>
          </a:prstGeom>
          <a:noFill/>
        </p:spPr>
        <p:txBody>
          <a:bodyPr wrap="none" rtlCol="0">
            <a:spAutoFit/>
          </a:bodyPr>
          <a:lstStyle/>
          <a:p>
            <a:r>
              <a:rPr lang="en-US" b="1" u="sng" dirty="0" smtClean="0"/>
              <a:t>LANKA GATE</a:t>
            </a:r>
            <a:r>
              <a:rPr lang="en-US" b="1" dirty="0" smtClean="0"/>
              <a:t> (22 Jan 2018)</a:t>
            </a:r>
            <a:endParaRPr lang="en-US" dirty="0"/>
          </a:p>
        </p:txBody>
      </p:sp>
    </p:spTree>
    <p:extLst>
      <p:ext uri="{BB962C8B-B14F-4D97-AF65-F5344CB8AC3E}">
        <p14:creationId xmlns:p14="http://schemas.microsoft.com/office/powerpoint/2010/main" val="3520212012"/>
      </p:ext>
    </p:extLst>
  </p:cSld>
  <p:clrMapOvr>
    <a:masterClrMapping/>
  </p:clrMapOvr>
  <p:transition>
    <p:checke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err="1" smtClean="0"/>
              <a:t>Vishwanath</a:t>
            </a:r>
            <a:r>
              <a:rPr lang="en-US" u="sng" smtClean="0"/>
              <a:t> Temple</a:t>
            </a:r>
            <a:r>
              <a:rPr lang="en-US" smtClean="0"/>
              <a:t>(13 Jan 2018)</a:t>
            </a:r>
            <a:endParaRPr lang="en-US"/>
          </a:p>
        </p:txBody>
      </p:sp>
      <p:graphicFrame>
        <p:nvGraphicFramePr>
          <p:cNvPr id="4" name="Content Placeholder 3"/>
          <p:cNvGraphicFramePr>
            <a:graphicFrameLocks noGrp="1"/>
          </p:cNvGraphicFramePr>
          <p:nvPr>
            <p:ph idx="1"/>
          </p:nvPr>
        </p:nvGraphicFramePr>
        <p:xfrm>
          <a:off x="1981200" y="1600201"/>
          <a:ext cx="8229600" cy="4708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3207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err="1" smtClean="0"/>
              <a:t>Vishwanath</a:t>
            </a:r>
            <a:r>
              <a:rPr lang="en-US" u="sng" dirty="0" smtClean="0"/>
              <a:t> Temple</a:t>
            </a:r>
            <a:r>
              <a:rPr lang="en-US" dirty="0" smtClean="0"/>
              <a:t>(21 Jan 2018)</a:t>
            </a:r>
            <a:endParaRPr lang="en-US" dirty="0"/>
          </a:p>
        </p:txBody>
      </p:sp>
      <p:graphicFrame>
        <p:nvGraphicFramePr>
          <p:cNvPr id="4" name="Content Placeholder 3"/>
          <p:cNvGraphicFramePr>
            <a:graphicFrameLocks noGrp="1"/>
          </p:cNvGraphicFramePr>
          <p:nvPr>
            <p:ph idx="1"/>
          </p:nvPr>
        </p:nvGraphicFramePr>
        <p:xfrm>
          <a:off x="1981200" y="1600201"/>
          <a:ext cx="8229600" cy="4708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98992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u="sng" dirty="0" err="1"/>
              <a:t>Vishwanath</a:t>
            </a:r>
            <a:r>
              <a:rPr lang="en-US" u="sng" dirty="0"/>
              <a:t> Temple</a:t>
            </a:r>
            <a:r>
              <a:rPr lang="en-US" dirty="0"/>
              <a:t>(31Jan 2018)</a:t>
            </a:r>
          </a:p>
        </p:txBody>
      </p:sp>
      <p:graphicFrame>
        <p:nvGraphicFramePr>
          <p:cNvPr id="4" name="Content Placeholder 3"/>
          <p:cNvGraphicFramePr>
            <a:graphicFrameLocks noGrp="1"/>
          </p:cNvGraphicFramePr>
          <p:nvPr>
            <p:ph idx="1"/>
          </p:nvPr>
        </p:nvGraphicFramePr>
        <p:xfrm>
          <a:off x="1981200" y="1600201"/>
          <a:ext cx="8229600" cy="4708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6623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18011"/>
            <a:ext cx="11105364" cy="5623351"/>
          </a:xfrm>
        </p:spPr>
        <p:txBody>
          <a:bodyPr/>
          <a:lstStyle/>
          <a:p>
            <a:pPr>
              <a:buNone/>
            </a:pPr>
            <a:r>
              <a:rPr lang="en-US" b="1" dirty="0" smtClean="0"/>
              <a:t>          </a:t>
            </a:r>
            <a:r>
              <a:rPr lang="en-US" b="1" u="sng" dirty="0" smtClean="0"/>
              <a:t>SHEER GATE</a:t>
            </a:r>
            <a:r>
              <a:rPr lang="en-US" b="1" dirty="0" smtClean="0"/>
              <a:t> (21 Jan 2018)</a:t>
            </a:r>
          </a:p>
          <a:p>
            <a:pPr lvl="0"/>
            <a:r>
              <a:rPr lang="en-US" dirty="0" smtClean="0"/>
              <a:t>4:13 PM to 4:42 PM</a:t>
            </a:r>
          </a:p>
          <a:p>
            <a:pPr lvl="0"/>
            <a:r>
              <a:rPr lang="en-US" dirty="0" smtClean="0"/>
              <a:t>There was not any single auto present</a:t>
            </a:r>
          </a:p>
          <a:p>
            <a:pPr lvl="0"/>
            <a:r>
              <a:rPr lang="en-US" dirty="0" smtClean="0"/>
              <a:t>There were 6 </a:t>
            </a:r>
            <a:r>
              <a:rPr lang="en-US" dirty="0" err="1" smtClean="0"/>
              <a:t>riksha</a:t>
            </a:r>
            <a:r>
              <a:rPr lang="en-US" dirty="0" smtClean="0"/>
              <a:t> there.</a:t>
            </a:r>
          </a:p>
          <a:p>
            <a:pPr lvl="0"/>
            <a:r>
              <a:rPr lang="en-US" dirty="0" smtClean="0"/>
              <a:t>Five got  customer in half hour.</a:t>
            </a:r>
          </a:p>
          <a:p>
            <a:endParaRPr lang="en-US" dirty="0" smtClean="0"/>
          </a:p>
          <a:p>
            <a:pPr>
              <a:buNone/>
            </a:pPr>
            <a:r>
              <a:rPr lang="en-US" b="1" u="sng" dirty="0" smtClean="0"/>
              <a:t>Health Centre</a:t>
            </a:r>
            <a:r>
              <a:rPr lang="en-US" b="1" dirty="0" smtClean="0"/>
              <a:t> (20 JAN 2018)</a:t>
            </a:r>
          </a:p>
          <a:p>
            <a:pPr lvl="0">
              <a:buFont typeface="Wingdings" pitchFamily="2" charset="2"/>
              <a:buChar char="Ø"/>
            </a:pPr>
            <a:r>
              <a:rPr lang="en-US" dirty="0" smtClean="0"/>
              <a:t>From 3:14 PM to 3:50 PM only three auto passes.</a:t>
            </a:r>
          </a:p>
          <a:p>
            <a:pPr lvl="0">
              <a:buFont typeface="Wingdings" pitchFamily="2" charset="2"/>
              <a:buChar char="Ø"/>
            </a:pPr>
            <a:r>
              <a:rPr lang="en-US" dirty="0" smtClean="0"/>
              <a:t>No one comes to health centre that day (Saturday)</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044" y="79260"/>
            <a:ext cx="6478074" cy="6837069"/>
          </a:xfrm>
        </p:spPr>
      </p:pic>
    </p:spTree>
    <p:extLst>
      <p:ext uri="{BB962C8B-B14F-4D97-AF65-F5344CB8AC3E}">
        <p14:creationId xmlns:p14="http://schemas.microsoft.com/office/powerpoint/2010/main" val="237212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Questionnaire </a:t>
            </a:r>
            <a:br>
              <a:rPr lang="en-US" dirty="0" smtClean="0"/>
            </a:br>
            <a:endParaRPr lang="en-US" dirty="0"/>
          </a:p>
        </p:txBody>
      </p:sp>
      <p:sp>
        <p:nvSpPr>
          <p:cNvPr id="3" name="Content Placeholder 2"/>
          <p:cNvSpPr>
            <a:spLocks noGrp="1"/>
          </p:cNvSpPr>
          <p:nvPr>
            <p:ph idx="1"/>
          </p:nvPr>
        </p:nvSpPr>
        <p:spPr/>
        <p:txBody>
          <a:bodyPr/>
          <a:lstStyle/>
          <a:p>
            <a:r>
              <a:rPr lang="en-IN" dirty="0"/>
              <a:t>We designed a questionnaire to know about auto drivers, their daily routines and problems faced by them, which gave us knowledge about their daily income, their income sources, android users, their service time.</a:t>
            </a:r>
            <a:endParaRPr lang="en-US" dirty="0"/>
          </a:p>
          <a:p>
            <a:r>
              <a:rPr lang="en-US" dirty="0" smtClean="0"/>
              <a:t>Questionnaire consist their personal information</a:t>
            </a:r>
          </a:p>
          <a:p>
            <a:r>
              <a:rPr lang="en-US" dirty="0" smtClean="0"/>
              <a:t>Several questions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4759" y="756792"/>
            <a:ext cx="5002249" cy="3880773"/>
          </a:xfrm>
        </p:spPr>
        <p:txBody>
          <a:bodyPr>
            <a:noAutofit/>
          </a:bodyPr>
          <a:lstStyle/>
          <a:p>
            <a:r>
              <a:rPr lang="en-US" sz="1600" b="1" u="sng" dirty="0"/>
              <a:t>Related with him</a:t>
            </a:r>
            <a:r>
              <a:rPr lang="en-US" sz="1600" dirty="0"/>
              <a:t>.</a:t>
            </a:r>
          </a:p>
          <a:p>
            <a:pPr lvl="0"/>
            <a:r>
              <a:rPr lang="en-US" sz="1600" dirty="0"/>
              <a:t>Are you satisfied with income?</a:t>
            </a:r>
          </a:p>
          <a:p>
            <a:pPr lvl="0"/>
            <a:r>
              <a:rPr lang="en-US" sz="1600" dirty="0"/>
              <a:t>Is your income completely dependent on Auto?</a:t>
            </a:r>
          </a:p>
          <a:p>
            <a:pPr lvl="0"/>
            <a:r>
              <a:rPr lang="en-US" sz="1600" dirty="0"/>
              <a:t>Are you literate?</a:t>
            </a:r>
          </a:p>
          <a:p>
            <a:r>
              <a:rPr lang="en-US" sz="1600" b="1" u="sng" dirty="0"/>
              <a:t>Related with Auto.</a:t>
            </a:r>
            <a:endParaRPr lang="en-US" sz="1600" dirty="0"/>
          </a:p>
          <a:p>
            <a:pPr lvl="0"/>
            <a:r>
              <a:rPr lang="en-US" sz="1600" dirty="0"/>
              <a:t>Does auto belongs to you?</a:t>
            </a:r>
          </a:p>
          <a:p>
            <a:pPr lvl="0"/>
            <a:r>
              <a:rPr lang="en-US" sz="1600" dirty="0"/>
              <a:t>If doesn’t belong, what is rent?</a:t>
            </a:r>
          </a:p>
          <a:p>
            <a:pPr lvl="0"/>
            <a:r>
              <a:rPr lang="en-US" sz="1600" dirty="0"/>
              <a:t>If yes, have you taken loan for auto?</a:t>
            </a:r>
          </a:p>
          <a:p>
            <a:r>
              <a:rPr lang="en-US" sz="1600" dirty="0"/>
              <a:t> </a:t>
            </a:r>
          </a:p>
          <a:p>
            <a:r>
              <a:rPr lang="en-US" sz="1600" b="1" u="sng" dirty="0"/>
              <a:t>Related to App</a:t>
            </a:r>
            <a:r>
              <a:rPr lang="en-US" sz="1600" dirty="0"/>
              <a:t>.</a:t>
            </a:r>
          </a:p>
          <a:p>
            <a:pPr lvl="0"/>
            <a:r>
              <a:rPr lang="en-US" sz="1600" dirty="0"/>
              <a:t>Are you an android user?</a:t>
            </a:r>
          </a:p>
          <a:p>
            <a:pPr lvl="0"/>
            <a:r>
              <a:rPr lang="en-US" sz="1600" dirty="0"/>
              <a:t>Do you want to use App</a:t>
            </a:r>
            <a:r>
              <a:rPr lang="en-US" sz="1600" dirty="0" smtClean="0"/>
              <a:t>?</a:t>
            </a:r>
            <a:endParaRPr lang="en-US" sz="1600" dirty="0"/>
          </a:p>
        </p:txBody>
      </p:sp>
      <p:sp>
        <p:nvSpPr>
          <p:cNvPr id="9" name="TextBox 8"/>
          <p:cNvSpPr txBox="1"/>
          <p:nvPr/>
        </p:nvSpPr>
        <p:spPr>
          <a:xfrm>
            <a:off x="6284891" y="712019"/>
            <a:ext cx="5048518" cy="4031873"/>
          </a:xfrm>
          <a:prstGeom prst="rect">
            <a:avLst/>
          </a:prstGeom>
          <a:noFill/>
        </p:spPr>
        <p:txBody>
          <a:bodyPr wrap="square" rtlCol="0">
            <a:spAutoFit/>
          </a:bodyPr>
          <a:lstStyle/>
          <a:p>
            <a:r>
              <a:rPr lang="en-US" sz="1600" b="1" u="sng" dirty="0"/>
              <a:t>Related to Service.</a:t>
            </a:r>
            <a:endParaRPr lang="en-US" sz="1600" dirty="0"/>
          </a:p>
          <a:p>
            <a:pPr lvl="0"/>
            <a:r>
              <a:rPr lang="en-US" sz="1600" dirty="0" smtClean="0"/>
              <a:t>What </a:t>
            </a:r>
            <a:r>
              <a:rPr lang="en-US" sz="1600" dirty="0"/>
              <a:t>is your service time </a:t>
            </a:r>
            <a:r>
              <a:rPr lang="en-US" sz="1600" dirty="0" smtClean="0"/>
              <a:t>?</a:t>
            </a:r>
            <a:endParaRPr lang="en-US" sz="1600" dirty="0"/>
          </a:p>
          <a:p>
            <a:pPr lvl="0"/>
            <a:r>
              <a:rPr lang="en-US" sz="1600" dirty="0"/>
              <a:t>How many rounds do you make per day?</a:t>
            </a:r>
          </a:p>
          <a:p>
            <a:pPr lvl="0"/>
            <a:r>
              <a:rPr lang="en-US" sz="1600" dirty="0"/>
              <a:t>From where do you pick passenger?</a:t>
            </a:r>
          </a:p>
          <a:p>
            <a:pPr lvl="0"/>
            <a:r>
              <a:rPr lang="en-US" sz="1600" dirty="0"/>
              <a:t>From where do you drop passenger?</a:t>
            </a:r>
          </a:p>
          <a:p>
            <a:pPr lvl="0"/>
            <a:r>
              <a:rPr lang="en-US" sz="1600" dirty="0"/>
              <a:t>At what time of day you ever make more profit?</a:t>
            </a:r>
          </a:p>
          <a:p>
            <a:pPr lvl="0"/>
            <a:r>
              <a:rPr lang="en-US" sz="1600" dirty="0"/>
              <a:t>How many times you go reserved?</a:t>
            </a:r>
          </a:p>
          <a:p>
            <a:pPr lvl="0"/>
            <a:r>
              <a:rPr lang="en-US" sz="1600" dirty="0"/>
              <a:t>What is time span between two trip?</a:t>
            </a:r>
          </a:p>
          <a:p>
            <a:pPr lvl="0"/>
            <a:r>
              <a:rPr lang="en-US" sz="1600" dirty="0"/>
              <a:t>How many time you make trip with less than 5 customers</a:t>
            </a:r>
            <a:r>
              <a:rPr lang="en-US" sz="1600" dirty="0" smtClean="0"/>
              <a:t>?</a:t>
            </a:r>
          </a:p>
          <a:p>
            <a:pPr lvl="0"/>
            <a:endParaRPr lang="en-US" sz="1600" dirty="0"/>
          </a:p>
          <a:p>
            <a:r>
              <a:rPr lang="en-US" sz="1600" b="1" u="sng" dirty="0"/>
              <a:t>Related to income.</a:t>
            </a:r>
            <a:endParaRPr lang="en-US" sz="1600" dirty="0"/>
          </a:p>
          <a:p>
            <a:pPr lvl="0"/>
            <a:r>
              <a:rPr lang="en-US" sz="1600" dirty="0"/>
              <a:t>How much do you spend on fuel per day?</a:t>
            </a:r>
          </a:p>
          <a:p>
            <a:pPr lvl="0"/>
            <a:r>
              <a:rPr lang="en-US" sz="1600" dirty="0"/>
              <a:t>How much your income per day?</a:t>
            </a:r>
          </a:p>
          <a:p>
            <a:endParaRPr lang="en-US" sz="1600" dirty="0"/>
          </a:p>
          <a:p>
            <a:endParaRPr lang="en-US" sz="1600" dirty="0"/>
          </a:p>
        </p:txBody>
      </p:sp>
    </p:spTree>
    <p:extLst>
      <p:ext uri="{BB962C8B-B14F-4D97-AF65-F5344CB8AC3E}">
        <p14:creationId xmlns:p14="http://schemas.microsoft.com/office/powerpoint/2010/main" val="184498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Survey Data </a:t>
            </a:r>
          </a:p>
          <a:p>
            <a:r>
              <a:rPr lang="en-US" dirty="0" smtClean="0"/>
              <a:t>Questionnaire </a:t>
            </a:r>
          </a:p>
          <a:p>
            <a:r>
              <a:rPr lang="en-US" dirty="0" smtClean="0"/>
              <a:t>Respective Data</a:t>
            </a:r>
          </a:p>
          <a:p>
            <a:r>
              <a:rPr lang="en-US" dirty="0" smtClean="0"/>
              <a:t>Analysis Of Data And Find Requirements</a:t>
            </a:r>
          </a:p>
          <a:p>
            <a:r>
              <a:rPr lang="en-US" dirty="0" smtClean="0"/>
              <a:t>Flow Diagram </a:t>
            </a:r>
          </a:p>
          <a:p>
            <a:r>
              <a:rPr lang="en-US" dirty="0" smtClean="0"/>
              <a:t>App Interface</a:t>
            </a:r>
          </a:p>
          <a:p>
            <a:r>
              <a:rPr lang="en-US" dirty="0" smtClean="0"/>
              <a:t>Conclusion</a:t>
            </a:r>
          </a:p>
        </p:txBody>
      </p:sp>
    </p:spTree>
    <p:extLst>
      <p:ext uri="{BB962C8B-B14F-4D97-AF65-F5344CB8AC3E}">
        <p14:creationId xmlns:p14="http://schemas.microsoft.com/office/powerpoint/2010/main" val="2682387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1531" y="602731"/>
            <a:ext cx="4006610" cy="923330"/>
          </a:xfrm>
          <a:prstGeom prst="rect">
            <a:avLst/>
          </a:prstGeom>
          <a:noFill/>
        </p:spPr>
        <p:txBody>
          <a:bodyPr wrap="none" rtlCol="0">
            <a:spAutoFit/>
          </a:bodyPr>
          <a:lstStyle/>
          <a:p>
            <a:r>
              <a:rPr lang="en-US" u="sng" dirty="0" smtClean="0"/>
              <a:t>Result from questionnaire</a:t>
            </a:r>
            <a:r>
              <a:rPr lang="en-US" dirty="0" smtClean="0"/>
              <a:t/>
            </a:r>
            <a:br>
              <a:rPr lang="en-US" dirty="0" smtClean="0"/>
            </a:br>
            <a:endParaRPr lang="en-US" dirty="0" smtClean="0"/>
          </a:p>
          <a:p>
            <a:r>
              <a:rPr lang="en-US" dirty="0" smtClean="0"/>
              <a:t>Profit distribution at Hyderabad gate</a:t>
            </a:r>
            <a:endParaRPr lang="en-US" dirty="0"/>
          </a:p>
        </p:txBody>
      </p:sp>
      <p:pic>
        <p:nvPicPr>
          <p:cNvPr id="6" name="Content Placeholder 5" descr="C:\Users\Marathi\Desktop\Captur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5144" y="1766542"/>
            <a:ext cx="6381750" cy="3819525"/>
          </a:xfrm>
          <a:prstGeom prst="rect">
            <a:avLst/>
          </a:prstGeom>
          <a:noFill/>
          <a:ln>
            <a:noFill/>
          </a:ln>
        </p:spPr>
      </p:pic>
      <p:sp>
        <p:nvSpPr>
          <p:cNvPr id="3" name="TextBox 2"/>
          <p:cNvSpPr txBox="1"/>
          <p:nvPr/>
        </p:nvSpPr>
        <p:spPr>
          <a:xfrm>
            <a:off x="1159099" y="6091707"/>
            <a:ext cx="5865773" cy="646331"/>
          </a:xfrm>
          <a:prstGeom prst="rect">
            <a:avLst/>
          </a:prstGeom>
          <a:noFill/>
        </p:spPr>
        <p:txBody>
          <a:bodyPr wrap="none" rtlCol="0">
            <a:spAutoFit/>
          </a:bodyPr>
          <a:lstStyle/>
          <a:p>
            <a:r>
              <a:rPr lang="en-IN" dirty="0"/>
              <a:t>Average profit of auto drivers: </a:t>
            </a:r>
            <a:r>
              <a:rPr lang="en-IN" dirty="0" err="1"/>
              <a:t>Rs</a:t>
            </a:r>
            <a:r>
              <a:rPr lang="en-IN" dirty="0"/>
              <a:t>. 375 (approximately)</a:t>
            </a:r>
            <a:endParaRPr lang="en-US" dirty="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1531" y="602731"/>
            <a:ext cx="4362284" cy="923330"/>
          </a:xfrm>
          <a:prstGeom prst="rect">
            <a:avLst/>
          </a:prstGeom>
          <a:noFill/>
        </p:spPr>
        <p:txBody>
          <a:bodyPr wrap="none" rtlCol="0">
            <a:spAutoFit/>
          </a:bodyPr>
          <a:lstStyle/>
          <a:p>
            <a:r>
              <a:rPr lang="en-US" u="sng" dirty="0" smtClean="0"/>
              <a:t>Result from questionnaire</a:t>
            </a:r>
            <a:r>
              <a:rPr lang="en-US" dirty="0" smtClean="0"/>
              <a:t/>
            </a:r>
            <a:br>
              <a:rPr lang="en-US" dirty="0" smtClean="0"/>
            </a:br>
            <a:endParaRPr lang="en-US" dirty="0" smtClean="0"/>
          </a:p>
          <a:p>
            <a:r>
              <a:rPr lang="en-US" dirty="0" smtClean="0"/>
              <a:t>Profit distribution at </a:t>
            </a:r>
            <a:r>
              <a:rPr lang="en-US" dirty="0" err="1" smtClean="0"/>
              <a:t>Vishwanath</a:t>
            </a:r>
            <a:r>
              <a:rPr lang="en-US" dirty="0" smtClean="0"/>
              <a:t> Temple</a:t>
            </a:r>
            <a:endParaRPr lang="en-US" dirty="0"/>
          </a:p>
        </p:txBody>
      </p:sp>
      <p:sp>
        <p:nvSpPr>
          <p:cNvPr id="3" name="TextBox 2"/>
          <p:cNvSpPr txBox="1"/>
          <p:nvPr/>
        </p:nvSpPr>
        <p:spPr>
          <a:xfrm>
            <a:off x="1020172" y="5718220"/>
            <a:ext cx="5865773" cy="646331"/>
          </a:xfrm>
          <a:prstGeom prst="rect">
            <a:avLst/>
          </a:prstGeom>
          <a:noFill/>
        </p:spPr>
        <p:txBody>
          <a:bodyPr wrap="none" rtlCol="0">
            <a:spAutoFit/>
          </a:bodyPr>
          <a:lstStyle/>
          <a:p>
            <a:r>
              <a:rPr lang="en-IN" dirty="0"/>
              <a:t>Average profit of auto drivers: </a:t>
            </a:r>
            <a:r>
              <a:rPr lang="en-IN" dirty="0" err="1"/>
              <a:t>Rs</a:t>
            </a:r>
            <a:r>
              <a:rPr lang="en-IN" dirty="0"/>
              <a:t>. </a:t>
            </a:r>
            <a:r>
              <a:rPr lang="en-IN" dirty="0" smtClean="0"/>
              <a:t>520 </a:t>
            </a:r>
            <a:r>
              <a:rPr lang="en-IN" dirty="0"/>
              <a:t>(approximately)</a:t>
            </a:r>
            <a:endParaRPr lang="en-US" dirty="0"/>
          </a:p>
          <a:p>
            <a:endParaRPr lang="en-US" dirty="0"/>
          </a:p>
        </p:txBody>
      </p:sp>
      <p:pic>
        <p:nvPicPr>
          <p:cNvPr id="8" name="Content Placeholder 7" descr="C:\Users\Marathi\Desktop\Capture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0172" y="1861389"/>
            <a:ext cx="7196549" cy="3418949"/>
          </a:xfrm>
          <a:prstGeom prst="rect">
            <a:avLst/>
          </a:prstGeom>
          <a:noFill/>
          <a:ln>
            <a:noFill/>
          </a:ln>
        </p:spPr>
      </p:pic>
    </p:spTree>
    <p:extLst>
      <p:ext uri="{BB962C8B-B14F-4D97-AF65-F5344CB8AC3E}">
        <p14:creationId xmlns:p14="http://schemas.microsoft.com/office/powerpoint/2010/main" val="308977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1531" y="602731"/>
            <a:ext cx="2855525" cy="923330"/>
          </a:xfrm>
          <a:prstGeom prst="rect">
            <a:avLst/>
          </a:prstGeom>
          <a:noFill/>
        </p:spPr>
        <p:txBody>
          <a:bodyPr wrap="none" rtlCol="0">
            <a:spAutoFit/>
          </a:bodyPr>
          <a:lstStyle/>
          <a:p>
            <a:r>
              <a:rPr lang="en-US" u="sng" dirty="0" smtClean="0"/>
              <a:t>Result from questionnaire</a:t>
            </a:r>
            <a:r>
              <a:rPr lang="en-US" dirty="0" smtClean="0"/>
              <a:t/>
            </a:r>
            <a:br>
              <a:rPr lang="en-US" dirty="0" smtClean="0"/>
            </a:br>
            <a:endParaRPr lang="en-US" dirty="0" smtClean="0"/>
          </a:p>
          <a:p>
            <a:r>
              <a:rPr lang="en-IN" dirty="0"/>
              <a:t>Availability of auto at </a:t>
            </a:r>
            <a:r>
              <a:rPr lang="en-IN" dirty="0" smtClean="0"/>
              <a:t>HG</a:t>
            </a:r>
            <a:endParaRPr lang="en-US" dirty="0"/>
          </a:p>
        </p:txBody>
      </p:sp>
      <p:sp>
        <p:nvSpPr>
          <p:cNvPr id="3" name="TextBox 2"/>
          <p:cNvSpPr txBox="1"/>
          <p:nvPr/>
        </p:nvSpPr>
        <p:spPr>
          <a:xfrm>
            <a:off x="1020172" y="5718220"/>
            <a:ext cx="6726521" cy="646331"/>
          </a:xfrm>
          <a:prstGeom prst="rect">
            <a:avLst/>
          </a:prstGeom>
          <a:noFill/>
        </p:spPr>
        <p:txBody>
          <a:bodyPr wrap="none" rtlCol="0">
            <a:spAutoFit/>
          </a:bodyPr>
          <a:lstStyle/>
          <a:p>
            <a:r>
              <a:rPr lang="en-IN" dirty="0"/>
              <a:t>Maximum number of auto are available in between 8AM to 7PM</a:t>
            </a:r>
            <a:endParaRPr lang="en-US" dirty="0"/>
          </a:p>
          <a:p>
            <a:endParaRPr lang="en-US" dirty="0"/>
          </a:p>
        </p:txBody>
      </p:sp>
      <p:pic>
        <p:nvPicPr>
          <p:cNvPr id="6" name="Content Placeholder 5" descr="C:\Users\Marathi\Desktop\Captur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7796" y="1725769"/>
            <a:ext cx="8478479" cy="3786389"/>
          </a:xfrm>
          <a:prstGeom prst="rect">
            <a:avLst/>
          </a:prstGeom>
          <a:noFill/>
          <a:ln>
            <a:noFill/>
          </a:ln>
        </p:spPr>
      </p:pic>
    </p:spTree>
    <p:extLst>
      <p:ext uri="{BB962C8B-B14F-4D97-AF65-F5344CB8AC3E}">
        <p14:creationId xmlns:p14="http://schemas.microsoft.com/office/powerpoint/2010/main" val="3241288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1531" y="602731"/>
            <a:ext cx="2855525" cy="923330"/>
          </a:xfrm>
          <a:prstGeom prst="rect">
            <a:avLst/>
          </a:prstGeom>
          <a:noFill/>
        </p:spPr>
        <p:txBody>
          <a:bodyPr wrap="none" rtlCol="0">
            <a:spAutoFit/>
          </a:bodyPr>
          <a:lstStyle/>
          <a:p>
            <a:r>
              <a:rPr lang="en-US" u="sng" dirty="0" smtClean="0"/>
              <a:t>Result from questionnaire</a:t>
            </a:r>
            <a:r>
              <a:rPr lang="en-US" dirty="0" smtClean="0"/>
              <a:t/>
            </a:r>
            <a:br>
              <a:rPr lang="en-US" dirty="0" smtClean="0"/>
            </a:br>
            <a:endParaRPr lang="en-US" dirty="0" smtClean="0"/>
          </a:p>
          <a:p>
            <a:r>
              <a:rPr lang="en-IN" dirty="0" smtClean="0"/>
              <a:t>Android Users at HG</a:t>
            </a:r>
            <a:endParaRPr lang="en-US" dirty="0"/>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561466452"/>
              </p:ext>
            </p:extLst>
          </p:nvPr>
        </p:nvGraphicFramePr>
        <p:xfrm>
          <a:off x="677863" y="1841680"/>
          <a:ext cx="8596312" cy="4200346"/>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4842456" y="3245476"/>
            <a:ext cx="894797" cy="369332"/>
          </a:xfrm>
          <a:prstGeom prst="rect">
            <a:avLst/>
          </a:prstGeom>
          <a:noFill/>
        </p:spPr>
        <p:txBody>
          <a:bodyPr wrap="none" rtlCol="0">
            <a:spAutoFit/>
          </a:bodyPr>
          <a:lstStyle/>
          <a:p>
            <a:r>
              <a:rPr lang="en-US" dirty="0" smtClean="0"/>
              <a:t>33.33%</a:t>
            </a:r>
            <a:endParaRPr lang="en-US" dirty="0"/>
          </a:p>
        </p:txBody>
      </p:sp>
    </p:spTree>
    <p:extLst>
      <p:ext uri="{BB962C8B-B14F-4D97-AF65-F5344CB8AC3E}">
        <p14:creationId xmlns:p14="http://schemas.microsoft.com/office/powerpoint/2010/main" val="1963949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1531" y="602731"/>
            <a:ext cx="2855525" cy="923330"/>
          </a:xfrm>
          <a:prstGeom prst="rect">
            <a:avLst/>
          </a:prstGeom>
          <a:noFill/>
        </p:spPr>
        <p:txBody>
          <a:bodyPr wrap="none" rtlCol="0">
            <a:spAutoFit/>
          </a:bodyPr>
          <a:lstStyle/>
          <a:p>
            <a:r>
              <a:rPr lang="en-US" u="sng" dirty="0" smtClean="0"/>
              <a:t>Result from questionnaire</a:t>
            </a:r>
            <a:r>
              <a:rPr lang="en-US" dirty="0" smtClean="0"/>
              <a:t/>
            </a:r>
            <a:br>
              <a:rPr lang="en-US" dirty="0" smtClean="0"/>
            </a:br>
            <a:endParaRPr lang="en-US" dirty="0" smtClean="0"/>
          </a:p>
          <a:p>
            <a:r>
              <a:rPr lang="en-IN" dirty="0" smtClean="0"/>
              <a:t>Android Users at VT</a:t>
            </a:r>
            <a:endParaRPr lang="en-US" dirty="0"/>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2805968755"/>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0941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Rounds of drivers at VT</a:t>
            </a:r>
            <a:endParaRPr lang="en-US" dirty="0"/>
          </a:p>
        </p:txBody>
      </p:sp>
      <p:graphicFrame>
        <p:nvGraphicFramePr>
          <p:cNvPr id="4" name="Content Placeholder 3"/>
          <p:cNvGraphicFramePr>
            <a:graphicFrameLocks noGrp="1"/>
          </p:cNvGraphicFramePr>
          <p:nvPr>
            <p:ph idx="1"/>
          </p:nvPr>
        </p:nvGraphicFramePr>
        <p:xfrm>
          <a:off x="1981200" y="1600201"/>
          <a:ext cx="8229600" cy="4708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942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pic>
        <p:nvPicPr>
          <p:cNvPr id="4" name="Content Placeholder 3" descr="0 Level Re .png"/>
          <p:cNvPicPr>
            <a:picLocks noGrp="1" noChangeAspect="1"/>
          </p:cNvPicPr>
          <p:nvPr>
            <p:ph idx="1"/>
          </p:nvPr>
        </p:nvPicPr>
        <p:blipFill>
          <a:blip r:embed="rId2"/>
          <a:stretch>
            <a:fillRect/>
          </a:stretch>
        </p:blipFill>
        <p:spPr>
          <a:xfrm>
            <a:off x="1972219" y="2080756"/>
            <a:ext cx="7106467" cy="4418469"/>
          </a:xfrm>
        </p:spPr>
      </p:pic>
      <p:sp>
        <p:nvSpPr>
          <p:cNvPr id="5" name="TextBox 4"/>
          <p:cNvSpPr txBox="1"/>
          <p:nvPr/>
        </p:nvSpPr>
        <p:spPr>
          <a:xfrm>
            <a:off x="3866605" y="1619795"/>
            <a:ext cx="2396810" cy="369332"/>
          </a:xfrm>
          <a:prstGeom prst="rect">
            <a:avLst/>
          </a:prstGeom>
          <a:noFill/>
        </p:spPr>
        <p:txBody>
          <a:bodyPr wrap="none" rtlCol="0">
            <a:spAutoFit/>
          </a:bodyPr>
          <a:lstStyle/>
          <a:p>
            <a:r>
              <a:rPr lang="en-US" u="sng" dirty="0" smtClean="0"/>
              <a:t>0 Level Flow Diagram</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 Level FD.png"/>
          <p:cNvPicPr>
            <a:picLocks noGrp="1" noChangeAspect="1"/>
          </p:cNvPicPr>
          <p:nvPr>
            <p:ph idx="1"/>
          </p:nvPr>
        </p:nvPicPr>
        <p:blipFill>
          <a:blip r:embed="rId2"/>
          <a:stretch>
            <a:fillRect/>
          </a:stretch>
        </p:blipFill>
        <p:spPr>
          <a:xfrm>
            <a:off x="1724026" y="1619795"/>
            <a:ext cx="7763818" cy="4827179"/>
          </a:xfrm>
        </p:spPr>
      </p:pic>
      <p:cxnSp>
        <p:nvCxnSpPr>
          <p:cNvPr id="6" name="Straight Arrow Connector 5"/>
          <p:cNvCxnSpPr/>
          <p:nvPr/>
        </p:nvCxnSpPr>
        <p:spPr>
          <a:xfrm>
            <a:off x="3487783" y="2743200"/>
            <a:ext cx="365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45428" y="927463"/>
            <a:ext cx="2396810" cy="369332"/>
          </a:xfrm>
          <a:prstGeom prst="rect">
            <a:avLst/>
          </a:prstGeom>
          <a:noFill/>
        </p:spPr>
        <p:txBody>
          <a:bodyPr wrap="none" rtlCol="0">
            <a:spAutoFit/>
          </a:bodyPr>
          <a:lstStyle/>
          <a:p>
            <a:r>
              <a:rPr lang="en-US" u="sng" dirty="0" smtClean="0"/>
              <a:t>1 Level Flow Diagram</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Interface</a:t>
            </a:r>
            <a:br>
              <a:rPr lang="en-US" dirty="0" smtClean="0"/>
            </a:br>
            <a:endParaRPr lang="en-US" dirty="0"/>
          </a:p>
        </p:txBody>
      </p:sp>
      <p:pic>
        <p:nvPicPr>
          <p:cNvPr id="4" name="Content Placeholder 3" descr="C:\Users\Marathi\Desktop\BTP\Screenshot_2018-04-21-02-20-07.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16872" y="1799980"/>
            <a:ext cx="2328862" cy="3881437"/>
          </a:xfrm>
          <a:prstGeom prst="rect">
            <a:avLst/>
          </a:prstGeom>
          <a:noFill/>
          <a:ln>
            <a:noFill/>
          </a:ln>
        </p:spPr>
      </p:pic>
      <p:sp>
        <p:nvSpPr>
          <p:cNvPr id="5" name="Right Arrow 4"/>
          <p:cNvSpPr/>
          <p:nvPr/>
        </p:nvSpPr>
        <p:spPr>
          <a:xfrm>
            <a:off x="3685272" y="3499202"/>
            <a:ext cx="262890" cy="30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6" name="Picture 5" descr="C:\Users\Marathi\Desktop\BTP\Screenshot_2018-04-21-02-21-4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6243" y="1799979"/>
            <a:ext cx="2356833" cy="3881437"/>
          </a:xfrm>
          <a:prstGeom prst="rect">
            <a:avLst/>
          </a:prstGeom>
          <a:noFill/>
          <a:ln>
            <a:noFill/>
          </a:ln>
        </p:spPr>
      </p:pic>
      <p:pic>
        <p:nvPicPr>
          <p:cNvPr id="7" name="Picture 6" descr="C:\Users\Marathi\Desktop\BTP\Screenshot_2018-04-21-02-31-22.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7277" y="1799978"/>
            <a:ext cx="2380064" cy="3881437"/>
          </a:xfrm>
          <a:prstGeom prst="rect">
            <a:avLst/>
          </a:prstGeom>
          <a:noFill/>
          <a:ln>
            <a:noFill/>
          </a:ln>
        </p:spPr>
      </p:pic>
      <p:sp>
        <p:nvSpPr>
          <p:cNvPr id="8" name="Right Arrow 7"/>
          <p:cNvSpPr/>
          <p:nvPr/>
        </p:nvSpPr>
        <p:spPr>
          <a:xfrm>
            <a:off x="7137286" y="3499201"/>
            <a:ext cx="262890" cy="30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br>
              <a:rPr lang="en-US" dirty="0" smtClean="0"/>
            </a:br>
            <a:endParaRPr lang="en-US" dirty="0"/>
          </a:p>
        </p:txBody>
      </p:sp>
      <p:sp>
        <p:nvSpPr>
          <p:cNvPr id="3" name="Content Placeholder 2"/>
          <p:cNvSpPr>
            <a:spLocks noGrp="1"/>
          </p:cNvSpPr>
          <p:nvPr>
            <p:ph idx="1"/>
          </p:nvPr>
        </p:nvSpPr>
        <p:spPr>
          <a:xfrm>
            <a:off x="677334" y="1930400"/>
            <a:ext cx="8596668" cy="3880773"/>
          </a:xfrm>
        </p:spPr>
        <p:txBody>
          <a:bodyPr/>
          <a:lstStyle/>
          <a:p>
            <a:r>
              <a:rPr lang="en-IN" dirty="0"/>
              <a:t>From this project we can analyse data, from different location of BHU. Every request obtained in app will be stored in database, the data will be used to forecast that in what time of day, from which location and how many customers are ordering auto. By getting this information we will be able to analyse that demand, then we can send auto there for those time so that the service will be improved.</a:t>
            </a:r>
            <a:endParaRPr lang="en-US" dirty="0"/>
          </a:p>
          <a:p>
            <a:pPr lvl="0"/>
            <a:r>
              <a:rPr lang="en-IN" dirty="0"/>
              <a:t>There will be significant reduction of traffic at auto station, </a:t>
            </a:r>
            <a:endParaRPr lang="en-US" dirty="0"/>
          </a:p>
          <a:p>
            <a:pPr lvl="0"/>
            <a:r>
              <a:rPr lang="en-IN" dirty="0"/>
              <a:t>There will be no wastage of time for going from hostel/ location of user to auto station.</a:t>
            </a:r>
            <a:endParaRPr lang="en-US" dirty="0"/>
          </a:p>
          <a:p>
            <a:pPr lvl="0"/>
            <a:r>
              <a:rPr lang="en-IN" dirty="0"/>
              <a:t>The system will be more organised.</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77333" y="1634187"/>
            <a:ext cx="10630318" cy="4110962"/>
          </a:xfrm>
        </p:spPr>
        <p:txBody>
          <a:bodyPr>
            <a:noAutofit/>
          </a:bodyPr>
          <a:lstStyle/>
          <a:p>
            <a:pPr algn="just"/>
            <a:r>
              <a:rPr lang="en-IN" dirty="0"/>
              <a:t>The objective of our project is to enhance our existing travelling auto services inside BHU, i.e.  we are analysing demand of customer for auto from different location inside BHU, analysis of source and destination of their journey. And analysis of demand of auto drivers to increase their daily earnings and reduce uneven distribution. In result, we are trying to develop quality of service time of auto drivers, working on increment of earning of auto drivers, helping them in getting customers. </a:t>
            </a:r>
            <a:endParaRPr lang="en-US" dirty="0"/>
          </a:p>
          <a:p>
            <a:pPr algn="just"/>
            <a:r>
              <a:rPr lang="en-IN" dirty="0"/>
              <a:t>Our service is bilateral in nature and hence serves both customers and auto drivers. We are developing an android application which will help customers to find auto with less effort and it will also help auto drivers to find customers and increase their income. </a:t>
            </a:r>
            <a:endParaRPr lang="en-US" dirty="0"/>
          </a:p>
          <a:p>
            <a:pPr algn="just"/>
            <a:r>
              <a:rPr lang="en-IN" dirty="0"/>
              <a:t>Using application the customer will send a request for auto, depending on the position of auto in queue the auto driver will receive a notification, which he will accept on his wish. The customer will provide his source and destination in request. By accepting the request of customer, auto driver will report to the location of source and pick up the customers. </a:t>
            </a:r>
            <a:endParaRPr lang="en-US" dirty="0"/>
          </a:p>
          <a:p>
            <a:endParaRPr lang="en-US" sz="1900" dirty="0">
              <a:latin typeface="Georgia" panose="02040502050405020303" pitchFamily="18" charset="0"/>
            </a:endParaRPr>
          </a:p>
        </p:txBody>
      </p:sp>
    </p:spTree>
    <p:extLst>
      <p:ext uri="{BB962C8B-B14F-4D97-AF65-F5344CB8AC3E}">
        <p14:creationId xmlns:p14="http://schemas.microsoft.com/office/powerpoint/2010/main" val="4898955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App</a:t>
            </a:r>
            <a:endParaRPr lang="en-US" dirty="0"/>
          </a:p>
        </p:txBody>
      </p:sp>
      <p:sp>
        <p:nvSpPr>
          <p:cNvPr id="3" name="Content Placeholder 2"/>
          <p:cNvSpPr>
            <a:spLocks noGrp="1"/>
          </p:cNvSpPr>
          <p:nvPr>
            <p:ph idx="1"/>
          </p:nvPr>
        </p:nvSpPr>
        <p:spPr/>
        <p:txBody>
          <a:bodyPr/>
          <a:lstStyle/>
          <a:p>
            <a:r>
              <a:rPr lang="en-US" dirty="0" smtClean="0"/>
              <a:t>Customer : 1) Timing</a:t>
            </a:r>
          </a:p>
          <a:p>
            <a:pPr marL="0" indent="0">
              <a:buNone/>
            </a:pPr>
            <a:r>
              <a:rPr lang="en-US" dirty="0"/>
              <a:t>	</a:t>
            </a:r>
            <a:r>
              <a:rPr lang="en-US" dirty="0" smtClean="0"/>
              <a:t>		   2) Reduced effort</a:t>
            </a:r>
            <a:endParaRPr lang="en-US" dirty="0"/>
          </a:p>
          <a:p>
            <a:pPr marL="0" indent="0">
              <a:buNone/>
            </a:pPr>
            <a:r>
              <a:rPr lang="en-US" dirty="0"/>
              <a:t>			   </a:t>
            </a:r>
            <a:r>
              <a:rPr lang="en-US" dirty="0" smtClean="0"/>
              <a:t>3) Reliable</a:t>
            </a:r>
          </a:p>
          <a:p>
            <a:pPr marL="0" indent="0">
              <a:buNone/>
            </a:pPr>
            <a:endParaRPr lang="en-US" dirty="0"/>
          </a:p>
          <a:p>
            <a:pPr marL="0" indent="0">
              <a:buNone/>
            </a:pPr>
            <a:r>
              <a:rPr lang="en-US" dirty="0" smtClean="0"/>
              <a:t>Auto Driver :  1) Timing</a:t>
            </a:r>
            <a:endParaRPr lang="en-US" dirty="0"/>
          </a:p>
          <a:p>
            <a:pPr marL="0" indent="0">
              <a:buNone/>
            </a:pPr>
            <a:r>
              <a:rPr lang="en-US" dirty="0"/>
              <a:t>			</a:t>
            </a:r>
            <a:r>
              <a:rPr lang="en-US" dirty="0" smtClean="0"/>
              <a:t> 2) Systematic way</a:t>
            </a:r>
          </a:p>
          <a:p>
            <a:pPr marL="0" indent="0">
              <a:buNone/>
            </a:pPr>
            <a:r>
              <a:rPr lang="en-US" dirty="0"/>
              <a:t>	</a:t>
            </a:r>
            <a:r>
              <a:rPr lang="en-US" dirty="0" smtClean="0"/>
              <a:t>		 3) Benefits on occasion (Saturday, events, festivals)</a:t>
            </a: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87533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2939845" y="1687175"/>
            <a:ext cx="6059096" cy="1446550"/>
          </a:xfrm>
          <a:prstGeom prst="rect">
            <a:avLst/>
          </a:prstGeom>
          <a:noFill/>
        </p:spPr>
        <p:txBody>
          <a:bodyPr wrap="none" lIns="91440" tIns="45720" rIns="91440" bIns="45720">
            <a:spAutoFit/>
          </a:bodyPr>
          <a:lstStyle/>
          <a:p>
            <a:pPr algn="ctr"/>
            <a:r>
              <a:rPr lang="en-US" sz="8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021282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729343"/>
          </a:xfrm>
        </p:spPr>
        <p:txBody>
          <a:bodyPr>
            <a:normAutofit fontScale="90000"/>
          </a:bodyPr>
          <a:lstStyle/>
          <a:p>
            <a:pPr algn="ctr"/>
            <a:r>
              <a:rPr lang="en-US" dirty="0" smtClean="0"/>
              <a:t>Survey Data </a:t>
            </a:r>
            <a:br>
              <a:rPr lang="en-US" dirty="0" smtClean="0"/>
            </a:br>
            <a:endParaRPr lang="en-US" dirty="0"/>
          </a:p>
        </p:txBody>
      </p:sp>
      <p:graphicFrame>
        <p:nvGraphicFramePr>
          <p:cNvPr id="4" name="Content Placeholder 3"/>
          <p:cNvGraphicFramePr>
            <a:graphicFrameLocks noGrp="1"/>
          </p:cNvGraphicFramePr>
          <p:nvPr>
            <p:ph idx="1"/>
          </p:nvPr>
        </p:nvGraphicFramePr>
        <p:xfrm>
          <a:off x="609600" y="1524000"/>
          <a:ext cx="10972800" cy="5191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370840">
                <a:tc>
                  <a:txBody>
                    <a:bodyPr/>
                    <a:lstStyle/>
                    <a:p>
                      <a:pPr marL="0" marR="0">
                        <a:lnSpc>
                          <a:spcPct val="115000"/>
                        </a:lnSpc>
                        <a:spcBef>
                          <a:spcPts val="0"/>
                        </a:spcBef>
                        <a:spcAft>
                          <a:spcPts val="0"/>
                        </a:spcAft>
                      </a:pPr>
                      <a:r>
                        <a:rPr lang="en-US" sz="1100" dirty="0" err="1" smtClean="0">
                          <a:latin typeface="Calibri"/>
                          <a:ea typeface="Calibri"/>
                          <a:cs typeface="Times New Roman"/>
                        </a:rPr>
                        <a:t>S.no</a:t>
                      </a:r>
                      <a:r>
                        <a:rPr lang="en-US" sz="1100" dirty="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Started on</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Auto at stand</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Coming </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Going </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Passing </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1</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1:48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 (0) (0)(3)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 (0e) (2) </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2</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1:53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18</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(0)</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1:58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17</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 (0) (2)</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2:03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16</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 (0) (0) (0) (0) (0)</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2:08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17</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 (4) (5)</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6</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2:13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16</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(1) (0)</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(5) (4)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 (2)  (4)</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7</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2:18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(0)                                                                             </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8</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2:23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 (2)</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 (4)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(4)</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9</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2:28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 (0) (5)</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10</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2:33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 (3)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 (4) (1) (5) </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11</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2:38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(3,2d) (0) (0)</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12</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2:43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12</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13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2:48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11</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(4)</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(3) (1) (5)</a:t>
                      </a:r>
                    </a:p>
                  </a:txBody>
                  <a:tcPr marT="0" marB="0"/>
                </a:tc>
              </a:tr>
            </a:tbl>
          </a:graphicData>
        </a:graphic>
      </p:graphicFrame>
      <p:sp>
        <p:nvSpPr>
          <p:cNvPr id="5" name="TextBox 4"/>
          <p:cNvSpPr txBox="1"/>
          <p:nvPr/>
        </p:nvSpPr>
        <p:spPr>
          <a:xfrm>
            <a:off x="4376056" y="1123405"/>
            <a:ext cx="2889252" cy="369332"/>
          </a:xfrm>
          <a:prstGeom prst="rect">
            <a:avLst/>
          </a:prstGeom>
          <a:noFill/>
        </p:spPr>
        <p:txBody>
          <a:bodyPr wrap="none" rtlCol="0">
            <a:spAutoFit/>
          </a:bodyPr>
          <a:lstStyle/>
          <a:p>
            <a:r>
              <a:rPr lang="en-US" b="1" u="sng" dirty="0" smtClean="0"/>
              <a:t>HG SURVEY </a:t>
            </a:r>
            <a:r>
              <a:rPr lang="en-US" dirty="0" smtClean="0"/>
              <a:t>(20 JAN 2018)</a:t>
            </a:r>
            <a:endParaRPr lang="en-US"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lvl="0"/>
            <a:r>
              <a:rPr lang="en-US" dirty="0" smtClean="0"/>
              <a:t>1:48 pm 1 auto waiting with 1 passenger +1+1+2  go at 1:57 pm.   (9 min)</a:t>
            </a:r>
          </a:p>
          <a:p>
            <a:pPr lvl="0"/>
            <a:r>
              <a:rPr lang="en-US" dirty="0" smtClean="0"/>
              <a:t>1:58 pm 1 auto waiting with 2 passenger+3 go at 2:01 pm.  (3 min)</a:t>
            </a:r>
          </a:p>
          <a:p>
            <a:pPr lvl="0"/>
            <a:r>
              <a:rPr lang="en-US" dirty="0" smtClean="0"/>
              <a:t>1:57 pm go and stand in front of SN BOSS </a:t>
            </a:r>
          </a:p>
          <a:p>
            <a:pPr lvl="0"/>
            <a:r>
              <a:rPr lang="en-US" dirty="0" smtClean="0"/>
              <a:t>2:01 pm 1 auto waiting with 1 passenger+1+3 go at 2:08 pm. (7 min)</a:t>
            </a:r>
          </a:p>
          <a:p>
            <a:pPr lvl="0"/>
            <a:r>
              <a:rPr lang="en-US" dirty="0" smtClean="0"/>
              <a:t>2:09 pm 1 auto waiting with 2 passenger+3 go at 2:15 pm. (6 min)</a:t>
            </a:r>
          </a:p>
          <a:p>
            <a:pPr lvl="0"/>
            <a:r>
              <a:rPr lang="en-US" dirty="0" smtClean="0"/>
              <a:t>2:11 pm 1 auto waiting with 4 passenger+1 go at 2:16 pm. (5 min)</a:t>
            </a:r>
          </a:p>
          <a:p>
            <a:pPr lvl="0"/>
            <a:r>
              <a:rPr lang="en-US" dirty="0" smtClean="0"/>
              <a:t>2:13 pm 1 auto waiting with 2 passenger+2 go at 2:17 pm. (4 min)</a:t>
            </a:r>
          </a:p>
          <a:p>
            <a:pPr lvl="0"/>
            <a:r>
              <a:rPr lang="en-US" dirty="0" smtClean="0"/>
              <a:t>2:17 pm 1 auto waiting with 2 passenger+2 go at 2:26 pm. (9 min)</a:t>
            </a:r>
          </a:p>
          <a:p>
            <a:pPr lvl="0"/>
            <a:r>
              <a:rPr lang="en-US" dirty="0" smtClean="0"/>
              <a:t>2:18 pm 1 auto waiting with 2 passenger+2 go at 2:35 pm. (17 min)</a:t>
            </a:r>
          </a:p>
          <a:p>
            <a:pPr lvl="0"/>
            <a:r>
              <a:rPr lang="en-US" dirty="0" smtClean="0"/>
              <a:t>2:20 pm 1 auto waiting with 2 passenger+1 go at 2:37 pm. (17 min)</a:t>
            </a:r>
          </a:p>
          <a:p>
            <a:pPr lvl="0"/>
            <a:r>
              <a:rPr lang="en-US" dirty="0" smtClean="0"/>
              <a:t>2:36 pm 1 auto waiting with 3 passenger+2 go at 2:39 pm. (3 min)</a:t>
            </a:r>
          </a:p>
          <a:p>
            <a:pPr lvl="0"/>
            <a:r>
              <a:rPr lang="en-US" dirty="0" smtClean="0"/>
              <a:t>2:40 pm 1 auto waiting with 1 passenger+3 go at 2:43 pm. (3 min)</a:t>
            </a:r>
          </a:p>
          <a:p>
            <a:pPr lvl="0"/>
            <a:r>
              <a:rPr lang="en-US" dirty="0" smtClean="0"/>
              <a:t>2:43 pm 1 auto waiting with 1 passenger+3+1 go at 2:48 pm. (5 min)</a:t>
            </a:r>
          </a:p>
          <a:p>
            <a:pPr lvl="0"/>
            <a:r>
              <a:rPr lang="en-US" dirty="0" smtClean="0"/>
              <a:t>2:47 pm 1 auto waiting with 3 passenger+1 go at 2:52 pm. (4 min)</a:t>
            </a:r>
          </a:p>
          <a:p>
            <a:endParaRPr lang="en-US" dirty="0"/>
          </a:p>
        </p:txBody>
      </p:sp>
      <p:sp>
        <p:nvSpPr>
          <p:cNvPr id="4" name="TextBox 3"/>
          <p:cNvSpPr txBox="1"/>
          <p:nvPr/>
        </p:nvSpPr>
        <p:spPr>
          <a:xfrm>
            <a:off x="3474720" y="1254034"/>
            <a:ext cx="3420167" cy="369332"/>
          </a:xfrm>
          <a:prstGeom prst="rect">
            <a:avLst/>
          </a:prstGeom>
          <a:noFill/>
        </p:spPr>
        <p:txBody>
          <a:bodyPr wrap="none" rtlCol="0">
            <a:spAutoFit/>
          </a:bodyPr>
          <a:lstStyle/>
          <a:p>
            <a:r>
              <a:rPr lang="en-US" b="1" u="sng" dirty="0" smtClean="0"/>
              <a:t>SOME ADDITIONAL STATEMENT</a:t>
            </a:r>
            <a:endParaRPr lang="en-US" dirty="0"/>
          </a:p>
        </p:txBody>
      </p:sp>
    </p:spTree>
  </p:cSld>
  <p:clrMapOvr>
    <a:masterClrMapping/>
  </p:clrMapOvr>
  <p:transition>
    <p:wheel spokes="2"/>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HG SURVEY </a:t>
            </a:r>
            <a:r>
              <a:rPr lang="en-US" dirty="0" smtClean="0"/>
              <a:t>(20 JAN 2018)</a:t>
            </a:r>
            <a:endParaRPr lang="en-US" dirty="0"/>
          </a:p>
        </p:txBody>
      </p:sp>
      <p:graphicFrame>
        <p:nvGraphicFramePr>
          <p:cNvPr id="4" name="Content Placeholder 3"/>
          <p:cNvGraphicFramePr>
            <a:graphicFrameLocks noGrp="1"/>
          </p:cNvGraphicFramePr>
          <p:nvPr>
            <p:ph idx="1"/>
          </p:nvPr>
        </p:nvGraphicFramePr>
        <p:xfrm>
          <a:off x="1981200" y="1600201"/>
          <a:ext cx="8229600" cy="4708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698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rPr>
              <a:t>HG</a:t>
            </a:r>
            <a:r>
              <a:rPr lang="en-US" dirty="0" smtClean="0">
                <a:effectLst/>
              </a:rPr>
              <a:t> ( 29 Jan 2018)</a:t>
            </a:r>
            <a:endParaRPr lang="en-US" dirty="0"/>
          </a:p>
        </p:txBody>
      </p:sp>
      <p:graphicFrame>
        <p:nvGraphicFramePr>
          <p:cNvPr id="4" name="Content Placeholder 3"/>
          <p:cNvGraphicFramePr>
            <a:graphicFrameLocks noGrp="1"/>
          </p:cNvGraphicFramePr>
          <p:nvPr>
            <p:ph idx="1"/>
          </p:nvPr>
        </p:nvGraphicFramePr>
        <p:xfrm>
          <a:off x="1981200" y="1600201"/>
          <a:ext cx="8229600" cy="4708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1530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rPr>
              <a:t>HG</a:t>
            </a:r>
            <a:r>
              <a:rPr lang="en-US" dirty="0" smtClean="0">
                <a:effectLst/>
              </a:rPr>
              <a:t> ( 31 Jan 2018)</a:t>
            </a:r>
            <a:endParaRPr lang="en-US" dirty="0"/>
          </a:p>
        </p:txBody>
      </p:sp>
      <p:graphicFrame>
        <p:nvGraphicFramePr>
          <p:cNvPr id="4" name="Content Placeholder 3"/>
          <p:cNvGraphicFramePr>
            <a:graphicFrameLocks noGrp="1"/>
          </p:cNvGraphicFramePr>
          <p:nvPr>
            <p:ph idx="1"/>
          </p:nvPr>
        </p:nvGraphicFramePr>
        <p:xfrm>
          <a:off x="1981200" y="1600201"/>
          <a:ext cx="8229600" cy="4708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0539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18160" y="2013540"/>
          <a:ext cx="10972800" cy="259588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370840">
                <a:tc>
                  <a:txBody>
                    <a:bodyPr/>
                    <a:lstStyle/>
                    <a:p>
                      <a:pPr marL="0" marR="0">
                        <a:lnSpc>
                          <a:spcPct val="115000"/>
                        </a:lnSpc>
                        <a:spcBef>
                          <a:spcPts val="0"/>
                        </a:spcBef>
                        <a:spcAft>
                          <a:spcPts val="0"/>
                        </a:spcAft>
                      </a:pPr>
                      <a:r>
                        <a:rPr lang="en-US" sz="1100" dirty="0">
                          <a:latin typeface="Calibri"/>
                          <a:ea typeface="Calibri"/>
                          <a:cs typeface="Times New Roman"/>
                        </a:rPr>
                        <a:t>S. no.</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Started on</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Auto at stand</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Coming </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Going </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Passing </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 1</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1:43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7e,  10</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(0) (5) (3)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(0) (2) (5) (3) (2) (5)</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2</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1:48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7e,  8</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 (3) (4)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(0e)</a:t>
                      </a:r>
                      <a:r>
                        <a:rPr lang="en-US" sz="1100" baseline="30000">
                          <a:latin typeface="Calibri"/>
                          <a:ea typeface="Calibri"/>
                          <a:cs typeface="Times New Roman"/>
                        </a:rPr>
                        <a:t>5</a:t>
                      </a:r>
                      <a:r>
                        <a:rPr lang="en-US" sz="1100">
                          <a:latin typeface="Calibri"/>
                          <a:ea typeface="Calibri"/>
                          <a:cs typeface="Times New Roman"/>
                        </a:rPr>
                        <a:t> (4) (2e) (0,p3) </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3</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1:53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7e,  6</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(0) (2) </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(3,d1) (3,d1) (4,p1)</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1:58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7e,  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(0e)</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(4) (3) (2,d2)</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2:03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8e,  5</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(3) (5) (4)</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(5e)</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 (4) (5)</a:t>
                      </a:r>
                    </a:p>
                  </a:txBody>
                  <a:tcPr marT="0" marB="0"/>
                </a:tc>
              </a:tr>
              <a:tr h="370840">
                <a:tc>
                  <a:txBody>
                    <a:bodyPr/>
                    <a:lstStyle/>
                    <a:p>
                      <a:pPr marL="0" marR="0">
                        <a:lnSpc>
                          <a:spcPct val="115000"/>
                        </a:lnSpc>
                        <a:spcBef>
                          <a:spcPts val="0"/>
                        </a:spcBef>
                        <a:spcAft>
                          <a:spcPts val="0"/>
                        </a:spcAft>
                      </a:pPr>
                      <a:r>
                        <a:rPr lang="en-US" sz="1100">
                          <a:latin typeface="Calibri"/>
                          <a:ea typeface="Calibri"/>
                          <a:cs typeface="Times New Roman"/>
                        </a:rPr>
                        <a:t>6</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2:08 pm</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7e,  8</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a:t>
                      </a:r>
                    </a:p>
                  </a:txBody>
                  <a:tcPr marT="0" marB="0"/>
                </a:tc>
                <a:tc>
                  <a:txBody>
                    <a:bodyPr/>
                    <a:lstStyle/>
                    <a:p>
                      <a:pPr marL="0" marR="0">
                        <a:lnSpc>
                          <a:spcPct val="115000"/>
                        </a:lnSpc>
                        <a:spcBef>
                          <a:spcPts val="0"/>
                        </a:spcBef>
                        <a:spcAft>
                          <a:spcPts val="0"/>
                        </a:spcAft>
                      </a:pPr>
                      <a:r>
                        <a:rPr lang="en-US" sz="1100">
                          <a:latin typeface="Calibri"/>
                          <a:ea typeface="Calibri"/>
                          <a:cs typeface="Times New Roman"/>
                        </a:rPr>
                        <a:t>(5)</a:t>
                      </a:r>
                    </a:p>
                  </a:txBody>
                  <a:tcPr marT="0" marB="0"/>
                </a:tc>
                <a:tc>
                  <a:txBody>
                    <a:bodyPr/>
                    <a:lstStyle/>
                    <a:p>
                      <a:pPr marL="0" marR="0">
                        <a:lnSpc>
                          <a:spcPct val="115000"/>
                        </a:lnSpc>
                        <a:spcBef>
                          <a:spcPts val="0"/>
                        </a:spcBef>
                        <a:spcAft>
                          <a:spcPts val="0"/>
                        </a:spcAft>
                      </a:pPr>
                      <a:r>
                        <a:rPr lang="en-US" sz="1100" dirty="0">
                          <a:latin typeface="Calibri"/>
                          <a:ea typeface="Calibri"/>
                          <a:cs typeface="Times New Roman"/>
                        </a:rPr>
                        <a:t>(3,d1) (6,d2) (2) (0,p3)</a:t>
                      </a:r>
                    </a:p>
                  </a:txBody>
                  <a:tcPr marT="0" marB="0"/>
                </a:tc>
              </a:tr>
            </a:tbl>
          </a:graphicData>
        </a:graphic>
      </p:graphicFrame>
      <p:sp>
        <p:nvSpPr>
          <p:cNvPr id="5" name="TextBox 4"/>
          <p:cNvSpPr txBox="1"/>
          <p:nvPr/>
        </p:nvSpPr>
        <p:spPr>
          <a:xfrm>
            <a:off x="3592286" y="1136468"/>
            <a:ext cx="3836050" cy="369332"/>
          </a:xfrm>
          <a:prstGeom prst="rect">
            <a:avLst/>
          </a:prstGeom>
          <a:noFill/>
        </p:spPr>
        <p:txBody>
          <a:bodyPr wrap="none" rtlCol="0">
            <a:spAutoFit/>
          </a:bodyPr>
          <a:lstStyle/>
          <a:p>
            <a:r>
              <a:rPr lang="en-US" b="1" u="sng" dirty="0" err="1" smtClean="0"/>
              <a:t>Vishwanath</a:t>
            </a:r>
            <a:r>
              <a:rPr lang="en-US" b="1" u="sng" dirty="0" smtClean="0"/>
              <a:t> Temple</a:t>
            </a:r>
            <a:r>
              <a:rPr lang="en-US" b="1" dirty="0" smtClean="0"/>
              <a:t> (21 Jan 2018)</a:t>
            </a:r>
            <a:endParaRPr lang="en-US" dirty="0"/>
          </a:p>
        </p:txBody>
      </p:sp>
    </p:spTree>
    <p:extLst>
      <p:ext uri="{BB962C8B-B14F-4D97-AF65-F5344CB8AC3E}">
        <p14:creationId xmlns:p14="http://schemas.microsoft.com/office/powerpoint/2010/main" val="1357340538"/>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1100</TotalTime>
  <Words>2254</Words>
  <Application>Microsoft Office PowerPoint</Application>
  <PresentationFormat>Widescreen</PresentationFormat>
  <Paragraphs>431</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Black</vt:lpstr>
      <vt:lpstr>Calibri</vt:lpstr>
      <vt:lpstr>Georgia</vt:lpstr>
      <vt:lpstr>Times New Roman</vt:lpstr>
      <vt:lpstr>Trebuchet MS</vt:lpstr>
      <vt:lpstr>Wingdings</vt:lpstr>
      <vt:lpstr>Wingdings 3</vt:lpstr>
      <vt:lpstr>Facet</vt:lpstr>
      <vt:lpstr>UG Project -2018</vt:lpstr>
      <vt:lpstr>Contents</vt:lpstr>
      <vt:lpstr>Introduction</vt:lpstr>
      <vt:lpstr>Survey Data  </vt:lpstr>
      <vt:lpstr>PowerPoint Presentation</vt:lpstr>
      <vt:lpstr>HG SURVEY (20 JAN 2018)</vt:lpstr>
      <vt:lpstr>HG ( 29 Jan 2018)</vt:lpstr>
      <vt:lpstr>HG ( 31 Jan 2018)</vt:lpstr>
      <vt:lpstr>PowerPoint Presentation</vt:lpstr>
      <vt:lpstr>PowerPoint Presentation</vt:lpstr>
      <vt:lpstr>PowerPoint Presentation</vt:lpstr>
      <vt:lpstr>PowerPoint Presentation</vt:lpstr>
      <vt:lpstr>Vishwanath Temple(13 Jan 2018)</vt:lpstr>
      <vt:lpstr>Vishwanath Temple(21 Jan 2018)</vt:lpstr>
      <vt:lpstr>Vishwanath Temple(31Jan 2018)</vt:lpstr>
      <vt:lpstr>PowerPoint Presentation</vt:lpstr>
      <vt:lpstr>PowerPoint Presentation</vt:lpstr>
      <vt:lpstr>Questionnaire  </vt:lpstr>
      <vt:lpstr>PowerPoint Presentation</vt:lpstr>
      <vt:lpstr>PowerPoint Presentation</vt:lpstr>
      <vt:lpstr>PowerPoint Presentation</vt:lpstr>
      <vt:lpstr>PowerPoint Presentation</vt:lpstr>
      <vt:lpstr>PowerPoint Presentation</vt:lpstr>
      <vt:lpstr>PowerPoint Presentation</vt:lpstr>
      <vt:lpstr>Rounds of drivers at VT</vt:lpstr>
      <vt:lpstr>Flow Diagram</vt:lpstr>
      <vt:lpstr>PowerPoint Presentation</vt:lpstr>
      <vt:lpstr>App Interface </vt:lpstr>
      <vt:lpstr>Conclusion </vt:lpstr>
      <vt:lpstr>Benefits of App</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dc:creator>
  <cp:lastModifiedBy>Marathi</cp:lastModifiedBy>
  <cp:revision>56</cp:revision>
  <dcterms:created xsi:type="dcterms:W3CDTF">2017-09-22T05:10:01Z</dcterms:created>
  <dcterms:modified xsi:type="dcterms:W3CDTF">2018-04-21T04:57:04Z</dcterms:modified>
</cp:coreProperties>
</file>