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406" r:id="rId2"/>
    <p:sldId id="407" r:id="rId3"/>
    <p:sldId id="390" r:id="rId4"/>
    <p:sldId id="381" r:id="rId5"/>
    <p:sldId id="382" r:id="rId6"/>
    <p:sldId id="384" r:id="rId7"/>
    <p:sldId id="388" r:id="rId8"/>
    <p:sldId id="395" r:id="rId9"/>
    <p:sldId id="399" r:id="rId10"/>
    <p:sldId id="408" r:id="rId11"/>
    <p:sldId id="391" r:id="rId12"/>
    <p:sldId id="3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0862E-E68C-4B7C-A56E-148F952C5296}">
          <p14:sldIdLst>
            <p14:sldId id="406"/>
            <p14:sldId id="407"/>
            <p14:sldId id="390"/>
            <p14:sldId id="381"/>
            <p14:sldId id="382"/>
            <p14:sldId id="384"/>
            <p14:sldId id="388"/>
            <p14:sldId id="395"/>
            <p14:sldId id="399"/>
            <p14:sldId id="408"/>
            <p14:sldId id="39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  <p:cmAuthor id="1" name="Ankit Gupta" initials="AG" lastIdx="1" clrIdx="1">
    <p:extLst>
      <p:ext uri="{19B8F6BF-5375-455C-9EA6-DF929625EA0E}">
        <p15:presenceInfo xmlns:p15="http://schemas.microsoft.com/office/powerpoint/2012/main" userId="e16ff53d0a68f9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8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1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8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5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9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6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06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5689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656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65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71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9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5D2152-08A9-004F-BE32-52A9C6BDFCA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1023CF-B329-E444-9BAC-9F50F1C24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49" r:id="rId21"/>
    <p:sldLayoutId id="214748365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-introduction-to-machine-learning-algorithms-934a444fca47" TargetMode="External"/><Relationship Id="rId2" Type="http://schemas.openxmlformats.org/officeDocument/2006/relationships/hyperlink" Target="https://archive.ics.uci.edu/ml/datasets/dermatology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towardsdatascience.com/understanding-random-forest-58381e0602d2" TargetMode="External"/><Relationship Id="rId5" Type="http://schemas.openxmlformats.org/officeDocument/2006/relationships/hyperlink" Target="https://www.analyticsvidhya.com/blog/2021/05/top-15-questions-to-test-your-data-science-skills-on-svm/" TargetMode="External"/><Relationship Id="rId4" Type="http://schemas.openxmlformats.org/officeDocument/2006/relationships/hyperlink" Target="https://machinelearningmastery.com/support-vector-machines-for-machine-learn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27D9-6D3C-A14F-8D80-AF8D37C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9348"/>
            <a:ext cx="11271380" cy="35922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Comparative Analysis of Machine Learning Approaches for Classifying </a:t>
            </a:r>
            <a:r>
              <a:rPr lang="en-US" dirty="0" err="1"/>
              <a:t>Erythemato</a:t>
            </a:r>
            <a:r>
              <a:rPr lang="en-US" dirty="0"/>
              <a:t>-Squamous Skin Diseases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7B08-D480-4A98-8D4D-876DF02D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86408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AEA5-D551-4A8C-8046-6E6BB10A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0" y="2304660"/>
            <a:ext cx="6752254" cy="45533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from the preceding calculations that utilizing the attribute's median to replace missing values results in a very small percentage change in the dataset's mean frequency. 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while comparing eight other classification methods, we can find that XGBoost fared exceptionally well with a 100% accuracy rate for three of them, namely Random Forest, Naive Bayes, and Gradient Boosting DT. 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 could be useful since it uses a mixture of software and hardware enhancement methods to provide supercilious prediction results with minimal computer assets in a small quantity period.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7C9E-0A60-4C11-E35B-61847F71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2811734"/>
            <a:ext cx="3949959" cy="3214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2555"/>
            <a:ext cx="10972800" cy="81924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2" y="2256579"/>
            <a:ext cx="11227837" cy="460142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[1]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Nilsel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Ilter, H. Altay Guvenir, "Dermatology Data Set," 01 January 1998. [Online]. Available: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https://archive.ics.uci.edu/ml/datasets/dermatology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R. Gandhi, "Support Vector Machine — Introduction to Machine Learning Algorithms," 7 June 2018. [Online]. Available: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https://towardsdatascience.com/support-vector-machine-introduction-to-machine-learning-algorithms-934a444fca47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H. Wang, Y. Shao, S. Zhou, C. Zhang and N. Xiu, " Support Vector Machine Classifier via Soft-Margin Loss,"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Transactions on Pattern Analysis and Machine Intelligence,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pp. 1-11, 2021.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[4] J. Brownlee, "Support Vector Machines for Machine Learning," 20 April 2016. [Online]. Available: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https://machinelearningmastery.com/support-vector-machines-for-machine-learning/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[5] C. GOYAL, "Top 15 Questions to Test your Data Science Skills on SVM," 20 May 2021. [Online]. Available: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https://www.analyticsvidhya.com/blog/2021/05/top-15-questions-to-test-your-data-science-skills-on-svm/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000" dirty="0"/>
              <a:t>[6] T. Yiu, "Understanding Random Forest," 12 June 2019. [Online]. Available: </a:t>
            </a:r>
            <a:r>
              <a:rPr lang="en-US" sz="2000" dirty="0">
                <a:hlinkClick r:id="rId6"/>
              </a:rPr>
              <a:t>https://towardsdatascience.com/understanding-random-forest-58381e0602d2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5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8A1-C751-CB8E-D689-3189C416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8999"/>
            <a:ext cx="12192000" cy="839755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tx2"/>
                </a:solidFill>
              </a:rPr>
              <a:t>THANK YOU</a:t>
            </a:r>
            <a:endParaRPr lang="en-IN" sz="480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F4E22A-B5AE-3DB9-509F-8696ADC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8581"/>
            <a:ext cx="10972800" cy="1143000"/>
          </a:xfrm>
        </p:spPr>
        <p:txBody>
          <a:bodyPr/>
          <a:lstStyle/>
          <a:p>
            <a:r>
              <a:rPr lang="en-US" dirty="0"/>
              <a:t>AUTHORS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E2E8F6-AA05-7926-9ECA-A4B640BCC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307847"/>
              </p:ext>
            </p:extLst>
          </p:nvPr>
        </p:nvGraphicFramePr>
        <p:xfrm>
          <a:off x="685800" y="1604865"/>
          <a:ext cx="10820400" cy="38476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4691166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09117054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47795701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615765809"/>
                    </a:ext>
                  </a:extLst>
                </a:gridCol>
              </a:tblGrid>
              <a:tr h="637027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Bhavana Kaushik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Ankur Vijayvargiya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Jayant Uppal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Ankit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01529"/>
                  </a:ext>
                </a:extLst>
              </a:tr>
              <a:tr h="208945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School of Computer Science University of Petroleum and Energy Studies Dehradun, 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Samsung R&amp;D Noida, 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PeopleStrong Gurugram,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Accenture Bengaluru, 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28316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bkaushik@ddn.upes.ac.in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/>
                        <a:t>ankurvijayvargiya10@</a:t>
                      </a:r>
                      <a:r>
                        <a:rPr lang="en-IN" dirty="0"/>
                        <a:t>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jayantuppal1707@gmail.com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ankitg777jr@gmail.com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5E9E8-7E1B-6058-6CD5-75CA80A2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4402"/>
            <a:ext cx="10972800" cy="925900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F09606-1958-AEEB-B235-9E85317F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81942"/>
            <a:ext cx="10972800" cy="36296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Material</a:t>
            </a:r>
          </a:p>
          <a:p>
            <a:pPr algn="just"/>
            <a:r>
              <a:rPr lang="en-US" dirty="0"/>
              <a:t>Methods</a:t>
            </a:r>
          </a:p>
          <a:p>
            <a:pPr algn="just"/>
            <a:r>
              <a:rPr lang="en-US" dirty="0"/>
              <a:t>Discussion</a:t>
            </a:r>
          </a:p>
          <a:p>
            <a:pPr algn="just"/>
            <a:r>
              <a:rPr lang="en-US" dirty="0"/>
              <a:t>Results</a:t>
            </a:r>
          </a:p>
          <a:p>
            <a:pPr algn="just"/>
            <a:r>
              <a:rPr lang="en-US" dirty="0"/>
              <a:t>Future Scope</a:t>
            </a:r>
          </a:p>
          <a:p>
            <a:pPr algn="just"/>
            <a:r>
              <a:rPr lang="en-US" dirty="0"/>
              <a:t>Conclusion</a:t>
            </a:r>
          </a:p>
          <a:p>
            <a:pPr algn="just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962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704"/>
            <a:ext cx="10972800" cy="842959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82" y="2247060"/>
            <a:ext cx="7067158" cy="432971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Dermatology, differential diagnosis of erythemato-squamous disorders (ESD) is quite challenging in real life because most skin diseases share many histopathological features.</a:t>
            </a:r>
          </a:p>
          <a:p>
            <a:pPr algn="just"/>
            <a:r>
              <a:rPr lang="en-US" sz="2000" dirty="0"/>
              <a:t>Numerous machine learning algorithms that aid in the difficult segmentation and categorization of skin-related disorders in this work, that has been proven to be successful in preserving state information through exact segmentation/classification. </a:t>
            </a:r>
          </a:p>
          <a:p>
            <a:pPr algn="just"/>
            <a:r>
              <a:rPr lang="en-US" sz="2000" dirty="0"/>
              <a:t>The figure shown aside lists the six classes of ESD that are among the skin illnesses for which eight alternative algorithms are tested, and discussed further.</a:t>
            </a:r>
          </a:p>
          <a:p>
            <a:pPr algn="just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ED974-57EE-F5CD-A3DE-127A33058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5"/>
          <a:stretch/>
        </p:blipFill>
        <p:spPr>
          <a:xfrm>
            <a:off x="7728856" y="2855167"/>
            <a:ext cx="4155233" cy="2294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D745A-1460-5C74-81C2-55FD90AC84F7}"/>
              </a:ext>
            </a:extLst>
          </p:cNvPr>
          <p:cNvSpPr txBox="1"/>
          <p:nvPr/>
        </p:nvSpPr>
        <p:spPr>
          <a:xfrm>
            <a:off x="8196941" y="5149677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1- Six classes of ESD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9360"/>
            <a:ext cx="10972800" cy="989045"/>
          </a:xfrm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IN" sz="4800" dirty="0"/>
              <a:t>ATERIAL</a:t>
            </a:r>
            <a:endParaRPr lang="en-US" sz="4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CE01EE-04A9-FCB5-1F0E-9377694D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3" y="2267339"/>
            <a:ext cx="6203687" cy="459066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standardized dermatology data set from the University of California, School of Information and Computer Science's machine learning repository or UCI is taken for the experiment.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has 34 properties, 12 of which are clinical and 22 of which are histopathological. Age and family history are continuous characteristics in the data set, with values ranging from 0-1.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Every additional clinical and histopathological feature was assigned a degree from 0 to 3, with 0 indicating that the feature was not present, 3 indicating the maximum amount possible, and 1, 2 indicating relative intermediate values.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1BD026-4624-A0AE-1594-0505D867D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15"/>
          <a:stretch/>
        </p:blipFill>
        <p:spPr>
          <a:xfrm>
            <a:off x="6664000" y="1839943"/>
            <a:ext cx="5067687" cy="4013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F2DFD3-37DC-ADC8-9F88-DF52FEC0B403}"/>
              </a:ext>
            </a:extLst>
          </p:cNvPr>
          <p:cNvSpPr txBox="1"/>
          <p:nvPr/>
        </p:nvSpPr>
        <p:spPr>
          <a:xfrm>
            <a:off x="7066383" y="6045573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2 - Visualization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6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572"/>
            <a:ext cx="10972800" cy="859893"/>
          </a:xfrm>
        </p:spPr>
        <p:txBody>
          <a:bodyPr>
            <a:normAutofit/>
          </a:bodyPr>
          <a:lstStyle/>
          <a:p>
            <a:r>
              <a:rPr lang="en-IN" sz="4800" dirty="0"/>
              <a:t>METHODS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0622"/>
            <a:ext cx="8058539" cy="49566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eight ML Classification Algorithms investigated in this research are listed below: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Naive Bayes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Machines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Multi-layered perceptron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K-nearest neighbors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Gradient boosting DT 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48CC1-0AB3-066C-986A-8B600899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92" y="2621903"/>
            <a:ext cx="6088908" cy="3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2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6991"/>
            <a:ext cx="10972800" cy="1112513"/>
          </a:xfrm>
        </p:spPr>
        <p:txBody>
          <a:bodyPr>
            <a:normAutofit/>
          </a:bodyPr>
          <a:lstStyle/>
          <a:p>
            <a:r>
              <a:rPr lang="en-IN" sz="4800" dirty="0"/>
              <a:t>DISCUSSION</a:t>
            </a:r>
            <a:endParaRPr lang="en-US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BB2B64-3629-46D1-B410-D2086972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0" y="2836506"/>
            <a:ext cx="5170935" cy="3584503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do this analysis few pre-processing steps are to be applied to the used dataset. First, the count of null values of attributes will be checked.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Accordingly, 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here are 8 rows of the age attribute with null values.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From the description/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composition of the dataset it can be seen that there is only a slight difference in the mean frequency of the dataset after replacing the null values.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Mean frequency difference percentage = 0.18%.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06D21-CAC4-6FED-29BA-A88507E2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42" y="3164463"/>
            <a:ext cx="6439458" cy="2480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A46549-FB50-FB55-4F63-BB431BB8113D}"/>
              </a:ext>
            </a:extLst>
          </p:cNvPr>
          <p:cNvSpPr txBox="1"/>
          <p:nvPr/>
        </p:nvSpPr>
        <p:spPr>
          <a:xfrm>
            <a:off x="5891139" y="5754485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 – Dataset composition comparative analysis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3F03-EC5A-46A8-9EBA-048DF93C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8160"/>
            <a:ext cx="10972800" cy="512280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6EBE-0905-48F5-9F0B-328A3B64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9" y="2286000"/>
            <a:ext cx="4497745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achine learning models used in the research are trained using the various classifier techniques discussed above.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successful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of their accuracy the listed below methods emerged as the most popular with 100% accuracy, which can be inferred from the figure mentioned aside: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DT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31086-A96D-CCB7-C831-6ADA7A07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 r="1214" b="6299"/>
          <a:stretch/>
        </p:blipFill>
        <p:spPr>
          <a:xfrm>
            <a:off x="5038530" y="1727840"/>
            <a:ext cx="7088156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DFCF1-B139-F83A-F2D1-B9D5AE4CD038}"/>
              </a:ext>
            </a:extLst>
          </p:cNvPr>
          <p:cNvSpPr txBox="1"/>
          <p:nvPr/>
        </p:nvSpPr>
        <p:spPr>
          <a:xfrm>
            <a:off x="5887617" y="6339873"/>
            <a:ext cx="49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4 - Accuracies of classifier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1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7B08-D480-4A98-8D4D-876DF02D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86408"/>
          </a:xfrm>
        </p:spPr>
        <p:txBody>
          <a:bodyPr>
            <a:normAutofit/>
          </a:bodyPr>
          <a:lstStyle/>
          <a:p>
            <a:r>
              <a:rPr lang="en-US" sz="4800" dirty="0"/>
              <a:t>FUTURE SCOPE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AEA5-D551-4A8C-8046-6E6BB10A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0" y="2304660"/>
            <a:ext cx="6752254" cy="455334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very limited and hence requires continuous integration of the new records to derive the prediction with more realistic values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introduce an auto-feedback mechanism to provide the required remediation to the predicted class of ESD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Upgrading the dataset with visual im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ages of the ESD-impacted skin area to correlate it with the predicted class of ESD for reducing parameter-based analysis to image visualization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9C952-F5E8-8518-5DD1-D6B1D405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65" y="2219325"/>
            <a:ext cx="343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1391</TotalTime>
  <Words>881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Comparative Analysis of Machine Learning Approaches for Classifying Erythemato-Squamous Skin Diseases</vt:lpstr>
      <vt:lpstr>AUTHORS</vt:lpstr>
      <vt:lpstr>AGENDA</vt:lpstr>
      <vt:lpstr>INTRODUCTION</vt:lpstr>
      <vt:lpstr>MATERIAL</vt:lpstr>
      <vt:lpstr>METHODS</vt:lpstr>
      <vt:lpstr>DISCUSSION</vt:lpstr>
      <vt:lpstr>RESULTS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Gupta, Ankit</cp:lastModifiedBy>
  <cp:revision>709</cp:revision>
  <cp:lastPrinted>2017-08-16T11:40:00Z</cp:lastPrinted>
  <dcterms:created xsi:type="dcterms:W3CDTF">2017-08-14T08:34:00Z</dcterms:created>
  <dcterms:modified xsi:type="dcterms:W3CDTF">2023-08-07T10:52:36Z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