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aven Pro" panose="020B0604020202020204" charset="0"/>
      <p:regular r:id="rId23"/>
      <p:bold r:id="rId24"/>
    </p:embeddedFont>
    <p:embeddedFont>
      <p:font typeface="Nuni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ae53b527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ae53b527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actor module, shown in Fig. 4, predicts the parameters of an action that can be executed on the robot. Specifically, it takes in zt and the current high-level action and predicts a destination end effector pose that corresponds to the robot’s position at zt. The architecture is a simple set of convolutions: the highlevel action is concatenated with the current zt as in the prediction module, then a set of three 3x3 convolutions with 64, 128, and 256 filters, each followed by a 2x2 max pool. This is followed by a dropout and a single 512 dimensional fully connected layer, and then to Nverbs × 8 outputs, predicting gripper command g ∈ (0, 1), Cartesian end effector position, and a unit quaternion for each highlevel action verb. The gripper command uses a sigmoid activation where 0 represents closed and 1 represents open, and Cartesian end effector position uses a tanh activation function. All pose values are normalized to be in (−1, 1). A one-hot attention over action verbs chooses which pose and gripper command should be executed. In effect, the actor learns to compute a set of pose features for predicting the next manipulation goal and learns a simple perceptron model for each action verb in order to choose where the arm should go and whether the gripper should be opened or closed after the motion is complete.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ae53b527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ae53b527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70d34c862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70d34c862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70d34c862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70d34c862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70d34c862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70d34c862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cdfc48fb3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cdfc48fb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70d34c862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70d34c862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70d34c862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d70d34c862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70d34c8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d70d34c862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d70d34c862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70d34c862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70d34c862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70d34c862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d70d34c862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d70d34c862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70d34c86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70d34c86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70d34c862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70d34c862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ae53b527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ae53b527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70d34c862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70d34c862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dfc48fb3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cdfc48fb3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70d34c86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70d34c862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ae53b52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ae53b52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prediction cell, shown in Fig. 3, takes in the current hidden state zt and the predicted subgoal Gt. Each prediction model outputs a predicted latent-state subgoal zˆt+1, such that P(zt, Gt) = ˆzt+1. In effect, we learn a many-to-one mapping across multiple timesteps, all of which need to produce the same goal. We should also be able to roll this simulation forward in time in order to visualize future actions. Training this prediction space is a difficult problem and requires a complex loss function involving multiple components. The prediction cell is a simple autoencoder mapping inputs W to and from a learned latent space, as show in Fig. 2. World observations Wt and W0 are combined into a single estimated latent state zt. The vector containing the predicted subgoal Gt is tiled onto this state. We use a bottleneck within each prediction cell to force information to propagate across the entire predicted image, and then estimate a change in latent state ∆z such that zˆt+1 = zt + ∆z. When visualizing the predicted image Wˆ t+1, we use a decoder consisting of a series of 5x5 convolutions and bilinear interpolation for upsampling.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0.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8" y="440550"/>
            <a:ext cx="8520600" cy="2052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500"/>
              <a:t>Prospection: Interpretable Plans From Language By Predicting the Future</a:t>
            </a:r>
            <a:endParaRPr sz="3500"/>
          </a:p>
          <a:p>
            <a:pPr marL="0" lvl="0" indent="0" algn="l" rtl="0">
              <a:spcBef>
                <a:spcPts val="0"/>
              </a:spcBef>
              <a:spcAft>
                <a:spcPts val="0"/>
              </a:spcAft>
              <a:buNone/>
            </a:pPr>
            <a:endParaRPr/>
          </a:p>
        </p:txBody>
      </p:sp>
      <p:sp>
        <p:nvSpPr>
          <p:cNvPr id="278" name="Google Shape;278;p13"/>
          <p:cNvSpPr txBox="1">
            <a:spLocks noGrp="1"/>
          </p:cNvSpPr>
          <p:nvPr>
            <p:ph type="subTitle" idx="1"/>
          </p:nvPr>
        </p:nvSpPr>
        <p:spPr>
          <a:xfrm>
            <a:off x="311700" y="3938300"/>
            <a:ext cx="8520600" cy="792600"/>
          </a:xfrm>
          <a:prstGeom prst="rect">
            <a:avLst/>
          </a:prstGeom>
        </p:spPr>
        <p:txBody>
          <a:bodyPr spcFirstLastPara="1" wrap="square" lIns="91425" tIns="91425" rIns="91425" bIns="91425" anchor="t" anchorCtr="0">
            <a:noAutofit/>
          </a:bodyPr>
          <a:lstStyle/>
          <a:p>
            <a:pPr marL="3200400" lvl="0" indent="457200" algn="l" rtl="0">
              <a:spcBef>
                <a:spcPts val="0"/>
              </a:spcBef>
              <a:spcAft>
                <a:spcPts val="0"/>
              </a:spcAft>
              <a:buNone/>
            </a:pPr>
            <a:r>
              <a:rPr lang="en" sz="1400" dirty="0"/>
              <a:t>Submitted By:														</a:t>
            </a:r>
            <a:endParaRPr sz="1400" dirty="0"/>
          </a:p>
          <a:p>
            <a:pPr marL="0" lvl="0" indent="0" algn="l" rtl="0">
              <a:spcBef>
                <a:spcPts val="0"/>
              </a:spcBef>
              <a:spcAft>
                <a:spcPts val="0"/>
              </a:spcAft>
              <a:buNone/>
            </a:pPr>
            <a:r>
              <a:rPr lang="en" sz="1400" dirty="0"/>
              <a:t>Karan Mittal(2017ME20671)                                                                                    </a:t>
            </a:r>
            <a:r>
              <a:rPr lang="en" sz="1400" dirty="0" smtClean="0"/>
              <a:t>Ankit </a:t>
            </a:r>
            <a:r>
              <a:rPr lang="en" sz="1400" dirty="0"/>
              <a:t>Garg(2017EE10439)									</a:t>
            </a:r>
            <a:endParaRPr sz="1400" dirty="0"/>
          </a:p>
        </p:txBody>
      </p:sp>
      <p:sp>
        <p:nvSpPr>
          <p:cNvPr id="279" name="Google Shape;279;p13"/>
          <p:cNvSpPr txBox="1"/>
          <p:nvPr/>
        </p:nvSpPr>
        <p:spPr>
          <a:xfrm>
            <a:off x="4446600" y="1711950"/>
            <a:ext cx="644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Nunito"/>
                <a:ea typeface="Nunito"/>
                <a:cs typeface="Nunito"/>
                <a:sym typeface="Nunito"/>
              </a:rPr>
              <a:t>Chris Paxton, Yontatan Bisk, Jesse Thomason, Arunkumar Byravan, Dieter Fox </a:t>
            </a:r>
            <a:endParaRPr sz="1000">
              <a:solidFill>
                <a:schemeClr val="lt1"/>
              </a:solidFill>
              <a:latin typeface="Nunito"/>
              <a:ea typeface="Nunito"/>
              <a:cs typeface="Nunito"/>
              <a:sym typeface="Nunito"/>
            </a:endParaRPr>
          </a:p>
        </p:txBody>
      </p:sp>
      <p:pic>
        <p:nvPicPr>
          <p:cNvPr id="280" name="Google Shape;280;p13"/>
          <p:cNvPicPr preferRelativeResize="0"/>
          <p:nvPr/>
        </p:nvPicPr>
        <p:blipFill>
          <a:blip r:embed="rId3">
            <a:alphaModFix/>
          </a:blip>
          <a:stretch>
            <a:fillRect/>
          </a:stretch>
        </p:blipFill>
        <p:spPr>
          <a:xfrm>
            <a:off x="3619500" y="2043550"/>
            <a:ext cx="1905000" cy="1905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Actor Module</a:t>
            </a:r>
            <a:endParaRPr/>
          </a:p>
        </p:txBody>
      </p:sp>
      <p:sp>
        <p:nvSpPr>
          <p:cNvPr id="348" name="Google Shape;348;p22"/>
          <p:cNvSpPr txBox="1">
            <a:spLocks noGrp="1"/>
          </p:cNvSpPr>
          <p:nvPr>
            <p:ph type="body" idx="1"/>
          </p:nvPr>
        </p:nvSpPr>
        <p:spPr>
          <a:xfrm>
            <a:off x="1303800" y="1256625"/>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Inputs of the actor module:</a:t>
            </a:r>
            <a:endParaRPr sz="1400"/>
          </a:p>
          <a:p>
            <a:pPr marL="914400" lvl="1" indent="-317500" algn="l" rtl="0">
              <a:spcBef>
                <a:spcPts val="0"/>
              </a:spcBef>
              <a:spcAft>
                <a:spcPts val="0"/>
              </a:spcAft>
              <a:buSzPts val="1400"/>
              <a:buChar char="○"/>
            </a:pPr>
            <a:r>
              <a:rPr lang="en" sz="1400"/>
              <a:t>Hidden State</a:t>
            </a:r>
            <a:endParaRPr sz="1400"/>
          </a:p>
          <a:p>
            <a:pPr marL="914400" lvl="1" indent="-317500" algn="l" rtl="0">
              <a:spcBef>
                <a:spcPts val="0"/>
              </a:spcBef>
              <a:spcAft>
                <a:spcPts val="0"/>
              </a:spcAft>
              <a:buSzPts val="1400"/>
              <a:buChar char="○"/>
            </a:pPr>
            <a:r>
              <a:rPr lang="en" sz="1400"/>
              <a:t>Sub-goal</a:t>
            </a:r>
            <a:endParaRPr sz="1400"/>
          </a:p>
          <a:p>
            <a:pPr marL="457200" lvl="0" indent="-317500" algn="l" rtl="0">
              <a:spcBef>
                <a:spcPts val="0"/>
              </a:spcBef>
              <a:spcAft>
                <a:spcPts val="0"/>
              </a:spcAft>
              <a:buSzPts val="1400"/>
              <a:buChar char="●"/>
            </a:pPr>
            <a:r>
              <a:rPr lang="en" sz="1400"/>
              <a:t>Outputs of the actor module:</a:t>
            </a:r>
            <a:endParaRPr sz="1400"/>
          </a:p>
          <a:p>
            <a:pPr marL="914400" lvl="1" indent="-317500" algn="l" rtl="0">
              <a:spcBef>
                <a:spcPts val="0"/>
              </a:spcBef>
              <a:spcAft>
                <a:spcPts val="0"/>
              </a:spcAft>
              <a:buSzPts val="1400"/>
              <a:buChar char="○"/>
            </a:pPr>
            <a:r>
              <a:rPr lang="en" sz="1400"/>
              <a:t>Gripper instruction </a:t>
            </a:r>
            <a:r>
              <a:rPr lang="en" sz="1400" i="1"/>
              <a:t>g</a:t>
            </a:r>
            <a:endParaRPr sz="1400" i="1"/>
          </a:p>
          <a:p>
            <a:pPr marL="914400" lvl="1" indent="-317500" algn="l" rtl="0">
              <a:spcBef>
                <a:spcPts val="0"/>
              </a:spcBef>
              <a:spcAft>
                <a:spcPts val="0"/>
              </a:spcAft>
              <a:buSzPts val="1400"/>
              <a:buChar char="○"/>
            </a:pPr>
            <a:r>
              <a:rPr lang="en" sz="1400"/>
              <a:t>Cartesian position </a:t>
            </a:r>
            <a:r>
              <a:rPr lang="en" sz="1400" i="1"/>
              <a:t>(x,y,z)</a:t>
            </a:r>
            <a:endParaRPr sz="1400" i="1"/>
          </a:p>
          <a:p>
            <a:pPr marL="914400" lvl="1" indent="-317500" algn="l" rtl="0">
              <a:spcBef>
                <a:spcPts val="0"/>
              </a:spcBef>
              <a:spcAft>
                <a:spcPts val="0"/>
              </a:spcAft>
              <a:buSzPts val="1400"/>
              <a:buChar char="○"/>
            </a:pPr>
            <a:r>
              <a:rPr lang="en" sz="1400"/>
              <a:t>Unit Quaternion </a:t>
            </a:r>
            <a:r>
              <a:rPr lang="en" sz="1400" i="1"/>
              <a:t>(a,b,c,d)</a:t>
            </a:r>
            <a:endParaRPr sz="1400" i="1"/>
          </a:p>
          <a:p>
            <a:pPr marL="457200" lvl="0" indent="0" algn="l" rtl="0">
              <a:spcBef>
                <a:spcPts val="1200"/>
              </a:spcBef>
              <a:spcAft>
                <a:spcPts val="1200"/>
              </a:spcAft>
              <a:buNone/>
            </a:pPr>
            <a:endParaRPr/>
          </a:p>
        </p:txBody>
      </p:sp>
      <p:pic>
        <p:nvPicPr>
          <p:cNvPr id="349" name="Google Shape;349;p22"/>
          <p:cNvPicPr preferRelativeResize="0"/>
          <p:nvPr/>
        </p:nvPicPr>
        <p:blipFill>
          <a:blip r:embed="rId3">
            <a:alphaModFix/>
          </a:blip>
          <a:stretch>
            <a:fillRect/>
          </a:stretch>
        </p:blipFill>
        <p:spPr>
          <a:xfrm>
            <a:off x="1984400" y="3082925"/>
            <a:ext cx="6188124" cy="1978025"/>
          </a:xfrm>
          <a:prstGeom prst="rect">
            <a:avLst/>
          </a:prstGeom>
          <a:noFill/>
          <a:ln>
            <a:noFill/>
          </a:ln>
        </p:spPr>
      </p:pic>
      <p:pic>
        <p:nvPicPr>
          <p:cNvPr id="350" name="Google Shape;350;p22"/>
          <p:cNvPicPr preferRelativeResize="0"/>
          <p:nvPr/>
        </p:nvPicPr>
        <p:blipFill>
          <a:blip r:embed="rId4">
            <a:alphaModFix/>
          </a:blip>
          <a:stretch>
            <a:fillRect/>
          </a:stretch>
        </p:blipFill>
        <p:spPr>
          <a:xfrm>
            <a:off x="3433225" y="1619250"/>
            <a:ext cx="209244" cy="198225"/>
          </a:xfrm>
          <a:prstGeom prst="rect">
            <a:avLst/>
          </a:prstGeom>
          <a:noFill/>
          <a:ln>
            <a:noFill/>
          </a:ln>
        </p:spPr>
      </p:pic>
      <p:pic>
        <p:nvPicPr>
          <p:cNvPr id="351" name="Google Shape;351;p22"/>
          <p:cNvPicPr preferRelativeResize="0"/>
          <p:nvPr/>
        </p:nvPicPr>
        <p:blipFill>
          <a:blip r:embed="rId5">
            <a:alphaModFix/>
          </a:blip>
          <a:stretch>
            <a:fillRect/>
          </a:stretch>
        </p:blipFill>
        <p:spPr>
          <a:xfrm>
            <a:off x="3117050" y="1865100"/>
            <a:ext cx="209250" cy="19694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a:t>
            </a:r>
            <a:endParaRPr/>
          </a:p>
        </p:txBody>
      </p:sp>
      <p:sp>
        <p:nvSpPr>
          <p:cNvPr id="357" name="Google Shape;357;p23"/>
          <p:cNvSpPr txBox="1">
            <a:spLocks noGrp="1"/>
          </p:cNvSpPr>
          <p:nvPr>
            <p:ph type="body" idx="1"/>
          </p:nvPr>
        </p:nvSpPr>
        <p:spPr>
          <a:xfrm>
            <a:off x="1303800" y="122600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a:t>Combined Prediction Loss includes:</a:t>
            </a:r>
            <a:endParaRPr sz="1400"/>
          </a:p>
          <a:p>
            <a:pPr marL="457200" lvl="0" indent="-317500" algn="l" rtl="0">
              <a:lnSpc>
                <a:spcPct val="150000"/>
              </a:lnSpc>
              <a:spcBef>
                <a:spcPts val="1200"/>
              </a:spcBef>
              <a:spcAft>
                <a:spcPts val="0"/>
              </a:spcAft>
              <a:buSzPts val="1400"/>
              <a:buChar char="●"/>
            </a:pPr>
            <a:r>
              <a:rPr lang="en" sz="1400"/>
              <a:t>Image Reconstruction Loss</a:t>
            </a:r>
            <a:endParaRPr sz="1400"/>
          </a:p>
          <a:p>
            <a:pPr marL="457200" lvl="0" indent="-317500" algn="l" rtl="0">
              <a:lnSpc>
                <a:spcPct val="150000"/>
              </a:lnSpc>
              <a:spcBef>
                <a:spcPts val="0"/>
              </a:spcBef>
              <a:spcAft>
                <a:spcPts val="0"/>
              </a:spcAft>
              <a:buSzPts val="1400"/>
              <a:buChar char="●"/>
            </a:pPr>
            <a:r>
              <a:rPr lang="en" sz="1400"/>
              <a:t>Subgoal Recovery Loss</a:t>
            </a:r>
            <a:endParaRPr sz="1400"/>
          </a:p>
          <a:p>
            <a:pPr marL="457200" lvl="0" indent="-317500" algn="l" rtl="0">
              <a:lnSpc>
                <a:spcPct val="150000"/>
              </a:lnSpc>
              <a:spcBef>
                <a:spcPts val="0"/>
              </a:spcBef>
              <a:spcAft>
                <a:spcPts val="0"/>
              </a:spcAft>
              <a:buSzPts val="1400"/>
              <a:buChar char="●"/>
            </a:pPr>
            <a:r>
              <a:rPr lang="en" sz="1400"/>
              <a:t>Actor Loss</a:t>
            </a:r>
            <a:endParaRPr sz="1400"/>
          </a:p>
          <a:p>
            <a:pPr marL="457200" lvl="0" indent="-317500" algn="l" rtl="0">
              <a:lnSpc>
                <a:spcPct val="150000"/>
              </a:lnSpc>
              <a:spcBef>
                <a:spcPts val="0"/>
              </a:spcBef>
              <a:spcAft>
                <a:spcPts val="0"/>
              </a:spcAft>
              <a:buSzPts val="1400"/>
              <a:buChar char="●"/>
            </a:pPr>
            <a:r>
              <a:rPr lang="en" sz="1400"/>
              <a:t>Object Pose Estimation Loss</a:t>
            </a:r>
            <a:endParaRPr sz="1400"/>
          </a:p>
          <a:p>
            <a:pPr marL="457200" lvl="0" indent="0" algn="l" rtl="0">
              <a:spcBef>
                <a:spcPts val="1200"/>
              </a:spcBef>
              <a:spcAft>
                <a:spcPts val="0"/>
              </a:spcAft>
              <a:buNone/>
            </a:pPr>
            <a:endParaRPr sz="1400"/>
          </a:p>
          <a:p>
            <a:pPr marL="457200" lvl="0" indent="0" algn="l" rtl="0">
              <a:spcBef>
                <a:spcPts val="1200"/>
              </a:spcBef>
              <a:spcAft>
                <a:spcPts val="0"/>
              </a:spcAft>
              <a:buNone/>
            </a:pPr>
            <a:endParaRPr sz="1400"/>
          </a:p>
          <a:p>
            <a:pPr marL="0" lvl="0" indent="0" algn="l" rtl="0">
              <a:spcBef>
                <a:spcPts val="1200"/>
              </a:spcBef>
              <a:spcAft>
                <a:spcPts val="1200"/>
              </a:spcAft>
              <a:buNone/>
            </a:pPr>
            <a:endParaRPr sz="1400"/>
          </a:p>
        </p:txBody>
      </p:sp>
      <p:pic>
        <p:nvPicPr>
          <p:cNvPr id="358" name="Google Shape;358;p23"/>
          <p:cNvPicPr preferRelativeResize="0"/>
          <p:nvPr/>
        </p:nvPicPr>
        <p:blipFill>
          <a:blip r:embed="rId3">
            <a:alphaModFix/>
          </a:blip>
          <a:stretch>
            <a:fillRect/>
          </a:stretch>
        </p:blipFill>
        <p:spPr>
          <a:xfrm>
            <a:off x="1844820" y="3432100"/>
            <a:ext cx="4844755" cy="9993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364" name="Google Shape;364;p24"/>
          <p:cNvSpPr txBox="1">
            <a:spLocks noGrp="1"/>
          </p:cNvSpPr>
          <p:nvPr>
            <p:ph type="body" idx="1"/>
          </p:nvPr>
        </p:nvSpPr>
        <p:spPr>
          <a:xfrm>
            <a:off x="1303800" y="1690125"/>
            <a:ext cx="70305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B7B7B7"/>
              </a:buClr>
              <a:buSzPts val="1800"/>
              <a:buChar char="●"/>
            </a:pPr>
            <a:r>
              <a:rPr lang="en" sz="1800">
                <a:solidFill>
                  <a:srgbClr val="B7B7B7"/>
                </a:solidFill>
              </a:rPr>
              <a:t>Problem Statement </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Baseline</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Technical Approach</a:t>
            </a:r>
            <a:endParaRPr sz="1800">
              <a:solidFill>
                <a:srgbClr val="B7B7B7"/>
              </a:solidFill>
            </a:endParaRPr>
          </a:p>
          <a:p>
            <a:pPr marL="457200" lvl="0" indent="-342900" algn="l" rtl="0">
              <a:lnSpc>
                <a:spcPct val="150000"/>
              </a:lnSpc>
              <a:spcBef>
                <a:spcPts val="0"/>
              </a:spcBef>
              <a:spcAft>
                <a:spcPts val="0"/>
              </a:spcAft>
              <a:buClr>
                <a:srgbClr val="000000"/>
              </a:buClr>
              <a:buSzPts val="1800"/>
              <a:buChar char="●"/>
            </a:pPr>
            <a:r>
              <a:rPr lang="en" sz="1800" b="1">
                <a:solidFill>
                  <a:srgbClr val="000000"/>
                </a:solidFill>
              </a:rPr>
              <a:t>Results</a:t>
            </a:r>
            <a:endParaRPr sz="1800" b="1">
              <a:solidFill>
                <a:srgbClr val="000000"/>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Applications </a:t>
            </a:r>
            <a:endParaRPr sz="1800">
              <a:solidFill>
                <a:srgbClr val="B7B7B7"/>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Experimental Setup</a:t>
            </a:r>
            <a:endParaRPr/>
          </a:p>
        </p:txBody>
      </p:sp>
      <p:sp>
        <p:nvSpPr>
          <p:cNvPr id="370" name="Google Shape;370;p25"/>
          <p:cNvSpPr txBox="1">
            <a:spLocks noGrp="1"/>
          </p:cNvSpPr>
          <p:nvPr>
            <p:ph type="body" idx="1"/>
          </p:nvPr>
        </p:nvSpPr>
        <p:spPr>
          <a:xfrm>
            <a:off x="726550" y="1540200"/>
            <a:ext cx="8303400" cy="2819100"/>
          </a:xfrm>
          <a:prstGeom prst="rect">
            <a:avLst/>
          </a:prstGeom>
        </p:spPr>
        <p:txBody>
          <a:bodyPr spcFirstLastPara="1" wrap="square" lIns="91425" tIns="91425" rIns="91425" bIns="91425" anchor="t" anchorCtr="0">
            <a:normAutofit lnSpcReduction="10000"/>
          </a:bodyPr>
          <a:lstStyle/>
          <a:p>
            <a:pPr marL="457200" lvl="0" indent="-317500" algn="l" rtl="0">
              <a:lnSpc>
                <a:spcPct val="150000"/>
              </a:lnSpc>
              <a:spcBef>
                <a:spcPts val="0"/>
              </a:spcBef>
              <a:spcAft>
                <a:spcPts val="0"/>
              </a:spcAft>
              <a:buSzPts val="1400"/>
              <a:buChar char="●"/>
            </a:pPr>
            <a:r>
              <a:rPr lang="en" sz="1400"/>
              <a:t>Blocks are randomly placed on a table </a:t>
            </a:r>
            <a:endParaRPr sz="1400"/>
          </a:p>
          <a:p>
            <a:pPr marL="457200" lvl="0" indent="-317500" algn="l" rtl="0">
              <a:lnSpc>
                <a:spcPct val="150000"/>
              </a:lnSpc>
              <a:spcBef>
                <a:spcPts val="0"/>
              </a:spcBef>
              <a:spcAft>
                <a:spcPts val="0"/>
              </a:spcAft>
              <a:buSzPts val="1400"/>
              <a:buChar char="●"/>
            </a:pPr>
            <a:r>
              <a:rPr lang="en" sz="1400"/>
              <a:t>The initial location of the robot’s arm is also random </a:t>
            </a:r>
            <a:endParaRPr sz="1400"/>
          </a:p>
          <a:p>
            <a:pPr marL="457200" lvl="0" indent="-317500" algn="l" rtl="0">
              <a:lnSpc>
                <a:spcPct val="150000"/>
              </a:lnSpc>
              <a:spcBef>
                <a:spcPts val="0"/>
              </a:spcBef>
              <a:spcAft>
                <a:spcPts val="0"/>
              </a:spcAft>
              <a:buSzPts val="1400"/>
              <a:buChar char="●"/>
            </a:pPr>
            <a:r>
              <a:rPr lang="en" sz="1400"/>
              <a:t>An experience is generated by :-</a:t>
            </a:r>
            <a:endParaRPr sz="1400"/>
          </a:p>
          <a:p>
            <a:pPr marL="914400" lvl="1" indent="-304800" algn="l" rtl="0">
              <a:lnSpc>
                <a:spcPct val="150000"/>
              </a:lnSpc>
              <a:spcBef>
                <a:spcPts val="0"/>
              </a:spcBef>
              <a:spcAft>
                <a:spcPts val="0"/>
              </a:spcAft>
              <a:buSzPts val="1200"/>
              <a:buChar char="○"/>
            </a:pPr>
            <a:r>
              <a:rPr lang="en" sz="1200"/>
              <a:t>Align over a random block</a:t>
            </a:r>
            <a:endParaRPr sz="1200"/>
          </a:p>
          <a:p>
            <a:pPr marL="914400" lvl="1" indent="-304800" algn="l" rtl="0">
              <a:lnSpc>
                <a:spcPct val="150000"/>
              </a:lnSpc>
              <a:spcBef>
                <a:spcPts val="0"/>
              </a:spcBef>
              <a:spcAft>
                <a:spcPts val="0"/>
              </a:spcAft>
              <a:buSzPts val="1200"/>
              <a:buChar char="○"/>
            </a:pPr>
            <a:r>
              <a:rPr lang="en" sz="1200"/>
              <a:t>Grasp that block</a:t>
            </a:r>
            <a:endParaRPr sz="1200"/>
          </a:p>
          <a:p>
            <a:pPr marL="914400" lvl="1" indent="-304800" algn="l" rtl="0">
              <a:lnSpc>
                <a:spcPct val="150000"/>
              </a:lnSpc>
              <a:spcBef>
                <a:spcPts val="0"/>
              </a:spcBef>
              <a:spcAft>
                <a:spcPts val="0"/>
              </a:spcAft>
              <a:buSzPts val="1200"/>
              <a:buChar char="○"/>
            </a:pPr>
            <a:r>
              <a:rPr lang="en" sz="1200"/>
              <a:t>Lift it up</a:t>
            </a:r>
            <a:endParaRPr sz="1200"/>
          </a:p>
          <a:p>
            <a:pPr marL="914400" lvl="1" indent="-304800" algn="l" rtl="0">
              <a:lnSpc>
                <a:spcPct val="150000"/>
              </a:lnSpc>
              <a:spcBef>
                <a:spcPts val="0"/>
              </a:spcBef>
              <a:spcAft>
                <a:spcPts val="0"/>
              </a:spcAft>
              <a:buSzPts val="1200"/>
              <a:buChar char="○"/>
            </a:pPr>
            <a:r>
              <a:rPr lang="en" sz="1200"/>
              <a:t>Move it over another random block</a:t>
            </a:r>
            <a:endParaRPr sz="1200"/>
          </a:p>
          <a:p>
            <a:pPr marL="914400" lvl="1" indent="-304800" algn="l" rtl="0">
              <a:lnSpc>
                <a:spcPct val="150000"/>
              </a:lnSpc>
              <a:spcBef>
                <a:spcPts val="0"/>
              </a:spcBef>
              <a:spcAft>
                <a:spcPts val="0"/>
              </a:spcAft>
              <a:buSzPts val="1200"/>
              <a:buChar char="○"/>
            </a:pPr>
            <a:r>
              <a:rPr lang="en" sz="1200"/>
              <a:t>Release the block</a:t>
            </a:r>
            <a:endParaRPr sz="1200"/>
          </a:p>
          <a:p>
            <a:pPr marL="457200" lvl="0" indent="-317500" algn="l" rtl="0">
              <a:lnSpc>
                <a:spcPct val="150000"/>
              </a:lnSpc>
              <a:spcBef>
                <a:spcPts val="0"/>
              </a:spcBef>
              <a:spcAft>
                <a:spcPts val="0"/>
              </a:spcAft>
              <a:buSzPts val="1400"/>
              <a:buChar char="●"/>
            </a:pPr>
            <a:r>
              <a:rPr lang="en" sz="1400"/>
              <a:t>Mechanical Turk was used to create high level language command for each experience</a:t>
            </a:r>
            <a:endParaRPr sz="1400"/>
          </a:p>
        </p:txBody>
      </p:sp>
      <p:pic>
        <p:nvPicPr>
          <p:cNvPr id="371" name="Google Shape;371;p25"/>
          <p:cNvPicPr preferRelativeResize="0"/>
          <p:nvPr/>
        </p:nvPicPr>
        <p:blipFill>
          <a:blip r:embed="rId3">
            <a:alphaModFix/>
          </a:blip>
          <a:stretch>
            <a:fillRect/>
          </a:stretch>
        </p:blipFill>
        <p:spPr>
          <a:xfrm>
            <a:off x="5429250" y="1597875"/>
            <a:ext cx="3676650" cy="14894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Real language vs Template</a:t>
            </a:r>
            <a:endParaRPr/>
          </a:p>
        </p:txBody>
      </p:sp>
      <p:pic>
        <p:nvPicPr>
          <p:cNvPr id="377" name="Google Shape;377;p26"/>
          <p:cNvPicPr preferRelativeResize="0"/>
          <p:nvPr/>
        </p:nvPicPr>
        <p:blipFill>
          <a:blip r:embed="rId3">
            <a:alphaModFix/>
          </a:blip>
          <a:stretch>
            <a:fillRect/>
          </a:stretch>
        </p:blipFill>
        <p:spPr>
          <a:xfrm>
            <a:off x="2082663" y="1221563"/>
            <a:ext cx="4794125" cy="379507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Execution Results</a:t>
            </a:r>
            <a:endParaRPr/>
          </a:p>
        </p:txBody>
      </p:sp>
      <p:sp>
        <p:nvSpPr>
          <p:cNvPr id="383" name="Google Shape;383;p27"/>
          <p:cNvSpPr txBox="1">
            <a:spLocks noGrp="1"/>
          </p:cNvSpPr>
          <p:nvPr>
            <p:ph type="body" idx="1"/>
          </p:nvPr>
        </p:nvSpPr>
        <p:spPr>
          <a:xfrm>
            <a:off x="592950" y="1597875"/>
            <a:ext cx="4521900" cy="3170100"/>
          </a:xfrm>
          <a:prstGeom prst="rect">
            <a:avLst/>
          </a:prstGeom>
        </p:spPr>
        <p:txBody>
          <a:bodyPr spcFirstLastPara="1" wrap="square" lIns="91425" tIns="91425" rIns="91425" bIns="91425" anchor="t" anchorCtr="0">
            <a:normAutofit lnSpcReduction="10000"/>
          </a:bodyPr>
          <a:lstStyle/>
          <a:p>
            <a:pPr marL="457200" lvl="0" indent="-317500" algn="l" rtl="0">
              <a:lnSpc>
                <a:spcPct val="150000"/>
              </a:lnSpc>
              <a:spcBef>
                <a:spcPts val="0"/>
              </a:spcBef>
              <a:spcAft>
                <a:spcPts val="0"/>
              </a:spcAft>
              <a:buSzPts val="1400"/>
              <a:buChar char="●"/>
            </a:pPr>
            <a:r>
              <a:rPr lang="en" sz="1400"/>
              <a:t>Performance is reported on a test set (held out scenarios)</a:t>
            </a:r>
            <a:endParaRPr sz="1400"/>
          </a:p>
          <a:p>
            <a:pPr marL="457200" lvl="0" indent="-317500" algn="l" rtl="0">
              <a:lnSpc>
                <a:spcPct val="150000"/>
              </a:lnSpc>
              <a:spcBef>
                <a:spcPts val="0"/>
              </a:spcBef>
              <a:spcAft>
                <a:spcPts val="0"/>
              </a:spcAft>
              <a:buSzPts val="1400"/>
              <a:buChar char="●"/>
            </a:pPr>
            <a:r>
              <a:rPr lang="en" sz="1400"/>
              <a:t>Comparison with three different scenarios :- </a:t>
            </a:r>
            <a:endParaRPr sz="1400"/>
          </a:p>
          <a:p>
            <a:pPr marL="914400" lvl="1" indent="-317500" algn="l" rtl="0">
              <a:lnSpc>
                <a:spcPct val="150000"/>
              </a:lnSpc>
              <a:spcBef>
                <a:spcPts val="0"/>
              </a:spcBef>
              <a:spcAft>
                <a:spcPts val="0"/>
              </a:spcAft>
              <a:buSzPts val="1400"/>
              <a:buChar char="○"/>
            </a:pPr>
            <a:r>
              <a:rPr lang="en" sz="1400"/>
              <a:t>Subgoals given</a:t>
            </a:r>
            <a:endParaRPr sz="1400"/>
          </a:p>
          <a:p>
            <a:pPr marL="914400" lvl="1" indent="-317500" algn="l" rtl="0">
              <a:lnSpc>
                <a:spcPct val="150000"/>
              </a:lnSpc>
              <a:spcBef>
                <a:spcPts val="0"/>
              </a:spcBef>
              <a:spcAft>
                <a:spcPts val="0"/>
              </a:spcAft>
              <a:buSzPts val="1400"/>
              <a:buChar char="○"/>
            </a:pPr>
            <a:r>
              <a:rPr lang="en" sz="1400"/>
              <a:t>Unambiguous template language</a:t>
            </a:r>
            <a:endParaRPr sz="1400"/>
          </a:p>
          <a:p>
            <a:pPr marL="914400" lvl="1" indent="-317500" algn="l" rtl="0">
              <a:lnSpc>
                <a:spcPct val="150000"/>
              </a:lnSpc>
              <a:spcBef>
                <a:spcPts val="0"/>
              </a:spcBef>
              <a:spcAft>
                <a:spcPts val="0"/>
              </a:spcAft>
              <a:buSzPts val="1400"/>
              <a:buChar char="○"/>
            </a:pPr>
            <a:r>
              <a:rPr lang="en" sz="1400"/>
              <a:t>Natural Language</a:t>
            </a:r>
            <a:endParaRPr sz="1400"/>
          </a:p>
          <a:p>
            <a:pPr marL="457200" lvl="0" indent="-317500" algn="l" rtl="0">
              <a:lnSpc>
                <a:spcPct val="150000"/>
              </a:lnSpc>
              <a:spcBef>
                <a:spcPts val="0"/>
              </a:spcBef>
              <a:spcAft>
                <a:spcPts val="0"/>
              </a:spcAft>
              <a:buSzPts val="1400"/>
              <a:buChar char="●"/>
            </a:pPr>
            <a:r>
              <a:rPr lang="en" sz="1400"/>
              <a:t>Performance of GT action and template  language are similar </a:t>
            </a:r>
            <a:endParaRPr sz="1400"/>
          </a:p>
          <a:p>
            <a:pPr marL="457200" lvl="0" indent="-317500" algn="l" rtl="0">
              <a:lnSpc>
                <a:spcPct val="150000"/>
              </a:lnSpc>
              <a:spcBef>
                <a:spcPts val="0"/>
              </a:spcBef>
              <a:spcAft>
                <a:spcPts val="0"/>
              </a:spcAft>
              <a:buSzPts val="1400"/>
              <a:buChar char="●"/>
            </a:pPr>
            <a:r>
              <a:rPr lang="en" sz="1400"/>
              <a:t>Performance of real language is considerably low</a:t>
            </a:r>
            <a:endParaRPr sz="1400"/>
          </a:p>
        </p:txBody>
      </p:sp>
      <p:pic>
        <p:nvPicPr>
          <p:cNvPr id="384" name="Google Shape;384;p27"/>
          <p:cNvPicPr preferRelativeResize="0"/>
          <p:nvPr/>
        </p:nvPicPr>
        <p:blipFill>
          <a:blip r:embed="rId3">
            <a:alphaModFix/>
          </a:blip>
          <a:stretch>
            <a:fillRect/>
          </a:stretch>
        </p:blipFill>
        <p:spPr>
          <a:xfrm>
            <a:off x="4848225" y="2323263"/>
            <a:ext cx="3966475" cy="12970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Sub goal Module Results</a:t>
            </a:r>
            <a:endParaRPr/>
          </a:p>
          <a:p>
            <a:pPr marL="0" lvl="0" indent="0" algn="l" rtl="0">
              <a:lnSpc>
                <a:spcPct val="115000"/>
              </a:lnSpc>
              <a:spcBef>
                <a:spcPts val="0"/>
              </a:spcBef>
              <a:spcAft>
                <a:spcPts val="1200"/>
              </a:spcAft>
              <a:buNone/>
            </a:pPr>
            <a:endParaRPr sz="1300">
              <a:latin typeface="Nunito"/>
              <a:ea typeface="Nunito"/>
              <a:cs typeface="Nunito"/>
              <a:sym typeface="Nunito"/>
            </a:endParaRPr>
          </a:p>
        </p:txBody>
      </p:sp>
      <p:sp>
        <p:nvSpPr>
          <p:cNvPr id="390" name="Google Shape;390;p28"/>
          <p:cNvSpPr txBox="1">
            <a:spLocks noGrp="1"/>
          </p:cNvSpPr>
          <p:nvPr>
            <p:ph type="body" idx="1"/>
          </p:nvPr>
        </p:nvSpPr>
        <p:spPr>
          <a:xfrm>
            <a:off x="784825" y="1932325"/>
            <a:ext cx="3701400" cy="2541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Sub goal prediction is difficult for the real language data. </a:t>
            </a:r>
            <a:endParaRPr sz="1400"/>
          </a:p>
          <a:p>
            <a:pPr marL="457200" lvl="0" indent="-317500" algn="l" rtl="0">
              <a:lnSpc>
                <a:spcPct val="150000"/>
              </a:lnSpc>
              <a:spcBef>
                <a:spcPts val="0"/>
              </a:spcBef>
              <a:spcAft>
                <a:spcPts val="0"/>
              </a:spcAft>
              <a:buSzPts val="1400"/>
              <a:buChar char="●"/>
            </a:pPr>
            <a:r>
              <a:rPr lang="en" sz="1400"/>
              <a:t>Higher accuracy towards the end of the horizon. </a:t>
            </a:r>
            <a:endParaRPr sz="1400"/>
          </a:p>
          <a:p>
            <a:pPr marL="457200" lvl="0" indent="-317500" algn="l" rtl="0">
              <a:lnSpc>
                <a:spcPct val="150000"/>
              </a:lnSpc>
              <a:spcBef>
                <a:spcPts val="0"/>
              </a:spcBef>
              <a:spcAft>
                <a:spcPts val="0"/>
              </a:spcAft>
              <a:buSzPts val="1400"/>
              <a:buChar char="●"/>
            </a:pPr>
            <a:r>
              <a:rPr lang="en" sz="1400"/>
              <a:t>Ambiguity in real language is one of the main reasons for underperformance in real language</a:t>
            </a:r>
            <a:endParaRPr sz="1400"/>
          </a:p>
          <a:p>
            <a:pPr marL="0" lvl="0" indent="0" algn="l" rtl="0">
              <a:lnSpc>
                <a:spcPct val="150000"/>
              </a:lnSpc>
              <a:spcBef>
                <a:spcPts val="1200"/>
              </a:spcBef>
              <a:spcAft>
                <a:spcPts val="1200"/>
              </a:spcAft>
              <a:buNone/>
            </a:pPr>
            <a:endParaRPr sz="1400"/>
          </a:p>
        </p:txBody>
      </p:sp>
      <p:pic>
        <p:nvPicPr>
          <p:cNvPr id="391" name="Google Shape;391;p28"/>
          <p:cNvPicPr preferRelativeResize="0"/>
          <p:nvPr/>
        </p:nvPicPr>
        <p:blipFill>
          <a:blip r:embed="rId3">
            <a:alphaModFix/>
          </a:blip>
          <a:stretch>
            <a:fillRect/>
          </a:stretch>
        </p:blipFill>
        <p:spPr>
          <a:xfrm>
            <a:off x="4571994" y="1839450"/>
            <a:ext cx="4431228" cy="2541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397" name="Google Shape;397;p29"/>
          <p:cNvSpPr txBox="1">
            <a:spLocks noGrp="1"/>
          </p:cNvSpPr>
          <p:nvPr>
            <p:ph type="body" idx="1"/>
          </p:nvPr>
        </p:nvSpPr>
        <p:spPr>
          <a:xfrm>
            <a:off x="1303800" y="1690125"/>
            <a:ext cx="70305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B7B7B7"/>
              </a:buClr>
              <a:buSzPts val="1800"/>
              <a:buChar char="●"/>
            </a:pPr>
            <a:r>
              <a:rPr lang="en" sz="1800">
                <a:solidFill>
                  <a:srgbClr val="B7B7B7"/>
                </a:solidFill>
              </a:rPr>
              <a:t>Problem Statement </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Baseline</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Technical Approach</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Results</a:t>
            </a:r>
            <a:endParaRPr sz="1800">
              <a:solidFill>
                <a:srgbClr val="B7B7B7"/>
              </a:solidFill>
            </a:endParaRPr>
          </a:p>
          <a:p>
            <a:pPr marL="457200" lvl="0" indent="-342900" algn="l" rtl="0">
              <a:lnSpc>
                <a:spcPct val="150000"/>
              </a:lnSpc>
              <a:spcBef>
                <a:spcPts val="0"/>
              </a:spcBef>
              <a:spcAft>
                <a:spcPts val="0"/>
              </a:spcAft>
              <a:buClr>
                <a:srgbClr val="000000"/>
              </a:buClr>
              <a:buSzPts val="1800"/>
              <a:buChar char="●"/>
            </a:pPr>
            <a:r>
              <a:rPr lang="en" sz="1800" b="1">
                <a:solidFill>
                  <a:srgbClr val="000000"/>
                </a:solidFill>
              </a:rPr>
              <a:t>Applications </a:t>
            </a:r>
            <a:endParaRPr sz="1800" b="1">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Applications</a:t>
            </a:r>
            <a:endParaRPr/>
          </a:p>
        </p:txBody>
      </p:sp>
      <p:sp>
        <p:nvSpPr>
          <p:cNvPr id="403" name="Google Shape;403;p30"/>
          <p:cNvSpPr txBox="1">
            <a:spLocks noGrp="1"/>
          </p:cNvSpPr>
          <p:nvPr>
            <p:ph type="body" idx="1"/>
          </p:nvPr>
        </p:nvSpPr>
        <p:spPr>
          <a:xfrm>
            <a:off x="1303800" y="1655625"/>
            <a:ext cx="7030500" cy="2819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Since this model, is trained on crowd sourced high level commands, this can be highly useful in household settings :-</a:t>
            </a:r>
            <a:endParaRPr sz="1400"/>
          </a:p>
          <a:p>
            <a:pPr marL="457200" lvl="0" indent="-317500" algn="l" rtl="0">
              <a:spcBef>
                <a:spcPts val="1200"/>
              </a:spcBef>
              <a:spcAft>
                <a:spcPts val="0"/>
              </a:spcAft>
              <a:buSzPts val="1400"/>
              <a:buAutoNum type="arabicParenR"/>
            </a:pPr>
            <a:r>
              <a:rPr lang="en" sz="1400"/>
              <a:t>Cooking </a:t>
            </a:r>
            <a:endParaRPr sz="1400"/>
          </a:p>
          <a:p>
            <a:pPr marL="457200" lvl="0" indent="-317500" algn="l" rtl="0">
              <a:spcBef>
                <a:spcPts val="0"/>
              </a:spcBef>
              <a:spcAft>
                <a:spcPts val="0"/>
              </a:spcAft>
              <a:buSzPts val="1400"/>
              <a:buAutoNum type="arabicParenR"/>
            </a:pPr>
            <a:r>
              <a:rPr lang="en" sz="1400"/>
              <a:t>Cleaning</a:t>
            </a:r>
            <a:endParaRPr sz="1400"/>
          </a:p>
          <a:p>
            <a:pPr marL="457200" lvl="0" indent="-317500" algn="l" rtl="0">
              <a:spcBef>
                <a:spcPts val="0"/>
              </a:spcBef>
              <a:spcAft>
                <a:spcPts val="0"/>
              </a:spcAft>
              <a:buSzPts val="1400"/>
              <a:buAutoNum type="arabicParenR"/>
            </a:pPr>
            <a:r>
              <a:rPr lang="en" sz="1400"/>
              <a:t>Folding Clothes</a:t>
            </a:r>
            <a:endParaRPr sz="1400"/>
          </a:p>
          <a:p>
            <a:pPr marL="0" lvl="0" indent="0" algn="l" rtl="0">
              <a:spcBef>
                <a:spcPts val="1200"/>
              </a:spcBef>
              <a:spcAft>
                <a:spcPts val="0"/>
              </a:spcAft>
              <a:buNone/>
            </a:pPr>
            <a:r>
              <a:rPr lang="en" sz="1400"/>
              <a:t>All the above tasks require a sequence of actions, that need to be interpreted from a high level language command. </a:t>
            </a:r>
            <a:endParaRPr sz="1400"/>
          </a:p>
          <a:p>
            <a:pPr marL="0" lvl="0" indent="0" algn="l" rtl="0">
              <a:spcBef>
                <a:spcPts val="1200"/>
              </a:spcBef>
              <a:spcAft>
                <a:spcPts val="1200"/>
              </a:spcAft>
              <a:buNone/>
            </a:pPr>
            <a:r>
              <a:rPr lang="en" sz="1400"/>
              <a:t>Since these commands can vary from person to person, this model would be highly effective, since it is trained in crowd sourced language.  </a:t>
            </a:r>
            <a:endParaRPr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409" name="Google Shape;409;p31"/>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The central idea is to infer various sub goals from high level language command</a:t>
            </a:r>
            <a:endParaRPr sz="1400"/>
          </a:p>
          <a:p>
            <a:pPr marL="457200" lvl="0" indent="-317500" algn="l" rtl="0">
              <a:lnSpc>
                <a:spcPct val="150000"/>
              </a:lnSpc>
              <a:spcBef>
                <a:spcPts val="0"/>
              </a:spcBef>
              <a:spcAft>
                <a:spcPts val="0"/>
              </a:spcAft>
              <a:buSzPts val="1400"/>
              <a:buChar char="●"/>
            </a:pPr>
            <a:r>
              <a:rPr lang="en" sz="1400"/>
              <a:t>The key thing to this is the idea of prospection, which justifies the actions taken by the agent</a:t>
            </a:r>
            <a:endParaRPr sz="1400"/>
          </a:p>
          <a:p>
            <a:pPr marL="457200" lvl="0" indent="-317500" algn="l" rtl="0">
              <a:lnSpc>
                <a:spcPct val="150000"/>
              </a:lnSpc>
              <a:spcBef>
                <a:spcPts val="0"/>
              </a:spcBef>
              <a:spcAft>
                <a:spcPts val="0"/>
              </a:spcAft>
              <a:buSzPts val="1400"/>
              <a:buChar char="●"/>
            </a:pPr>
            <a:r>
              <a:rPr lang="en" sz="1400"/>
              <a:t>The prediction of future world states help the agent realize the consequences of its actions</a:t>
            </a:r>
            <a:endParaRPr sz="1400"/>
          </a:p>
          <a:p>
            <a:pPr marL="457200" lvl="0" indent="-317500" algn="l" rtl="0">
              <a:lnSpc>
                <a:spcPct val="150000"/>
              </a:lnSpc>
              <a:spcBef>
                <a:spcPts val="0"/>
              </a:spcBef>
              <a:spcAft>
                <a:spcPts val="0"/>
              </a:spcAft>
              <a:buSzPts val="1400"/>
              <a:buChar char="●"/>
            </a:pPr>
            <a:r>
              <a:rPr lang="en" sz="1400"/>
              <a:t>Apart from template language, the agent can perform tasks for real language as  well</a:t>
            </a:r>
            <a:endParaRPr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286" name="Google Shape;286;p14"/>
          <p:cNvSpPr txBox="1">
            <a:spLocks noGrp="1"/>
          </p:cNvSpPr>
          <p:nvPr>
            <p:ph type="body" idx="1"/>
          </p:nvPr>
        </p:nvSpPr>
        <p:spPr>
          <a:xfrm>
            <a:off x="1303800" y="1690125"/>
            <a:ext cx="70305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sz="1800"/>
              <a:t>Problem Statement </a:t>
            </a:r>
            <a:endParaRPr sz="1800"/>
          </a:p>
          <a:p>
            <a:pPr marL="457200" lvl="0" indent="-342900" algn="l" rtl="0">
              <a:lnSpc>
                <a:spcPct val="150000"/>
              </a:lnSpc>
              <a:spcBef>
                <a:spcPts val="0"/>
              </a:spcBef>
              <a:spcAft>
                <a:spcPts val="0"/>
              </a:spcAft>
              <a:buSzPts val="1800"/>
              <a:buChar char="●"/>
            </a:pPr>
            <a:r>
              <a:rPr lang="en" sz="1800"/>
              <a:t>Baseline</a:t>
            </a:r>
            <a:endParaRPr sz="1800"/>
          </a:p>
          <a:p>
            <a:pPr marL="457200" lvl="0" indent="-342900" algn="l" rtl="0">
              <a:lnSpc>
                <a:spcPct val="150000"/>
              </a:lnSpc>
              <a:spcBef>
                <a:spcPts val="0"/>
              </a:spcBef>
              <a:spcAft>
                <a:spcPts val="0"/>
              </a:spcAft>
              <a:buSzPts val="1800"/>
              <a:buChar char="●"/>
            </a:pPr>
            <a:r>
              <a:rPr lang="en" sz="1800"/>
              <a:t>Technical Approach</a:t>
            </a:r>
            <a:endParaRPr sz="1800"/>
          </a:p>
          <a:p>
            <a:pPr marL="457200" lvl="0" indent="-342900" algn="l" rtl="0">
              <a:lnSpc>
                <a:spcPct val="150000"/>
              </a:lnSpc>
              <a:spcBef>
                <a:spcPts val="0"/>
              </a:spcBef>
              <a:spcAft>
                <a:spcPts val="0"/>
              </a:spcAft>
              <a:buSzPts val="1800"/>
              <a:buChar char="●"/>
            </a:pPr>
            <a:r>
              <a:rPr lang="en" sz="1800"/>
              <a:t>Results</a:t>
            </a:r>
            <a:endParaRPr sz="1800"/>
          </a:p>
          <a:p>
            <a:pPr marL="457200" lvl="0" indent="-342900" algn="l" rtl="0">
              <a:lnSpc>
                <a:spcPct val="150000"/>
              </a:lnSpc>
              <a:spcBef>
                <a:spcPts val="0"/>
              </a:spcBef>
              <a:spcAft>
                <a:spcPts val="0"/>
              </a:spcAft>
              <a:buSzPts val="1800"/>
              <a:buChar char="●"/>
            </a:pPr>
            <a:r>
              <a:rPr lang="en" sz="1800"/>
              <a:t>Applications </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415" name="Google Shape;415;p32"/>
          <p:cNvSpPr txBox="1">
            <a:spLocks noGrp="1"/>
          </p:cNvSpPr>
          <p:nvPr>
            <p:ph type="body" idx="1"/>
          </p:nvPr>
        </p:nvSpPr>
        <p:spPr>
          <a:xfrm>
            <a:off x="1303800" y="14405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t>
            </a:r>
            <a:r>
              <a:rPr lang="en" sz="1400" b="1"/>
              <a:t>1]</a:t>
            </a:r>
            <a:r>
              <a:rPr lang="en" sz="1400"/>
              <a:t> </a:t>
            </a:r>
            <a:r>
              <a:rPr lang="en" sz="1400">
                <a:solidFill>
                  <a:srgbClr val="333333"/>
                </a:solidFill>
                <a:highlight>
                  <a:srgbClr val="FFFFFF"/>
                </a:highlight>
              </a:rPr>
              <a:t>C. Paxton, Y. Bisk, J. Thomason, A. Byravan and D. Foxl, "Prospection: Interpretable plans from language by predicting the future," </a:t>
            </a:r>
            <a:r>
              <a:rPr lang="en" sz="1400" i="1">
                <a:solidFill>
                  <a:srgbClr val="333333"/>
                </a:solidFill>
                <a:highlight>
                  <a:srgbClr val="FFFFFF"/>
                </a:highlight>
              </a:rPr>
              <a:t>2019 International Conference on Robotics and Automation (ICRA)</a:t>
            </a:r>
            <a:r>
              <a:rPr lang="en" sz="1400">
                <a:solidFill>
                  <a:srgbClr val="333333"/>
                </a:solidFill>
                <a:highlight>
                  <a:srgbClr val="FFFFFF"/>
                </a:highlight>
              </a:rPr>
              <a:t>, 2019, pp. 6942-6948, doi: 10.1109/ICRA.2019.8794441.</a:t>
            </a:r>
            <a:endParaRPr sz="1400">
              <a:solidFill>
                <a:srgbClr val="333333"/>
              </a:solidFill>
              <a:highlight>
                <a:srgbClr val="FFFFFF"/>
              </a:highlight>
            </a:endParaRPr>
          </a:p>
          <a:p>
            <a:pPr marL="0" lvl="0" indent="0" algn="l" rtl="0">
              <a:spcBef>
                <a:spcPts val="1200"/>
              </a:spcBef>
              <a:spcAft>
                <a:spcPts val="1200"/>
              </a:spcAft>
              <a:buNone/>
            </a:pPr>
            <a:r>
              <a:rPr lang="en" sz="1400" b="1">
                <a:solidFill>
                  <a:srgbClr val="333333"/>
                </a:solidFill>
                <a:highlight>
                  <a:srgbClr val="FFFFFF"/>
                </a:highlight>
              </a:rPr>
              <a:t>[2]</a:t>
            </a:r>
            <a:r>
              <a:rPr lang="en" sz="1400">
                <a:solidFill>
                  <a:srgbClr val="333333"/>
                </a:solidFill>
                <a:highlight>
                  <a:srgbClr val="FFFFFF"/>
                </a:highlight>
              </a:rPr>
              <a:t> C. Paxton, Y. Barnoy, K. Katyal, R. Arora and G. D. Hager, "Visual Robot Task Planning," </a:t>
            </a:r>
            <a:r>
              <a:rPr lang="en" sz="1400" i="1">
                <a:solidFill>
                  <a:srgbClr val="333333"/>
                </a:solidFill>
                <a:highlight>
                  <a:srgbClr val="FFFFFF"/>
                </a:highlight>
              </a:rPr>
              <a:t>2019 International Conference on Robotics and Automation (ICRA)</a:t>
            </a:r>
            <a:r>
              <a:rPr lang="en" sz="1400">
                <a:solidFill>
                  <a:srgbClr val="333333"/>
                </a:solidFill>
                <a:highlight>
                  <a:srgbClr val="FFFFFF"/>
                </a:highlight>
              </a:rPr>
              <a:t>, 2019, pp. 8832-8838, doi: 10.1109/ICRA.2019.8793736.</a:t>
            </a:r>
            <a:endParaRPr sz="1400">
              <a:solidFill>
                <a:srgbClr val="333333"/>
              </a:solidFill>
              <a:highlight>
                <a:srgbClr val="FFFFFF"/>
              </a:high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292" name="Google Shape;292;p15"/>
          <p:cNvSpPr txBox="1">
            <a:spLocks noGrp="1"/>
          </p:cNvSpPr>
          <p:nvPr>
            <p:ph type="body" idx="1"/>
          </p:nvPr>
        </p:nvSpPr>
        <p:spPr>
          <a:xfrm>
            <a:off x="1084050" y="1433975"/>
            <a:ext cx="4486200" cy="310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Input :-</a:t>
            </a:r>
            <a:r>
              <a:rPr lang="en" sz="1400"/>
              <a:t> High level language command, Raw sensor data</a:t>
            </a:r>
            <a:endParaRPr sz="1400"/>
          </a:p>
          <a:p>
            <a:pPr marL="0" lvl="0" indent="0" algn="l" rtl="0">
              <a:spcBef>
                <a:spcPts val="1200"/>
              </a:spcBef>
              <a:spcAft>
                <a:spcPts val="0"/>
              </a:spcAft>
              <a:buNone/>
            </a:pPr>
            <a:r>
              <a:rPr lang="en" sz="1400" b="1"/>
              <a:t>Output :-</a:t>
            </a:r>
            <a:r>
              <a:rPr lang="en" sz="1400"/>
              <a:t> Sequence of low level actions for the robotic arm, that can achieve the intended task. </a:t>
            </a:r>
            <a:endParaRPr sz="1400"/>
          </a:p>
          <a:p>
            <a:pPr marL="0" lvl="0" indent="0" algn="l" rtl="0">
              <a:spcBef>
                <a:spcPts val="1200"/>
              </a:spcBef>
              <a:spcAft>
                <a:spcPts val="0"/>
              </a:spcAft>
              <a:buNone/>
            </a:pPr>
            <a:r>
              <a:rPr lang="en" sz="1400"/>
              <a:t>Rather than using standard templates, it should able to process real world language commands</a:t>
            </a:r>
            <a:endParaRPr sz="1400"/>
          </a:p>
          <a:p>
            <a:pPr marL="0" lvl="0" indent="0" algn="l" rtl="0">
              <a:spcBef>
                <a:spcPts val="1200"/>
              </a:spcBef>
              <a:spcAft>
                <a:spcPts val="1200"/>
              </a:spcAft>
              <a:buNone/>
            </a:pPr>
            <a:r>
              <a:rPr lang="en" sz="1400" b="1"/>
              <a:t>Prospection</a:t>
            </a:r>
            <a:r>
              <a:rPr lang="en" sz="1400"/>
              <a:t> :- The agent should be able to predict future actions and world states based on current world state</a:t>
            </a:r>
            <a:endParaRPr sz="1400"/>
          </a:p>
        </p:txBody>
      </p:sp>
      <p:pic>
        <p:nvPicPr>
          <p:cNvPr id="293" name="Google Shape;293;p15"/>
          <p:cNvPicPr preferRelativeResize="0"/>
          <p:nvPr/>
        </p:nvPicPr>
        <p:blipFill>
          <a:blip r:embed="rId3">
            <a:alphaModFix/>
          </a:blip>
          <a:stretch>
            <a:fillRect/>
          </a:stretch>
        </p:blipFill>
        <p:spPr>
          <a:xfrm>
            <a:off x="5697025" y="1674775"/>
            <a:ext cx="2974075" cy="26845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299" name="Google Shape;299;p16"/>
          <p:cNvSpPr txBox="1">
            <a:spLocks noGrp="1"/>
          </p:cNvSpPr>
          <p:nvPr>
            <p:ph type="body" idx="1"/>
          </p:nvPr>
        </p:nvSpPr>
        <p:spPr>
          <a:xfrm>
            <a:off x="1303800" y="1690125"/>
            <a:ext cx="70305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B7B7B7"/>
              </a:buClr>
              <a:buSzPts val="1800"/>
              <a:buChar char="●"/>
            </a:pPr>
            <a:r>
              <a:rPr lang="en" sz="1800">
                <a:solidFill>
                  <a:srgbClr val="B7B7B7"/>
                </a:solidFill>
              </a:rPr>
              <a:t>Problem Statement </a:t>
            </a:r>
            <a:endParaRPr sz="1800">
              <a:solidFill>
                <a:srgbClr val="B7B7B7"/>
              </a:solidFill>
            </a:endParaRPr>
          </a:p>
          <a:p>
            <a:pPr marL="457200" lvl="0" indent="-342900" algn="l" rtl="0">
              <a:lnSpc>
                <a:spcPct val="150000"/>
              </a:lnSpc>
              <a:spcBef>
                <a:spcPts val="0"/>
              </a:spcBef>
              <a:spcAft>
                <a:spcPts val="0"/>
              </a:spcAft>
              <a:buClr>
                <a:srgbClr val="000000"/>
              </a:buClr>
              <a:buSzPts val="1800"/>
              <a:buChar char="●"/>
            </a:pPr>
            <a:r>
              <a:rPr lang="en" sz="1800" b="1">
                <a:solidFill>
                  <a:srgbClr val="000000"/>
                </a:solidFill>
              </a:rPr>
              <a:t>Baseline</a:t>
            </a:r>
            <a:endParaRPr sz="1800" b="1">
              <a:solidFill>
                <a:srgbClr val="000000"/>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Technical Approach</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Results</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Applications </a:t>
            </a:r>
            <a:endParaRPr sz="1800">
              <a:solidFill>
                <a:srgbClr val="B7B7B7"/>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17"/>
          <p:cNvPicPr preferRelativeResize="0"/>
          <p:nvPr/>
        </p:nvPicPr>
        <p:blipFill>
          <a:blip r:embed="rId3">
            <a:alphaModFix/>
          </a:blip>
          <a:stretch>
            <a:fillRect/>
          </a:stretch>
        </p:blipFill>
        <p:spPr>
          <a:xfrm>
            <a:off x="5453649" y="2200275"/>
            <a:ext cx="2928349" cy="2614275"/>
          </a:xfrm>
          <a:prstGeom prst="rect">
            <a:avLst/>
          </a:prstGeom>
          <a:noFill/>
          <a:ln>
            <a:noFill/>
          </a:ln>
        </p:spPr>
      </p:pic>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 Robot Task Planning</a:t>
            </a:r>
            <a:endParaRPr/>
          </a:p>
        </p:txBody>
      </p:sp>
      <p:sp>
        <p:nvSpPr>
          <p:cNvPr id="306" name="Google Shape;306;p17"/>
          <p:cNvSpPr txBox="1">
            <a:spLocks noGrp="1"/>
          </p:cNvSpPr>
          <p:nvPr>
            <p:ph type="body" idx="1"/>
          </p:nvPr>
        </p:nvSpPr>
        <p:spPr>
          <a:xfrm>
            <a:off x="1303800" y="1454600"/>
            <a:ext cx="7236900" cy="2541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Discusses the idea of prospection for task planning </a:t>
            </a:r>
            <a:endParaRPr sz="1400"/>
          </a:p>
          <a:p>
            <a:pPr marL="457200" lvl="0" indent="-317500" algn="l" rtl="0">
              <a:lnSpc>
                <a:spcPct val="150000"/>
              </a:lnSpc>
              <a:spcBef>
                <a:spcPts val="0"/>
              </a:spcBef>
              <a:spcAft>
                <a:spcPts val="0"/>
              </a:spcAft>
              <a:buSzPts val="1400"/>
              <a:buChar char="●"/>
            </a:pPr>
            <a:r>
              <a:rPr lang="en" sz="1400"/>
              <a:t>Outcomes of a chain of high level actions can be simulated</a:t>
            </a:r>
            <a:endParaRPr sz="1400"/>
          </a:p>
          <a:p>
            <a:pPr marL="457200" lvl="0" indent="-317500" algn="l" rtl="0">
              <a:lnSpc>
                <a:spcPct val="150000"/>
              </a:lnSpc>
              <a:spcBef>
                <a:spcPts val="0"/>
              </a:spcBef>
              <a:spcAft>
                <a:spcPts val="0"/>
              </a:spcAft>
              <a:buSzPts val="1400"/>
              <a:buChar char="●"/>
            </a:pPr>
            <a:r>
              <a:rPr lang="en" sz="1400"/>
              <a:t>Intermediate motion goals can be visualised </a:t>
            </a:r>
            <a:endParaRPr sz="1400"/>
          </a:p>
          <a:p>
            <a:pPr marL="914400" lvl="0" indent="0" algn="l" rtl="0">
              <a:spcBef>
                <a:spcPts val="1200"/>
              </a:spcBef>
              <a:spcAft>
                <a:spcPts val="0"/>
              </a:spcAft>
              <a:buNone/>
            </a:pPr>
            <a:endParaRPr sz="1400"/>
          </a:p>
          <a:p>
            <a:pPr marL="914400" lvl="0" indent="0" algn="l" rtl="0">
              <a:spcBef>
                <a:spcPts val="1200"/>
              </a:spcBef>
              <a:spcAft>
                <a:spcPts val="1200"/>
              </a:spcAft>
              <a:buNone/>
            </a:pPr>
            <a:endParaRPr sz="1400"/>
          </a:p>
        </p:txBody>
      </p:sp>
      <p:pic>
        <p:nvPicPr>
          <p:cNvPr id="307" name="Google Shape;307;p17"/>
          <p:cNvPicPr preferRelativeResize="0"/>
          <p:nvPr/>
        </p:nvPicPr>
        <p:blipFill>
          <a:blip r:embed="rId4">
            <a:alphaModFix/>
          </a:blip>
          <a:stretch>
            <a:fillRect/>
          </a:stretch>
        </p:blipFill>
        <p:spPr>
          <a:xfrm>
            <a:off x="1254125" y="2900725"/>
            <a:ext cx="3194050" cy="1320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313" name="Google Shape;313;p18"/>
          <p:cNvSpPr txBox="1">
            <a:spLocks noGrp="1"/>
          </p:cNvSpPr>
          <p:nvPr>
            <p:ph type="body" idx="1"/>
          </p:nvPr>
        </p:nvSpPr>
        <p:spPr>
          <a:xfrm>
            <a:off x="1303800" y="1690125"/>
            <a:ext cx="70305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B7B7B7"/>
              </a:buClr>
              <a:buSzPts val="1800"/>
              <a:buChar char="●"/>
            </a:pPr>
            <a:r>
              <a:rPr lang="en" sz="1800">
                <a:solidFill>
                  <a:srgbClr val="B7B7B7"/>
                </a:solidFill>
              </a:rPr>
              <a:t>Problem Statement </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Baseline</a:t>
            </a:r>
            <a:endParaRPr sz="1800">
              <a:solidFill>
                <a:srgbClr val="B7B7B7"/>
              </a:solidFill>
            </a:endParaRPr>
          </a:p>
          <a:p>
            <a:pPr marL="457200" lvl="0" indent="-342900" algn="l" rtl="0">
              <a:lnSpc>
                <a:spcPct val="150000"/>
              </a:lnSpc>
              <a:spcBef>
                <a:spcPts val="0"/>
              </a:spcBef>
              <a:spcAft>
                <a:spcPts val="0"/>
              </a:spcAft>
              <a:buSzPts val="1800"/>
              <a:buChar char="●"/>
            </a:pPr>
            <a:r>
              <a:rPr lang="en" sz="1800" b="1"/>
              <a:t>Technical Approach</a:t>
            </a:r>
            <a:endParaRPr sz="1800" b="1"/>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Results</a:t>
            </a:r>
            <a:endParaRPr sz="1800">
              <a:solidFill>
                <a:srgbClr val="B7B7B7"/>
              </a:solidFill>
            </a:endParaRPr>
          </a:p>
          <a:p>
            <a:pPr marL="457200" lvl="0" indent="-342900" algn="l" rtl="0">
              <a:lnSpc>
                <a:spcPct val="150000"/>
              </a:lnSpc>
              <a:spcBef>
                <a:spcPts val="0"/>
              </a:spcBef>
              <a:spcAft>
                <a:spcPts val="0"/>
              </a:spcAft>
              <a:buClr>
                <a:srgbClr val="B7B7B7"/>
              </a:buClr>
              <a:buSzPts val="1800"/>
              <a:buChar char="●"/>
            </a:pPr>
            <a:r>
              <a:rPr lang="en" sz="1800">
                <a:solidFill>
                  <a:srgbClr val="B7B7B7"/>
                </a:solidFill>
              </a:rPr>
              <a:t>Applications </a:t>
            </a:r>
            <a:endParaRPr sz="1800">
              <a:solidFill>
                <a:srgbClr val="B7B7B7"/>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Dream Cell</a:t>
            </a:r>
            <a:endParaRPr/>
          </a:p>
        </p:txBody>
      </p:sp>
      <p:sp>
        <p:nvSpPr>
          <p:cNvPr id="319" name="Google Shape;319;p19"/>
          <p:cNvSpPr txBox="1">
            <a:spLocks noGrp="1"/>
          </p:cNvSpPr>
          <p:nvPr>
            <p:ph type="body" idx="1"/>
          </p:nvPr>
        </p:nvSpPr>
        <p:spPr>
          <a:xfrm>
            <a:off x="1246650" y="1532850"/>
            <a:ext cx="70305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The inputs to the cell at each time step are:</a:t>
            </a:r>
            <a:endParaRPr sz="1400"/>
          </a:p>
          <a:p>
            <a:pPr marL="914400" lvl="1" indent="-317500" algn="l" rtl="0">
              <a:spcBef>
                <a:spcPts val="0"/>
              </a:spcBef>
              <a:spcAft>
                <a:spcPts val="0"/>
              </a:spcAft>
              <a:buSzPts val="1400"/>
              <a:buChar char="○"/>
            </a:pPr>
            <a:r>
              <a:rPr lang="en" sz="1400"/>
              <a:t>Encoded language vector </a:t>
            </a:r>
            <a:endParaRPr sz="1400"/>
          </a:p>
          <a:p>
            <a:pPr marL="914400" lvl="1" indent="-317500" algn="l" rtl="0">
              <a:spcBef>
                <a:spcPts val="0"/>
              </a:spcBef>
              <a:spcAft>
                <a:spcPts val="0"/>
              </a:spcAft>
              <a:buSzPts val="1400"/>
              <a:buChar char="○"/>
            </a:pPr>
            <a:r>
              <a:rPr lang="en" sz="1400"/>
              <a:t>Current World State</a:t>
            </a:r>
            <a:endParaRPr sz="1400"/>
          </a:p>
          <a:p>
            <a:pPr marL="914400" lvl="1" indent="-317500" algn="l" rtl="0">
              <a:spcBef>
                <a:spcPts val="0"/>
              </a:spcBef>
              <a:spcAft>
                <a:spcPts val="0"/>
              </a:spcAft>
              <a:buSzPts val="1400"/>
              <a:buChar char="○"/>
            </a:pPr>
            <a:r>
              <a:rPr lang="en" sz="1400"/>
              <a:t>Initial World State</a:t>
            </a:r>
            <a:endParaRPr sz="1400"/>
          </a:p>
          <a:p>
            <a:pPr marL="457200" lvl="0" indent="-317500" algn="l" rtl="0">
              <a:spcBef>
                <a:spcPts val="0"/>
              </a:spcBef>
              <a:spcAft>
                <a:spcPts val="0"/>
              </a:spcAft>
              <a:buSzPts val="1400"/>
              <a:buChar char="●"/>
            </a:pPr>
            <a:r>
              <a:rPr lang="en" sz="1400"/>
              <a:t>The predictions made by the cell at each timestep are:</a:t>
            </a:r>
            <a:endParaRPr sz="1400"/>
          </a:p>
          <a:p>
            <a:pPr marL="914400" lvl="1" indent="-317500" algn="l" rtl="0">
              <a:spcBef>
                <a:spcPts val="0"/>
              </a:spcBef>
              <a:spcAft>
                <a:spcPts val="0"/>
              </a:spcAft>
              <a:buSzPts val="1400"/>
              <a:buChar char="○"/>
            </a:pPr>
            <a:r>
              <a:rPr lang="en" sz="1400"/>
              <a:t>Sub-goal</a:t>
            </a:r>
            <a:endParaRPr sz="1400"/>
          </a:p>
          <a:p>
            <a:pPr marL="914400" lvl="1" indent="-317500" algn="l" rtl="0">
              <a:spcBef>
                <a:spcPts val="0"/>
              </a:spcBef>
              <a:spcAft>
                <a:spcPts val="0"/>
              </a:spcAft>
              <a:buSzPts val="1400"/>
              <a:buChar char="○"/>
            </a:pPr>
            <a:r>
              <a:rPr lang="en" sz="1400"/>
              <a:t>Next World State</a:t>
            </a:r>
            <a:endParaRPr sz="1400"/>
          </a:p>
        </p:txBody>
      </p:sp>
      <p:pic>
        <p:nvPicPr>
          <p:cNvPr id="320" name="Google Shape;320;p19"/>
          <p:cNvPicPr preferRelativeResize="0"/>
          <p:nvPr/>
        </p:nvPicPr>
        <p:blipFill>
          <a:blip r:embed="rId3">
            <a:alphaModFix/>
          </a:blip>
          <a:stretch>
            <a:fillRect/>
          </a:stretch>
        </p:blipFill>
        <p:spPr>
          <a:xfrm>
            <a:off x="1438275" y="3448225"/>
            <a:ext cx="6402451" cy="1397475"/>
          </a:xfrm>
          <a:prstGeom prst="rect">
            <a:avLst/>
          </a:prstGeom>
          <a:noFill/>
          <a:ln>
            <a:noFill/>
          </a:ln>
        </p:spPr>
      </p:pic>
      <p:pic>
        <p:nvPicPr>
          <p:cNvPr id="321" name="Google Shape;321;p19"/>
          <p:cNvPicPr preferRelativeResize="0"/>
          <p:nvPr/>
        </p:nvPicPr>
        <p:blipFill>
          <a:blip r:embed="rId4">
            <a:alphaModFix/>
          </a:blip>
          <a:stretch>
            <a:fillRect/>
          </a:stretch>
        </p:blipFill>
        <p:spPr>
          <a:xfrm>
            <a:off x="4267200" y="1828800"/>
            <a:ext cx="177800" cy="237075"/>
          </a:xfrm>
          <a:prstGeom prst="rect">
            <a:avLst/>
          </a:prstGeom>
          <a:noFill/>
          <a:ln>
            <a:noFill/>
          </a:ln>
        </p:spPr>
      </p:pic>
      <p:pic>
        <p:nvPicPr>
          <p:cNvPr id="322" name="Google Shape;322;p19"/>
          <p:cNvPicPr preferRelativeResize="0"/>
          <p:nvPr/>
        </p:nvPicPr>
        <p:blipFill>
          <a:blip r:embed="rId5">
            <a:alphaModFix/>
          </a:blip>
          <a:stretch>
            <a:fillRect/>
          </a:stretch>
        </p:blipFill>
        <p:spPr>
          <a:xfrm>
            <a:off x="3895725" y="2142072"/>
            <a:ext cx="278087" cy="237075"/>
          </a:xfrm>
          <a:prstGeom prst="rect">
            <a:avLst/>
          </a:prstGeom>
          <a:noFill/>
          <a:ln>
            <a:noFill/>
          </a:ln>
        </p:spPr>
      </p:pic>
      <p:pic>
        <p:nvPicPr>
          <p:cNvPr id="323" name="Google Shape;323;p19"/>
          <p:cNvPicPr preferRelativeResize="0"/>
          <p:nvPr/>
        </p:nvPicPr>
        <p:blipFill>
          <a:blip r:embed="rId6">
            <a:alphaModFix/>
          </a:blip>
          <a:stretch>
            <a:fillRect/>
          </a:stretch>
        </p:blipFill>
        <p:spPr>
          <a:xfrm>
            <a:off x="3755779" y="2409825"/>
            <a:ext cx="278075" cy="199351"/>
          </a:xfrm>
          <a:prstGeom prst="rect">
            <a:avLst/>
          </a:prstGeom>
          <a:noFill/>
          <a:ln>
            <a:noFill/>
          </a:ln>
        </p:spPr>
      </p:pic>
      <p:pic>
        <p:nvPicPr>
          <p:cNvPr id="324" name="Google Shape;324;p19"/>
          <p:cNvPicPr preferRelativeResize="0"/>
          <p:nvPr/>
        </p:nvPicPr>
        <p:blipFill>
          <a:blip r:embed="rId7">
            <a:alphaModFix/>
          </a:blip>
          <a:stretch>
            <a:fillRect/>
          </a:stretch>
        </p:blipFill>
        <p:spPr>
          <a:xfrm>
            <a:off x="3662372" y="3038475"/>
            <a:ext cx="545325" cy="285750"/>
          </a:xfrm>
          <a:prstGeom prst="rect">
            <a:avLst/>
          </a:prstGeom>
          <a:noFill/>
          <a:ln>
            <a:noFill/>
          </a:ln>
        </p:spPr>
      </p:pic>
      <p:pic>
        <p:nvPicPr>
          <p:cNvPr id="325" name="Google Shape;325;p19"/>
          <p:cNvPicPr preferRelativeResize="0"/>
          <p:nvPr/>
        </p:nvPicPr>
        <p:blipFill>
          <a:blip r:embed="rId8">
            <a:alphaModFix/>
          </a:blip>
          <a:stretch>
            <a:fillRect/>
          </a:stretch>
        </p:blipFill>
        <p:spPr>
          <a:xfrm>
            <a:off x="3039550" y="2827125"/>
            <a:ext cx="278075" cy="26172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Sub-goal Module</a:t>
            </a:r>
            <a:endParaRPr/>
          </a:p>
        </p:txBody>
      </p:sp>
      <p:sp>
        <p:nvSpPr>
          <p:cNvPr id="331" name="Google Shape;331;p20"/>
          <p:cNvSpPr txBox="1">
            <a:spLocks noGrp="1"/>
          </p:cNvSpPr>
          <p:nvPr>
            <p:ph type="body" idx="1"/>
          </p:nvPr>
        </p:nvSpPr>
        <p:spPr>
          <a:xfrm>
            <a:off x="1303800" y="1436475"/>
            <a:ext cx="7030500" cy="2541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b="1"/>
              <a:t>Input :-</a:t>
            </a:r>
            <a:r>
              <a:rPr lang="en" sz="1400"/>
              <a:t> The final hidden state generated by the LSTM is concatenated with the hidden representation of the world generated by the encoder  </a:t>
            </a:r>
            <a:endParaRPr sz="1400" b="1"/>
          </a:p>
          <a:p>
            <a:pPr marL="457200" lvl="0" indent="-317500" algn="l" rtl="0">
              <a:lnSpc>
                <a:spcPct val="150000"/>
              </a:lnSpc>
              <a:spcBef>
                <a:spcPts val="0"/>
              </a:spcBef>
              <a:spcAft>
                <a:spcPts val="0"/>
              </a:spcAft>
              <a:buSzPts val="1400"/>
              <a:buChar char="●"/>
            </a:pPr>
            <a:r>
              <a:rPr lang="en" sz="1400" b="1"/>
              <a:t>Output :-</a:t>
            </a:r>
            <a:r>
              <a:rPr lang="en" sz="1400"/>
              <a:t> Subgoals of the form (action, main object, auxiliary object) are produced upto a horizon of length h</a:t>
            </a:r>
            <a:endParaRPr sz="1400"/>
          </a:p>
        </p:txBody>
      </p:sp>
      <p:pic>
        <p:nvPicPr>
          <p:cNvPr id="332" name="Google Shape;332;p20"/>
          <p:cNvPicPr preferRelativeResize="0"/>
          <p:nvPr/>
        </p:nvPicPr>
        <p:blipFill>
          <a:blip r:embed="rId3">
            <a:alphaModFix/>
          </a:blip>
          <a:stretch>
            <a:fillRect/>
          </a:stretch>
        </p:blipFill>
        <p:spPr>
          <a:xfrm>
            <a:off x="1773125" y="3342926"/>
            <a:ext cx="6515024" cy="142204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World-Predictor Module</a:t>
            </a:r>
            <a:endParaRPr/>
          </a:p>
        </p:txBody>
      </p:sp>
      <p:sp>
        <p:nvSpPr>
          <p:cNvPr id="338" name="Google Shape;338;p21"/>
          <p:cNvSpPr txBox="1">
            <a:spLocks noGrp="1"/>
          </p:cNvSpPr>
          <p:nvPr>
            <p:ph type="body" idx="1"/>
          </p:nvPr>
        </p:nvSpPr>
        <p:spPr>
          <a:xfrm>
            <a:off x="1303800" y="1380450"/>
            <a:ext cx="7030500" cy="2541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Inputs of the prediction cell:</a:t>
            </a:r>
            <a:endParaRPr sz="1400"/>
          </a:p>
          <a:p>
            <a:pPr marL="914400" lvl="1" indent="-317500" algn="l" rtl="0">
              <a:lnSpc>
                <a:spcPct val="150000"/>
              </a:lnSpc>
              <a:spcBef>
                <a:spcPts val="0"/>
              </a:spcBef>
              <a:spcAft>
                <a:spcPts val="0"/>
              </a:spcAft>
              <a:buSzPts val="1400"/>
              <a:buChar char="○"/>
            </a:pPr>
            <a:r>
              <a:rPr lang="en" sz="1400"/>
              <a:t>Current hidden state</a:t>
            </a:r>
            <a:endParaRPr sz="1400"/>
          </a:p>
          <a:p>
            <a:pPr marL="914400" lvl="1" indent="-317500" algn="l" rtl="0">
              <a:lnSpc>
                <a:spcPct val="150000"/>
              </a:lnSpc>
              <a:spcBef>
                <a:spcPts val="0"/>
              </a:spcBef>
              <a:spcAft>
                <a:spcPts val="0"/>
              </a:spcAft>
              <a:buSzPts val="1400"/>
              <a:buChar char="○"/>
            </a:pPr>
            <a:r>
              <a:rPr lang="en" sz="1400"/>
              <a:t>Predicted Sub-goal</a:t>
            </a:r>
            <a:endParaRPr sz="1400"/>
          </a:p>
          <a:p>
            <a:pPr marL="457200" lvl="0" indent="-317500" algn="l" rtl="0">
              <a:lnSpc>
                <a:spcPct val="150000"/>
              </a:lnSpc>
              <a:spcBef>
                <a:spcPts val="0"/>
              </a:spcBef>
              <a:spcAft>
                <a:spcPts val="0"/>
              </a:spcAft>
              <a:buSzPts val="1400"/>
              <a:buChar char="●"/>
            </a:pPr>
            <a:r>
              <a:rPr lang="en" sz="1400"/>
              <a:t>Output of the prediction cell:</a:t>
            </a:r>
            <a:endParaRPr sz="1400"/>
          </a:p>
          <a:p>
            <a:pPr marL="914400" lvl="1" indent="-317500" algn="l" rtl="0">
              <a:lnSpc>
                <a:spcPct val="150000"/>
              </a:lnSpc>
              <a:spcBef>
                <a:spcPts val="0"/>
              </a:spcBef>
              <a:spcAft>
                <a:spcPts val="0"/>
              </a:spcAft>
              <a:buSzPts val="1400"/>
              <a:buChar char="○"/>
            </a:pPr>
            <a:r>
              <a:rPr lang="en" sz="1400"/>
              <a:t>Next hidden state</a:t>
            </a:r>
            <a:endParaRPr sz="1400"/>
          </a:p>
          <a:p>
            <a:pPr marL="0" lvl="0" indent="0" algn="l" rtl="0">
              <a:lnSpc>
                <a:spcPct val="150000"/>
              </a:lnSpc>
              <a:spcBef>
                <a:spcPts val="1200"/>
              </a:spcBef>
              <a:spcAft>
                <a:spcPts val="1200"/>
              </a:spcAft>
              <a:buNone/>
            </a:pPr>
            <a:endParaRPr/>
          </a:p>
        </p:txBody>
      </p:sp>
      <p:pic>
        <p:nvPicPr>
          <p:cNvPr id="339" name="Google Shape;339;p21"/>
          <p:cNvPicPr preferRelativeResize="0"/>
          <p:nvPr/>
        </p:nvPicPr>
        <p:blipFill>
          <a:blip r:embed="rId3">
            <a:alphaModFix/>
          </a:blip>
          <a:stretch>
            <a:fillRect/>
          </a:stretch>
        </p:blipFill>
        <p:spPr>
          <a:xfrm>
            <a:off x="2367075" y="3059925"/>
            <a:ext cx="5203699" cy="2012350"/>
          </a:xfrm>
          <a:prstGeom prst="rect">
            <a:avLst/>
          </a:prstGeom>
          <a:noFill/>
          <a:ln>
            <a:noFill/>
          </a:ln>
        </p:spPr>
      </p:pic>
      <p:pic>
        <p:nvPicPr>
          <p:cNvPr id="340" name="Google Shape;340;p21"/>
          <p:cNvPicPr preferRelativeResize="0"/>
          <p:nvPr/>
        </p:nvPicPr>
        <p:blipFill>
          <a:blip r:embed="rId4">
            <a:alphaModFix/>
          </a:blip>
          <a:stretch>
            <a:fillRect/>
          </a:stretch>
        </p:blipFill>
        <p:spPr>
          <a:xfrm>
            <a:off x="3985675" y="1885950"/>
            <a:ext cx="209244" cy="198225"/>
          </a:xfrm>
          <a:prstGeom prst="rect">
            <a:avLst/>
          </a:prstGeom>
          <a:noFill/>
          <a:ln>
            <a:noFill/>
          </a:ln>
        </p:spPr>
      </p:pic>
      <p:pic>
        <p:nvPicPr>
          <p:cNvPr id="341" name="Google Shape;341;p21"/>
          <p:cNvPicPr preferRelativeResize="0"/>
          <p:nvPr/>
        </p:nvPicPr>
        <p:blipFill>
          <a:blip r:embed="rId5">
            <a:alphaModFix/>
          </a:blip>
          <a:stretch>
            <a:fillRect/>
          </a:stretch>
        </p:blipFill>
        <p:spPr>
          <a:xfrm>
            <a:off x="3926675" y="2195300"/>
            <a:ext cx="209250" cy="196947"/>
          </a:xfrm>
          <a:prstGeom prst="rect">
            <a:avLst/>
          </a:prstGeom>
          <a:noFill/>
          <a:ln>
            <a:noFill/>
          </a:ln>
        </p:spPr>
      </p:pic>
      <p:pic>
        <p:nvPicPr>
          <p:cNvPr id="342" name="Google Shape;342;p21"/>
          <p:cNvPicPr preferRelativeResize="0"/>
          <p:nvPr/>
        </p:nvPicPr>
        <p:blipFill>
          <a:blip r:embed="rId6">
            <a:alphaModFix/>
          </a:blip>
          <a:stretch>
            <a:fillRect/>
          </a:stretch>
        </p:blipFill>
        <p:spPr>
          <a:xfrm>
            <a:off x="3781430" y="2832100"/>
            <a:ext cx="354499" cy="1969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1186</Words>
  <Application>Microsoft Office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Maven Pro</vt:lpstr>
      <vt:lpstr>Nunito</vt:lpstr>
      <vt:lpstr>Arial</vt:lpstr>
      <vt:lpstr>Momentum</vt:lpstr>
      <vt:lpstr>Prospection: Interpretable Plans From Language By Predicting the Future </vt:lpstr>
      <vt:lpstr>Contents</vt:lpstr>
      <vt:lpstr>Problem Statement</vt:lpstr>
      <vt:lpstr>Contents</vt:lpstr>
      <vt:lpstr>Visual Robot Task Planning</vt:lpstr>
      <vt:lpstr>Contents</vt:lpstr>
      <vt:lpstr>Dream Cell</vt:lpstr>
      <vt:lpstr>Sub-goal Module</vt:lpstr>
      <vt:lpstr>World-Predictor Module</vt:lpstr>
      <vt:lpstr>Actor Module</vt:lpstr>
      <vt:lpstr>Training</vt:lpstr>
      <vt:lpstr>Contents</vt:lpstr>
      <vt:lpstr>Experimental Setup</vt:lpstr>
      <vt:lpstr>Real language vs Template</vt:lpstr>
      <vt:lpstr>Execution Results</vt:lpstr>
      <vt:lpstr>Sub goal Module Results </vt:lpstr>
      <vt:lpstr>Contents</vt:lpstr>
      <vt:lpstr>Applications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Prospection: Interpretable Plans From Language By Predicting the Future </dc:title>
  <cp:lastModifiedBy>Karan Mittal</cp:lastModifiedBy>
  <cp:revision>1</cp:revision>
  <dcterms:modified xsi:type="dcterms:W3CDTF">2021-05-04T20:07:03Z</dcterms:modified>
</cp:coreProperties>
</file>