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7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8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35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5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9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71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2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71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48A2679-29B8-4D88-9A27-4C3ACFB54C92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2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99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8A2679-29B8-4D88-9A27-4C3ACFB54C92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-470601971,&quot;Placement&quot;:&quot;Footer&quot;}">
            <a:extLst>
              <a:ext uri="{FF2B5EF4-FFF2-40B4-BE49-F238E27FC236}">
                <a16:creationId xmlns:a16="http://schemas.microsoft.com/office/drawing/2014/main" id="{D2379E57-53C0-4A48-9168-8A75B387AD8B}"/>
              </a:ext>
            </a:extLst>
          </p:cNvPr>
          <p:cNvSpPr txBox="1"/>
          <p:nvPr userDrawn="1"/>
        </p:nvSpPr>
        <p:spPr>
          <a:xfrm>
            <a:off x="0" y="6595656"/>
            <a:ext cx="143701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323175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1412776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Segoe UI Light" pitchFamily="34" charset="0"/>
                <a:cs typeface="Segoe UI Light" pitchFamily="34" charset="0"/>
              </a:rPr>
              <a:t>Determining the most ideal Toronto neighborhood to start an Indian restaurant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422108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latin typeface="Segoe UI Light" pitchFamily="34" charset="0"/>
              <a:cs typeface="Segoe UI Light" pitchFamily="34" charset="0"/>
            </a:endParaRPr>
          </a:p>
          <a:p>
            <a:r>
              <a:rPr lang="en-IN" b="1" dirty="0">
                <a:latin typeface="Segoe UI Light" pitchFamily="34" charset="0"/>
                <a:cs typeface="Segoe UI Light" pitchFamily="34" charset="0"/>
              </a:rPr>
              <a:t>Ankit Gera</a:t>
            </a:r>
          </a:p>
        </p:txBody>
      </p:sp>
    </p:spTree>
    <p:extLst>
      <p:ext uri="{BB962C8B-B14F-4D97-AF65-F5344CB8AC3E}">
        <p14:creationId xmlns:p14="http://schemas.microsoft.com/office/powerpoint/2010/main" val="243414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Segoe UI Light" pitchFamily="34" charset="0"/>
                <a:cs typeface="Segoe UI Light" pitchFamily="34" charset="0"/>
              </a:rPr>
              <a:t>Understanding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A Canadian client owns a chain of Indian restaurants across major Canadian cities – including Montreal &amp; Vancouver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He wants to open an Indian restaurant in Toronto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Toronto is one of world’s most popular and commercially sound cities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The challenge is to identify the best neighborhood in Toronto to start the client’s Indian restaurant</a:t>
            </a:r>
          </a:p>
        </p:txBody>
      </p:sp>
    </p:spTree>
    <p:extLst>
      <p:ext uri="{BB962C8B-B14F-4D97-AF65-F5344CB8AC3E}">
        <p14:creationId xmlns:p14="http://schemas.microsoft.com/office/powerpoint/2010/main" val="325645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Segoe UI Light" pitchFamily="34" charset="0"/>
                <a:cs typeface="Segoe UI Light" pitchFamily="34" charset="0"/>
              </a:rPr>
              <a:t>Client’s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The client prefers the restaurant to be in Downtown Toronto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Second preference for the restaurant is West Toronto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The neighborhood should not have any eatery or restaurant among its top 2 commonly visited venues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Any café or coffee shop is assumed to fall under an eatery</a:t>
            </a:r>
          </a:p>
        </p:txBody>
      </p:sp>
    </p:spTree>
    <p:extLst>
      <p:ext uri="{BB962C8B-B14F-4D97-AF65-F5344CB8AC3E}">
        <p14:creationId xmlns:p14="http://schemas.microsoft.com/office/powerpoint/2010/main" val="421298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Data Acquisition and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Wikipedia page for the list of postal codes for all Toronto boroughs (</a:t>
            </a:r>
            <a:r>
              <a:rPr lang="en-IN" dirty="0">
                <a:latin typeface="Segoe UI Light" pitchFamily="34" charset="0"/>
                <a:cs typeface="Segoe UI Light" pitchFamily="34" charset="0"/>
                <a:hlinkClick r:id="rId2"/>
              </a:rPr>
              <a:t>https://en.wikipedia.org/wiki/List_of_postal_codes_of_Canada:_M</a:t>
            </a:r>
            <a:r>
              <a:rPr lang="en-IN" dirty="0">
                <a:latin typeface="Segoe UI Light" pitchFamily="34" charset="0"/>
                <a:cs typeface="Segoe UI Light" pitchFamily="34" charset="0"/>
              </a:rPr>
              <a:t>)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The geospatial co-ordinates of all Toronto boroughs (</a:t>
            </a:r>
            <a:r>
              <a:rPr lang="en-IN" u="sng" dirty="0">
                <a:latin typeface="Segoe UI Light" pitchFamily="34" charset="0"/>
                <a:cs typeface="Segoe UI Light" pitchFamily="34" charset="0"/>
                <a:hlinkClick r:id="rId3"/>
              </a:rPr>
              <a:t>http://cocl.us/Geospatial_data</a:t>
            </a:r>
            <a:r>
              <a:rPr lang="en-IN" u="sng" dirty="0">
                <a:latin typeface="Segoe UI Light" pitchFamily="34" charset="0"/>
                <a:cs typeface="Segoe UI Light" pitchFamily="34" charset="0"/>
              </a:rPr>
              <a:t>)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Foursquare API to get top venues associated with each neighborhood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The obtained data was modified and pre-processed to remove unassigned or blank values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Similar rows were merged together to consolidate the data</a:t>
            </a:r>
          </a:p>
        </p:txBody>
      </p:sp>
    </p:spTree>
    <p:extLst>
      <p:ext uri="{BB962C8B-B14F-4D97-AF65-F5344CB8AC3E}">
        <p14:creationId xmlns:p14="http://schemas.microsoft.com/office/powerpoint/2010/main" val="362135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Initial 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Downtown Toronto has the second most number of pin codes assigned to any borough in Toronto</a:t>
            </a: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Downtown Toronto is the densest borough in Toronto</a:t>
            </a: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4521939" cy="2740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76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Identifying The Most Common Venues in Each Downtown Toronto Neighborhood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70" y="1846263"/>
            <a:ext cx="701671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3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Visualizing neighborhoods after Clustering Them Using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We chose to segregate all the Toronto neighborhoods into 4 clusters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These clusters were formed on the basis of the similarity of the most common venues</a:t>
            </a: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3284984"/>
            <a:ext cx="51149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0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Takeaways from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The clusters in red are situated in the heart of Downtown Toronto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Each of the neighborhoods in this cluster have either a café or a coffee shop as the most common visited venue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The clusters with pin codes </a:t>
            </a:r>
            <a:r>
              <a:rPr lang="en-IN" b="1" dirty="0">
                <a:latin typeface="Segoe UI Light" pitchFamily="34" charset="0"/>
                <a:cs typeface="Segoe UI Light" pitchFamily="34" charset="0"/>
              </a:rPr>
              <a:t>M4W</a:t>
            </a:r>
            <a:r>
              <a:rPr lang="en-IN" dirty="0">
                <a:latin typeface="Segoe UI Light" pitchFamily="34" charset="0"/>
                <a:cs typeface="Segoe UI Light" pitchFamily="34" charset="0"/>
              </a:rPr>
              <a:t> and </a:t>
            </a:r>
            <a:r>
              <a:rPr lang="en-IN" b="1" dirty="0">
                <a:latin typeface="Segoe UI Light" pitchFamily="34" charset="0"/>
                <a:cs typeface="Segoe UI Light" pitchFamily="34" charset="0"/>
              </a:rPr>
              <a:t>M5V</a:t>
            </a:r>
            <a:r>
              <a:rPr lang="en-IN" dirty="0">
                <a:latin typeface="Segoe UI Light" pitchFamily="34" charset="0"/>
                <a:cs typeface="Segoe UI Light" pitchFamily="34" charset="0"/>
              </a:rPr>
              <a:t> fit the client’s requirements and can be considered for decision-making</a:t>
            </a:r>
          </a:p>
          <a:p>
            <a:r>
              <a:rPr lang="en-IN" b="1" dirty="0">
                <a:latin typeface="Segoe UI Light" pitchFamily="34" charset="0"/>
                <a:cs typeface="Segoe UI Light" pitchFamily="34" charset="0"/>
              </a:rPr>
              <a:t>M4W</a:t>
            </a:r>
            <a:r>
              <a:rPr lang="en-IN" dirty="0">
                <a:latin typeface="Segoe UI Light" pitchFamily="34" charset="0"/>
                <a:cs typeface="Segoe UI Light" pitchFamily="34" charset="0"/>
              </a:rPr>
              <a:t> (</a:t>
            </a:r>
            <a:r>
              <a:rPr lang="en-IN" b="1" dirty="0">
                <a:latin typeface="Segoe UI Light" pitchFamily="34" charset="0"/>
                <a:cs typeface="Segoe UI Light" pitchFamily="34" charset="0"/>
              </a:rPr>
              <a:t>Rosedale</a:t>
            </a:r>
            <a:r>
              <a:rPr lang="en-IN" dirty="0">
                <a:latin typeface="Segoe UI Light" pitchFamily="34" charset="0"/>
                <a:cs typeface="Segoe UI Light" pitchFamily="34" charset="0"/>
              </a:rPr>
              <a:t>) is more preferable due to its geographic location being more suited to the client’s business. </a:t>
            </a:r>
            <a:r>
              <a:rPr lang="en-IN" b="1" dirty="0">
                <a:latin typeface="Segoe UI Light" pitchFamily="34" charset="0"/>
                <a:cs typeface="Segoe UI Light" pitchFamily="34" charset="0"/>
              </a:rPr>
              <a:t>M5V</a:t>
            </a:r>
            <a:r>
              <a:rPr lang="en-IN" dirty="0">
                <a:latin typeface="Segoe UI Light" pitchFamily="34" charset="0"/>
                <a:cs typeface="Segoe UI Light" pitchFamily="34" charset="0"/>
              </a:rPr>
              <a:t> is more isolated than the rest of Downtown Toronto.</a:t>
            </a: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7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Conclusion &amp;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We were able to accurately cluster the neighborhoods and identify the best possible neighborhood for the client’s restaurant meeting the client’s current requirements.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The analysis can be further improved by considering various other factors such as:</a:t>
            </a:r>
          </a:p>
          <a:p>
            <a:pPr lvl="1"/>
            <a:r>
              <a:rPr lang="en-US" dirty="0">
                <a:latin typeface="Segoe UI Light" pitchFamily="34" charset="0"/>
                <a:cs typeface="Segoe UI Light" pitchFamily="34" charset="0"/>
              </a:rPr>
              <a:t>Population of the neighborhoods</a:t>
            </a:r>
          </a:p>
          <a:p>
            <a:pPr lvl="1"/>
            <a:r>
              <a:rPr lang="en-US" dirty="0">
                <a:latin typeface="Segoe UI Light" pitchFamily="34" charset="0"/>
                <a:cs typeface="Segoe UI Light" pitchFamily="34" charset="0"/>
              </a:rPr>
              <a:t>Geographical coordinates of the neighborhoods as opposed to boroughs</a:t>
            </a:r>
          </a:p>
          <a:p>
            <a:pPr lvl="1"/>
            <a:r>
              <a:rPr lang="en-US" dirty="0">
                <a:latin typeface="Segoe UI Light" pitchFamily="34" charset="0"/>
                <a:cs typeface="Segoe UI Light" pitchFamily="34" charset="0"/>
              </a:rPr>
              <a:t>Average per-capita income of the population</a:t>
            </a:r>
          </a:p>
          <a:p>
            <a:pPr lvl="1"/>
            <a:r>
              <a:rPr lang="en-US" dirty="0">
                <a:latin typeface="Segoe UI Light" pitchFamily="34" charset="0"/>
                <a:cs typeface="Segoe UI Light" pitchFamily="34" charset="0"/>
              </a:rPr>
              <a:t>Ratings of the restaurants in the neighborhood</a:t>
            </a:r>
          </a:p>
          <a:p>
            <a:pPr lvl="1"/>
            <a:r>
              <a:rPr lang="en-US" dirty="0">
                <a:latin typeface="Segoe UI Light" pitchFamily="34" charset="0"/>
                <a:cs typeface="Segoe UI Light" pitchFamily="34" charset="0"/>
              </a:rPr>
              <a:t>Crime rate of the neighborhoods</a:t>
            </a:r>
          </a:p>
          <a:p>
            <a:pPr lvl="1"/>
            <a:r>
              <a:rPr lang="en-US" dirty="0">
                <a:latin typeface="Segoe UI Light" pitchFamily="34" charset="0"/>
                <a:cs typeface="Segoe UI Light" pitchFamily="34" charset="0"/>
              </a:rPr>
              <a:t>Real-estate prices of the neighborhoods</a:t>
            </a:r>
          </a:p>
          <a:p>
            <a:pPr lvl="1"/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650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443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Segoe UI Light</vt:lpstr>
      <vt:lpstr>Retrospect</vt:lpstr>
      <vt:lpstr>PowerPoint Presentation</vt:lpstr>
      <vt:lpstr>Understanding the problem</vt:lpstr>
      <vt:lpstr>Client’s Expectations</vt:lpstr>
      <vt:lpstr>Data Acquisition and Pre-processing</vt:lpstr>
      <vt:lpstr>Initial Exploratory analysis</vt:lpstr>
      <vt:lpstr>Identifying The Most Common Venues in Each Downtown Toronto Neighborhood</vt:lpstr>
      <vt:lpstr>Visualizing neighborhoods after Clustering Them Using K-Means</vt:lpstr>
      <vt:lpstr>Takeaways from the analysis</vt:lpstr>
      <vt:lpstr>Conclusion &amp;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Varangaonkar</dc:creator>
  <cp:lastModifiedBy>Ankit Gera</cp:lastModifiedBy>
  <cp:revision>7</cp:revision>
  <dcterms:created xsi:type="dcterms:W3CDTF">2019-06-16T14:11:34Z</dcterms:created>
  <dcterms:modified xsi:type="dcterms:W3CDTF">2019-10-09T12:06:52Z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bba39d-4745-4e9d-97db-0c1927b54242_Enabled">
    <vt:lpwstr>True</vt:lpwstr>
  </property>
  <property fmtid="{D5CDD505-2E9C-101B-9397-08002B2CF9AE}" pid="3" name="MSIP_Label_71bba39d-4745-4e9d-97db-0c1927b54242_SiteId">
    <vt:lpwstr>05d75c05-fa1a-42e7-9cf1-eb416c396f2d</vt:lpwstr>
  </property>
  <property fmtid="{D5CDD505-2E9C-101B-9397-08002B2CF9AE}" pid="4" name="MSIP_Label_71bba39d-4745-4e9d-97db-0c1927b54242_Owner">
    <vt:lpwstr>ankit.gera@maersk.com</vt:lpwstr>
  </property>
  <property fmtid="{D5CDD505-2E9C-101B-9397-08002B2CF9AE}" pid="5" name="MSIP_Label_71bba39d-4745-4e9d-97db-0c1927b54242_SetDate">
    <vt:lpwstr>2019-10-09T12:06:52.5572648Z</vt:lpwstr>
  </property>
  <property fmtid="{D5CDD505-2E9C-101B-9397-08002B2CF9AE}" pid="6" name="MSIP_Label_71bba39d-4745-4e9d-97db-0c1927b54242_Name">
    <vt:lpwstr>Internal</vt:lpwstr>
  </property>
  <property fmtid="{D5CDD505-2E9C-101B-9397-08002B2CF9AE}" pid="7" name="MSIP_Label_71bba39d-4745-4e9d-97db-0c1927b54242_Application">
    <vt:lpwstr>Microsoft Azure Information Protection</vt:lpwstr>
  </property>
  <property fmtid="{D5CDD505-2E9C-101B-9397-08002B2CF9AE}" pid="8" name="MSIP_Label_71bba39d-4745-4e9d-97db-0c1927b54242_Extended_MSFT_Method">
    <vt:lpwstr>Manual</vt:lpwstr>
  </property>
  <property fmtid="{D5CDD505-2E9C-101B-9397-08002B2CF9AE}" pid="9" name="Sensitivity">
    <vt:lpwstr>Internal</vt:lpwstr>
  </property>
</Properties>
</file>