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D2523B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54556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2523B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54556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2523B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2523B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5191" y="2638044"/>
            <a:ext cx="6858000" cy="157734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3047" y="2688336"/>
            <a:ext cx="1569720" cy="150113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285036" y="3235579"/>
            <a:ext cx="636270" cy="363855"/>
          </a:xfrm>
          <a:custGeom>
            <a:avLst/>
            <a:gdLst/>
            <a:ahLst/>
            <a:cxnLst/>
            <a:rect l="l" t="t" r="r" b="b"/>
            <a:pathLst>
              <a:path w="636270" h="363854">
                <a:moveTo>
                  <a:pt x="396310" y="285623"/>
                </a:moveTo>
                <a:lnTo>
                  <a:pt x="402505" y="327703"/>
                </a:lnTo>
                <a:lnTo>
                  <a:pt x="461838" y="359620"/>
                </a:lnTo>
                <a:lnTo>
                  <a:pt x="496767" y="363600"/>
                </a:lnTo>
                <a:lnTo>
                  <a:pt x="520838" y="361787"/>
                </a:lnTo>
                <a:lnTo>
                  <a:pt x="542932" y="356330"/>
                </a:lnTo>
                <a:lnTo>
                  <a:pt x="563026" y="347206"/>
                </a:lnTo>
                <a:lnTo>
                  <a:pt x="581095" y="334391"/>
                </a:lnTo>
                <a:lnTo>
                  <a:pt x="592590" y="322453"/>
                </a:lnTo>
                <a:lnTo>
                  <a:pt x="467557" y="322453"/>
                </a:lnTo>
                <a:lnTo>
                  <a:pt x="447388" y="320145"/>
                </a:lnTo>
                <a:lnTo>
                  <a:pt x="428790" y="313229"/>
                </a:lnTo>
                <a:lnTo>
                  <a:pt x="411765" y="301718"/>
                </a:lnTo>
                <a:lnTo>
                  <a:pt x="396310" y="285623"/>
                </a:lnTo>
                <a:close/>
              </a:path>
              <a:path w="636270" h="363854">
                <a:moveTo>
                  <a:pt x="199968" y="0"/>
                </a:moveTo>
                <a:lnTo>
                  <a:pt x="193618" y="0"/>
                </a:lnTo>
                <a:lnTo>
                  <a:pt x="154117" y="3099"/>
                </a:lnTo>
                <a:lnTo>
                  <a:pt x="85069" y="27967"/>
                </a:lnTo>
                <a:lnTo>
                  <a:pt x="31159" y="76120"/>
                </a:lnTo>
                <a:lnTo>
                  <a:pt x="3295" y="137652"/>
                </a:lnTo>
                <a:lnTo>
                  <a:pt x="0" y="174751"/>
                </a:lnTo>
                <a:lnTo>
                  <a:pt x="2963" y="205563"/>
                </a:lnTo>
                <a:lnTo>
                  <a:pt x="12421" y="235505"/>
                </a:lnTo>
                <a:lnTo>
                  <a:pt x="28124" y="262509"/>
                </a:lnTo>
                <a:lnTo>
                  <a:pt x="28213" y="262661"/>
                </a:lnTo>
                <a:lnTo>
                  <a:pt x="77195" y="307042"/>
                </a:lnTo>
                <a:lnTo>
                  <a:pt x="140338" y="329989"/>
                </a:lnTo>
                <a:lnTo>
                  <a:pt x="176600" y="332867"/>
                </a:lnTo>
                <a:lnTo>
                  <a:pt x="200744" y="331414"/>
                </a:lnTo>
                <a:lnTo>
                  <a:pt x="225924" y="327056"/>
                </a:lnTo>
                <a:lnTo>
                  <a:pt x="252128" y="319793"/>
                </a:lnTo>
                <a:lnTo>
                  <a:pt x="279343" y="309625"/>
                </a:lnTo>
                <a:lnTo>
                  <a:pt x="295688" y="302006"/>
                </a:lnTo>
                <a:lnTo>
                  <a:pt x="210382" y="302006"/>
                </a:lnTo>
                <a:lnTo>
                  <a:pt x="180565" y="299388"/>
                </a:lnTo>
                <a:lnTo>
                  <a:pt x="128836" y="278485"/>
                </a:lnTo>
                <a:lnTo>
                  <a:pt x="88875" y="237934"/>
                </a:lnTo>
                <a:lnTo>
                  <a:pt x="68301" y="185356"/>
                </a:lnTo>
                <a:lnTo>
                  <a:pt x="65762" y="154662"/>
                </a:lnTo>
                <a:lnTo>
                  <a:pt x="67848" y="128645"/>
                </a:lnTo>
                <a:lnTo>
                  <a:pt x="67966" y="127180"/>
                </a:lnTo>
                <a:lnTo>
                  <a:pt x="85821" y="80075"/>
                </a:lnTo>
                <a:lnTo>
                  <a:pt x="120941" y="44900"/>
                </a:lnTo>
                <a:lnTo>
                  <a:pt x="170228" y="24846"/>
                </a:lnTo>
                <a:lnTo>
                  <a:pt x="199968" y="20700"/>
                </a:lnTo>
                <a:lnTo>
                  <a:pt x="199968" y="0"/>
                </a:lnTo>
                <a:close/>
              </a:path>
              <a:path w="636270" h="363854">
                <a:moveTo>
                  <a:pt x="583189" y="192532"/>
                </a:moveTo>
                <a:lnTo>
                  <a:pt x="485718" y="192532"/>
                </a:lnTo>
                <a:lnTo>
                  <a:pt x="498527" y="193553"/>
                </a:lnTo>
                <a:lnTo>
                  <a:pt x="510277" y="196611"/>
                </a:lnTo>
                <a:lnTo>
                  <a:pt x="544091" y="226917"/>
                </a:lnTo>
                <a:lnTo>
                  <a:pt x="548522" y="248412"/>
                </a:lnTo>
                <a:lnTo>
                  <a:pt x="548583" y="249047"/>
                </a:lnTo>
                <a:lnTo>
                  <a:pt x="547228" y="262255"/>
                </a:lnTo>
                <a:lnTo>
                  <a:pt x="547202" y="262509"/>
                </a:lnTo>
                <a:lnTo>
                  <a:pt x="547085" y="263646"/>
                </a:lnTo>
                <a:lnTo>
                  <a:pt x="524707" y="300990"/>
                </a:lnTo>
                <a:lnTo>
                  <a:pt x="483559" y="321117"/>
                </a:lnTo>
                <a:lnTo>
                  <a:pt x="467557" y="322453"/>
                </a:lnTo>
                <a:lnTo>
                  <a:pt x="592590" y="322453"/>
                </a:lnTo>
                <a:lnTo>
                  <a:pt x="613117" y="282830"/>
                </a:lnTo>
                <a:lnTo>
                  <a:pt x="615232" y="262509"/>
                </a:lnTo>
                <a:lnTo>
                  <a:pt x="615258" y="262255"/>
                </a:lnTo>
                <a:lnTo>
                  <a:pt x="613639" y="243203"/>
                </a:lnTo>
                <a:lnTo>
                  <a:pt x="608781" y="226044"/>
                </a:lnTo>
                <a:lnTo>
                  <a:pt x="600685" y="210766"/>
                </a:lnTo>
                <a:lnTo>
                  <a:pt x="589350" y="197358"/>
                </a:lnTo>
                <a:lnTo>
                  <a:pt x="583189" y="192532"/>
                </a:lnTo>
                <a:close/>
              </a:path>
              <a:path w="636270" h="363854">
                <a:moveTo>
                  <a:pt x="418686" y="111125"/>
                </a:moveTo>
                <a:lnTo>
                  <a:pt x="316173" y="111125"/>
                </a:lnTo>
                <a:lnTo>
                  <a:pt x="327058" y="112317"/>
                </a:lnTo>
                <a:lnTo>
                  <a:pt x="337239" y="115903"/>
                </a:lnTo>
                <a:lnTo>
                  <a:pt x="368227" y="150955"/>
                </a:lnTo>
                <a:lnTo>
                  <a:pt x="372434" y="174751"/>
                </a:lnTo>
                <a:lnTo>
                  <a:pt x="369291" y="198322"/>
                </a:lnTo>
                <a:lnTo>
                  <a:pt x="344145" y="242224"/>
                </a:lnTo>
                <a:lnTo>
                  <a:pt x="296232" y="279824"/>
                </a:lnTo>
                <a:lnTo>
                  <a:pt x="240364" y="299549"/>
                </a:lnTo>
                <a:lnTo>
                  <a:pt x="210382" y="302006"/>
                </a:lnTo>
                <a:lnTo>
                  <a:pt x="295688" y="302006"/>
                </a:lnTo>
                <a:lnTo>
                  <a:pt x="331842" y="282638"/>
                </a:lnTo>
                <a:lnTo>
                  <a:pt x="378149" y="248412"/>
                </a:lnTo>
                <a:lnTo>
                  <a:pt x="391865" y="236728"/>
                </a:lnTo>
                <a:lnTo>
                  <a:pt x="416585" y="217392"/>
                </a:lnTo>
                <a:lnTo>
                  <a:pt x="440459" y="203580"/>
                </a:lnTo>
                <a:lnTo>
                  <a:pt x="463499" y="195294"/>
                </a:lnTo>
                <a:lnTo>
                  <a:pt x="480610" y="193167"/>
                </a:lnTo>
                <a:lnTo>
                  <a:pt x="408248" y="193167"/>
                </a:lnTo>
                <a:lnTo>
                  <a:pt x="408146" y="185356"/>
                </a:lnTo>
                <a:lnTo>
                  <a:pt x="408099" y="172847"/>
                </a:lnTo>
                <a:lnTo>
                  <a:pt x="414074" y="121894"/>
                </a:lnTo>
                <a:lnTo>
                  <a:pt x="414137" y="121357"/>
                </a:lnTo>
                <a:lnTo>
                  <a:pt x="418686" y="111125"/>
                </a:lnTo>
                <a:close/>
              </a:path>
              <a:path w="636270" h="363854">
                <a:moveTo>
                  <a:pt x="634644" y="21082"/>
                </a:moveTo>
                <a:lnTo>
                  <a:pt x="561664" y="21082"/>
                </a:lnTo>
                <a:lnTo>
                  <a:pt x="550591" y="31367"/>
                </a:lnTo>
                <a:lnTo>
                  <a:pt x="540423" y="44116"/>
                </a:lnTo>
                <a:lnTo>
                  <a:pt x="531160" y="59318"/>
                </a:lnTo>
                <a:lnTo>
                  <a:pt x="522802" y="76962"/>
                </a:lnTo>
                <a:lnTo>
                  <a:pt x="518103" y="87757"/>
                </a:lnTo>
                <a:lnTo>
                  <a:pt x="510247" y="104356"/>
                </a:lnTo>
                <a:lnTo>
                  <a:pt x="480511" y="144272"/>
                </a:lnTo>
                <a:lnTo>
                  <a:pt x="431255" y="179972"/>
                </a:lnTo>
                <a:lnTo>
                  <a:pt x="408248" y="193167"/>
                </a:lnTo>
                <a:lnTo>
                  <a:pt x="480610" y="193167"/>
                </a:lnTo>
                <a:lnTo>
                  <a:pt x="485718" y="192532"/>
                </a:lnTo>
                <a:lnTo>
                  <a:pt x="583189" y="192532"/>
                </a:lnTo>
                <a:lnTo>
                  <a:pt x="574967" y="186092"/>
                </a:lnTo>
                <a:lnTo>
                  <a:pt x="557918" y="177244"/>
                </a:lnTo>
                <a:lnTo>
                  <a:pt x="538201" y="170801"/>
                </a:lnTo>
                <a:lnTo>
                  <a:pt x="515817" y="166750"/>
                </a:lnTo>
                <a:lnTo>
                  <a:pt x="528916" y="161085"/>
                </a:lnTo>
                <a:lnTo>
                  <a:pt x="562521" y="134629"/>
                </a:lnTo>
                <a:lnTo>
                  <a:pt x="581095" y="96393"/>
                </a:lnTo>
                <a:lnTo>
                  <a:pt x="587420" y="80075"/>
                </a:lnTo>
                <a:lnTo>
                  <a:pt x="598901" y="54080"/>
                </a:lnTo>
                <a:lnTo>
                  <a:pt x="610797" y="35544"/>
                </a:lnTo>
                <a:lnTo>
                  <a:pt x="623146" y="24413"/>
                </a:lnTo>
                <a:lnTo>
                  <a:pt x="634644" y="21082"/>
                </a:lnTo>
                <a:close/>
              </a:path>
              <a:path w="636270" h="363854">
                <a:moveTo>
                  <a:pt x="321888" y="55245"/>
                </a:moveTo>
                <a:lnTo>
                  <a:pt x="276972" y="69978"/>
                </a:lnTo>
                <a:lnTo>
                  <a:pt x="248129" y="111125"/>
                </a:lnTo>
                <a:lnTo>
                  <a:pt x="242513" y="147955"/>
                </a:lnTo>
                <a:lnTo>
                  <a:pt x="242799" y="154662"/>
                </a:lnTo>
                <a:lnTo>
                  <a:pt x="242819" y="155146"/>
                </a:lnTo>
                <a:lnTo>
                  <a:pt x="242940" y="157980"/>
                </a:lnTo>
                <a:lnTo>
                  <a:pt x="243901" y="165735"/>
                </a:lnTo>
                <a:lnTo>
                  <a:pt x="244027" y="166750"/>
                </a:lnTo>
                <a:lnTo>
                  <a:pt x="244112" y="167433"/>
                </a:lnTo>
                <a:lnTo>
                  <a:pt x="244212" y="168243"/>
                </a:lnTo>
                <a:lnTo>
                  <a:pt x="246317" y="178744"/>
                </a:lnTo>
                <a:lnTo>
                  <a:pt x="249244" y="189484"/>
                </a:lnTo>
                <a:lnTo>
                  <a:pt x="269310" y="183134"/>
                </a:lnTo>
                <a:lnTo>
                  <a:pt x="267786" y="176530"/>
                </a:lnTo>
                <a:lnTo>
                  <a:pt x="267039" y="170801"/>
                </a:lnTo>
                <a:lnTo>
                  <a:pt x="267024" y="165735"/>
                </a:lnTo>
                <a:lnTo>
                  <a:pt x="267838" y="155537"/>
                </a:lnTo>
                <a:lnTo>
                  <a:pt x="267907" y="154662"/>
                </a:lnTo>
                <a:lnTo>
                  <a:pt x="288777" y="120018"/>
                </a:lnTo>
                <a:lnTo>
                  <a:pt x="316173" y="111125"/>
                </a:lnTo>
                <a:lnTo>
                  <a:pt x="418686" y="111125"/>
                </a:lnTo>
                <a:lnTo>
                  <a:pt x="422073" y="103505"/>
                </a:lnTo>
                <a:lnTo>
                  <a:pt x="396310" y="103505"/>
                </a:lnTo>
                <a:lnTo>
                  <a:pt x="388976" y="92170"/>
                </a:lnTo>
                <a:lnTo>
                  <a:pt x="381070" y="82359"/>
                </a:lnTo>
                <a:lnTo>
                  <a:pt x="343859" y="58277"/>
                </a:lnTo>
                <a:lnTo>
                  <a:pt x="333148" y="56005"/>
                </a:lnTo>
                <a:lnTo>
                  <a:pt x="321888" y="55245"/>
                </a:lnTo>
                <a:close/>
              </a:path>
              <a:path w="636270" h="363854">
                <a:moveTo>
                  <a:pt x="635959" y="0"/>
                </a:moveTo>
                <a:lnTo>
                  <a:pt x="586429" y="0"/>
                </a:lnTo>
                <a:lnTo>
                  <a:pt x="530483" y="4144"/>
                </a:lnTo>
                <a:lnTo>
                  <a:pt x="483498" y="16572"/>
                </a:lnTo>
                <a:lnTo>
                  <a:pt x="445474" y="37280"/>
                </a:lnTo>
                <a:lnTo>
                  <a:pt x="416412" y="66259"/>
                </a:lnTo>
                <a:lnTo>
                  <a:pt x="396310" y="103505"/>
                </a:lnTo>
                <a:lnTo>
                  <a:pt x="422073" y="103505"/>
                </a:lnTo>
                <a:lnTo>
                  <a:pt x="432490" y="80075"/>
                </a:lnTo>
                <a:lnTo>
                  <a:pt x="435522" y="76962"/>
                </a:lnTo>
                <a:lnTo>
                  <a:pt x="463297" y="49359"/>
                </a:lnTo>
                <a:lnTo>
                  <a:pt x="506327" y="29752"/>
                </a:lnTo>
                <a:lnTo>
                  <a:pt x="561664" y="21082"/>
                </a:lnTo>
                <a:lnTo>
                  <a:pt x="634644" y="21082"/>
                </a:lnTo>
                <a:lnTo>
                  <a:pt x="635959" y="20700"/>
                </a:lnTo>
                <a:lnTo>
                  <a:pt x="635959" y="0"/>
                </a:lnTo>
                <a:close/>
              </a:path>
            </a:pathLst>
          </a:custGeom>
          <a:solidFill>
            <a:srgbClr val="E7E4B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91507" y="3255137"/>
            <a:ext cx="156718" cy="175133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4284852" y="3235579"/>
            <a:ext cx="636270" cy="363855"/>
          </a:xfrm>
          <a:custGeom>
            <a:avLst/>
            <a:gdLst/>
            <a:ahLst/>
            <a:cxnLst/>
            <a:rect l="l" t="t" r="r" b="b"/>
            <a:pathLst>
              <a:path w="636270" h="363854">
                <a:moveTo>
                  <a:pt x="193801" y="0"/>
                </a:moveTo>
                <a:lnTo>
                  <a:pt x="200151" y="0"/>
                </a:lnTo>
                <a:lnTo>
                  <a:pt x="200151" y="20700"/>
                </a:lnTo>
                <a:lnTo>
                  <a:pt x="170412" y="24846"/>
                </a:lnTo>
                <a:lnTo>
                  <a:pt x="144065" y="32908"/>
                </a:lnTo>
                <a:lnTo>
                  <a:pt x="101600" y="60833"/>
                </a:lnTo>
                <a:lnTo>
                  <a:pt x="74850" y="102187"/>
                </a:lnTo>
                <a:lnTo>
                  <a:pt x="65912" y="155067"/>
                </a:lnTo>
                <a:lnTo>
                  <a:pt x="68484" y="185356"/>
                </a:lnTo>
                <a:lnTo>
                  <a:pt x="89058" y="237934"/>
                </a:lnTo>
                <a:lnTo>
                  <a:pt x="129020" y="278485"/>
                </a:lnTo>
                <a:lnTo>
                  <a:pt x="180748" y="299388"/>
                </a:lnTo>
                <a:lnTo>
                  <a:pt x="210566" y="302006"/>
                </a:lnTo>
                <a:lnTo>
                  <a:pt x="240547" y="299549"/>
                </a:lnTo>
                <a:lnTo>
                  <a:pt x="296416" y="279824"/>
                </a:lnTo>
                <a:lnTo>
                  <a:pt x="344328" y="242224"/>
                </a:lnTo>
                <a:lnTo>
                  <a:pt x="369474" y="198322"/>
                </a:lnTo>
                <a:lnTo>
                  <a:pt x="372618" y="174751"/>
                </a:lnTo>
                <a:lnTo>
                  <a:pt x="371568" y="162466"/>
                </a:lnTo>
                <a:lnTo>
                  <a:pt x="346914" y="121894"/>
                </a:lnTo>
                <a:lnTo>
                  <a:pt x="306399" y="112121"/>
                </a:lnTo>
                <a:lnTo>
                  <a:pt x="275191" y="135231"/>
                </a:lnTo>
                <a:lnTo>
                  <a:pt x="267970" y="176530"/>
                </a:lnTo>
                <a:lnTo>
                  <a:pt x="269494" y="183134"/>
                </a:lnTo>
                <a:lnTo>
                  <a:pt x="249427" y="189484"/>
                </a:lnTo>
                <a:lnTo>
                  <a:pt x="246501" y="178744"/>
                </a:lnTo>
                <a:lnTo>
                  <a:pt x="244395" y="168243"/>
                </a:lnTo>
                <a:lnTo>
                  <a:pt x="243123" y="157980"/>
                </a:lnTo>
                <a:lnTo>
                  <a:pt x="242697" y="147955"/>
                </a:lnTo>
                <a:lnTo>
                  <a:pt x="244101" y="128645"/>
                </a:lnTo>
                <a:lnTo>
                  <a:pt x="265175" y="81407"/>
                </a:lnTo>
                <a:lnTo>
                  <a:pt x="305591" y="56886"/>
                </a:lnTo>
                <a:lnTo>
                  <a:pt x="322072" y="55245"/>
                </a:lnTo>
                <a:lnTo>
                  <a:pt x="333331" y="56005"/>
                </a:lnTo>
                <a:lnTo>
                  <a:pt x="372776" y="74072"/>
                </a:lnTo>
                <a:lnTo>
                  <a:pt x="396494" y="103505"/>
                </a:lnTo>
                <a:lnTo>
                  <a:pt x="416595" y="66259"/>
                </a:lnTo>
                <a:lnTo>
                  <a:pt x="445658" y="37280"/>
                </a:lnTo>
                <a:lnTo>
                  <a:pt x="483682" y="16572"/>
                </a:lnTo>
                <a:lnTo>
                  <a:pt x="530666" y="4144"/>
                </a:lnTo>
                <a:lnTo>
                  <a:pt x="586613" y="0"/>
                </a:lnTo>
                <a:lnTo>
                  <a:pt x="636143" y="0"/>
                </a:lnTo>
                <a:lnTo>
                  <a:pt x="636143" y="20700"/>
                </a:lnTo>
                <a:lnTo>
                  <a:pt x="623329" y="24413"/>
                </a:lnTo>
                <a:lnTo>
                  <a:pt x="610981" y="35544"/>
                </a:lnTo>
                <a:lnTo>
                  <a:pt x="599084" y="54080"/>
                </a:lnTo>
                <a:lnTo>
                  <a:pt x="587629" y="80010"/>
                </a:lnTo>
                <a:lnTo>
                  <a:pt x="581279" y="96393"/>
                </a:lnTo>
                <a:lnTo>
                  <a:pt x="575087" y="111615"/>
                </a:lnTo>
                <a:lnTo>
                  <a:pt x="549344" y="148945"/>
                </a:lnTo>
                <a:lnTo>
                  <a:pt x="516000" y="166750"/>
                </a:lnTo>
                <a:lnTo>
                  <a:pt x="538384" y="170801"/>
                </a:lnTo>
                <a:lnTo>
                  <a:pt x="575151" y="186092"/>
                </a:lnTo>
                <a:lnTo>
                  <a:pt x="608964" y="226044"/>
                </a:lnTo>
                <a:lnTo>
                  <a:pt x="615442" y="262255"/>
                </a:lnTo>
                <a:lnTo>
                  <a:pt x="613300" y="282830"/>
                </a:lnTo>
                <a:lnTo>
                  <a:pt x="596207" y="318887"/>
                </a:lnTo>
                <a:lnTo>
                  <a:pt x="563209" y="347206"/>
                </a:lnTo>
                <a:lnTo>
                  <a:pt x="521021" y="361787"/>
                </a:lnTo>
                <a:lnTo>
                  <a:pt x="496950" y="363600"/>
                </a:lnTo>
                <a:lnTo>
                  <a:pt x="462022" y="359620"/>
                </a:lnTo>
                <a:lnTo>
                  <a:pt x="430593" y="347662"/>
                </a:lnTo>
                <a:lnTo>
                  <a:pt x="402689" y="327703"/>
                </a:lnTo>
                <a:lnTo>
                  <a:pt x="378333" y="299720"/>
                </a:lnTo>
                <a:lnTo>
                  <a:pt x="396494" y="285623"/>
                </a:lnTo>
                <a:lnTo>
                  <a:pt x="411948" y="301718"/>
                </a:lnTo>
                <a:lnTo>
                  <a:pt x="428974" y="313229"/>
                </a:lnTo>
                <a:lnTo>
                  <a:pt x="447571" y="320145"/>
                </a:lnTo>
                <a:lnTo>
                  <a:pt x="467741" y="322453"/>
                </a:lnTo>
                <a:lnTo>
                  <a:pt x="483743" y="321117"/>
                </a:lnTo>
                <a:lnTo>
                  <a:pt x="524891" y="300990"/>
                </a:lnTo>
                <a:lnTo>
                  <a:pt x="547268" y="263646"/>
                </a:lnTo>
                <a:lnTo>
                  <a:pt x="548767" y="249047"/>
                </a:lnTo>
                <a:lnTo>
                  <a:pt x="547645" y="237470"/>
                </a:lnTo>
                <a:lnTo>
                  <a:pt x="521138" y="201693"/>
                </a:lnTo>
                <a:lnTo>
                  <a:pt x="485901" y="192532"/>
                </a:lnTo>
                <a:lnTo>
                  <a:pt x="463682" y="195294"/>
                </a:lnTo>
                <a:lnTo>
                  <a:pt x="440642" y="203580"/>
                </a:lnTo>
                <a:lnTo>
                  <a:pt x="416768" y="217392"/>
                </a:lnTo>
                <a:lnTo>
                  <a:pt x="392049" y="236728"/>
                </a:lnTo>
                <a:lnTo>
                  <a:pt x="378333" y="248412"/>
                </a:lnTo>
                <a:lnTo>
                  <a:pt x="355947" y="266442"/>
                </a:lnTo>
                <a:lnTo>
                  <a:pt x="306556" y="297025"/>
                </a:lnTo>
                <a:lnTo>
                  <a:pt x="252311" y="319793"/>
                </a:lnTo>
                <a:lnTo>
                  <a:pt x="200927" y="331414"/>
                </a:lnTo>
                <a:lnTo>
                  <a:pt x="176784" y="332867"/>
                </a:lnTo>
                <a:lnTo>
                  <a:pt x="140521" y="329989"/>
                </a:lnTo>
                <a:lnTo>
                  <a:pt x="77378" y="307042"/>
                </a:lnTo>
                <a:lnTo>
                  <a:pt x="28396" y="262661"/>
                </a:lnTo>
                <a:lnTo>
                  <a:pt x="3147" y="205563"/>
                </a:lnTo>
                <a:lnTo>
                  <a:pt x="0" y="172847"/>
                </a:lnTo>
                <a:lnTo>
                  <a:pt x="3478" y="137652"/>
                </a:lnTo>
                <a:lnTo>
                  <a:pt x="31343" y="76120"/>
                </a:lnTo>
                <a:lnTo>
                  <a:pt x="85252" y="27967"/>
                </a:lnTo>
                <a:lnTo>
                  <a:pt x="154301" y="3099"/>
                </a:lnTo>
                <a:lnTo>
                  <a:pt x="193801" y="0"/>
                </a:lnTo>
                <a:close/>
              </a:path>
            </a:pathLst>
          </a:custGeom>
          <a:ln w="3175">
            <a:solidFill>
              <a:srgbClr val="F3F1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194104" y="3429000"/>
            <a:ext cx="6779259" cy="4445"/>
          </a:xfrm>
          <a:custGeom>
            <a:avLst/>
            <a:gdLst/>
            <a:ahLst/>
            <a:cxnLst/>
            <a:rect l="l" t="t" r="r" b="b"/>
            <a:pathLst>
              <a:path w="6779259" h="4445">
                <a:moveTo>
                  <a:pt x="3119704" y="4317"/>
                </a:moveTo>
                <a:lnTo>
                  <a:pt x="0" y="2666"/>
                </a:lnTo>
              </a:path>
              <a:path w="6779259" h="4445">
                <a:moveTo>
                  <a:pt x="6779082" y="1650"/>
                </a:moveTo>
                <a:lnTo>
                  <a:pt x="3659327" y="0"/>
                </a:lnTo>
              </a:path>
            </a:pathLst>
          </a:custGeom>
          <a:ln w="12700">
            <a:solidFill>
              <a:srgbClr val="E7E4B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19044" y="1120139"/>
            <a:ext cx="3023616" cy="504443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43955" y="1120139"/>
            <a:ext cx="374903" cy="504443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33672" y="1394459"/>
            <a:ext cx="669036" cy="504444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1644" y="1559051"/>
            <a:ext cx="7350252" cy="1213103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50820" y="2229611"/>
            <a:ext cx="3770376" cy="1213103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175000" y="1249425"/>
            <a:ext cx="2794000" cy="447421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327023" y="1878583"/>
            <a:ext cx="6493129" cy="404240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19501" y="2549143"/>
            <a:ext cx="2904744" cy="404241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206239" y="3675888"/>
            <a:ext cx="725424" cy="620268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227831" y="4044696"/>
            <a:ext cx="2683764" cy="620268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999231" y="4413504"/>
            <a:ext cx="3139440" cy="620268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421635" y="4759452"/>
            <a:ext cx="2598419" cy="839724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523231" y="4759452"/>
            <a:ext cx="2189988" cy="8397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172578" y="1936369"/>
            <a:ext cx="3120390" cy="1905"/>
          </a:xfrm>
          <a:custGeom>
            <a:avLst/>
            <a:gdLst/>
            <a:ahLst/>
            <a:cxnLst/>
            <a:rect l="l" t="t" r="r" b="b"/>
            <a:pathLst>
              <a:path w="3120390" h="1905">
                <a:moveTo>
                  <a:pt x="3119767" y="1650"/>
                </a:moveTo>
                <a:lnTo>
                  <a:pt x="0" y="0"/>
                </a:lnTo>
              </a:path>
            </a:pathLst>
          </a:custGeom>
          <a:ln w="12700">
            <a:solidFill>
              <a:srgbClr val="E397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831969" y="1933448"/>
            <a:ext cx="3119755" cy="1905"/>
          </a:xfrm>
          <a:custGeom>
            <a:avLst/>
            <a:gdLst/>
            <a:ahLst/>
            <a:cxnLst/>
            <a:rect l="l" t="t" r="r" b="b"/>
            <a:pathLst>
              <a:path w="3119754" h="1905">
                <a:moveTo>
                  <a:pt x="3119754" y="1524"/>
                </a:moveTo>
                <a:lnTo>
                  <a:pt x="0" y="0"/>
                </a:lnTo>
              </a:path>
            </a:pathLst>
          </a:custGeom>
          <a:ln w="12700">
            <a:solidFill>
              <a:srgbClr val="E397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9728" y="708406"/>
            <a:ext cx="7184542" cy="1546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D2523B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8255" y="2265045"/>
            <a:ext cx="7497445" cy="3866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54556"/>
                </a:solidFill>
                <a:latin typeface="Book Antiqua"/>
                <a:cs typeface="Book Antiqu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eeexplore.ieee.org/" TargetMode="External"/><Relationship Id="rId3" Type="http://schemas.openxmlformats.org/officeDocument/2006/relationships/hyperlink" Target="http://www.ieeexplore.ieee.org/" TargetMode="External"/><Relationship Id="rId4" Type="http://schemas.openxmlformats.org/officeDocument/2006/relationships/hyperlink" Target="https://www.sciencedirect.com/" TargetMode="External"/><Relationship Id="rId5" Type="http://schemas.openxmlformats.org/officeDocument/2006/relationships/hyperlink" Target="http://www.sciencedirect.com/" TargetMode="External"/><Relationship Id="rId6" Type="http://schemas.openxmlformats.org/officeDocument/2006/relationships/hyperlink" Target="https://www.researchgate.net/" TargetMode="External"/><Relationship Id="rId7" Type="http://schemas.openxmlformats.org/officeDocument/2006/relationships/hyperlink" Target="http://www.researchgate.net/" TargetMode="External"/><Relationship Id="rId8" Type="http://schemas.openxmlformats.org/officeDocument/2006/relationships/hyperlink" Target="https://www.mdpi.com/journal/sensors" TargetMode="External"/><Relationship Id="rId9" Type="http://schemas.openxmlformats.org/officeDocument/2006/relationships/hyperlink" Target="http://www.mdpi.com/journal/sensors" TargetMode="External"/><Relationship Id="rId10" Type="http://schemas.openxmlformats.org/officeDocument/2006/relationships/hyperlink" Target="https://link.springer.com/" TargetMode="External"/><Relationship Id="rId11" Type="http://schemas.openxmlformats.org/officeDocument/2006/relationships/hyperlink" Target="http://www.link.springer.com/" TargetMode="External"/><Relationship Id="rId12" Type="http://schemas.openxmlformats.org/officeDocument/2006/relationships/hyperlink" Target="https://blog.blynk.io/" TargetMode="External"/><Relationship Id="rId13" Type="http://schemas.openxmlformats.org/officeDocument/2006/relationships/hyperlink" Target="http://www.blog.blynk.io/" TargetMode="External"/><Relationship Id="rId14" Type="http://schemas.openxmlformats.org/officeDocument/2006/relationships/hyperlink" Target="https://how2electronics.com/iot-based-electricity-energy-meter-using-esp32-blynk/" TargetMode="External"/><Relationship Id="rId15" Type="http://schemas.openxmlformats.org/officeDocument/2006/relationships/hyperlink" Target="http://www.how2electronics.com/" TargetMode="Externa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jpg"/><Relationship Id="rId7" Type="http://schemas.openxmlformats.org/officeDocument/2006/relationships/image" Target="../media/image25.png"/><Relationship Id="rId8" Type="http://schemas.openxmlformats.org/officeDocument/2006/relationships/image" Target="../media/image26.png"/><Relationship Id="rId9" Type="http://schemas.openxmlformats.org/officeDocument/2006/relationships/image" Target="../media/image2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jp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61285" y="3715752"/>
            <a:ext cx="3819525" cy="1628139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365"/>
              </a:spcBef>
            </a:pPr>
            <a:r>
              <a:rPr dirty="0" sz="2200" spc="-25">
                <a:solidFill>
                  <a:srgbClr val="FFFFFF"/>
                </a:solidFill>
                <a:latin typeface="Book Antiqua"/>
                <a:cs typeface="Book Antiqua"/>
              </a:rPr>
              <a:t>BY</a:t>
            </a:r>
            <a:endParaRPr sz="2200">
              <a:latin typeface="Book Antiqua"/>
              <a:cs typeface="Book Antiqua"/>
            </a:endParaRPr>
          </a:p>
          <a:p>
            <a:pPr algn="ctr" marL="2540">
              <a:lnSpc>
                <a:spcPct val="100000"/>
              </a:lnSpc>
              <a:spcBef>
                <a:spcPts val="265"/>
              </a:spcBef>
            </a:pPr>
            <a:r>
              <a:rPr dirty="0" sz="2200">
                <a:solidFill>
                  <a:srgbClr val="FFFFFF"/>
                </a:solidFill>
                <a:latin typeface="Book Antiqua"/>
                <a:cs typeface="Book Antiqua"/>
              </a:rPr>
              <a:t>GROUP</a:t>
            </a:r>
            <a:r>
              <a:rPr dirty="0" sz="2200" spc="-8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Book Antiqua"/>
                <a:cs typeface="Book Antiqua"/>
              </a:rPr>
              <a:t>IOTERGY</a:t>
            </a:r>
            <a:endParaRPr sz="220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dirty="0" sz="2200">
                <a:solidFill>
                  <a:srgbClr val="FFFFFF"/>
                </a:solidFill>
                <a:latin typeface="Book Antiqua"/>
                <a:cs typeface="Book Antiqua"/>
              </a:rPr>
              <a:t>Under</a:t>
            </a:r>
            <a:r>
              <a:rPr dirty="0" sz="2200" spc="-5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FFFFFF"/>
                </a:solidFill>
                <a:latin typeface="Book Antiqua"/>
                <a:cs typeface="Book Antiqua"/>
              </a:rPr>
              <a:t>the</a:t>
            </a:r>
            <a:r>
              <a:rPr dirty="0" sz="2200" spc="-6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FFFFFF"/>
                </a:solidFill>
                <a:latin typeface="Book Antiqua"/>
                <a:cs typeface="Book Antiqua"/>
              </a:rPr>
              <a:t>guidance</a:t>
            </a:r>
            <a:r>
              <a:rPr dirty="0" sz="2200" spc="-6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Book Antiqua"/>
                <a:cs typeface="Book Antiqua"/>
              </a:rPr>
              <a:t>of</a:t>
            </a:r>
            <a:endParaRPr sz="220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dirty="0" sz="3000">
                <a:solidFill>
                  <a:srgbClr val="FFFFFF"/>
                </a:solidFill>
                <a:latin typeface="Book Antiqua"/>
                <a:cs typeface="Book Antiqua"/>
              </a:rPr>
              <a:t>Prof.</a:t>
            </a:r>
            <a:r>
              <a:rPr dirty="0" sz="3000" spc="-85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3000">
                <a:solidFill>
                  <a:srgbClr val="FFFFFF"/>
                </a:solidFill>
                <a:latin typeface="Book Antiqua"/>
                <a:cs typeface="Book Antiqua"/>
              </a:rPr>
              <a:t>Ashok</a:t>
            </a:r>
            <a:r>
              <a:rPr dirty="0" sz="3000" spc="-8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Book Antiqua"/>
                <a:cs typeface="Book Antiqua"/>
              </a:rPr>
              <a:t>Sutradhar</a:t>
            </a:r>
            <a:endParaRPr sz="30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78255" y="2194331"/>
            <a:ext cx="7482205" cy="378142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377825" indent="-365125">
              <a:lnSpc>
                <a:spcPct val="100000"/>
              </a:lnSpc>
              <a:spcBef>
                <a:spcPts val="625"/>
              </a:spcBef>
              <a:buClr>
                <a:srgbClr val="FF0000"/>
              </a:buClr>
              <a:buFont typeface="Wingdings"/>
              <a:buChar char=""/>
              <a:tabLst>
                <a:tab pos="377825" algn="l"/>
              </a:tabLst>
            </a:pP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Remote</a:t>
            </a:r>
            <a:r>
              <a:rPr dirty="0" sz="2200" spc="-9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 b="1">
                <a:solidFill>
                  <a:srgbClr val="454556"/>
                </a:solidFill>
                <a:latin typeface="Book Antiqua"/>
                <a:cs typeface="Book Antiqua"/>
              </a:rPr>
              <a:t>Monitoring:</a:t>
            </a:r>
            <a:endParaRPr sz="2200">
              <a:latin typeface="Book Antiqua"/>
              <a:cs typeface="Book Antiqua"/>
            </a:endParaRPr>
          </a:p>
          <a:p>
            <a:pPr marL="12700" marR="5080">
              <a:lnSpc>
                <a:spcPct val="100000"/>
              </a:lnSpc>
              <a:spcBef>
                <a:spcPts val="530"/>
              </a:spcBef>
            </a:pP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22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Blynk</a:t>
            </a:r>
            <a:r>
              <a:rPr dirty="0" sz="2200" spc="-3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app</a:t>
            </a:r>
            <a:r>
              <a:rPr dirty="0" sz="2200" spc="-3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retrieves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data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from</a:t>
            </a:r>
            <a:r>
              <a:rPr dirty="0" sz="22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22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cloud,</a:t>
            </a:r>
            <a:r>
              <a:rPr dirty="0" sz="22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allowing</a:t>
            </a:r>
            <a:r>
              <a:rPr dirty="0" sz="22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users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to</a:t>
            </a:r>
            <a:r>
              <a:rPr dirty="0" sz="22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monitor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real-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time</a:t>
            </a:r>
            <a:r>
              <a:rPr dirty="0" sz="22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energy</a:t>
            </a:r>
            <a:r>
              <a:rPr dirty="0" sz="22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consumption</a:t>
            </a:r>
            <a:r>
              <a:rPr dirty="0" sz="22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22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cost</a:t>
            </a:r>
            <a:r>
              <a:rPr dirty="0" sz="22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on</a:t>
            </a:r>
            <a:r>
              <a:rPr dirty="0" sz="22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their smartphones.</a:t>
            </a:r>
            <a:endParaRPr sz="2200">
              <a:latin typeface="Book Antiqua"/>
              <a:cs typeface="Book Antiqua"/>
            </a:endParaRPr>
          </a:p>
          <a:p>
            <a:pPr marL="377825" indent="-365125">
              <a:lnSpc>
                <a:spcPct val="100000"/>
              </a:lnSpc>
              <a:spcBef>
                <a:spcPts val="530"/>
              </a:spcBef>
              <a:buClr>
                <a:srgbClr val="FF0000"/>
              </a:buClr>
              <a:buFont typeface="Wingdings"/>
              <a:buChar char=""/>
              <a:tabLst>
                <a:tab pos="377825" algn="l"/>
              </a:tabLst>
            </a:pP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Billing</a:t>
            </a:r>
            <a:r>
              <a:rPr dirty="0" sz="2200" spc="-7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 b="1">
                <a:solidFill>
                  <a:srgbClr val="454556"/>
                </a:solidFill>
                <a:latin typeface="Book Antiqua"/>
                <a:cs typeface="Book Antiqua"/>
              </a:rPr>
              <a:t>Automation:</a:t>
            </a:r>
            <a:endParaRPr sz="2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22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system</a:t>
            </a:r>
            <a:r>
              <a:rPr dirty="0" sz="22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calculates</a:t>
            </a:r>
            <a:r>
              <a:rPr dirty="0" sz="22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22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energy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bill</a:t>
            </a:r>
            <a:r>
              <a:rPr dirty="0" sz="22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based</a:t>
            </a:r>
            <a:r>
              <a:rPr dirty="0" sz="22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on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predefined</a:t>
            </a:r>
            <a:endParaRPr sz="2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tariffs</a:t>
            </a:r>
            <a:r>
              <a:rPr dirty="0" sz="2200" spc="-2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22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updates</a:t>
            </a:r>
            <a:r>
              <a:rPr dirty="0" sz="22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it</a:t>
            </a:r>
            <a:r>
              <a:rPr dirty="0" sz="22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in</a:t>
            </a:r>
            <a:r>
              <a:rPr dirty="0" sz="22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app</a:t>
            </a:r>
            <a:r>
              <a:rPr dirty="0" sz="22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for</a:t>
            </a:r>
            <a:r>
              <a:rPr dirty="0" sz="2200" spc="-2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easy</a:t>
            </a:r>
            <a:r>
              <a:rPr dirty="0" sz="22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access.</a:t>
            </a:r>
            <a:endParaRPr sz="2200">
              <a:latin typeface="Book Antiqua"/>
              <a:cs typeface="Book Antiqua"/>
            </a:endParaRPr>
          </a:p>
          <a:p>
            <a:pPr marL="377825" indent="-365125">
              <a:lnSpc>
                <a:spcPct val="100000"/>
              </a:lnSpc>
              <a:spcBef>
                <a:spcPts val="530"/>
              </a:spcBef>
              <a:buClr>
                <a:srgbClr val="FF0000"/>
              </a:buClr>
              <a:buFont typeface="Wingdings"/>
              <a:buChar char=""/>
              <a:tabLst>
                <a:tab pos="377825" algn="l"/>
              </a:tabLst>
            </a:pP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Load</a:t>
            </a:r>
            <a:r>
              <a:rPr dirty="0" sz="2200" spc="-4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 b="1">
                <a:solidFill>
                  <a:srgbClr val="454556"/>
                </a:solidFill>
                <a:latin typeface="Book Antiqua"/>
                <a:cs typeface="Book Antiqua"/>
              </a:rPr>
              <a:t>Testing:</a:t>
            </a:r>
            <a:endParaRPr sz="2200">
              <a:latin typeface="Book Antiqua"/>
              <a:cs typeface="Book Antiqua"/>
            </a:endParaRPr>
          </a:p>
          <a:p>
            <a:pPr marL="12700" marR="110489">
              <a:lnSpc>
                <a:spcPct val="100000"/>
              </a:lnSpc>
              <a:spcBef>
                <a:spcPts val="525"/>
              </a:spcBef>
            </a:pP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22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system</a:t>
            </a:r>
            <a:r>
              <a:rPr dirty="0" sz="22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was</a:t>
            </a:r>
            <a:r>
              <a:rPr dirty="0" sz="22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tested</a:t>
            </a:r>
            <a:r>
              <a:rPr dirty="0" sz="22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using</a:t>
            </a:r>
            <a:r>
              <a:rPr dirty="0" sz="22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</a:t>
            </a:r>
            <a:r>
              <a:rPr dirty="0" sz="2200" spc="-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 b="1">
                <a:solidFill>
                  <a:srgbClr val="454556"/>
                </a:solidFill>
                <a:latin typeface="Book Antiqua"/>
                <a:cs typeface="Book Antiqua"/>
              </a:rPr>
              <a:t>15-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watt</a:t>
            </a:r>
            <a:r>
              <a:rPr dirty="0" sz="2200" spc="-1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bulb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to</a:t>
            </a:r>
            <a:r>
              <a:rPr dirty="0" sz="22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demonstrate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functionality</a:t>
            </a:r>
            <a:r>
              <a:rPr dirty="0" sz="2200" spc="-6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validate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accuracy.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8005" y="708406"/>
            <a:ext cx="6495415" cy="154622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WORKING</a:t>
            </a:r>
            <a:r>
              <a:rPr dirty="0" spc="-260"/>
              <a:t> </a:t>
            </a:r>
            <a:r>
              <a:rPr dirty="0" spc="-10"/>
              <a:t>PROCEDURE</a:t>
            </a:r>
          </a:p>
          <a:p>
            <a:pPr algn="ctr" marL="32384">
              <a:lnSpc>
                <a:spcPct val="100000"/>
              </a:lnSpc>
              <a:spcBef>
                <a:spcPts val="204"/>
              </a:spcBef>
            </a:pPr>
            <a:r>
              <a:rPr dirty="0" sz="5400" spc="-50">
                <a:solidFill>
                  <a:srgbClr val="E39789"/>
                </a:solidFill>
                <a:latin typeface="Wingdings"/>
                <a:cs typeface="Wingdings"/>
              </a:rPr>
              <a:t></a:t>
            </a:r>
            <a:endParaRPr sz="5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CIRCUIT</a:t>
            </a:r>
            <a:r>
              <a:rPr dirty="0" spc="-185"/>
              <a:t> </a:t>
            </a:r>
            <a:r>
              <a:rPr dirty="0" spc="-10"/>
              <a:t>DIAGRAM</a:t>
            </a:r>
          </a:p>
          <a:p>
            <a:pPr algn="ctr" marL="19685">
              <a:lnSpc>
                <a:spcPct val="100000"/>
              </a:lnSpc>
              <a:spcBef>
                <a:spcPts val="204"/>
              </a:spcBef>
            </a:pPr>
            <a:r>
              <a:rPr dirty="0" sz="5400" spc="-50">
                <a:solidFill>
                  <a:srgbClr val="E39789"/>
                </a:solidFill>
                <a:latin typeface="Wingdings"/>
                <a:cs typeface="Wingdings"/>
              </a:rPr>
              <a:t></a:t>
            </a:r>
            <a:endParaRPr sz="5400">
              <a:latin typeface="Wingdings"/>
              <a:cs typeface="Wingding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731264" y="2141220"/>
            <a:ext cx="6140450" cy="4442460"/>
            <a:chOff x="1731264" y="2141220"/>
            <a:chExt cx="6140450" cy="444246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5648" y="2165604"/>
              <a:ext cx="6115811" cy="441807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1264" y="2141220"/>
              <a:ext cx="6114288" cy="441655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5658" y="2245829"/>
              <a:ext cx="5904611" cy="42075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ESP</a:t>
            </a:r>
            <a:r>
              <a:rPr dirty="0" spc="-90"/>
              <a:t> </a:t>
            </a:r>
            <a:r>
              <a:rPr dirty="0" spc="-35"/>
              <a:t>32</a:t>
            </a:r>
          </a:p>
          <a:p>
            <a:pPr algn="ctr" marL="19685">
              <a:lnSpc>
                <a:spcPct val="100000"/>
              </a:lnSpc>
              <a:spcBef>
                <a:spcPts val="204"/>
              </a:spcBef>
            </a:pPr>
            <a:r>
              <a:rPr dirty="0" sz="5400" spc="-50">
                <a:solidFill>
                  <a:srgbClr val="E39789"/>
                </a:solidFill>
                <a:latin typeface="Wingdings"/>
                <a:cs typeface="Wingdings"/>
              </a:rPr>
              <a:t></a:t>
            </a:r>
            <a:endParaRPr sz="5400">
              <a:latin typeface="Wingdings"/>
              <a:cs typeface="Wingding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618" y="2375446"/>
            <a:ext cx="7150100" cy="3911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BLYNK</a:t>
            </a:r>
            <a:r>
              <a:rPr dirty="0" spc="-30"/>
              <a:t> </a:t>
            </a:r>
            <a:r>
              <a:rPr dirty="0" spc="-10"/>
              <a:t>INTERFACE</a:t>
            </a:r>
          </a:p>
          <a:p>
            <a:pPr algn="ctr" marL="19685">
              <a:lnSpc>
                <a:spcPct val="100000"/>
              </a:lnSpc>
              <a:spcBef>
                <a:spcPts val="204"/>
              </a:spcBef>
            </a:pPr>
            <a:r>
              <a:rPr dirty="0" sz="5400" spc="-50">
                <a:solidFill>
                  <a:srgbClr val="E39789"/>
                </a:solidFill>
                <a:latin typeface="Wingdings"/>
                <a:cs typeface="Wingdings"/>
              </a:rPr>
              <a:t></a:t>
            </a:r>
            <a:endParaRPr sz="5400">
              <a:latin typeface="Wingdings"/>
              <a:cs typeface="Wingding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491484" y="2142744"/>
            <a:ext cx="2364105" cy="4467225"/>
            <a:chOff x="3491484" y="2142744"/>
            <a:chExt cx="2364105" cy="44672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17392" y="2168652"/>
              <a:ext cx="2337816" cy="444093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1484" y="2142744"/>
              <a:ext cx="2337816" cy="444093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7021" y="2247861"/>
              <a:ext cx="2127123" cy="42306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40255" y="5443220"/>
            <a:ext cx="60845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ZMPT101B</a:t>
            </a:r>
            <a:r>
              <a:rPr dirty="0" sz="2400" spc="-8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AC</a:t>
            </a:r>
            <a:r>
              <a:rPr dirty="0" sz="2400" spc="-10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Voltage</a:t>
            </a:r>
            <a:r>
              <a:rPr dirty="0" sz="24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Transformer</a:t>
            </a:r>
            <a:r>
              <a:rPr dirty="0" sz="2400" spc="-9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 spc="-10">
                <a:solidFill>
                  <a:srgbClr val="454556"/>
                </a:solidFill>
                <a:latin typeface="Book Antiqua"/>
                <a:cs typeface="Book Antiqua"/>
              </a:rPr>
              <a:t>Module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VOLTAGE</a:t>
            </a:r>
            <a:r>
              <a:rPr dirty="0" spc="-15"/>
              <a:t> </a:t>
            </a:r>
            <a:r>
              <a:rPr dirty="0" spc="-10"/>
              <a:t>TRANSFORMER</a:t>
            </a:r>
          </a:p>
          <a:p>
            <a:pPr algn="ctr" marL="19685">
              <a:lnSpc>
                <a:spcPct val="100000"/>
              </a:lnSpc>
              <a:spcBef>
                <a:spcPts val="204"/>
              </a:spcBef>
            </a:pPr>
            <a:r>
              <a:rPr dirty="0" sz="5400" spc="-50">
                <a:solidFill>
                  <a:srgbClr val="E39789"/>
                </a:solidFill>
                <a:latin typeface="Wingdings"/>
                <a:cs typeface="Wingdings"/>
              </a:rPr>
              <a:t></a:t>
            </a:r>
            <a:endParaRPr sz="5400">
              <a:latin typeface="Wingdings"/>
              <a:cs typeface="Wingding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667000" y="2028444"/>
            <a:ext cx="3691254" cy="3580129"/>
            <a:chOff x="2667000" y="2028444"/>
            <a:chExt cx="3691254" cy="3580129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1383" y="2052828"/>
              <a:ext cx="3666744" cy="355549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0" y="2028444"/>
              <a:ext cx="3666744" cy="3555491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1775" y="2132838"/>
              <a:ext cx="3456432" cy="33455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78255" y="4886959"/>
            <a:ext cx="7098665" cy="116522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605"/>
              </a:spcBef>
            </a:pP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ACS712</a:t>
            </a:r>
            <a:r>
              <a:rPr dirty="0" sz="2200" spc="-5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Current</a:t>
            </a:r>
            <a:r>
              <a:rPr dirty="0" sz="2200" spc="-4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Sensor:</a:t>
            </a:r>
            <a:r>
              <a:rPr dirty="0" sz="2200" spc="-4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2200" spc="-6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ACS712</a:t>
            </a:r>
            <a:r>
              <a:rPr dirty="0" sz="2200" spc="-6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current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sensor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measures</a:t>
            </a:r>
            <a:r>
              <a:rPr dirty="0" sz="22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current</a:t>
            </a:r>
            <a:r>
              <a:rPr dirty="0" sz="22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in</a:t>
            </a:r>
            <a:r>
              <a:rPr dirty="0" sz="22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range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of</a:t>
            </a:r>
            <a:r>
              <a:rPr dirty="0" sz="2200" spc="-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 b="1">
                <a:solidFill>
                  <a:srgbClr val="454556"/>
                </a:solidFill>
                <a:latin typeface="Book Antiqua"/>
                <a:cs typeface="Book Antiqua"/>
              </a:rPr>
              <a:t>-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5A</a:t>
            </a:r>
            <a:r>
              <a:rPr dirty="0" sz="2200" spc="-4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to</a:t>
            </a:r>
            <a:r>
              <a:rPr dirty="0" sz="2200" spc="-2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+5A</a:t>
            </a:r>
            <a:r>
              <a:rPr dirty="0" sz="2200" spc="-3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with</a:t>
            </a:r>
            <a:r>
              <a:rPr dirty="0" sz="22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25">
                <a:solidFill>
                  <a:srgbClr val="454556"/>
                </a:solidFill>
                <a:latin typeface="Book Antiqua"/>
                <a:cs typeface="Book Antiqua"/>
              </a:rPr>
              <a:t>an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accuracy</a:t>
            </a:r>
            <a:r>
              <a:rPr dirty="0" sz="22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of</a:t>
            </a:r>
            <a:r>
              <a:rPr dirty="0" sz="22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±1.5%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22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provides</a:t>
            </a:r>
            <a:r>
              <a:rPr dirty="0" sz="22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an</a:t>
            </a:r>
            <a:r>
              <a:rPr dirty="0" sz="22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analog</a:t>
            </a:r>
            <a:r>
              <a:rPr dirty="0" sz="22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output</a:t>
            </a:r>
            <a:r>
              <a:rPr dirty="0" sz="22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voltage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proportional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to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22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measured</a:t>
            </a:r>
            <a:r>
              <a:rPr dirty="0" sz="22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current.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CURRENT</a:t>
            </a:r>
            <a:r>
              <a:rPr dirty="0" spc="-80"/>
              <a:t> </a:t>
            </a:r>
            <a:r>
              <a:rPr dirty="0" spc="-10"/>
              <a:t>SENSOR</a:t>
            </a:r>
          </a:p>
          <a:p>
            <a:pPr algn="ctr" marL="19685">
              <a:lnSpc>
                <a:spcPct val="100000"/>
              </a:lnSpc>
              <a:spcBef>
                <a:spcPts val="204"/>
              </a:spcBef>
            </a:pPr>
            <a:r>
              <a:rPr dirty="0" sz="5400" spc="-50">
                <a:solidFill>
                  <a:srgbClr val="E39789"/>
                </a:solidFill>
                <a:latin typeface="Wingdings"/>
                <a:cs typeface="Wingdings"/>
              </a:rPr>
              <a:t></a:t>
            </a:r>
            <a:endParaRPr sz="5400">
              <a:latin typeface="Wingdings"/>
              <a:cs typeface="Wingding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140964" y="2075688"/>
            <a:ext cx="2971800" cy="2950845"/>
            <a:chOff x="3140964" y="2075688"/>
            <a:chExt cx="2971800" cy="295084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6872" y="2100072"/>
              <a:ext cx="2945892" cy="292607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0964" y="2075688"/>
              <a:ext cx="2947416" cy="292608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6628" y="2180463"/>
              <a:ext cx="2736342" cy="27157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WORKING</a:t>
            </a:r>
            <a:r>
              <a:rPr dirty="0" spc="-260"/>
              <a:t> </a:t>
            </a:r>
            <a:r>
              <a:rPr dirty="0" spc="-10"/>
              <a:t>MODEL</a:t>
            </a:r>
          </a:p>
          <a:p>
            <a:pPr algn="ctr" marL="20320">
              <a:lnSpc>
                <a:spcPct val="100000"/>
              </a:lnSpc>
              <a:spcBef>
                <a:spcPts val="204"/>
              </a:spcBef>
            </a:pPr>
            <a:r>
              <a:rPr dirty="0" sz="5400" spc="-50">
                <a:solidFill>
                  <a:srgbClr val="E39789"/>
                </a:solidFill>
                <a:latin typeface="Wingdings"/>
                <a:cs typeface="Wingdings"/>
              </a:rPr>
              <a:t></a:t>
            </a:r>
            <a:endParaRPr sz="5400">
              <a:latin typeface="Wingdings"/>
              <a:cs typeface="Wingding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450592" y="2100072"/>
            <a:ext cx="4541520" cy="3476625"/>
            <a:chOff x="2450592" y="2100072"/>
            <a:chExt cx="4541520" cy="34766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6500" y="2124456"/>
              <a:ext cx="4515611" cy="345186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0592" y="2100072"/>
              <a:ext cx="4517135" cy="345033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5748" y="2204847"/>
              <a:ext cx="4306189" cy="32404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78255" y="2220849"/>
            <a:ext cx="7515225" cy="386143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377825" marR="241935" indent="-365760">
              <a:lnSpc>
                <a:spcPct val="80000"/>
              </a:lnSpc>
              <a:spcBef>
                <a:spcPts val="509"/>
              </a:spcBef>
              <a:buClr>
                <a:srgbClr val="FF0000"/>
              </a:buClr>
              <a:buFont typeface="Wingdings"/>
              <a:buChar char=""/>
              <a:tabLst>
                <a:tab pos="377825" algn="l"/>
              </a:tabLst>
            </a:pPr>
            <a:r>
              <a:rPr dirty="0" sz="1700" spc="-10" b="1">
                <a:solidFill>
                  <a:srgbClr val="454556"/>
                </a:solidFill>
                <a:latin typeface="Book Antiqua"/>
                <a:cs typeface="Book Antiqua"/>
              </a:rPr>
              <a:t>Real-</a:t>
            </a:r>
            <a:r>
              <a:rPr dirty="0" sz="1700" b="1">
                <a:solidFill>
                  <a:srgbClr val="454556"/>
                </a:solidFill>
                <a:latin typeface="Book Antiqua"/>
                <a:cs typeface="Book Antiqua"/>
              </a:rPr>
              <a:t>time</a:t>
            </a:r>
            <a:r>
              <a:rPr dirty="0" sz="1700" spc="-4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 b="1">
                <a:solidFill>
                  <a:srgbClr val="454556"/>
                </a:solidFill>
                <a:latin typeface="Book Antiqua"/>
                <a:cs typeface="Book Antiqua"/>
              </a:rPr>
              <a:t>Monitoring:</a:t>
            </a:r>
            <a:r>
              <a:rPr dirty="0" sz="1700" spc="-4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Unlike</a:t>
            </a:r>
            <a:r>
              <a:rPr dirty="0" sz="1700" spc="-1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traditional</a:t>
            </a:r>
            <a:r>
              <a:rPr dirty="0" sz="17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meters,</a:t>
            </a:r>
            <a:r>
              <a:rPr dirty="0" sz="1700" spc="-1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which</a:t>
            </a:r>
            <a:r>
              <a:rPr dirty="0" sz="17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require</a:t>
            </a:r>
            <a:r>
              <a:rPr dirty="0" sz="17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 spc="-10">
                <a:solidFill>
                  <a:srgbClr val="454556"/>
                </a:solidFill>
                <a:latin typeface="Book Antiqua"/>
                <a:cs typeface="Book Antiqua"/>
              </a:rPr>
              <a:t>manual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readings,</a:t>
            </a:r>
            <a:r>
              <a:rPr dirty="0" sz="17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smart</a:t>
            </a:r>
            <a:r>
              <a:rPr dirty="0" sz="17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meters</a:t>
            </a:r>
            <a:r>
              <a:rPr dirty="0" sz="1700" spc="-1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provide</a:t>
            </a:r>
            <a:r>
              <a:rPr dirty="0" sz="17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instant,</a:t>
            </a:r>
            <a:r>
              <a:rPr dirty="0" sz="17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continuous</a:t>
            </a:r>
            <a:r>
              <a:rPr dirty="0" sz="17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updates</a:t>
            </a:r>
            <a:r>
              <a:rPr dirty="0" sz="17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on</a:t>
            </a:r>
            <a:r>
              <a:rPr dirty="0" sz="17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 spc="-10">
                <a:solidFill>
                  <a:srgbClr val="454556"/>
                </a:solidFill>
                <a:latin typeface="Book Antiqua"/>
                <a:cs typeface="Book Antiqua"/>
              </a:rPr>
              <a:t>energy usage.</a:t>
            </a:r>
            <a:endParaRPr sz="1700">
              <a:latin typeface="Book Antiqua"/>
              <a:cs typeface="Book Antiqua"/>
            </a:endParaRPr>
          </a:p>
          <a:p>
            <a:pPr algn="just" marL="377825" marR="283845" indent="-365760">
              <a:lnSpc>
                <a:spcPct val="80100"/>
              </a:lnSpc>
              <a:spcBef>
                <a:spcPts val="405"/>
              </a:spcBef>
              <a:buClr>
                <a:srgbClr val="FF0000"/>
              </a:buClr>
              <a:buFont typeface="Wingdings"/>
              <a:buChar char=""/>
              <a:tabLst>
                <a:tab pos="377825" algn="l"/>
              </a:tabLst>
            </a:pPr>
            <a:r>
              <a:rPr dirty="0" sz="1700" b="1">
                <a:solidFill>
                  <a:srgbClr val="454556"/>
                </a:solidFill>
                <a:latin typeface="Book Antiqua"/>
                <a:cs typeface="Book Antiqua"/>
              </a:rPr>
              <a:t>Cost</a:t>
            </a:r>
            <a:r>
              <a:rPr dirty="0" sz="1700" spc="-4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 b="1">
                <a:solidFill>
                  <a:srgbClr val="454556"/>
                </a:solidFill>
                <a:latin typeface="Book Antiqua"/>
                <a:cs typeface="Book Antiqua"/>
              </a:rPr>
              <a:t>Efficiency:</a:t>
            </a:r>
            <a:r>
              <a:rPr dirty="0" sz="1700" spc="-4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Eliminates</a:t>
            </a:r>
            <a:r>
              <a:rPr dirty="0" sz="1700" spc="-1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manual</a:t>
            </a:r>
            <a:r>
              <a:rPr dirty="0" sz="17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meter</a:t>
            </a:r>
            <a:r>
              <a:rPr dirty="0" sz="17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reading</a:t>
            </a:r>
            <a:r>
              <a:rPr dirty="0" sz="1700" spc="-2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17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billing,</a:t>
            </a:r>
            <a:r>
              <a:rPr dirty="0" sz="1700" spc="-10">
                <a:solidFill>
                  <a:srgbClr val="454556"/>
                </a:solidFill>
                <a:latin typeface="Book Antiqua"/>
                <a:cs typeface="Book Antiqua"/>
              </a:rPr>
              <a:t> reducing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operational</a:t>
            </a:r>
            <a:r>
              <a:rPr dirty="0" sz="17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costs</a:t>
            </a:r>
            <a:r>
              <a:rPr dirty="0" sz="17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for</a:t>
            </a:r>
            <a:r>
              <a:rPr dirty="0" sz="17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energy</a:t>
            </a:r>
            <a:r>
              <a:rPr dirty="0" sz="1700" spc="-2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providers</a:t>
            </a:r>
            <a:r>
              <a:rPr dirty="0" sz="1700" spc="-1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17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ensuring</a:t>
            </a:r>
            <a:r>
              <a:rPr dirty="0" sz="17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accurate</a:t>
            </a:r>
            <a:r>
              <a:rPr dirty="0" sz="17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billing </a:t>
            </a:r>
            <a:r>
              <a:rPr dirty="0" sz="1700" spc="-25">
                <a:solidFill>
                  <a:srgbClr val="454556"/>
                </a:solidFill>
                <a:latin typeface="Book Antiqua"/>
                <a:cs typeface="Book Antiqua"/>
              </a:rPr>
              <a:t>for </a:t>
            </a:r>
            <a:r>
              <a:rPr dirty="0" sz="1700" spc="-10">
                <a:solidFill>
                  <a:srgbClr val="454556"/>
                </a:solidFill>
                <a:latin typeface="Book Antiqua"/>
                <a:cs typeface="Book Antiqua"/>
              </a:rPr>
              <a:t>consumers.</a:t>
            </a:r>
            <a:endParaRPr sz="1700">
              <a:latin typeface="Book Antiqua"/>
              <a:cs typeface="Book Antiqua"/>
            </a:endParaRPr>
          </a:p>
          <a:p>
            <a:pPr marL="377825" marR="228600" indent="-365760">
              <a:lnSpc>
                <a:spcPct val="80000"/>
              </a:lnSpc>
              <a:spcBef>
                <a:spcPts val="409"/>
              </a:spcBef>
              <a:buClr>
                <a:srgbClr val="FF0000"/>
              </a:buClr>
              <a:buFont typeface="Wingdings"/>
              <a:buChar char=""/>
              <a:tabLst>
                <a:tab pos="377825" algn="l"/>
              </a:tabLst>
            </a:pPr>
            <a:r>
              <a:rPr dirty="0" sz="1700" b="1">
                <a:solidFill>
                  <a:srgbClr val="454556"/>
                </a:solidFill>
                <a:latin typeface="Book Antiqua"/>
                <a:cs typeface="Book Antiqua"/>
              </a:rPr>
              <a:t>Energy</a:t>
            </a:r>
            <a:r>
              <a:rPr dirty="0" sz="1700" spc="-3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 b="1">
                <a:solidFill>
                  <a:srgbClr val="454556"/>
                </a:solidFill>
                <a:latin typeface="Book Antiqua"/>
                <a:cs typeface="Book Antiqua"/>
              </a:rPr>
              <a:t>Conservation:</a:t>
            </a:r>
            <a:r>
              <a:rPr dirty="0" sz="1700" spc="-4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Helps</a:t>
            </a:r>
            <a:r>
              <a:rPr dirty="0" sz="1700" spc="-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consumers</a:t>
            </a:r>
            <a:r>
              <a:rPr dirty="0" sz="17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track</a:t>
            </a:r>
            <a:r>
              <a:rPr dirty="0" sz="17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17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optimize</a:t>
            </a:r>
            <a:r>
              <a:rPr dirty="0" sz="1700" spc="-1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their</a:t>
            </a:r>
            <a:r>
              <a:rPr dirty="0" sz="17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 spc="-10">
                <a:solidFill>
                  <a:srgbClr val="454556"/>
                </a:solidFill>
                <a:latin typeface="Book Antiqua"/>
                <a:cs typeface="Book Antiqua"/>
              </a:rPr>
              <a:t>energy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usage,</a:t>
            </a:r>
            <a:r>
              <a:rPr dirty="0" sz="17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unlike</a:t>
            </a:r>
            <a:r>
              <a:rPr dirty="0" sz="17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traditional</a:t>
            </a:r>
            <a:r>
              <a:rPr dirty="0" sz="17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meters</a:t>
            </a:r>
            <a:r>
              <a:rPr dirty="0" sz="17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that</a:t>
            </a:r>
            <a:r>
              <a:rPr dirty="0" sz="17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offer</a:t>
            </a:r>
            <a:r>
              <a:rPr dirty="0" sz="17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limited</a:t>
            </a:r>
            <a:r>
              <a:rPr dirty="0" sz="1700" spc="-1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visibility</a:t>
            </a:r>
            <a:r>
              <a:rPr dirty="0" sz="1700" spc="-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 spc="-20">
                <a:solidFill>
                  <a:srgbClr val="454556"/>
                </a:solidFill>
                <a:latin typeface="Book Antiqua"/>
                <a:cs typeface="Book Antiqua"/>
              </a:rPr>
              <a:t>into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consumption</a:t>
            </a:r>
            <a:r>
              <a:rPr dirty="0" sz="1700" spc="-8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 spc="-10">
                <a:solidFill>
                  <a:srgbClr val="454556"/>
                </a:solidFill>
                <a:latin typeface="Book Antiqua"/>
                <a:cs typeface="Book Antiqua"/>
              </a:rPr>
              <a:t>patterns.</a:t>
            </a:r>
            <a:endParaRPr sz="1700">
              <a:latin typeface="Book Antiqua"/>
              <a:cs typeface="Book Antiqua"/>
            </a:endParaRPr>
          </a:p>
          <a:p>
            <a:pPr marL="377825" indent="-365125">
              <a:lnSpc>
                <a:spcPts val="1835"/>
              </a:lnSpc>
              <a:buClr>
                <a:srgbClr val="FF0000"/>
              </a:buClr>
              <a:buFont typeface="Wingdings"/>
              <a:buChar char=""/>
              <a:tabLst>
                <a:tab pos="377825" algn="l"/>
              </a:tabLst>
            </a:pPr>
            <a:r>
              <a:rPr dirty="0" sz="1700" b="1">
                <a:solidFill>
                  <a:srgbClr val="454556"/>
                </a:solidFill>
                <a:latin typeface="Book Antiqua"/>
                <a:cs typeface="Book Antiqua"/>
              </a:rPr>
              <a:t>Remote</a:t>
            </a:r>
            <a:r>
              <a:rPr dirty="0" sz="1700" spc="-4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 b="1">
                <a:solidFill>
                  <a:srgbClr val="454556"/>
                </a:solidFill>
                <a:latin typeface="Book Antiqua"/>
                <a:cs typeface="Book Antiqua"/>
              </a:rPr>
              <a:t>Access:</a:t>
            </a:r>
            <a:r>
              <a:rPr dirty="0" sz="1700" spc="-4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IoT-enabled</a:t>
            </a:r>
            <a:r>
              <a:rPr dirty="0" sz="1700" spc="-6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smart</a:t>
            </a:r>
            <a:r>
              <a:rPr dirty="0" sz="1700" spc="-2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meters</a:t>
            </a:r>
            <a:r>
              <a:rPr dirty="0" sz="17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allow</a:t>
            </a:r>
            <a:r>
              <a:rPr dirty="0" sz="17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users</a:t>
            </a:r>
            <a:r>
              <a:rPr dirty="0" sz="17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to</a:t>
            </a:r>
            <a:r>
              <a:rPr dirty="0" sz="17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monitor</a:t>
            </a:r>
            <a:r>
              <a:rPr dirty="0" sz="17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 spc="-10">
                <a:solidFill>
                  <a:srgbClr val="454556"/>
                </a:solidFill>
                <a:latin typeface="Book Antiqua"/>
                <a:cs typeface="Book Antiqua"/>
              </a:rPr>
              <a:t>energy</a:t>
            </a:r>
            <a:endParaRPr sz="1700">
              <a:latin typeface="Book Antiqua"/>
              <a:cs typeface="Book Antiqua"/>
            </a:endParaRPr>
          </a:p>
          <a:p>
            <a:pPr marL="377825">
              <a:lnSpc>
                <a:spcPts val="1835"/>
              </a:lnSpc>
            </a:pP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data</a:t>
            </a:r>
            <a:r>
              <a:rPr dirty="0" sz="17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remotely,</a:t>
            </a:r>
            <a:r>
              <a:rPr dirty="0" sz="1700" spc="-2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a</a:t>
            </a:r>
            <a:r>
              <a:rPr dirty="0" sz="17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feature</a:t>
            </a:r>
            <a:r>
              <a:rPr dirty="0" sz="17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not</a:t>
            </a:r>
            <a:r>
              <a:rPr dirty="0" sz="17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possible</a:t>
            </a:r>
            <a:r>
              <a:rPr dirty="0" sz="17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with</a:t>
            </a:r>
            <a:r>
              <a:rPr dirty="0" sz="1700" spc="-2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conventional</a:t>
            </a:r>
            <a:r>
              <a:rPr dirty="0" sz="17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 spc="-10">
                <a:solidFill>
                  <a:srgbClr val="454556"/>
                </a:solidFill>
                <a:latin typeface="Book Antiqua"/>
                <a:cs typeface="Book Antiqua"/>
              </a:rPr>
              <a:t>meters.</a:t>
            </a:r>
            <a:endParaRPr sz="1700">
              <a:latin typeface="Book Antiqua"/>
              <a:cs typeface="Book Antiqua"/>
            </a:endParaRPr>
          </a:p>
          <a:p>
            <a:pPr marL="377825" marR="159385" indent="-365760">
              <a:lnSpc>
                <a:spcPct val="80000"/>
              </a:lnSpc>
              <a:spcBef>
                <a:spcPts val="409"/>
              </a:spcBef>
              <a:buClr>
                <a:srgbClr val="FF0000"/>
              </a:buClr>
              <a:buFont typeface="Wingdings"/>
              <a:buChar char=""/>
              <a:tabLst>
                <a:tab pos="377825" algn="l"/>
              </a:tabLst>
            </a:pPr>
            <a:r>
              <a:rPr dirty="0" sz="1700" b="1">
                <a:solidFill>
                  <a:srgbClr val="454556"/>
                </a:solidFill>
                <a:latin typeface="Book Antiqua"/>
                <a:cs typeface="Book Antiqua"/>
              </a:rPr>
              <a:t>Accuracy</a:t>
            </a:r>
            <a:r>
              <a:rPr dirty="0" sz="1700" spc="-5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 b="1">
                <a:solidFill>
                  <a:srgbClr val="454556"/>
                </a:solidFill>
                <a:latin typeface="Book Antiqua"/>
                <a:cs typeface="Book Antiqua"/>
              </a:rPr>
              <a:t>&amp;</a:t>
            </a:r>
            <a:r>
              <a:rPr dirty="0" sz="1700" spc="-3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 b="1">
                <a:solidFill>
                  <a:srgbClr val="454556"/>
                </a:solidFill>
                <a:latin typeface="Book Antiqua"/>
                <a:cs typeface="Book Antiqua"/>
              </a:rPr>
              <a:t>Automation:</a:t>
            </a:r>
            <a:r>
              <a:rPr dirty="0" sz="1700" spc="-3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Automatic</a:t>
            </a:r>
            <a:r>
              <a:rPr dirty="0" sz="17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data</a:t>
            </a:r>
            <a:r>
              <a:rPr dirty="0" sz="17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collection</a:t>
            </a:r>
            <a:r>
              <a:rPr dirty="0" sz="17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17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billing </a:t>
            </a:r>
            <a:r>
              <a:rPr dirty="0" sz="1700" spc="-10">
                <a:solidFill>
                  <a:srgbClr val="454556"/>
                </a:solidFill>
                <a:latin typeface="Book Antiqua"/>
                <a:cs typeface="Book Antiqua"/>
              </a:rPr>
              <a:t>eliminate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human</a:t>
            </a:r>
            <a:r>
              <a:rPr dirty="0" sz="17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error,</a:t>
            </a:r>
            <a:r>
              <a:rPr dirty="0" sz="1700" spc="-1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providing</a:t>
            </a:r>
            <a:r>
              <a:rPr dirty="0" sz="1700" spc="-1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more</a:t>
            </a:r>
            <a:r>
              <a:rPr dirty="0" sz="1700" spc="-2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accurate</a:t>
            </a:r>
            <a:r>
              <a:rPr dirty="0" sz="17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readings</a:t>
            </a:r>
            <a:r>
              <a:rPr dirty="0" sz="1700" spc="-1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compared</a:t>
            </a:r>
            <a:r>
              <a:rPr dirty="0" sz="17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to</a:t>
            </a:r>
            <a:r>
              <a:rPr dirty="0" sz="17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 spc="-10">
                <a:solidFill>
                  <a:srgbClr val="454556"/>
                </a:solidFill>
                <a:latin typeface="Book Antiqua"/>
                <a:cs typeface="Book Antiqua"/>
              </a:rPr>
              <a:t>manual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meter</a:t>
            </a:r>
            <a:r>
              <a:rPr dirty="0" sz="17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 spc="-10">
                <a:solidFill>
                  <a:srgbClr val="454556"/>
                </a:solidFill>
                <a:latin typeface="Book Antiqua"/>
                <a:cs typeface="Book Antiqua"/>
              </a:rPr>
              <a:t>systems.</a:t>
            </a:r>
            <a:endParaRPr sz="1700">
              <a:latin typeface="Book Antiqua"/>
              <a:cs typeface="Book Antiqua"/>
            </a:endParaRPr>
          </a:p>
          <a:p>
            <a:pPr marL="377825" marR="5080" indent="-365760">
              <a:lnSpc>
                <a:spcPts val="1630"/>
              </a:lnSpc>
              <a:spcBef>
                <a:spcPts val="395"/>
              </a:spcBef>
              <a:buClr>
                <a:srgbClr val="FF0000"/>
              </a:buClr>
              <a:buFont typeface="Wingdings"/>
              <a:buChar char=""/>
              <a:tabLst>
                <a:tab pos="377825" algn="l"/>
              </a:tabLst>
            </a:pPr>
            <a:r>
              <a:rPr dirty="0" sz="1700" b="1">
                <a:solidFill>
                  <a:srgbClr val="454556"/>
                </a:solidFill>
                <a:latin typeface="Book Antiqua"/>
                <a:cs typeface="Book Antiqua"/>
              </a:rPr>
              <a:t>Scalability</a:t>
            </a:r>
            <a:r>
              <a:rPr dirty="0" sz="1700" spc="-5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 b="1">
                <a:solidFill>
                  <a:srgbClr val="454556"/>
                </a:solidFill>
                <a:latin typeface="Book Antiqua"/>
                <a:cs typeface="Book Antiqua"/>
              </a:rPr>
              <a:t>&amp;</a:t>
            </a:r>
            <a:r>
              <a:rPr dirty="0" sz="1700" spc="-3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 b="1">
                <a:solidFill>
                  <a:srgbClr val="454556"/>
                </a:solidFill>
                <a:latin typeface="Book Antiqua"/>
                <a:cs typeface="Book Antiqua"/>
              </a:rPr>
              <a:t>Future</a:t>
            </a:r>
            <a:r>
              <a:rPr dirty="0" sz="1700" spc="-3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 b="1">
                <a:solidFill>
                  <a:srgbClr val="454556"/>
                </a:solidFill>
                <a:latin typeface="Book Antiqua"/>
                <a:cs typeface="Book Antiqua"/>
              </a:rPr>
              <a:t>Use:</a:t>
            </a:r>
            <a:r>
              <a:rPr dirty="0" sz="1700" spc="-3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Easily</a:t>
            </a:r>
            <a:r>
              <a:rPr dirty="0" sz="1700" spc="-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extendable</a:t>
            </a:r>
            <a:r>
              <a:rPr dirty="0" sz="17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for</a:t>
            </a:r>
            <a:r>
              <a:rPr dirty="0" sz="1700" spc="-2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advanced</a:t>
            </a:r>
            <a:r>
              <a:rPr dirty="0" sz="17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applications</a:t>
            </a:r>
            <a:r>
              <a:rPr dirty="0" sz="1700" spc="-1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 spc="-20">
                <a:solidFill>
                  <a:srgbClr val="454556"/>
                </a:solidFill>
                <a:latin typeface="Book Antiqua"/>
                <a:cs typeface="Book Antiqua"/>
              </a:rPr>
              <a:t>like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prepaid</a:t>
            </a:r>
            <a:r>
              <a:rPr dirty="0" sz="17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metering</a:t>
            </a:r>
            <a:r>
              <a:rPr dirty="0" sz="17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or</a:t>
            </a:r>
            <a:r>
              <a:rPr dirty="0" sz="17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smart</a:t>
            </a:r>
            <a:r>
              <a:rPr dirty="0" sz="17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grids,</a:t>
            </a:r>
            <a:r>
              <a:rPr dirty="0" sz="1700" spc="-2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unlike</a:t>
            </a:r>
            <a:r>
              <a:rPr dirty="0" sz="17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older</a:t>
            </a:r>
            <a:r>
              <a:rPr dirty="0" sz="17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meters</a:t>
            </a:r>
            <a:r>
              <a:rPr dirty="0" sz="17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>
                <a:solidFill>
                  <a:srgbClr val="454556"/>
                </a:solidFill>
                <a:latin typeface="Book Antiqua"/>
                <a:cs typeface="Book Antiqua"/>
              </a:rPr>
              <a:t>with</a:t>
            </a:r>
            <a:r>
              <a:rPr dirty="0" sz="17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700" spc="-10">
                <a:solidFill>
                  <a:srgbClr val="454556"/>
                </a:solidFill>
                <a:latin typeface="Book Antiqua"/>
                <a:cs typeface="Book Antiqua"/>
              </a:rPr>
              <a:t>limited capabilities.</a:t>
            </a:r>
            <a:endParaRPr sz="17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9779" y="708406"/>
            <a:ext cx="4036060" cy="154622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ADVANTAGES</a:t>
            </a:r>
          </a:p>
          <a:p>
            <a:pPr algn="ctr" marL="28575">
              <a:lnSpc>
                <a:spcPct val="100000"/>
              </a:lnSpc>
              <a:spcBef>
                <a:spcPts val="204"/>
              </a:spcBef>
            </a:pPr>
            <a:r>
              <a:rPr dirty="0" sz="5400" spc="-50">
                <a:solidFill>
                  <a:srgbClr val="E39789"/>
                </a:solidFill>
                <a:latin typeface="Wingdings"/>
                <a:cs typeface="Wingdings"/>
              </a:rPr>
              <a:t></a:t>
            </a:r>
            <a:endParaRPr sz="5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78255" y="2233041"/>
            <a:ext cx="7579359" cy="365379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377825" marR="1530350" indent="-365760">
              <a:lnSpc>
                <a:spcPts val="2160"/>
              </a:lnSpc>
              <a:spcBef>
                <a:spcPts val="375"/>
              </a:spcBef>
              <a:buClr>
                <a:srgbClr val="FF0000"/>
              </a:buClr>
              <a:buFont typeface="Wingdings"/>
              <a:buChar char=""/>
              <a:tabLst>
                <a:tab pos="377825" algn="l"/>
              </a:tabLst>
            </a:pPr>
            <a:r>
              <a:rPr dirty="0" sz="2000" b="1">
                <a:solidFill>
                  <a:srgbClr val="454556"/>
                </a:solidFill>
                <a:latin typeface="Book Antiqua"/>
                <a:cs typeface="Book Antiqua"/>
              </a:rPr>
              <a:t>High</a:t>
            </a:r>
            <a:r>
              <a:rPr dirty="0" sz="2000" spc="-4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 b="1">
                <a:solidFill>
                  <a:srgbClr val="454556"/>
                </a:solidFill>
                <a:latin typeface="Book Antiqua"/>
                <a:cs typeface="Book Antiqua"/>
              </a:rPr>
              <a:t>Initial</a:t>
            </a:r>
            <a:r>
              <a:rPr dirty="0" sz="2000" spc="-6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 b="1">
                <a:solidFill>
                  <a:srgbClr val="454556"/>
                </a:solidFill>
                <a:latin typeface="Book Antiqua"/>
                <a:cs typeface="Book Antiqua"/>
              </a:rPr>
              <a:t>Cost:</a:t>
            </a:r>
            <a:r>
              <a:rPr dirty="0" sz="2000" spc="-2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Installation</a:t>
            </a:r>
            <a:r>
              <a:rPr dirty="0" sz="20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of</a:t>
            </a:r>
            <a:r>
              <a:rPr dirty="0" sz="20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smart</a:t>
            </a:r>
            <a:r>
              <a:rPr dirty="0" sz="20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meters</a:t>
            </a:r>
            <a:r>
              <a:rPr dirty="0" sz="2000" spc="-25">
                <a:solidFill>
                  <a:srgbClr val="454556"/>
                </a:solidFill>
                <a:latin typeface="Book Antiqua"/>
                <a:cs typeface="Book Antiqua"/>
              </a:rPr>
              <a:t> and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infrastructure</a:t>
            </a:r>
            <a:r>
              <a:rPr dirty="0" sz="2000" spc="-7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can</a:t>
            </a:r>
            <a:r>
              <a:rPr dirty="0" sz="20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be</a:t>
            </a:r>
            <a:r>
              <a:rPr dirty="0" sz="20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 spc="-10">
                <a:solidFill>
                  <a:srgbClr val="454556"/>
                </a:solidFill>
                <a:latin typeface="Book Antiqua"/>
                <a:cs typeface="Book Antiqua"/>
              </a:rPr>
              <a:t>expensive.</a:t>
            </a:r>
            <a:endParaRPr sz="2000">
              <a:latin typeface="Book Antiqua"/>
              <a:cs typeface="Book Antiqua"/>
            </a:endParaRPr>
          </a:p>
          <a:p>
            <a:pPr marL="377825" marR="406400" indent="-365760">
              <a:lnSpc>
                <a:spcPts val="2160"/>
              </a:lnSpc>
              <a:spcBef>
                <a:spcPts val="480"/>
              </a:spcBef>
              <a:buClr>
                <a:srgbClr val="FF0000"/>
              </a:buClr>
              <a:buFont typeface="Wingdings"/>
              <a:buChar char=""/>
              <a:tabLst>
                <a:tab pos="377825" algn="l"/>
              </a:tabLst>
            </a:pPr>
            <a:r>
              <a:rPr dirty="0" sz="2000" b="1">
                <a:solidFill>
                  <a:srgbClr val="454556"/>
                </a:solidFill>
                <a:latin typeface="Book Antiqua"/>
                <a:cs typeface="Book Antiqua"/>
              </a:rPr>
              <a:t>Internet</a:t>
            </a:r>
            <a:r>
              <a:rPr dirty="0" sz="2000" spc="-5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 b="1">
                <a:solidFill>
                  <a:srgbClr val="454556"/>
                </a:solidFill>
                <a:latin typeface="Book Antiqua"/>
                <a:cs typeface="Book Antiqua"/>
              </a:rPr>
              <a:t>Dependency:</a:t>
            </a:r>
            <a:r>
              <a:rPr dirty="0" sz="2000" spc="-4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Requires</a:t>
            </a:r>
            <a:r>
              <a:rPr dirty="0" sz="20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stable</a:t>
            </a:r>
            <a:r>
              <a:rPr dirty="0" sz="2000" spc="-1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internet</a:t>
            </a:r>
            <a:r>
              <a:rPr dirty="0" sz="20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for</a:t>
            </a:r>
            <a:r>
              <a:rPr dirty="0" sz="20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 spc="-20">
                <a:solidFill>
                  <a:srgbClr val="454556"/>
                </a:solidFill>
                <a:latin typeface="Book Antiqua"/>
                <a:cs typeface="Book Antiqua"/>
              </a:rPr>
              <a:t>data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transmission,</a:t>
            </a:r>
            <a:r>
              <a:rPr dirty="0" sz="20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limiting</a:t>
            </a:r>
            <a:r>
              <a:rPr dirty="0" sz="2000" spc="-2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usage</a:t>
            </a:r>
            <a:r>
              <a:rPr dirty="0" sz="20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in</a:t>
            </a:r>
            <a:r>
              <a:rPr dirty="0" sz="2000" spc="-1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areas</a:t>
            </a:r>
            <a:r>
              <a:rPr dirty="0" sz="20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with</a:t>
            </a:r>
            <a:r>
              <a:rPr dirty="0" sz="20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poor</a:t>
            </a:r>
            <a:r>
              <a:rPr dirty="0" sz="20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 spc="-10">
                <a:solidFill>
                  <a:srgbClr val="454556"/>
                </a:solidFill>
                <a:latin typeface="Book Antiqua"/>
                <a:cs typeface="Book Antiqua"/>
              </a:rPr>
              <a:t>connectivity.</a:t>
            </a:r>
            <a:endParaRPr sz="2000">
              <a:latin typeface="Book Antiqua"/>
              <a:cs typeface="Book Antiqua"/>
            </a:endParaRPr>
          </a:p>
          <a:p>
            <a:pPr marL="377825" marR="12065" indent="-365760">
              <a:lnSpc>
                <a:spcPts val="2160"/>
              </a:lnSpc>
              <a:spcBef>
                <a:spcPts val="480"/>
              </a:spcBef>
              <a:buClr>
                <a:srgbClr val="FF0000"/>
              </a:buClr>
              <a:buFont typeface="Wingdings"/>
              <a:buChar char=""/>
              <a:tabLst>
                <a:tab pos="377825" algn="l"/>
              </a:tabLst>
            </a:pPr>
            <a:r>
              <a:rPr dirty="0" sz="2000" b="1">
                <a:solidFill>
                  <a:srgbClr val="454556"/>
                </a:solidFill>
                <a:latin typeface="Book Antiqua"/>
                <a:cs typeface="Book Antiqua"/>
              </a:rPr>
              <a:t>Privacy</a:t>
            </a:r>
            <a:r>
              <a:rPr dirty="0" sz="2000" spc="-5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 b="1">
                <a:solidFill>
                  <a:srgbClr val="454556"/>
                </a:solidFill>
                <a:latin typeface="Book Antiqua"/>
                <a:cs typeface="Book Antiqua"/>
              </a:rPr>
              <a:t>Concerns:</a:t>
            </a:r>
            <a:r>
              <a:rPr dirty="0" sz="2000" spc="-3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Continuous</a:t>
            </a:r>
            <a:r>
              <a:rPr dirty="0" sz="2000" spc="-6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data</a:t>
            </a:r>
            <a:r>
              <a:rPr dirty="0" sz="20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transmission</a:t>
            </a:r>
            <a:r>
              <a:rPr dirty="0" sz="20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raises</a:t>
            </a:r>
            <a:r>
              <a:rPr dirty="0" sz="20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 spc="-10">
                <a:solidFill>
                  <a:srgbClr val="454556"/>
                </a:solidFill>
                <a:latin typeface="Book Antiqua"/>
                <a:cs typeface="Book Antiqua"/>
              </a:rPr>
              <a:t>security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2000" spc="-1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privacy</a:t>
            </a:r>
            <a:r>
              <a:rPr dirty="0" sz="20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 spc="-10">
                <a:solidFill>
                  <a:srgbClr val="454556"/>
                </a:solidFill>
                <a:latin typeface="Book Antiqua"/>
                <a:cs typeface="Book Antiqua"/>
              </a:rPr>
              <a:t>issues.</a:t>
            </a:r>
            <a:endParaRPr sz="2000">
              <a:latin typeface="Book Antiqua"/>
              <a:cs typeface="Book Antiqua"/>
            </a:endParaRPr>
          </a:p>
          <a:p>
            <a:pPr marL="377825" marR="5080" indent="-365760">
              <a:lnSpc>
                <a:spcPts val="2160"/>
              </a:lnSpc>
              <a:spcBef>
                <a:spcPts val="480"/>
              </a:spcBef>
              <a:buClr>
                <a:srgbClr val="FF0000"/>
              </a:buClr>
              <a:buFont typeface="Wingdings"/>
              <a:buChar char=""/>
              <a:tabLst>
                <a:tab pos="377825" algn="l"/>
              </a:tabLst>
            </a:pPr>
            <a:r>
              <a:rPr dirty="0" sz="2000" b="1">
                <a:solidFill>
                  <a:srgbClr val="454556"/>
                </a:solidFill>
                <a:latin typeface="Book Antiqua"/>
                <a:cs typeface="Book Antiqua"/>
              </a:rPr>
              <a:t>Complex</a:t>
            </a:r>
            <a:r>
              <a:rPr dirty="0" sz="2000" spc="-6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 b="1">
                <a:solidFill>
                  <a:srgbClr val="454556"/>
                </a:solidFill>
                <a:latin typeface="Book Antiqua"/>
                <a:cs typeface="Book Antiqua"/>
              </a:rPr>
              <a:t>Installation:</a:t>
            </a:r>
            <a:r>
              <a:rPr dirty="0" sz="2000" spc="-6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Setup</a:t>
            </a:r>
            <a:r>
              <a:rPr dirty="0" sz="20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requires</a:t>
            </a:r>
            <a:r>
              <a:rPr dirty="0" sz="20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technical</a:t>
            </a:r>
            <a:r>
              <a:rPr dirty="0" sz="20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expertise,</a:t>
            </a:r>
            <a:r>
              <a:rPr dirty="0" sz="20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 spc="-10">
                <a:solidFill>
                  <a:srgbClr val="454556"/>
                </a:solidFill>
                <a:latin typeface="Book Antiqua"/>
                <a:cs typeface="Book Antiqua"/>
              </a:rPr>
              <a:t>unlike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traditional</a:t>
            </a:r>
            <a:r>
              <a:rPr dirty="0" sz="20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 spc="-10">
                <a:solidFill>
                  <a:srgbClr val="454556"/>
                </a:solidFill>
                <a:latin typeface="Book Antiqua"/>
                <a:cs typeface="Book Antiqua"/>
              </a:rPr>
              <a:t>meters.</a:t>
            </a:r>
            <a:endParaRPr sz="2000">
              <a:latin typeface="Book Antiqua"/>
              <a:cs typeface="Book Antiqua"/>
            </a:endParaRPr>
          </a:p>
          <a:p>
            <a:pPr marL="377825" marR="187325" indent="-365760">
              <a:lnSpc>
                <a:spcPts val="2160"/>
              </a:lnSpc>
              <a:spcBef>
                <a:spcPts val="484"/>
              </a:spcBef>
              <a:buClr>
                <a:srgbClr val="FF0000"/>
              </a:buClr>
              <a:buFont typeface="Wingdings"/>
              <a:buChar char=""/>
              <a:tabLst>
                <a:tab pos="377825" algn="l"/>
              </a:tabLst>
            </a:pPr>
            <a:r>
              <a:rPr dirty="0" sz="2000" b="1">
                <a:solidFill>
                  <a:srgbClr val="454556"/>
                </a:solidFill>
                <a:latin typeface="Book Antiqua"/>
                <a:cs typeface="Book Antiqua"/>
              </a:rPr>
              <a:t>Maintenance:</a:t>
            </a:r>
            <a:r>
              <a:rPr dirty="0" sz="2000" spc="-7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Specialized</a:t>
            </a:r>
            <a:r>
              <a:rPr dirty="0" sz="20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knowledge</a:t>
            </a:r>
            <a:r>
              <a:rPr dirty="0" sz="20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needed</a:t>
            </a:r>
            <a:r>
              <a:rPr dirty="0" sz="20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for</a:t>
            </a:r>
            <a:r>
              <a:rPr dirty="0" sz="20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 spc="-10">
                <a:solidFill>
                  <a:srgbClr val="454556"/>
                </a:solidFill>
                <a:latin typeface="Book Antiqua"/>
                <a:cs typeface="Book Antiqua"/>
              </a:rPr>
              <a:t>maintenance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2000" spc="-10">
                <a:solidFill>
                  <a:srgbClr val="454556"/>
                </a:solidFill>
                <a:latin typeface="Book Antiqua"/>
                <a:cs typeface="Book Antiqua"/>
              </a:rPr>
              <a:t> troubleshooting.</a:t>
            </a:r>
            <a:endParaRPr sz="2000">
              <a:latin typeface="Book Antiqua"/>
              <a:cs typeface="Book Antiqua"/>
            </a:endParaRPr>
          </a:p>
          <a:p>
            <a:pPr marL="377825" marR="122555" indent="-365760">
              <a:lnSpc>
                <a:spcPts val="2160"/>
              </a:lnSpc>
              <a:spcBef>
                <a:spcPts val="480"/>
              </a:spcBef>
              <a:buClr>
                <a:srgbClr val="FF0000"/>
              </a:buClr>
              <a:buFont typeface="Wingdings"/>
              <a:buChar char=""/>
              <a:tabLst>
                <a:tab pos="377825" algn="l"/>
              </a:tabLst>
            </a:pPr>
            <a:r>
              <a:rPr dirty="0" sz="2000" b="1">
                <a:solidFill>
                  <a:srgbClr val="454556"/>
                </a:solidFill>
                <a:latin typeface="Book Antiqua"/>
                <a:cs typeface="Book Antiqua"/>
              </a:rPr>
              <a:t>Power</a:t>
            </a:r>
            <a:r>
              <a:rPr dirty="0" sz="2000" spc="-4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 b="1">
                <a:solidFill>
                  <a:srgbClr val="454556"/>
                </a:solidFill>
                <a:latin typeface="Book Antiqua"/>
                <a:cs typeface="Book Antiqua"/>
              </a:rPr>
              <a:t>Consumption:</a:t>
            </a:r>
            <a:r>
              <a:rPr dirty="0" sz="2000" spc="-4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Smart</a:t>
            </a:r>
            <a:r>
              <a:rPr dirty="0" sz="20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meters</a:t>
            </a:r>
            <a:r>
              <a:rPr dirty="0" sz="2000" spc="-2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may</a:t>
            </a:r>
            <a:r>
              <a:rPr dirty="0" sz="20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consume</a:t>
            </a:r>
            <a:r>
              <a:rPr dirty="0" sz="20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more</a:t>
            </a:r>
            <a:r>
              <a:rPr dirty="0" sz="20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 spc="-20">
                <a:solidFill>
                  <a:srgbClr val="454556"/>
                </a:solidFill>
                <a:latin typeface="Book Antiqua"/>
                <a:cs typeface="Book Antiqua"/>
              </a:rPr>
              <a:t>power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compared</a:t>
            </a:r>
            <a:r>
              <a:rPr dirty="0" sz="20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to</a:t>
            </a:r>
            <a:r>
              <a:rPr dirty="0" sz="2000" spc="-1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traditional</a:t>
            </a:r>
            <a:r>
              <a:rPr dirty="0" sz="2000" spc="-2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 spc="-10">
                <a:solidFill>
                  <a:srgbClr val="454556"/>
                </a:solidFill>
                <a:latin typeface="Book Antiqua"/>
                <a:cs typeface="Book Antiqua"/>
              </a:rPr>
              <a:t>meters.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91054" y="708406"/>
            <a:ext cx="4951730" cy="154622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DISADVANTAGES</a:t>
            </a:r>
          </a:p>
          <a:p>
            <a:pPr algn="ctr" marL="30480">
              <a:lnSpc>
                <a:spcPct val="100000"/>
              </a:lnSpc>
              <a:spcBef>
                <a:spcPts val="204"/>
              </a:spcBef>
            </a:pPr>
            <a:r>
              <a:rPr dirty="0" sz="5400" spc="-50">
                <a:solidFill>
                  <a:srgbClr val="E39789"/>
                </a:solidFill>
                <a:latin typeface="Wingdings"/>
                <a:cs typeface="Wingdings"/>
              </a:rPr>
              <a:t></a:t>
            </a:r>
            <a:endParaRPr sz="5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78255" y="2204085"/>
            <a:ext cx="7390765" cy="378079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algn="just" marL="377825" marR="413384" indent="-365760">
              <a:lnSpc>
                <a:spcPct val="80000"/>
              </a:lnSpc>
              <a:spcBef>
                <a:spcPts val="620"/>
              </a:spcBef>
            </a:pPr>
            <a:r>
              <a:rPr dirty="0" sz="2200">
                <a:solidFill>
                  <a:srgbClr val="FF0000"/>
                </a:solidFill>
                <a:latin typeface="Wingdings"/>
                <a:cs typeface="Wingdings"/>
              </a:rPr>
              <a:t></a:t>
            </a:r>
            <a:r>
              <a:rPr dirty="0" sz="2200" spc="8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 b="1">
                <a:solidFill>
                  <a:srgbClr val="454556"/>
                </a:solidFill>
                <a:latin typeface="Book Antiqua"/>
                <a:cs typeface="Book Antiqua"/>
              </a:rPr>
              <a:t>IoT-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based</a:t>
            </a:r>
            <a:r>
              <a:rPr dirty="0" sz="2200" spc="-2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Smart</a:t>
            </a:r>
            <a:r>
              <a:rPr dirty="0" sz="2200" spc="-4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Energy</a:t>
            </a:r>
            <a:r>
              <a:rPr dirty="0" sz="2200" spc="-4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Meter</a:t>
            </a:r>
            <a:r>
              <a:rPr dirty="0" sz="2200" spc="-1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offers</a:t>
            </a:r>
            <a:r>
              <a:rPr dirty="0" sz="2200" spc="-2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significant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advantages</a:t>
            </a:r>
            <a:r>
              <a:rPr dirty="0" sz="2200" spc="-7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over</a:t>
            </a:r>
            <a:r>
              <a:rPr dirty="0" sz="22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traditional</a:t>
            </a:r>
            <a:r>
              <a:rPr dirty="0" sz="22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energy</a:t>
            </a:r>
            <a:r>
              <a:rPr dirty="0" sz="22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meters,</a:t>
            </a:r>
            <a:r>
              <a:rPr dirty="0" sz="22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including </a:t>
            </a:r>
            <a:r>
              <a:rPr dirty="0" sz="2200" spc="-10" b="1">
                <a:solidFill>
                  <a:srgbClr val="454556"/>
                </a:solidFill>
                <a:latin typeface="Book Antiqua"/>
                <a:cs typeface="Book Antiqua"/>
              </a:rPr>
              <a:t>real-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time</a:t>
            </a:r>
            <a:r>
              <a:rPr dirty="0" sz="2200" spc="-5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monitoring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,</a:t>
            </a:r>
            <a:r>
              <a:rPr dirty="0" sz="22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automation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,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22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 b="1">
                <a:solidFill>
                  <a:srgbClr val="454556"/>
                </a:solidFill>
                <a:latin typeface="Book Antiqua"/>
                <a:cs typeface="Book Antiqua"/>
              </a:rPr>
              <a:t>accuracy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.</a:t>
            </a:r>
            <a:endParaRPr sz="2200">
              <a:latin typeface="Book Antiqua"/>
              <a:cs typeface="Book Antiqua"/>
            </a:endParaRPr>
          </a:p>
          <a:p>
            <a:pPr marL="377825" marR="5080" indent="-365760">
              <a:lnSpc>
                <a:spcPts val="2110"/>
              </a:lnSpc>
              <a:spcBef>
                <a:spcPts val="515"/>
              </a:spcBef>
            </a:pPr>
            <a:r>
              <a:rPr dirty="0" sz="2200">
                <a:solidFill>
                  <a:srgbClr val="FF0000"/>
                </a:solidFill>
                <a:latin typeface="Wingdings"/>
                <a:cs typeface="Wingdings"/>
              </a:rPr>
              <a:t></a:t>
            </a:r>
            <a:r>
              <a:rPr dirty="0" sz="2200" spc="7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It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provides</a:t>
            </a:r>
            <a:r>
              <a:rPr dirty="0" sz="22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cost</a:t>
            </a:r>
            <a:r>
              <a:rPr dirty="0" sz="2200" spc="-3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savings</a:t>
            </a:r>
            <a:r>
              <a:rPr dirty="0" sz="2200" spc="-3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promotes</a:t>
            </a:r>
            <a:r>
              <a:rPr dirty="0" sz="22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energy</a:t>
            </a:r>
            <a:r>
              <a:rPr dirty="0" sz="2200" spc="-5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 b="1">
                <a:solidFill>
                  <a:srgbClr val="454556"/>
                </a:solidFill>
                <a:latin typeface="Book Antiqua"/>
                <a:cs typeface="Book Antiqua"/>
              </a:rPr>
              <a:t>efficiency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by</a:t>
            </a:r>
            <a:r>
              <a:rPr dirty="0" sz="22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enabling</a:t>
            </a:r>
            <a:r>
              <a:rPr dirty="0" sz="2200" spc="-7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both</a:t>
            </a:r>
            <a:r>
              <a:rPr dirty="0" sz="2200" spc="-7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consumers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22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energy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providers</a:t>
            </a:r>
            <a:r>
              <a:rPr dirty="0" sz="2200" spc="-25">
                <a:solidFill>
                  <a:srgbClr val="454556"/>
                </a:solidFill>
                <a:latin typeface="Book Antiqua"/>
                <a:cs typeface="Book Antiqua"/>
              </a:rPr>
              <a:t> to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track</a:t>
            </a:r>
            <a:r>
              <a:rPr dirty="0" sz="22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usage</a:t>
            </a:r>
            <a:r>
              <a:rPr dirty="0" sz="22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remotely.</a:t>
            </a:r>
            <a:endParaRPr sz="2200">
              <a:latin typeface="Book Antiqua"/>
              <a:cs typeface="Book Antiqua"/>
            </a:endParaRPr>
          </a:p>
          <a:p>
            <a:pPr marL="377825" marR="238125" indent="-365760">
              <a:lnSpc>
                <a:spcPct val="80000"/>
              </a:lnSpc>
              <a:spcBef>
                <a:spcPts val="555"/>
              </a:spcBef>
            </a:pPr>
            <a:r>
              <a:rPr dirty="0" sz="2200">
                <a:solidFill>
                  <a:srgbClr val="FF0000"/>
                </a:solidFill>
                <a:latin typeface="Wingdings"/>
                <a:cs typeface="Wingdings"/>
              </a:rPr>
              <a:t></a:t>
            </a:r>
            <a:r>
              <a:rPr dirty="0" sz="2200" spc="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Despite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challenges</a:t>
            </a:r>
            <a:r>
              <a:rPr dirty="0" sz="22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such</a:t>
            </a:r>
            <a:r>
              <a:rPr dirty="0" sz="22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as</a:t>
            </a:r>
            <a:r>
              <a:rPr dirty="0" sz="2200" spc="-1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initial</a:t>
            </a:r>
            <a:r>
              <a:rPr dirty="0" sz="2200" spc="-1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costs</a:t>
            </a:r>
            <a:r>
              <a:rPr dirty="0" sz="2200" spc="-2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22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 b="1">
                <a:solidFill>
                  <a:srgbClr val="454556"/>
                </a:solidFill>
                <a:latin typeface="Book Antiqua"/>
                <a:cs typeface="Book Antiqua"/>
              </a:rPr>
              <a:t>internet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dependency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,</a:t>
            </a:r>
            <a:r>
              <a:rPr dirty="0" sz="22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2200" spc="-6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benefits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of</a:t>
            </a:r>
            <a:r>
              <a:rPr dirty="0" sz="22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smart</a:t>
            </a:r>
            <a:r>
              <a:rPr dirty="0" sz="22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meters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make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them</a:t>
            </a:r>
            <a:r>
              <a:rPr dirty="0" sz="2200" spc="-6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a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crucial</a:t>
            </a:r>
            <a:r>
              <a:rPr dirty="0" sz="22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component</a:t>
            </a:r>
            <a:r>
              <a:rPr dirty="0" sz="2200" spc="-7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of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modern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energy</a:t>
            </a:r>
            <a:r>
              <a:rPr dirty="0" sz="22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management systems.</a:t>
            </a:r>
            <a:endParaRPr sz="2200">
              <a:latin typeface="Book Antiqua"/>
              <a:cs typeface="Book Antiqua"/>
            </a:endParaRPr>
          </a:p>
          <a:p>
            <a:pPr marL="377825" marR="457200" indent="-365760">
              <a:lnSpc>
                <a:spcPct val="80000"/>
              </a:lnSpc>
              <a:spcBef>
                <a:spcPts val="525"/>
              </a:spcBef>
            </a:pPr>
            <a:r>
              <a:rPr dirty="0" sz="2200">
                <a:solidFill>
                  <a:srgbClr val="FF0000"/>
                </a:solidFill>
                <a:latin typeface="Wingdings"/>
                <a:cs typeface="Wingdings"/>
              </a:rPr>
              <a:t></a:t>
            </a:r>
            <a:r>
              <a:rPr dirty="0" sz="2200" spc="9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This</a:t>
            </a:r>
            <a:r>
              <a:rPr dirty="0" sz="2200" spc="-2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system</a:t>
            </a:r>
            <a:r>
              <a:rPr dirty="0" sz="22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has</a:t>
            </a:r>
            <a:r>
              <a:rPr dirty="0" sz="22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22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potential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to</a:t>
            </a:r>
            <a:r>
              <a:rPr dirty="0" sz="22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revolutionize</a:t>
            </a:r>
            <a:r>
              <a:rPr dirty="0" sz="2200" spc="-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 b="1">
                <a:solidFill>
                  <a:srgbClr val="454556"/>
                </a:solidFill>
                <a:latin typeface="Book Antiqua"/>
                <a:cs typeface="Book Antiqua"/>
              </a:rPr>
              <a:t>energy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consumption</a:t>
            </a:r>
            <a:r>
              <a:rPr dirty="0" sz="2200" spc="-3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tracking,</a:t>
            </a:r>
            <a:r>
              <a:rPr dirty="0" sz="2200" spc="-7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making</a:t>
            </a:r>
            <a:r>
              <a:rPr dirty="0" sz="2200" spc="-7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it</a:t>
            </a:r>
            <a:r>
              <a:rPr dirty="0" sz="2200" spc="-8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more</a:t>
            </a:r>
            <a:r>
              <a:rPr dirty="0" sz="2200" spc="-7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transparent,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efficient,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sustainable.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22930" y="708406"/>
            <a:ext cx="3886200" cy="154622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  <a:p>
            <a:pPr algn="ctr" marL="31750">
              <a:lnSpc>
                <a:spcPct val="100000"/>
              </a:lnSpc>
              <a:spcBef>
                <a:spcPts val="204"/>
              </a:spcBef>
            </a:pPr>
            <a:r>
              <a:rPr dirty="0" sz="5400" spc="-50">
                <a:solidFill>
                  <a:srgbClr val="E39789"/>
                </a:solidFill>
                <a:latin typeface="Wingdings"/>
                <a:cs typeface="Wingdings"/>
              </a:rPr>
              <a:t></a:t>
            </a:r>
            <a:endParaRPr sz="5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78255" y="2187320"/>
            <a:ext cx="5640070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03985">
              <a:lnSpc>
                <a:spcPct val="120000"/>
              </a:lnSpc>
              <a:spcBef>
                <a:spcPts val="100"/>
              </a:spcBef>
            </a:pP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SUDEV</a:t>
            </a:r>
            <a:r>
              <a:rPr dirty="0" sz="2400" spc="-6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SIRCAR</a:t>
            </a:r>
            <a:r>
              <a:rPr dirty="0" sz="2400" spc="-6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 spc="-10">
                <a:solidFill>
                  <a:srgbClr val="454556"/>
                </a:solidFill>
                <a:latin typeface="Book Antiqua"/>
                <a:cs typeface="Book Antiqua"/>
              </a:rPr>
              <a:t>(2023EEB066)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ANKIT</a:t>
            </a:r>
            <a:r>
              <a:rPr dirty="0" sz="2400" spc="-8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 spc="-10">
                <a:solidFill>
                  <a:srgbClr val="454556"/>
                </a:solidFill>
                <a:latin typeface="Book Antiqua"/>
                <a:cs typeface="Book Antiqua"/>
              </a:rPr>
              <a:t>GHOSAL(2023EEB097)</a:t>
            </a:r>
            <a:endParaRPr sz="2400">
              <a:latin typeface="Book Antiqua"/>
              <a:cs typeface="Book Antiqua"/>
            </a:endParaRPr>
          </a:p>
          <a:p>
            <a:pPr marL="889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GOURAV</a:t>
            </a:r>
            <a:r>
              <a:rPr dirty="0" sz="24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KUMAR</a:t>
            </a:r>
            <a:r>
              <a:rPr dirty="0" sz="24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 spc="-10">
                <a:solidFill>
                  <a:srgbClr val="454556"/>
                </a:solidFill>
                <a:latin typeface="Book Antiqua"/>
                <a:cs typeface="Book Antiqua"/>
              </a:rPr>
              <a:t>SINGH(2023EEB093)</a:t>
            </a:r>
            <a:endParaRPr sz="2400">
              <a:latin typeface="Book Antiqua"/>
              <a:cs typeface="Book Antiqua"/>
            </a:endParaRPr>
          </a:p>
          <a:p>
            <a:pPr marL="88900" marR="959485">
              <a:lnSpc>
                <a:spcPct val="120000"/>
              </a:lnSpc>
            </a:pP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SUJIT</a:t>
            </a:r>
            <a:r>
              <a:rPr dirty="0" sz="2400" spc="-2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 spc="-10">
                <a:solidFill>
                  <a:srgbClr val="454556"/>
                </a:solidFill>
                <a:latin typeface="Book Antiqua"/>
                <a:cs typeface="Book Antiqua"/>
              </a:rPr>
              <a:t>MONDAL(2023EEB109)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AMIT</a:t>
            </a:r>
            <a:r>
              <a:rPr dirty="0" sz="2400" spc="-6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 spc="-10">
                <a:solidFill>
                  <a:srgbClr val="454556"/>
                </a:solidFill>
                <a:latin typeface="Book Antiqua"/>
                <a:cs typeface="Book Antiqua"/>
              </a:rPr>
              <a:t>MUKHERJEE(2023EEB014)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3247" y="708406"/>
            <a:ext cx="4928870" cy="154622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GROUP </a:t>
            </a:r>
            <a:r>
              <a:rPr dirty="0" spc="-10"/>
              <a:t>MEMBERS</a:t>
            </a:r>
          </a:p>
          <a:p>
            <a:pPr algn="ctr" marL="28575">
              <a:lnSpc>
                <a:spcPct val="100000"/>
              </a:lnSpc>
              <a:spcBef>
                <a:spcPts val="204"/>
              </a:spcBef>
            </a:pPr>
            <a:r>
              <a:rPr dirty="0" sz="5400" spc="-50">
                <a:solidFill>
                  <a:srgbClr val="E39789"/>
                </a:solidFill>
                <a:latin typeface="Wingdings"/>
                <a:cs typeface="Wingdings"/>
              </a:rPr>
              <a:t></a:t>
            </a:r>
            <a:endParaRPr sz="5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77825" marR="33020" indent="-36576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"/>
              <a:tabLst>
                <a:tab pos="377825" algn="l"/>
              </a:tabLst>
            </a:pPr>
            <a:r>
              <a:rPr dirty="0" b="1">
                <a:latin typeface="Book Antiqua"/>
                <a:cs typeface="Book Antiqua"/>
              </a:rPr>
              <a:t>Fault</a:t>
            </a:r>
            <a:r>
              <a:rPr dirty="0" spc="-55" b="1">
                <a:latin typeface="Book Antiqua"/>
                <a:cs typeface="Book Antiqua"/>
              </a:rPr>
              <a:t> </a:t>
            </a:r>
            <a:r>
              <a:rPr dirty="0" b="1">
                <a:latin typeface="Book Antiqua"/>
                <a:cs typeface="Book Antiqua"/>
              </a:rPr>
              <a:t>Detection:</a:t>
            </a:r>
            <a:r>
              <a:rPr dirty="0" spc="-45" b="1">
                <a:latin typeface="Book Antiqua"/>
                <a:cs typeface="Book Antiqua"/>
              </a:rPr>
              <a:t> </a:t>
            </a:r>
            <a:r>
              <a:rPr dirty="0"/>
              <a:t>Smart</a:t>
            </a:r>
            <a:r>
              <a:rPr dirty="0" spc="-40"/>
              <a:t> </a:t>
            </a:r>
            <a:r>
              <a:rPr dirty="0"/>
              <a:t>meters</a:t>
            </a:r>
            <a:r>
              <a:rPr dirty="0" spc="-40"/>
              <a:t> </a:t>
            </a:r>
            <a:r>
              <a:rPr dirty="0"/>
              <a:t>can</a:t>
            </a:r>
            <a:r>
              <a:rPr dirty="0" spc="-40"/>
              <a:t> </a:t>
            </a:r>
            <a:r>
              <a:rPr dirty="0"/>
              <a:t>detect</a:t>
            </a:r>
            <a:r>
              <a:rPr dirty="0" spc="-60"/>
              <a:t> </a:t>
            </a:r>
            <a:r>
              <a:rPr dirty="0"/>
              <a:t>if</a:t>
            </a:r>
            <a:r>
              <a:rPr dirty="0" spc="-45"/>
              <a:t> </a:t>
            </a:r>
            <a:r>
              <a:rPr dirty="0"/>
              <a:t>an</a:t>
            </a:r>
            <a:r>
              <a:rPr dirty="0" spc="-50"/>
              <a:t> </a:t>
            </a:r>
            <a:r>
              <a:rPr dirty="0"/>
              <a:t>appliance</a:t>
            </a:r>
            <a:r>
              <a:rPr dirty="0" spc="-30"/>
              <a:t> </a:t>
            </a:r>
            <a:r>
              <a:rPr dirty="0"/>
              <a:t>is</a:t>
            </a:r>
            <a:r>
              <a:rPr dirty="0" spc="-55"/>
              <a:t> </a:t>
            </a:r>
            <a:r>
              <a:rPr dirty="0" spc="-10"/>
              <a:t>consuming </a:t>
            </a:r>
            <a:r>
              <a:rPr dirty="0"/>
              <a:t>more</a:t>
            </a:r>
            <a:r>
              <a:rPr dirty="0" spc="-55"/>
              <a:t> </a:t>
            </a:r>
            <a:r>
              <a:rPr dirty="0"/>
              <a:t>energy</a:t>
            </a:r>
            <a:r>
              <a:rPr dirty="0" spc="-50"/>
              <a:t> </a:t>
            </a:r>
            <a:r>
              <a:rPr dirty="0"/>
              <a:t>than</a:t>
            </a:r>
            <a:r>
              <a:rPr dirty="0" spc="-45"/>
              <a:t> </a:t>
            </a:r>
            <a:r>
              <a:rPr dirty="0"/>
              <a:t>usual,</a:t>
            </a:r>
            <a:r>
              <a:rPr dirty="0" spc="-55"/>
              <a:t> </a:t>
            </a:r>
            <a:r>
              <a:rPr dirty="0"/>
              <a:t>indicating</a:t>
            </a:r>
            <a:r>
              <a:rPr dirty="0" spc="-60"/>
              <a:t> </a:t>
            </a:r>
            <a:r>
              <a:rPr dirty="0"/>
              <a:t>potential</a:t>
            </a:r>
            <a:r>
              <a:rPr dirty="0" spc="-50"/>
              <a:t> </a:t>
            </a:r>
            <a:r>
              <a:rPr dirty="0"/>
              <a:t>damage</a:t>
            </a:r>
            <a:r>
              <a:rPr dirty="0" spc="-55"/>
              <a:t> </a:t>
            </a:r>
            <a:r>
              <a:rPr dirty="0"/>
              <a:t>or</a:t>
            </a:r>
            <a:r>
              <a:rPr dirty="0" spc="-45"/>
              <a:t> </a:t>
            </a:r>
            <a:r>
              <a:rPr dirty="0" spc="-10"/>
              <a:t>malfunction,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alert</a:t>
            </a:r>
            <a:r>
              <a:rPr dirty="0" spc="-45"/>
              <a:t> </a:t>
            </a:r>
            <a:r>
              <a:rPr dirty="0"/>
              <a:t>users</a:t>
            </a:r>
            <a:r>
              <a:rPr dirty="0" spc="-35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/>
              <a:t>early</a:t>
            </a:r>
            <a:r>
              <a:rPr dirty="0" spc="-45"/>
              <a:t> </a:t>
            </a:r>
            <a:r>
              <a:rPr dirty="0" spc="-10"/>
              <a:t>maintenance.</a:t>
            </a:r>
          </a:p>
          <a:p>
            <a:pPr marL="377825" marR="234315" indent="-365760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Font typeface="Wingdings"/>
              <a:buChar char=""/>
              <a:tabLst>
                <a:tab pos="377825" algn="l"/>
              </a:tabLst>
            </a:pPr>
            <a:r>
              <a:rPr dirty="0" b="1">
                <a:latin typeface="Book Antiqua"/>
                <a:cs typeface="Book Antiqua"/>
              </a:rPr>
              <a:t>Prepaid</a:t>
            </a:r>
            <a:r>
              <a:rPr dirty="0" spc="-40" b="1">
                <a:latin typeface="Book Antiqua"/>
                <a:cs typeface="Book Antiqua"/>
              </a:rPr>
              <a:t> </a:t>
            </a:r>
            <a:r>
              <a:rPr dirty="0" b="1">
                <a:latin typeface="Book Antiqua"/>
                <a:cs typeface="Book Antiqua"/>
              </a:rPr>
              <a:t>Metering:</a:t>
            </a:r>
            <a:r>
              <a:rPr dirty="0" spc="-45" b="1">
                <a:latin typeface="Book Antiqua"/>
                <a:cs typeface="Book Antiqua"/>
              </a:rPr>
              <a:t> </a:t>
            </a:r>
            <a:r>
              <a:rPr dirty="0" spc="-10"/>
              <a:t>Integration</a:t>
            </a:r>
            <a:r>
              <a:rPr dirty="0" spc="-25"/>
              <a:t> </a:t>
            </a:r>
            <a:r>
              <a:rPr dirty="0"/>
              <a:t>with</a:t>
            </a:r>
            <a:r>
              <a:rPr dirty="0" spc="-35"/>
              <a:t> </a:t>
            </a:r>
            <a:r>
              <a:rPr dirty="0"/>
              <a:t>prepaid</a:t>
            </a:r>
            <a:r>
              <a:rPr dirty="0" spc="-35"/>
              <a:t> </a:t>
            </a:r>
            <a:r>
              <a:rPr dirty="0"/>
              <a:t>systems</a:t>
            </a:r>
            <a:r>
              <a:rPr dirty="0" spc="-40"/>
              <a:t> </a:t>
            </a:r>
            <a:r>
              <a:rPr dirty="0"/>
              <a:t>allows</a:t>
            </a:r>
            <a:r>
              <a:rPr dirty="0" spc="-40"/>
              <a:t> </a:t>
            </a:r>
            <a:r>
              <a:rPr dirty="0"/>
              <a:t>users</a:t>
            </a:r>
            <a:r>
              <a:rPr dirty="0" spc="-40"/>
              <a:t> </a:t>
            </a:r>
            <a:r>
              <a:rPr dirty="0" spc="-25"/>
              <a:t>to </a:t>
            </a:r>
            <a:r>
              <a:rPr dirty="0"/>
              <a:t>pay</a:t>
            </a:r>
            <a:r>
              <a:rPr dirty="0" spc="-55"/>
              <a:t> </a:t>
            </a:r>
            <a:r>
              <a:rPr dirty="0"/>
              <a:t>in</a:t>
            </a:r>
            <a:r>
              <a:rPr dirty="0" spc="-45"/>
              <a:t> </a:t>
            </a:r>
            <a:r>
              <a:rPr dirty="0"/>
              <a:t>advance,</a:t>
            </a:r>
            <a:r>
              <a:rPr dirty="0" spc="-60"/>
              <a:t> </a:t>
            </a:r>
            <a:r>
              <a:rPr dirty="0"/>
              <a:t>improving</a:t>
            </a:r>
            <a:r>
              <a:rPr dirty="0" spc="-45"/>
              <a:t> </a:t>
            </a:r>
            <a:r>
              <a:rPr dirty="0"/>
              <a:t>cost</a:t>
            </a:r>
            <a:r>
              <a:rPr dirty="0" spc="-50"/>
              <a:t> </a:t>
            </a:r>
            <a:r>
              <a:rPr dirty="0"/>
              <a:t>control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revenue</a:t>
            </a:r>
            <a:r>
              <a:rPr dirty="0" spc="-45"/>
              <a:t> </a:t>
            </a:r>
            <a:r>
              <a:rPr dirty="0" spc="-10"/>
              <a:t>collection.</a:t>
            </a:r>
          </a:p>
          <a:p>
            <a:pPr marL="377825" marR="5080" indent="-36576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Font typeface="Wingdings"/>
              <a:buChar char=""/>
              <a:tabLst>
                <a:tab pos="377825" algn="l"/>
              </a:tabLst>
            </a:pPr>
            <a:r>
              <a:rPr dirty="0" b="1">
                <a:latin typeface="Book Antiqua"/>
                <a:cs typeface="Book Antiqua"/>
              </a:rPr>
              <a:t>Smart</a:t>
            </a:r>
            <a:r>
              <a:rPr dirty="0" spc="-60" b="1">
                <a:latin typeface="Book Antiqua"/>
                <a:cs typeface="Book Antiqua"/>
              </a:rPr>
              <a:t> </a:t>
            </a:r>
            <a:r>
              <a:rPr dirty="0" b="1">
                <a:latin typeface="Book Antiqua"/>
                <a:cs typeface="Book Antiqua"/>
              </a:rPr>
              <a:t>Grid</a:t>
            </a:r>
            <a:r>
              <a:rPr dirty="0" spc="-55" b="1">
                <a:latin typeface="Book Antiqua"/>
                <a:cs typeface="Book Antiqua"/>
              </a:rPr>
              <a:t> </a:t>
            </a:r>
            <a:r>
              <a:rPr dirty="0" b="1">
                <a:latin typeface="Book Antiqua"/>
                <a:cs typeface="Book Antiqua"/>
              </a:rPr>
              <a:t>Integration:</a:t>
            </a:r>
            <a:r>
              <a:rPr dirty="0" spc="-45" b="1">
                <a:latin typeface="Book Antiqua"/>
                <a:cs typeface="Book Antiqua"/>
              </a:rPr>
              <a:t> </a:t>
            </a:r>
            <a:r>
              <a:rPr dirty="0"/>
              <a:t>Enables</a:t>
            </a:r>
            <a:r>
              <a:rPr dirty="0" spc="-60"/>
              <a:t> </a:t>
            </a:r>
            <a:r>
              <a:rPr dirty="0"/>
              <a:t>optimized</a:t>
            </a:r>
            <a:r>
              <a:rPr dirty="0" spc="-45"/>
              <a:t> </a:t>
            </a:r>
            <a:r>
              <a:rPr dirty="0"/>
              <a:t>energy</a:t>
            </a:r>
            <a:r>
              <a:rPr dirty="0" spc="-50"/>
              <a:t> </a:t>
            </a:r>
            <a:r>
              <a:rPr dirty="0"/>
              <a:t>distribution,</a:t>
            </a:r>
            <a:r>
              <a:rPr dirty="0" spc="-60"/>
              <a:t> </a:t>
            </a:r>
            <a:r>
              <a:rPr dirty="0" spc="-10"/>
              <a:t>better </a:t>
            </a:r>
            <a:r>
              <a:rPr dirty="0"/>
              <a:t>load</a:t>
            </a:r>
            <a:r>
              <a:rPr dirty="0" spc="-50"/>
              <a:t> </a:t>
            </a:r>
            <a:r>
              <a:rPr dirty="0"/>
              <a:t>management,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10"/>
              <a:t>real-</a:t>
            </a:r>
            <a:r>
              <a:rPr dirty="0"/>
              <a:t>time</a:t>
            </a:r>
            <a:r>
              <a:rPr dirty="0" spc="-50"/>
              <a:t> </a:t>
            </a:r>
            <a:r>
              <a:rPr dirty="0" spc="-10"/>
              <a:t>adjustments.</a:t>
            </a:r>
          </a:p>
          <a:p>
            <a:pPr marL="377825" indent="-365125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Font typeface="Wingdings"/>
              <a:buChar char=""/>
              <a:tabLst>
                <a:tab pos="377825" algn="l"/>
              </a:tabLst>
            </a:pPr>
            <a:r>
              <a:rPr dirty="0" b="1">
                <a:latin typeface="Book Antiqua"/>
                <a:cs typeface="Book Antiqua"/>
              </a:rPr>
              <a:t>Renewable</a:t>
            </a:r>
            <a:r>
              <a:rPr dirty="0" spc="-45" b="1">
                <a:latin typeface="Book Antiqua"/>
                <a:cs typeface="Book Antiqua"/>
              </a:rPr>
              <a:t> </a:t>
            </a:r>
            <a:r>
              <a:rPr dirty="0" b="1">
                <a:latin typeface="Book Antiqua"/>
                <a:cs typeface="Book Antiqua"/>
              </a:rPr>
              <a:t>Energy</a:t>
            </a:r>
            <a:r>
              <a:rPr dirty="0" spc="-45" b="1">
                <a:latin typeface="Book Antiqua"/>
                <a:cs typeface="Book Antiqua"/>
              </a:rPr>
              <a:t> </a:t>
            </a:r>
            <a:r>
              <a:rPr dirty="0" b="1">
                <a:latin typeface="Book Antiqua"/>
                <a:cs typeface="Book Antiqua"/>
              </a:rPr>
              <a:t>Monitoring:</a:t>
            </a:r>
            <a:r>
              <a:rPr dirty="0" spc="-30" b="1">
                <a:latin typeface="Book Antiqua"/>
                <a:cs typeface="Book Antiqua"/>
              </a:rPr>
              <a:t> </a:t>
            </a:r>
            <a:r>
              <a:rPr dirty="0"/>
              <a:t>Tracks</a:t>
            </a:r>
            <a:r>
              <a:rPr dirty="0" spc="-40"/>
              <a:t> </a:t>
            </a:r>
            <a:r>
              <a:rPr dirty="0"/>
              <a:t>energy</a:t>
            </a:r>
            <a:r>
              <a:rPr dirty="0" spc="-35"/>
              <a:t> </a:t>
            </a:r>
            <a:r>
              <a:rPr dirty="0"/>
              <a:t>from</a:t>
            </a:r>
            <a:r>
              <a:rPr dirty="0" spc="-50"/>
              <a:t> </a:t>
            </a:r>
            <a:r>
              <a:rPr dirty="0" spc="-10"/>
              <a:t>renewable</a:t>
            </a:r>
          </a:p>
          <a:p>
            <a:pPr marL="377825">
              <a:lnSpc>
                <a:spcPct val="100000"/>
              </a:lnSpc>
              <a:spcBef>
                <a:spcPts val="5"/>
              </a:spcBef>
            </a:pPr>
            <a:r>
              <a:rPr dirty="0"/>
              <a:t>sources,</a:t>
            </a:r>
            <a:r>
              <a:rPr dirty="0" spc="-50"/>
              <a:t> </a:t>
            </a:r>
            <a:r>
              <a:rPr dirty="0"/>
              <a:t>promoting</a:t>
            </a:r>
            <a:r>
              <a:rPr dirty="0" spc="-30"/>
              <a:t> </a:t>
            </a:r>
            <a:r>
              <a:rPr dirty="0"/>
              <a:t>cleaner</a:t>
            </a:r>
            <a:r>
              <a:rPr dirty="0" spc="-55"/>
              <a:t> </a:t>
            </a:r>
            <a:r>
              <a:rPr dirty="0"/>
              <a:t>energy</a:t>
            </a:r>
            <a:r>
              <a:rPr dirty="0" spc="-35"/>
              <a:t> </a:t>
            </a:r>
            <a:r>
              <a:rPr dirty="0" spc="-10"/>
              <a:t>usage.</a:t>
            </a:r>
          </a:p>
          <a:p>
            <a:pPr marL="377825" marR="571500" indent="-36576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Font typeface="Wingdings"/>
              <a:buChar char=""/>
              <a:tabLst>
                <a:tab pos="377825" algn="l"/>
              </a:tabLst>
            </a:pPr>
            <a:r>
              <a:rPr dirty="0" b="1">
                <a:latin typeface="Book Antiqua"/>
                <a:cs typeface="Book Antiqua"/>
              </a:rPr>
              <a:t>Data</a:t>
            </a:r>
            <a:r>
              <a:rPr dirty="0" spc="-50" b="1">
                <a:latin typeface="Book Antiqua"/>
                <a:cs typeface="Book Antiqua"/>
              </a:rPr>
              <a:t> </a:t>
            </a:r>
            <a:r>
              <a:rPr dirty="0" b="1">
                <a:latin typeface="Book Antiqua"/>
                <a:cs typeface="Book Antiqua"/>
              </a:rPr>
              <a:t>Analytics:</a:t>
            </a:r>
            <a:r>
              <a:rPr dirty="0" spc="-50" b="1">
                <a:latin typeface="Book Antiqua"/>
                <a:cs typeface="Book Antiqua"/>
              </a:rPr>
              <a:t> </a:t>
            </a:r>
            <a:r>
              <a:rPr dirty="0"/>
              <a:t>Uses</a:t>
            </a:r>
            <a:r>
              <a:rPr dirty="0" spc="-65"/>
              <a:t> </a:t>
            </a:r>
            <a:r>
              <a:rPr dirty="0"/>
              <a:t>AI</a:t>
            </a:r>
            <a:r>
              <a:rPr dirty="0" spc="-50"/>
              <a:t> </a:t>
            </a:r>
            <a:r>
              <a:rPr dirty="0"/>
              <a:t>to</a:t>
            </a:r>
            <a:r>
              <a:rPr dirty="0" spc="-45"/>
              <a:t> </a:t>
            </a:r>
            <a:r>
              <a:rPr dirty="0"/>
              <a:t>predict</a:t>
            </a:r>
            <a:r>
              <a:rPr dirty="0" spc="-55"/>
              <a:t> </a:t>
            </a:r>
            <a:r>
              <a:rPr dirty="0"/>
              <a:t>energy</a:t>
            </a:r>
            <a:r>
              <a:rPr dirty="0" spc="-40"/>
              <a:t> </a:t>
            </a:r>
            <a:r>
              <a:rPr dirty="0"/>
              <a:t>consumption,</a:t>
            </a:r>
            <a:r>
              <a:rPr dirty="0" spc="-30"/>
              <a:t> </a:t>
            </a:r>
            <a:r>
              <a:rPr dirty="0" spc="-10"/>
              <a:t>identify </a:t>
            </a:r>
            <a:r>
              <a:rPr dirty="0"/>
              <a:t>inefficiencies,</a:t>
            </a:r>
            <a:r>
              <a:rPr dirty="0" spc="-85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optimize</a:t>
            </a:r>
            <a:r>
              <a:rPr dirty="0" spc="-50"/>
              <a:t> </a:t>
            </a:r>
            <a:r>
              <a:rPr dirty="0" spc="-10"/>
              <a:t>usage.</a:t>
            </a:r>
          </a:p>
          <a:p>
            <a:pPr marL="377825" marR="447675" indent="-365760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Font typeface="Wingdings"/>
              <a:buChar char=""/>
              <a:tabLst>
                <a:tab pos="377825" algn="l"/>
              </a:tabLst>
            </a:pPr>
            <a:r>
              <a:rPr dirty="0" b="1">
                <a:latin typeface="Book Antiqua"/>
                <a:cs typeface="Book Antiqua"/>
              </a:rPr>
              <a:t>Wider</a:t>
            </a:r>
            <a:r>
              <a:rPr dirty="0" spc="-40" b="1">
                <a:latin typeface="Book Antiqua"/>
                <a:cs typeface="Book Antiqua"/>
              </a:rPr>
              <a:t> </a:t>
            </a:r>
            <a:r>
              <a:rPr dirty="0" b="1">
                <a:latin typeface="Book Antiqua"/>
                <a:cs typeface="Book Antiqua"/>
              </a:rPr>
              <a:t>Adoption:</a:t>
            </a:r>
            <a:r>
              <a:rPr dirty="0" spc="-25" b="1">
                <a:latin typeface="Book Antiqua"/>
                <a:cs typeface="Book Antiqua"/>
              </a:rPr>
              <a:t> </a:t>
            </a:r>
            <a:r>
              <a:rPr dirty="0"/>
              <a:t>As</a:t>
            </a:r>
            <a:r>
              <a:rPr dirty="0" spc="-30"/>
              <a:t> </a:t>
            </a:r>
            <a:r>
              <a:rPr dirty="0"/>
              <a:t>costs</a:t>
            </a:r>
            <a:r>
              <a:rPr dirty="0" spc="-45"/>
              <a:t> </a:t>
            </a:r>
            <a:r>
              <a:rPr dirty="0"/>
              <a:t>decrease,</a:t>
            </a:r>
            <a:r>
              <a:rPr dirty="0" spc="-45"/>
              <a:t> </a:t>
            </a:r>
            <a:r>
              <a:rPr dirty="0"/>
              <a:t>smart</a:t>
            </a:r>
            <a:r>
              <a:rPr dirty="0" spc="-35"/>
              <a:t> </a:t>
            </a:r>
            <a:r>
              <a:rPr dirty="0"/>
              <a:t>meters</a:t>
            </a:r>
            <a:r>
              <a:rPr dirty="0" spc="-30"/>
              <a:t> </a:t>
            </a:r>
            <a:r>
              <a:rPr dirty="0"/>
              <a:t>will</a:t>
            </a:r>
            <a:r>
              <a:rPr dirty="0" spc="-30"/>
              <a:t> </a:t>
            </a:r>
            <a:r>
              <a:rPr dirty="0"/>
              <a:t>become</a:t>
            </a:r>
            <a:r>
              <a:rPr dirty="0" spc="-30"/>
              <a:t> </a:t>
            </a:r>
            <a:r>
              <a:rPr dirty="0" spc="-25"/>
              <a:t>the </a:t>
            </a:r>
            <a:r>
              <a:rPr dirty="0"/>
              <a:t>standard,</a:t>
            </a:r>
            <a:r>
              <a:rPr dirty="0" spc="-60"/>
              <a:t> </a:t>
            </a:r>
            <a:r>
              <a:rPr dirty="0"/>
              <a:t>driving</a:t>
            </a:r>
            <a:r>
              <a:rPr dirty="0" spc="-70"/>
              <a:t> </a:t>
            </a:r>
            <a:r>
              <a:rPr dirty="0"/>
              <a:t>global</a:t>
            </a:r>
            <a:r>
              <a:rPr dirty="0" spc="-50"/>
              <a:t> </a:t>
            </a:r>
            <a:r>
              <a:rPr dirty="0"/>
              <a:t>energy</a:t>
            </a:r>
            <a:r>
              <a:rPr dirty="0" spc="-45"/>
              <a:t> </a:t>
            </a:r>
            <a:r>
              <a:rPr dirty="0"/>
              <a:t>efficiency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65"/>
              <a:t> </a:t>
            </a:r>
            <a:r>
              <a:rPr dirty="0" spc="-10"/>
              <a:t>sustainability.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dirty="0" spc="-15"/>
              <a:t> </a:t>
            </a:r>
            <a:r>
              <a:rPr dirty="0" spc="-10"/>
              <a:t>PROSPECTS</a:t>
            </a:r>
          </a:p>
          <a:p>
            <a:pPr algn="ctr" marL="19685">
              <a:lnSpc>
                <a:spcPct val="100000"/>
              </a:lnSpc>
              <a:spcBef>
                <a:spcPts val="204"/>
              </a:spcBef>
            </a:pPr>
            <a:r>
              <a:rPr dirty="0" sz="5400" spc="-50">
                <a:solidFill>
                  <a:srgbClr val="E39789"/>
                </a:solidFill>
                <a:latin typeface="Wingdings"/>
                <a:cs typeface="Wingdings"/>
              </a:rPr>
              <a:t></a:t>
            </a:r>
            <a:endParaRPr sz="5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78255" y="2195855"/>
            <a:ext cx="7122795" cy="3580129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377825" indent="-365125">
              <a:lnSpc>
                <a:spcPct val="100000"/>
              </a:lnSpc>
              <a:spcBef>
                <a:spcPts val="365"/>
              </a:spcBef>
              <a:buClr>
                <a:srgbClr val="FF0000"/>
              </a:buClr>
              <a:buFont typeface="Wingdings"/>
              <a:buChar char=""/>
              <a:tabLst>
                <a:tab pos="377825" algn="l"/>
              </a:tabLst>
            </a:pPr>
            <a:r>
              <a:rPr dirty="0" u="sng" sz="2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2"/>
              </a:rPr>
              <a:t>IEEE</a:t>
            </a:r>
            <a:r>
              <a:rPr dirty="0" u="sng" sz="22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</a:rPr>
              <a:t> </a:t>
            </a:r>
            <a:r>
              <a:rPr dirty="0" u="sng" sz="2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2"/>
              </a:rPr>
              <a:t>Xplor</a:t>
            </a:r>
            <a:r>
              <a:rPr dirty="0" u="sng" sz="2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2"/>
              </a:rPr>
              <a:t>e</a:t>
            </a:r>
            <a:r>
              <a:rPr dirty="0" u="sng" sz="2200" spc="-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</a:rPr>
              <a:t> </a:t>
            </a:r>
            <a:r>
              <a:rPr dirty="0" u="sng" sz="2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2"/>
              </a:rPr>
              <a:t>Digital</a:t>
            </a:r>
            <a:r>
              <a:rPr dirty="0" u="sng" sz="2200" spc="-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2"/>
              </a:rPr>
              <a:t> </a:t>
            </a:r>
            <a:r>
              <a:rPr dirty="0" u="sng" sz="2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2"/>
              </a:rPr>
              <a:t>Library</a:t>
            </a:r>
            <a:r>
              <a:rPr dirty="0" sz="2200" spc="5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-</a:t>
            </a:r>
            <a:r>
              <a:rPr dirty="0" sz="22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u="sng" sz="2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3"/>
              </a:rPr>
              <a:t>www.ieeexplore.ieee.org</a:t>
            </a:r>
            <a:endParaRPr sz="2200">
              <a:latin typeface="Book Antiqua"/>
              <a:cs typeface="Book Antiqua"/>
            </a:endParaRPr>
          </a:p>
          <a:p>
            <a:pPr marL="377825" indent="-365125">
              <a:lnSpc>
                <a:spcPct val="100000"/>
              </a:lnSpc>
              <a:spcBef>
                <a:spcPts val="260"/>
              </a:spcBef>
              <a:buClr>
                <a:srgbClr val="FF0000"/>
              </a:buClr>
              <a:buFont typeface="Wingdings"/>
              <a:buChar char=""/>
              <a:tabLst>
                <a:tab pos="377825" algn="l"/>
              </a:tabLst>
            </a:pPr>
            <a:r>
              <a:rPr dirty="0" u="sng" sz="2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4"/>
              </a:rPr>
              <a:t>ScienceDirect</a:t>
            </a:r>
            <a:r>
              <a:rPr dirty="0" sz="2200" spc="-45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-</a:t>
            </a:r>
            <a:r>
              <a:rPr dirty="0" sz="2200" spc="-1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u="sng" sz="2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5"/>
              </a:rPr>
              <a:t>www.sciencedirect.com</a:t>
            </a:r>
            <a:endParaRPr sz="2200">
              <a:latin typeface="Book Antiqua"/>
              <a:cs typeface="Book Antiqua"/>
            </a:endParaRPr>
          </a:p>
          <a:p>
            <a:pPr marL="377825" indent="-365125">
              <a:lnSpc>
                <a:spcPct val="100000"/>
              </a:lnSpc>
              <a:spcBef>
                <a:spcPts val="270"/>
              </a:spcBef>
              <a:buClr>
                <a:srgbClr val="FF0000"/>
              </a:buClr>
              <a:buFont typeface="Wingdings"/>
              <a:buChar char=""/>
              <a:tabLst>
                <a:tab pos="377825" algn="l"/>
              </a:tabLst>
            </a:pPr>
            <a:r>
              <a:rPr dirty="0" u="sng" sz="2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6"/>
              </a:rPr>
              <a:t>ResearchGate</a:t>
            </a:r>
            <a:r>
              <a:rPr dirty="0" sz="2200" spc="-65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-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u="sng" sz="2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7"/>
              </a:rPr>
              <a:t>www.researchgate.net</a:t>
            </a:r>
            <a:endParaRPr sz="2200">
              <a:latin typeface="Book Antiqua"/>
              <a:cs typeface="Book Antiqua"/>
            </a:endParaRPr>
          </a:p>
          <a:p>
            <a:pPr marL="377825" marR="2576195" indent="-365760">
              <a:lnSpc>
                <a:spcPts val="2380"/>
              </a:lnSpc>
              <a:spcBef>
                <a:spcPts val="560"/>
              </a:spcBef>
              <a:buClr>
                <a:srgbClr val="FF0000"/>
              </a:buClr>
              <a:buFont typeface="Wingdings"/>
              <a:buChar char=""/>
              <a:tabLst>
                <a:tab pos="377825" algn="l"/>
              </a:tabLst>
            </a:pPr>
            <a:r>
              <a:rPr dirty="0" u="sng" sz="2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8"/>
              </a:rPr>
              <a:t>MDPI</a:t>
            </a:r>
            <a:r>
              <a:rPr dirty="0" u="sng" sz="2200" spc="-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</a:rPr>
              <a:t> </a:t>
            </a:r>
            <a:r>
              <a:rPr dirty="0" u="sng" sz="2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8"/>
              </a:rPr>
              <a:t>-</a:t>
            </a:r>
            <a:r>
              <a:rPr dirty="0" u="sng" sz="22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</a:rPr>
              <a:t> </a:t>
            </a:r>
            <a:r>
              <a:rPr dirty="0" u="sng" sz="2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8"/>
              </a:rPr>
              <a:t>Sensors</a:t>
            </a:r>
            <a:r>
              <a:rPr dirty="0" u="sng" sz="2200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8"/>
              </a:rPr>
              <a:t> </a:t>
            </a:r>
            <a:r>
              <a:rPr dirty="0" u="sng" sz="2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8"/>
              </a:rPr>
              <a:t>Journal</a:t>
            </a:r>
            <a:r>
              <a:rPr dirty="0" sz="2200" spc="-1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- </a:t>
            </a:r>
            <a:r>
              <a:rPr dirty="0" u="sng" sz="2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9"/>
              </a:rPr>
              <a:t>www.mdpi.com/journal/sensors</a:t>
            </a:r>
            <a:endParaRPr sz="2200">
              <a:latin typeface="Book Antiqua"/>
              <a:cs typeface="Book Antiqua"/>
            </a:endParaRPr>
          </a:p>
          <a:p>
            <a:pPr marL="377825" indent="-365125">
              <a:lnSpc>
                <a:spcPct val="100000"/>
              </a:lnSpc>
              <a:spcBef>
                <a:spcPts val="225"/>
              </a:spcBef>
              <a:buClr>
                <a:srgbClr val="FF0000"/>
              </a:buClr>
              <a:buFont typeface="Wingdings"/>
              <a:buChar char=""/>
              <a:tabLst>
                <a:tab pos="377825" algn="l"/>
              </a:tabLst>
            </a:pPr>
            <a:r>
              <a:rPr dirty="0" u="sng" sz="2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10"/>
              </a:rPr>
              <a:t>SpringerLink</a:t>
            </a:r>
            <a:r>
              <a:rPr dirty="0" sz="2200" spc="-5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-</a:t>
            </a:r>
            <a:r>
              <a:rPr dirty="0" sz="22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u="sng" sz="2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11"/>
              </a:rPr>
              <a:t>www.link.springer.com</a:t>
            </a:r>
            <a:endParaRPr sz="2200">
              <a:latin typeface="Book Antiqua"/>
              <a:cs typeface="Book Antiqua"/>
            </a:endParaRPr>
          </a:p>
          <a:p>
            <a:pPr marL="377825" indent="-365125">
              <a:lnSpc>
                <a:spcPct val="100000"/>
              </a:lnSpc>
              <a:spcBef>
                <a:spcPts val="260"/>
              </a:spcBef>
              <a:buClr>
                <a:srgbClr val="FF0000"/>
              </a:buClr>
              <a:buFont typeface="Wingdings"/>
              <a:buChar char=""/>
              <a:tabLst>
                <a:tab pos="377825" algn="l"/>
              </a:tabLst>
            </a:pPr>
            <a:r>
              <a:rPr dirty="0" u="sng" sz="2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12"/>
              </a:rPr>
              <a:t>Blyn</a:t>
            </a:r>
            <a:r>
              <a:rPr dirty="0" u="sng" sz="2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12"/>
              </a:rPr>
              <a:t>k</a:t>
            </a:r>
            <a:r>
              <a:rPr dirty="0" u="sng" sz="2200" spc="-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</a:rPr>
              <a:t> </a:t>
            </a:r>
            <a:r>
              <a:rPr dirty="0" u="sng" sz="2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12"/>
              </a:rPr>
              <a:t>Blog</a:t>
            </a:r>
            <a:r>
              <a:rPr dirty="0" sz="2200" spc="-4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-</a:t>
            </a:r>
            <a:r>
              <a:rPr dirty="0" sz="22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u="sng" sz="2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13"/>
              </a:rPr>
              <a:t>www.blog.blynk.io</a:t>
            </a:r>
            <a:endParaRPr sz="2200">
              <a:latin typeface="Book Antiqua"/>
              <a:cs typeface="Book Antiqua"/>
            </a:endParaRPr>
          </a:p>
          <a:p>
            <a:pPr marL="377825" marR="94615" indent="-365760">
              <a:lnSpc>
                <a:spcPts val="2380"/>
              </a:lnSpc>
              <a:spcBef>
                <a:spcPts val="565"/>
              </a:spcBef>
              <a:buClr>
                <a:srgbClr val="FF0000"/>
              </a:buClr>
              <a:buFont typeface="Wingdings"/>
              <a:buChar char=""/>
              <a:tabLst>
                <a:tab pos="377825" algn="l"/>
              </a:tabLst>
            </a:pPr>
            <a:r>
              <a:rPr dirty="0" u="sng" sz="2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14"/>
              </a:rPr>
              <a:t>How2Electronics</a:t>
            </a:r>
            <a:r>
              <a:rPr dirty="0" u="sng" sz="2200" spc="-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</a:rPr>
              <a:t> </a:t>
            </a:r>
            <a:r>
              <a:rPr dirty="0" u="sng" sz="2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14"/>
              </a:rPr>
              <a:t>-</a:t>
            </a:r>
            <a:r>
              <a:rPr dirty="0" u="sng" sz="2200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</a:rPr>
              <a:t> </a:t>
            </a:r>
            <a:r>
              <a:rPr dirty="0" u="sng" sz="22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14"/>
              </a:rPr>
              <a:t>IoT</a:t>
            </a:r>
            <a:r>
              <a:rPr dirty="0" u="sng" sz="22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14"/>
              </a:rPr>
              <a:t>-</a:t>
            </a:r>
            <a:r>
              <a:rPr dirty="0" u="sng" sz="2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14"/>
              </a:rPr>
              <a:t>based</a:t>
            </a:r>
            <a:r>
              <a:rPr dirty="0" u="sng" sz="2200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14"/>
              </a:rPr>
              <a:t> </a:t>
            </a:r>
            <a:r>
              <a:rPr dirty="0" u="sng" sz="2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14"/>
              </a:rPr>
              <a:t>Electricity</a:t>
            </a:r>
            <a:r>
              <a:rPr dirty="0" u="sng" sz="2200" spc="-4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14"/>
              </a:rPr>
              <a:t> </a:t>
            </a:r>
            <a:r>
              <a:rPr dirty="0" u="sng" sz="2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14"/>
              </a:rPr>
              <a:t>Energy</a:t>
            </a:r>
            <a:r>
              <a:rPr dirty="0" u="sng" sz="2200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14"/>
              </a:rPr>
              <a:t> </a:t>
            </a:r>
            <a:r>
              <a:rPr dirty="0" u="sng" sz="2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14"/>
              </a:rPr>
              <a:t>Meter</a:t>
            </a:r>
            <a:r>
              <a:rPr dirty="0" sz="2200" spc="-10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dirty="0" u="sng" sz="2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14"/>
              </a:rPr>
              <a:t>Using</a:t>
            </a:r>
            <a:r>
              <a:rPr dirty="0" u="sng" sz="2200" spc="-4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14"/>
              </a:rPr>
              <a:t> </a:t>
            </a:r>
            <a:r>
              <a:rPr dirty="0" u="sng" sz="2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14"/>
              </a:rPr>
              <a:t>ESP32</a:t>
            </a:r>
            <a:r>
              <a:rPr dirty="0" u="sng" sz="2200" spc="-5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14"/>
              </a:rPr>
              <a:t> </a:t>
            </a:r>
            <a:r>
              <a:rPr dirty="0" u="sng" sz="2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14"/>
              </a:rPr>
              <a:t>&amp;</a:t>
            </a:r>
            <a:r>
              <a:rPr dirty="0" u="sng" sz="22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</a:rPr>
              <a:t> </a:t>
            </a:r>
            <a:r>
              <a:rPr dirty="0" u="sng" sz="22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14"/>
              </a:rPr>
              <a:t>Blynk</a:t>
            </a:r>
            <a:r>
              <a:rPr dirty="0" sz="2200" spc="-55">
                <a:solidFill>
                  <a:srgbClr val="0000FF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-</a:t>
            </a:r>
            <a:r>
              <a:rPr dirty="0" sz="22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u="sng" sz="22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Book Antiqua"/>
                <a:cs typeface="Book Antiqua"/>
                <a:hlinkClick r:id="rId15"/>
              </a:rPr>
              <a:t>www.how2electronics.com</a:t>
            </a:r>
            <a:endParaRPr sz="2200">
              <a:latin typeface="Book Antiqua"/>
              <a:cs typeface="Book Antiqua"/>
            </a:endParaRPr>
          </a:p>
          <a:p>
            <a:pPr marL="377825" indent="-365125">
              <a:lnSpc>
                <a:spcPct val="100000"/>
              </a:lnSpc>
              <a:spcBef>
                <a:spcPts val="225"/>
              </a:spcBef>
              <a:buClr>
                <a:srgbClr val="FF0000"/>
              </a:buClr>
              <a:buFont typeface="Wingdings"/>
              <a:buChar char=""/>
              <a:tabLst>
                <a:tab pos="377825" algn="l"/>
              </a:tabLst>
            </a:pP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Emonlib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4663" y="708406"/>
            <a:ext cx="3604260" cy="154622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REFERENCES</a:t>
            </a:r>
          </a:p>
          <a:p>
            <a:pPr algn="ctr" marL="30480">
              <a:lnSpc>
                <a:spcPct val="100000"/>
              </a:lnSpc>
              <a:spcBef>
                <a:spcPts val="204"/>
              </a:spcBef>
            </a:pPr>
            <a:r>
              <a:rPr dirty="0" sz="5400" spc="-50">
                <a:solidFill>
                  <a:srgbClr val="E39789"/>
                </a:solidFill>
                <a:latin typeface="Wingdings"/>
                <a:cs typeface="Wingdings"/>
              </a:rPr>
              <a:t></a:t>
            </a:r>
            <a:endParaRPr sz="5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4226433" y="1405890"/>
            <a:ext cx="71120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50">
                <a:solidFill>
                  <a:srgbClr val="E39789"/>
                </a:solidFill>
                <a:latin typeface="Wingdings"/>
                <a:cs typeface="Wingdings"/>
              </a:rPr>
              <a:t></a:t>
            </a:r>
            <a:endParaRPr sz="5400">
              <a:latin typeface="Wingdings"/>
              <a:cs typeface="Wingding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172578" y="1936369"/>
            <a:ext cx="3120390" cy="1905"/>
          </a:xfrm>
          <a:custGeom>
            <a:avLst/>
            <a:gdLst/>
            <a:ahLst/>
            <a:cxnLst/>
            <a:rect l="l" t="t" r="r" b="b"/>
            <a:pathLst>
              <a:path w="3120390" h="1905">
                <a:moveTo>
                  <a:pt x="3119767" y="1650"/>
                </a:moveTo>
                <a:lnTo>
                  <a:pt x="0" y="0"/>
                </a:lnTo>
              </a:path>
            </a:pathLst>
          </a:custGeom>
          <a:ln w="12700">
            <a:solidFill>
              <a:srgbClr val="E397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831969" y="1933448"/>
            <a:ext cx="3119755" cy="1905"/>
          </a:xfrm>
          <a:custGeom>
            <a:avLst/>
            <a:gdLst/>
            <a:ahLst/>
            <a:cxnLst/>
            <a:rect l="l" t="t" r="r" b="b"/>
            <a:pathLst>
              <a:path w="3119754" h="1905">
                <a:moveTo>
                  <a:pt x="3119754" y="1524"/>
                </a:moveTo>
                <a:lnTo>
                  <a:pt x="0" y="0"/>
                </a:lnTo>
              </a:path>
            </a:pathLst>
          </a:custGeom>
          <a:ln w="12700">
            <a:solidFill>
              <a:srgbClr val="E397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74010" y="1963712"/>
            <a:ext cx="3868420" cy="29527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10565" marR="5080" indent="-698500">
              <a:lnSpc>
                <a:spcPct val="120000"/>
              </a:lnSpc>
              <a:spcBef>
                <a:spcPts val="100"/>
              </a:spcBef>
            </a:pPr>
            <a:r>
              <a:rPr dirty="0" sz="8000" spc="-10">
                <a:solidFill>
                  <a:srgbClr val="FF0000"/>
                </a:solidFill>
              </a:rPr>
              <a:t>THANK </a:t>
            </a:r>
            <a:r>
              <a:rPr dirty="0" sz="8000" spc="-25">
                <a:solidFill>
                  <a:srgbClr val="FF0000"/>
                </a:solidFill>
              </a:rPr>
              <a:t>YOU</a:t>
            </a:r>
            <a:endParaRPr sz="8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689" y="2327655"/>
            <a:ext cx="190500" cy="19507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689" y="2696464"/>
            <a:ext cx="190500" cy="19507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689" y="3065272"/>
            <a:ext cx="190500" cy="19507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689" y="3434079"/>
            <a:ext cx="190500" cy="19507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689" y="3802888"/>
            <a:ext cx="190500" cy="19507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689" y="4171696"/>
            <a:ext cx="190500" cy="195071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689" y="4540503"/>
            <a:ext cx="190500" cy="19507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689" y="4909311"/>
            <a:ext cx="190500" cy="19507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689" y="5278120"/>
            <a:ext cx="190500" cy="19507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0689" y="5646864"/>
            <a:ext cx="190500" cy="195072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144016" y="2195855"/>
            <a:ext cx="3949700" cy="3714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91615">
              <a:lnSpc>
                <a:spcPct val="110000"/>
              </a:lnSpc>
              <a:spcBef>
                <a:spcPts val="100"/>
              </a:spcBef>
            </a:pP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Acknowledgement Objective Introduction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Components</a:t>
            </a:r>
            <a:r>
              <a:rPr dirty="0" sz="2200" spc="-1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20">
                <a:solidFill>
                  <a:srgbClr val="454556"/>
                </a:solidFill>
                <a:latin typeface="Book Antiqua"/>
                <a:cs typeface="Book Antiqua"/>
              </a:rPr>
              <a:t>Used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Circuit</a:t>
            </a:r>
            <a:r>
              <a:rPr dirty="0" sz="2200" spc="-8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Diagram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Working</a:t>
            </a:r>
            <a:r>
              <a:rPr dirty="0" sz="2200" spc="-10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procedure</a:t>
            </a:r>
            <a:endParaRPr sz="2200">
              <a:latin typeface="Book Antiqua"/>
              <a:cs typeface="Book Antiqua"/>
            </a:endParaRPr>
          </a:p>
          <a:p>
            <a:pPr marL="12700" marR="5080">
              <a:lnSpc>
                <a:spcPct val="110000"/>
              </a:lnSpc>
            </a:pP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Advantages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22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Disadvantages Conclusion</a:t>
            </a:r>
            <a:endParaRPr sz="2200">
              <a:latin typeface="Book Antiqua"/>
              <a:cs typeface="Book Antiqua"/>
            </a:endParaRPr>
          </a:p>
          <a:p>
            <a:pPr marL="12700" marR="1846580">
              <a:lnSpc>
                <a:spcPct val="110000"/>
              </a:lnSpc>
            </a:pP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Future</a:t>
            </a:r>
            <a:r>
              <a:rPr dirty="0" sz="22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Prospects References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010026" y="708406"/>
            <a:ext cx="3112770" cy="154622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CONTENTS</a:t>
            </a:r>
          </a:p>
          <a:p>
            <a:pPr algn="ctr" marL="31115">
              <a:lnSpc>
                <a:spcPct val="100000"/>
              </a:lnSpc>
              <a:spcBef>
                <a:spcPts val="204"/>
              </a:spcBef>
            </a:pPr>
            <a:r>
              <a:rPr dirty="0" sz="5400" spc="-50">
                <a:solidFill>
                  <a:srgbClr val="E39789"/>
                </a:solidFill>
                <a:latin typeface="Wingdings"/>
                <a:cs typeface="Wingdings"/>
              </a:rPr>
              <a:t></a:t>
            </a:r>
            <a:endParaRPr sz="5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78255" y="2260472"/>
            <a:ext cx="7440930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We</a:t>
            </a:r>
            <a:r>
              <a:rPr dirty="0" sz="24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express</a:t>
            </a:r>
            <a:r>
              <a:rPr dirty="0" sz="24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our</a:t>
            </a:r>
            <a:r>
              <a:rPr dirty="0" sz="2400" spc="-2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sincere</a:t>
            </a:r>
            <a:r>
              <a:rPr dirty="0" sz="24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gratitude</a:t>
            </a:r>
            <a:r>
              <a:rPr dirty="0" sz="2400" spc="-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to</a:t>
            </a:r>
            <a:r>
              <a:rPr dirty="0" sz="24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our</a:t>
            </a:r>
            <a:r>
              <a:rPr dirty="0" sz="2400" spc="-2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supervisor,</a:t>
            </a:r>
            <a:r>
              <a:rPr dirty="0" sz="24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 spc="-25">
                <a:solidFill>
                  <a:srgbClr val="454556"/>
                </a:solidFill>
                <a:latin typeface="Book Antiqua"/>
                <a:cs typeface="Book Antiqua"/>
              </a:rPr>
              <a:t>Dr.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Ashok</a:t>
            </a:r>
            <a:r>
              <a:rPr dirty="0" sz="2400" spc="-6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Sutradhar,</a:t>
            </a:r>
            <a:r>
              <a:rPr dirty="0" sz="24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for</a:t>
            </a:r>
            <a:r>
              <a:rPr dirty="0" sz="24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his</a:t>
            </a:r>
            <a:r>
              <a:rPr dirty="0" sz="24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invaluable</a:t>
            </a:r>
            <a:r>
              <a:rPr dirty="0" sz="24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guidance</a:t>
            </a:r>
            <a:r>
              <a:rPr dirty="0" sz="24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 spc="-25">
                <a:solidFill>
                  <a:srgbClr val="454556"/>
                </a:solidFill>
                <a:latin typeface="Book Antiqua"/>
                <a:cs typeface="Book Antiqua"/>
              </a:rPr>
              <a:t>and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support</a:t>
            </a:r>
            <a:r>
              <a:rPr dirty="0" sz="24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throughout</a:t>
            </a:r>
            <a:r>
              <a:rPr dirty="0" sz="2400" spc="-1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this</a:t>
            </a:r>
            <a:r>
              <a:rPr dirty="0" sz="24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project.</a:t>
            </a:r>
            <a:r>
              <a:rPr dirty="0" sz="24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We</a:t>
            </a:r>
            <a:r>
              <a:rPr dirty="0" sz="24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also</a:t>
            </a:r>
            <a:r>
              <a:rPr dirty="0" sz="24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thank</a:t>
            </a:r>
            <a:r>
              <a:rPr dirty="0" sz="24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 spc="-25">
                <a:solidFill>
                  <a:srgbClr val="454556"/>
                </a:solidFill>
                <a:latin typeface="Book Antiqua"/>
                <a:cs typeface="Book Antiqua"/>
              </a:rPr>
              <a:t>the </a:t>
            </a:r>
            <a:r>
              <a:rPr dirty="0" sz="2400" spc="-10">
                <a:solidFill>
                  <a:srgbClr val="454556"/>
                </a:solidFill>
                <a:latin typeface="Book Antiqua"/>
                <a:cs typeface="Book Antiqua"/>
              </a:rPr>
              <a:t>Department</a:t>
            </a:r>
            <a:r>
              <a:rPr dirty="0" sz="2400" spc="-6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of</a:t>
            </a:r>
            <a:r>
              <a:rPr dirty="0" sz="2400" spc="-7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Electrical</a:t>
            </a:r>
            <a:r>
              <a:rPr dirty="0" sz="2400" spc="-8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Engineering,</a:t>
            </a:r>
            <a:r>
              <a:rPr dirty="0" sz="24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IIEST</a:t>
            </a:r>
            <a:r>
              <a:rPr dirty="0" sz="24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 spc="-10">
                <a:solidFill>
                  <a:srgbClr val="454556"/>
                </a:solidFill>
                <a:latin typeface="Book Antiqua"/>
                <a:cs typeface="Book Antiqua"/>
              </a:rPr>
              <a:t>Shibpur,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for</a:t>
            </a:r>
            <a:r>
              <a:rPr dirty="0" sz="2400" spc="-7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providing</a:t>
            </a:r>
            <a:r>
              <a:rPr dirty="0" sz="24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essential</a:t>
            </a:r>
            <a:r>
              <a:rPr dirty="0" sz="2400" spc="-7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resources</a:t>
            </a:r>
            <a:r>
              <a:rPr dirty="0" sz="2400" spc="-6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2400" spc="-7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opportunities</a:t>
            </a:r>
            <a:r>
              <a:rPr dirty="0" sz="24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 spc="-25">
                <a:solidFill>
                  <a:srgbClr val="454556"/>
                </a:solidFill>
                <a:latin typeface="Book Antiqua"/>
                <a:cs typeface="Book Antiqua"/>
              </a:rPr>
              <a:t>to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apply</a:t>
            </a:r>
            <a:r>
              <a:rPr dirty="0" sz="2400" spc="-6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theoretical</a:t>
            </a:r>
            <a:r>
              <a:rPr dirty="0" sz="24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knowledge</a:t>
            </a:r>
            <a:r>
              <a:rPr dirty="0" sz="24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to</a:t>
            </a:r>
            <a:r>
              <a:rPr dirty="0" sz="24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practical</a:t>
            </a:r>
            <a:r>
              <a:rPr dirty="0" sz="24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 spc="-10">
                <a:solidFill>
                  <a:srgbClr val="454556"/>
                </a:solidFill>
                <a:latin typeface="Book Antiqua"/>
                <a:cs typeface="Book Antiqua"/>
              </a:rPr>
              <a:t>experience.</a:t>
            </a:r>
            <a:endParaRPr sz="2400">
              <a:latin typeface="Book Antiqua"/>
              <a:cs typeface="Book Antiqua"/>
            </a:endParaRPr>
          </a:p>
          <a:p>
            <a:pPr marL="12700" marR="14795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Finally,</a:t>
            </a:r>
            <a:r>
              <a:rPr dirty="0" sz="2400" spc="-2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we</a:t>
            </a:r>
            <a:r>
              <a:rPr dirty="0" sz="24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appreciate</a:t>
            </a:r>
            <a:r>
              <a:rPr dirty="0" sz="24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24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 spc="-10">
                <a:solidFill>
                  <a:srgbClr val="454556"/>
                </a:solidFill>
                <a:latin typeface="Book Antiqua"/>
                <a:cs typeface="Book Antiqua"/>
              </a:rPr>
              <a:t>contributions</a:t>
            </a:r>
            <a:r>
              <a:rPr dirty="0" sz="2400" spc="-2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of</a:t>
            </a:r>
            <a:r>
              <a:rPr dirty="0" sz="24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 spc="-25">
                <a:solidFill>
                  <a:srgbClr val="454556"/>
                </a:solidFill>
                <a:latin typeface="Book Antiqua"/>
                <a:cs typeface="Book Antiqua"/>
              </a:rPr>
              <a:t>all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individuals</a:t>
            </a:r>
            <a:r>
              <a:rPr dirty="0" sz="2400" spc="-6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who</a:t>
            </a:r>
            <a:r>
              <a:rPr dirty="0" sz="24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directly</a:t>
            </a:r>
            <a:r>
              <a:rPr dirty="0" sz="2400" spc="-6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or</a:t>
            </a:r>
            <a:r>
              <a:rPr dirty="0" sz="24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indirectly</a:t>
            </a:r>
            <a:r>
              <a:rPr dirty="0" sz="24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supported</a:t>
            </a:r>
            <a:r>
              <a:rPr dirty="0" sz="2400" spc="-6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us</a:t>
            </a:r>
            <a:r>
              <a:rPr dirty="0" sz="2400" spc="-7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 spc="-25">
                <a:solidFill>
                  <a:srgbClr val="454556"/>
                </a:solidFill>
                <a:latin typeface="Book Antiqua"/>
                <a:cs typeface="Book Antiqua"/>
              </a:rPr>
              <a:t>in </a:t>
            </a:r>
            <a:r>
              <a:rPr dirty="0" sz="2400" spc="-10">
                <a:solidFill>
                  <a:srgbClr val="454556"/>
                </a:solidFill>
                <a:latin typeface="Book Antiqua"/>
                <a:cs typeface="Book Antiqua"/>
              </a:rPr>
              <a:t>completing</a:t>
            </a:r>
            <a:r>
              <a:rPr dirty="0" sz="24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>
                <a:solidFill>
                  <a:srgbClr val="454556"/>
                </a:solidFill>
                <a:latin typeface="Book Antiqua"/>
                <a:cs typeface="Book Antiqua"/>
              </a:rPr>
              <a:t>this</a:t>
            </a:r>
            <a:r>
              <a:rPr dirty="0" sz="24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400" spc="-10">
                <a:solidFill>
                  <a:srgbClr val="454556"/>
                </a:solidFill>
                <a:latin typeface="Book Antiqua"/>
                <a:cs typeface="Book Antiqua"/>
              </a:rPr>
              <a:t>project.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ACKNOWLEDGEMENTS</a:t>
            </a:r>
          </a:p>
          <a:p>
            <a:pPr algn="ctr" marL="19685">
              <a:lnSpc>
                <a:spcPct val="100000"/>
              </a:lnSpc>
              <a:spcBef>
                <a:spcPts val="204"/>
              </a:spcBef>
            </a:pPr>
            <a:r>
              <a:rPr dirty="0" sz="5400" spc="-50">
                <a:solidFill>
                  <a:srgbClr val="E39789"/>
                </a:solidFill>
                <a:latin typeface="Wingdings"/>
                <a:cs typeface="Wingdings"/>
              </a:rPr>
              <a:t></a:t>
            </a:r>
            <a:endParaRPr sz="5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78255" y="2261997"/>
            <a:ext cx="7538084" cy="32442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7825" marR="12700" indent="-36576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"/>
              <a:tabLst>
                <a:tab pos="377825" algn="l"/>
              </a:tabLst>
            </a:pP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To</a:t>
            </a:r>
            <a:r>
              <a:rPr dirty="0" sz="22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design</a:t>
            </a:r>
            <a:r>
              <a:rPr dirty="0" sz="2200" spc="-2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22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implement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smart</a:t>
            </a:r>
            <a:r>
              <a:rPr dirty="0" sz="2200" spc="-4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energy</a:t>
            </a:r>
            <a:r>
              <a:rPr dirty="0" sz="2200" spc="-3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meter</a:t>
            </a:r>
            <a:r>
              <a:rPr dirty="0" sz="2200" spc="-1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capable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of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monitoring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tracking</a:t>
            </a:r>
            <a:r>
              <a:rPr dirty="0" sz="22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real-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time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energy</a:t>
            </a:r>
            <a:r>
              <a:rPr dirty="0" sz="22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consumption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using</a:t>
            </a:r>
            <a:r>
              <a:rPr dirty="0" sz="22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IoT</a:t>
            </a:r>
            <a:r>
              <a:rPr dirty="0" sz="2200" spc="-5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 b="1">
                <a:solidFill>
                  <a:srgbClr val="454556"/>
                </a:solidFill>
                <a:latin typeface="Book Antiqua"/>
                <a:cs typeface="Book Antiqua"/>
              </a:rPr>
              <a:t>integration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.</a:t>
            </a:r>
            <a:endParaRPr sz="2200">
              <a:latin typeface="Book Antiqua"/>
              <a:cs typeface="Book Antiqua"/>
            </a:endParaRPr>
          </a:p>
          <a:p>
            <a:pPr marL="377825" indent="-365125">
              <a:lnSpc>
                <a:spcPct val="100000"/>
              </a:lnSpc>
              <a:spcBef>
                <a:spcPts val="530"/>
              </a:spcBef>
              <a:buClr>
                <a:srgbClr val="FF0000"/>
              </a:buClr>
              <a:buFont typeface="Wingdings"/>
              <a:buChar char=""/>
              <a:tabLst>
                <a:tab pos="377825" algn="l"/>
              </a:tabLst>
            </a:pP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To</a:t>
            </a:r>
            <a:r>
              <a:rPr dirty="0" sz="22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automate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calculation</a:t>
            </a:r>
            <a:r>
              <a:rPr dirty="0" sz="22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22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communication</a:t>
            </a:r>
            <a:r>
              <a:rPr dirty="0" sz="22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25">
                <a:solidFill>
                  <a:srgbClr val="454556"/>
                </a:solidFill>
                <a:latin typeface="Book Antiqua"/>
                <a:cs typeface="Book Antiqua"/>
              </a:rPr>
              <a:t>of</a:t>
            </a:r>
            <a:endParaRPr sz="2200">
              <a:latin typeface="Book Antiqua"/>
              <a:cs typeface="Book Antiqua"/>
            </a:endParaRPr>
          </a:p>
          <a:p>
            <a:pPr marL="377825">
              <a:lnSpc>
                <a:spcPct val="100000"/>
              </a:lnSpc>
            </a:pP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energy</a:t>
            </a:r>
            <a:r>
              <a:rPr dirty="0" sz="2200" spc="-4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bills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,</a:t>
            </a:r>
            <a:r>
              <a:rPr dirty="0" sz="22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eliminating</a:t>
            </a:r>
            <a:r>
              <a:rPr dirty="0" sz="2200" spc="-7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manual</a:t>
            </a:r>
            <a:r>
              <a:rPr dirty="0" sz="22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errors</a:t>
            </a:r>
            <a:r>
              <a:rPr dirty="0" sz="2200" spc="-2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delays.</a:t>
            </a:r>
            <a:endParaRPr sz="2200">
              <a:latin typeface="Book Antiqua"/>
              <a:cs typeface="Book Antiqua"/>
            </a:endParaRPr>
          </a:p>
          <a:p>
            <a:pPr marL="377825" marR="5080" indent="-365760">
              <a:lnSpc>
                <a:spcPct val="100000"/>
              </a:lnSpc>
              <a:spcBef>
                <a:spcPts val="530"/>
              </a:spcBef>
              <a:buClr>
                <a:srgbClr val="FF0000"/>
              </a:buClr>
              <a:buFont typeface="Wingdings"/>
              <a:buChar char=""/>
              <a:tabLst>
                <a:tab pos="377825" algn="l"/>
              </a:tabLst>
            </a:pP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To</a:t>
            </a:r>
            <a:r>
              <a:rPr dirty="0" sz="2200" spc="-6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provide</a:t>
            </a:r>
            <a:r>
              <a:rPr dirty="0" sz="22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consumers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2200" spc="-6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energy</a:t>
            </a:r>
            <a:r>
              <a:rPr dirty="0" sz="2200" spc="-7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providers</a:t>
            </a:r>
            <a:r>
              <a:rPr dirty="0" sz="2200" spc="-2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with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20" b="1">
                <a:solidFill>
                  <a:srgbClr val="454556"/>
                </a:solidFill>
                <a:latin typeface="Book Antiqua"/>
                <a:cs typeface="Book Antiqua"/>
              </a:rPr>
              <a:t>real-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time</a:t>
            </a:r>
            <a:r>
              <a:rPr dirty="0" sz="2200" spc="-4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insights</a:t>
            </a:r>
            <a:r>
              <a:rPr dirty="0" sz="2200" spc="-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into</a:t>
            </a:r>
            <a:r>
              <a:rPr dirty="0" sz="2200" spc="-6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energy</a:t>
            </a:r>
            <a:r>
              <a:rPr dirty="0" sz="22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usage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via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</a:t>
            </a:r>
            <a:r>
              <a:rPr dirty="0" sz="22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mobile</a:t>
            </a:r>
            <a:r>
              <a:rPr dirty="0" sz="2200" spc="-3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 b="1">
                <a:solidFill>
                  <a:srgbClr val="454556"/>
                </a:solidFill>
                <a:latin typeface="Book Antiqua"/>
                <a:cs typeface="Book Antiqua"/>
              </a:rPr>
              <a:t>application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.</a:t>
            </a:r>
            <a:endParaRPr sz="2200">
              <a:latin typeface="Book Antiqua"/>
              <a:cs typeface="Book Antiqua"/>
            </a:endParaRPr>
          </a:p>
          <a:p>
            <a:pPr marL="377825" marR="84455" indent="-365760">
              <a:lnSpc>
                <a:spcPct val="100000"/>
              </a:lnSpc>
              <a:spcBef>
                <a:spcPts val="530"/>
              </a:spcBef>
              <a:buClr>
                <a:srgbClr val="FF0000"/>
              </a:buClr>
              <a:buFont typeface="Wingdings"/>
              <a:buChar char=""/>
              <a:tabLst>
                <a:tab pos="377825" algn="l"/>
              </a:tabLst>
            </a:pP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To</a:t>
            </a:r>
            <a:r>
              <a:rPr dirty="0" sz="22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enhance</a:t>
            </a:r>
            <a:r>
              <a:rPr dirty="0" sz="2200" spc="-7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energy</a:t>
            </a:r>
            <a:r>
              <a:rPr dirty="0" sz="2200" spc="-5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efficiency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,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reduce</a:t>
            </a:r>
            <a:r>
              <a:rPr dirty="0" sz="22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costs,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22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promote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sustainable</a:t>
            </a:r>
            <a:r>
              <a:rPr dirty="0" sz="2200" spc="-8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energy</a:t>
            </a:r>
            <a:r>
              <a:rPr dirty="0" sz="2200" spc="-7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usage</a:t>
            </a:r>
            <a:r>
              <a:rPr dirty="0" sz="2200" spc="-7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through</a:t>
            </a:r>
            <a:r>
              <a:rPr dirty="0" sz="2200" spc="-7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advanced</a:t>
            </a:r>
            <a:r>
              <a:rPr dirty="0" sz="2200" spc="-7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monitoring.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OBJECTIVES</a:t>
            </a:r>
          </a:p>
          <a:p>
            <a:pPr algn="ctr" marL="19685">
              <a:lnSpc>
                <a:spcPct val="100000"/>
              </a:lnSpc>
              <a:spcBef>
                <a:spcPts val="204"/>
              </a:spcBef>
            </a:pPr>
            <a:r>
              <a:rPr dirty="0" sz="5400" spc="-50">
                <a:solidFill>
                  <a:srgbClr val="E39789"/>
                </a:solidFill>
                <a:latin typeface="Wingdings"/>
                <a:cs typeface="Wingdings"/>
              </a:rPr>
              <a:t></a:t>
            </a:r>
            <a:endParaRPr sz="5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78255" y="2204085"/>
            <a:ext cx="7543800" cy="3848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7825" indent="-365125">
              <a:lnSpc>
                <a:spcPts val="2375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"/>
              <a:tabLst>
                <a:tab pos="377825" algn="l"/>
              </a:tabLst>
            </a:pP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Welcome!</a:t>
            </a:r>
            <a:r>
              <a:rPr dirty="0" sz="2200" spc="-6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Our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project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focuses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on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designing</a:t>
            </a:r>
            <a:r>
              <a:rPr dirty="0" sz="2200" spc="-7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an</a:t>
            </a:r>
            <a:r>
              <a:rPr dirty="0" sz="22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innovative</a:t>
            </a:r>
            <a:endParaRPr sz="2200">
              <a:latin typeface="Book Antiqua"/>
              <a:cs typeface="Book Antiqua"/>
            </a:endParaRPr>
          </a:p>
          <a:p>
            <a:pPr marL="377825">
              <a:lnSpc>
                <a:spcPts val="2375"/>
              </a:lnSpc>
            </a:pPr>
            <a:r>
              <a:rPr dirty="0" sz="2200" spc="-10" b="1">
                <a:solidFill>
                  <a:srgbClr val="454556"/>
                </a:solidFill>
                <a:latin typeface="Book Antiqua"/>
                <a:cs typeface="Book Antiqua"/>
              </a:rPr>
              <a:t>IoT-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based</a:t>
            </a:r>
            <a:r>
              <a:rPr dirty="0" sz="2200" spc="-4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Smart</a:t>
            </a:r>
            <a:r>
              <a:rPr dirty="0" sz="2200" spc="-6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Energy</a:t>
            </a:r>
            <a:r>
              <a:rPr dirty="0" sz="2200" spc="-4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 b="1">
                <a:solidFill>
                  <a:srgbClr val="454556"/>
                </a:solidFill>
                <a:latin typeface="Book Antiqua"/>
                <a:cs typeface="Book Antiqua"/>
              </a:rPr>
              <a:t>Meter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.</a:t>
            </a:r>
            <a:endParaRPr sz="2200">
              <a:latin typeface="Book Antiqua"/>
              <a:cs typeface="Book Antiqua"/>
            </a:endParaRPr>
          </a:p>
          <a:p>
            <a:pPr marL="377825" marR="477520" indent="-365760">
              <a:lnSpc>
                <a:spcPts val="2110"/>
              </a:lnSpc>
              <a:spcBef>
                <a:spcPts val="509"/>
              </a:spcBef>
              <a:buClr>
                <a:srgbClr val="FF0000"/>
              </a:buClr>
              <a:buFont typeface="Wingdings"/>
              <a:buChar char=""/>
              <a:tabLst>
                <a:tab pos="377825" algn="l"/>
              </a:tabLst>
            </a:pP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Traditional</a:t>
            </a:r>
            <a:r>
              <a:rPr dirty="0" sz="22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energy</a:t>
            </a:r>
            <a:r>
              <a:rPr dirty="0" sz="22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meters</a:t>
            </a:r>
            <a:r>
              <a:rPr dirty="0" sz="22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face</a:t>
            </a:r>
            <a:r>
              <a:rPr dirty="0" sz="22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challenges</a:t>
            </a:r>
            <a:r>
              <a:rPr dirty="0" sz="22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like</a:t>
            </a:r>
            <a:r>
              <a:rPr dirty="0" sz="2200" spc="-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 b="1">
                <a:solidFill>
                  <a:srgbClr val="454556"/>
                </a:solidFill>
                <a:latin typeface="Book Antiqua"/>
                <a:cs typeface="Book Antiqua"/>
              </a:rPr>
              <a:t>manual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readings,</a:t>
            </a:r>
            <a:r>
              <a:rPr dirty="0" sz="2200" spc="-5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inaccuracies,</a:t>
            </a:r>
            <a:r>
              <a:rPr dirty="0" sz="2200" spc="-4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2200" spc="-5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delays</a:t>
            </a:r>
            <a:r>
              <a:rPr dirty="0" sz="2200" spc="-3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in</a:t>
            </a:r>
            <a:r>
              <a:rPr dirty="0" sz="22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billing.</a:t>
            </a:r>
            <a:endParaRPr sz="2200">
              <a:latin typeface="Book Antiqua"/>
              <a:cs typeface="Book Antiqua"/>
            </a:endParaRPr>
          </a:p>
          <a:p>
            <a:pPr marL="377825" marR="58419" indent="-365760">
              <a:lnSpc>
                <a:spcPts val="2110"/>
              </a:lnSpc>
              <a:spcBef>
                <a:spcPts val="535"/>
              </a:spcBef>
              <a:buClr>
                <a:srgbClr val="FF0000"/>
              </a:buClr>
              <a:buFont typeface="Wingdings"/>
              <a:buChar char=""/>
              <a:tabLst>
                <a:tab pos="377825" algn="l"/>
              </a:tabLst>
            </a:pP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With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IoT</a:t>
            </a:r>
            <a:r>
              <a:rPr dirty="0" sz="22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integration,</a:t>
            </a:r>
            <a:r>
              <a:rPr dirty="0" sz="2200" spc="-6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our</a:t>
            </a:r>
            <a:r>
              <a:rPr dirty="0" sz="22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system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automates</a:t>
            </a:r>
            <a:r>
              <a:rPr dirty="0" sz="22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 b="1">
                <a:solidFill>
                  <a:srgbClr val="454556"/>
                </a:solidFill>
                <a:latin typeface="Book Antiqua"/>
                <a:cs typeface="Book Antiqua"/>
              </a:rPr>
              <a:t>energy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monitoring</a:t>
            </a:r>
            <a:r>
              <a:rPr dirty="0" sz="2200" spc="-4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2200" spc="-6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billing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,</a:t>
            </a:r>
            <a:r>
              <a:rPr dirty="0" sz="22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providing</a:t>
            </a:r>
            <a:r>
              <a:rPr dirty="0" sz="22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 b="1">
                <a:solidFill>
                  <a:srgbClr val="454556"/>
                </a:solidFill>
                <a:latin typeface="Book Antiqua"/>
                <a:cs typeface="Book Antiqua"/>
              </a:rPr>
              <a:t>real-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time</a:t>
            </a:r>
            <a:r>
              <a:rPr dirty="0" sz="2200" spc="-5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data</a:t>
            </a:r>
            <a:r>
              <a:rPr dirty="0" sz="2200" spc="-4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to</a:t>
            </a:r>
            <a:r>
              <a:rPr dirty="0" sz="22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20">
                <a:solidFill>
                  <a:srgbClr val="454556"/>
                </a:solidFill>
                <a:latin typeface="Book Antiqua"/>
                <a:cs typeface="Book Antiqua"/>
              </a:rPr>
              <a:t>both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consumers</a:t>
            </a:r>
            <a:r>
              <a:rPr dirty="0" sz="22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2200" spc="-6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providers.</a:t>
            </a:r>
            <a:endParaRPr sz="2200">
              <a:latin typeface="Book Antiqua"/>
              <a:cs typeface="Book Antiqua"/>
            </a:endParaRPr>
          </a:p>
          <a:p>
            <a:pPr marL="377825" marR="408305" indent="-365760">
              <a:lnSpc>
                <a:spcPct val="80000"/>
              </a:lnSpc>
              <a:spcBef>
                <a:spcPts val="550"/>
              </a:spcBef>
              <a:buClr>
                <a:srgbClr val="FF0000"/>
              </a:buClr>
              <a:buFont typeface="Wingdings"/>
              <a:buChar char=""/>
              <a:tabLst>
                <a:tab pos="377825" algn="l"/>
              </a:tabLst>
            </a:pP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This</a:t>
            </a:r>
            <a:r>
              <a:rPr dirty="0" sz="22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project</a:t>
            </a:r>
            <a:r>
              <a:rPr dirty="0" sz="22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aims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to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enhance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energy</a:t>
            </a:r>
            <a:r>
              <a:rPr dirty="0" sz="2200" spc="-4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efficiency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,</a:t>
            </a:r>
            <a:r>
              <a:rPr dirty="0" sz="22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reduce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costs,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22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improve</a:t>
            </a:r>
            <a:r>
              <a:rPr dirty="0" sz="22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user</a:t>
            </a:r>
            <a:r>
              <a:rPr dirty="0" sz="22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convenience</a:t>
            </a:r>
            <a:r>
              <a:rPr dirty="0" sz="2200" spc="-6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by</a:t>
            </a:r>
            <a:r>
              <a:rPr dirty="0" sz="22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leveraging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modern</a:t>
            </a:r>
            <a:r>
              <a:rPr dirty="0" sz="2200" spc="-9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technology.</a:t>
            </a:r>
            <a:endParaRPr sz="2200">
              <a:latin typeface="Book Antiqua"/>
              <a:cs typeface="Book Antiqua"/>
            </a:endParaRPr>
          </a:p>
          <a:p>
            <a:pPr marL="377825" marR="276860" indent="-365760">
              <a:lnSpc>
                <a:spcPts val="2110"/>
              </a:lnSpc>
              <a:spcBef>
                <a:spcPts val="515"/>
              </a:spcBef>
              <a:buClr>
                <a:srgbClr val="FF0000"/>
              </a:buClr>
              <a:buFont typeface="Wingdings"/>
              <a:buChar char=""/>
              <a:tabLst>
                <a:tab pos="377825" algn="l"/>
              </a:tabLst>
            </a:pP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Join</a:t>
            </a:r>
            <a:r>
              <a:rPr dirty="0" sz="22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us</a:t>
            </a:r>
            <a:r>
              <a:rPr dirty="0" sz="22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as</a:t>
            </a:r>
            <a:r>
              <a:rPr dirty="0" sz="22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we</a:t>
            </a:r>
            <a:r>
              <a:rPr dirty="0" sz="22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explore</a:t>
            </a:r>
            <a:r>
              <a:rPr dirty="0" sz="22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how</a:t>
            </a:r>
            <a:r>
              <a:rPr dirty="0" sz="22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this</a:t>
            </a:r>
            <a:r>
              <a:rPr dirty="0" sz="22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smart</a:t>
            </a:r>
            <a:r>
              <a:rPr dirty="0" sz="22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solution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addresses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current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limitations</a:t>
            </a:r>
            <a:r>
              <a:rPr dirty="0" sz="22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shapes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22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future</a:t>
            </a:r>
            <a:r>
              <a:rPr dirty="0" sz="22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of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energy management.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98319" y="708406"/>
            <a:ext cx="4534535" cy="154622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INTRODUCTION</a:t>
            </a:r>
          </a:p>
          <a:p>
            <a:pPr algn="ctr" marL="32384">
              <a:lnSpc>
                <a:spcPct val="100000"/>
              </a:lnSpc>
              <a:spcBef>
                <a:spcPts val="204"/>
              </a:spcBef>
            </a:pPr>
            <a:r>
              <a:rPr dirty="0" sz="5400" spc="-50">
                <a:solidFill>
                  <a:srgbClr val="E39789"/>
                </a:solidFill>
                <a:latin typeface="Wingdings"/>
                <a:cs typeface="Wingdings"/>
              </a:rPr>
              <a:t></a:t>
            </a:r>
            <a:endParaRPr sz="5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78255" y="2204085"/>
            <a:ext cx="7252970" cy="3512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7825" indent="-36512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"/>
              <a:tabLst>
                <a:tab pos="377825" algn="l"/>
              </a:tabLst>
            </a:pP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ESP32</a:t>
            </a:r>
            <a:r>
              <a:rPr dirty="0" sz="2200" spc="-4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 b="1">
                <a:solidFill>
                  <a:srgbClr val="454556"/>
                </a:solidFill>
                <a:latin typeface="Book Antiqua"/>
                <a:cs typeface="Book Antiqua"/>
              </a:rPr>
              <a:t>Microcontroller</a:t>
            </a:r>
            <a:endParaRPr sz="2200">
              <a:latin typeface="Book Antiqua"/>
              <a:cs typeface="Book Antiqua"/>
            </a:endParaRPr>
          </a:p>
          <a:p>
            <a:pPr marL="12700" marR="397510">
              <a:lnSpc>
                <a:spcPct val="80000"/>
              </a:lnSpc>
              <a:spcBef>
                <a:spcPts val="525"/>
              </a:spcBef>
            </a:pP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Serves</a:t>
            </a:r>
            <a:r>
              <a:rPr dirty="0" sz="22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as</a:t>
            </a:r>
            <a:r>
              <a:rPr dirty="0" sz="22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brain</a:t>
            </a:r>
            <a:r>
              <a:rPr dirty="0" sz="22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of</a:t>
            </a:r>
            <a:r>
              <a:rPr dirty="0" sz="2200" spc="-1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system</a:t>
            </a:r>
            <a:r>
              <a:rPr dirty="0" sz="22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with</a:t>
            </a:r>
            <a:r>
              <a:rPr dirty="0" sz="22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inbuilt</a:t>
            </a:r>
            <a:r>
              <a:rPr dirty="0" sz="22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Wi-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Fi</a:t>
            </a:r>
            <a:r>
              <a:rPr dirty="0" sz="2200" spc="-1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25">
                <a:solidFill>
                  <a:srgbClr val="454556"/>
                </a:solidFill>
                <a:latin typeface="Book Antiqua"/>
                <a:cs typeface="Book Antiqua"/>
              </a:rPr>
              <a:t>and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Bluetooth</a:t>
            </a:r>
            <a:r>
              <a:rPr dirty="0" sz="2200" spc="-8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for</a:t>
            </a:r>
            <a:r>
              <a:rPr dirty="0" sz="22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IoT</a:t>
            </a:r>
            <a:r>
              <a:rPr dirty="0" sz="2200" spc="-6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connectivity.</a:t>
            </a:r>
            <a:endParaRPr sz="2200">
              <a:latin typeface="Book Antiqua"/>
              <a:cs typeface="Book Antiqua"/>
            </a:endParaRPr>
          </a:p>
          <a:p>
            <a:pPr marL="377825" indent="-365125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"/>
              <a:tabLst>
                <a:tab pos="377825" algn="l"/>
              </a:tabLst>
            </a:pP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ACS712</a:t>
            </a:r>
            <a:r>
              <a:rPr dirty="0" sz="2200" spc="-7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Current</a:t>
            </a:r>
            <a:r>
              <a:rPr dirty="0" sz="2200" spc="-6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 b="1">
                <a:solidFill>
                  <a:srgbClr val="454556"/>
                </a:solidFill>
                <a:latin typeface="Book Antiqua"/>
                <a:cs typeface="Book Antiqua"/>
              </a:rPr>
              <a:t>Sensor</a:t>
            </a:r>
            <a:endParaRPr sz="2200">
              <a:latin typeface="Book Antiqua"/>
              <a:cs typeface="Book Antiqua"/>
            </a:endParaRPr>
          </a:p>
          <a:p>
            <a:pPr marL="12700" marR="5080">
              <a:lnSpc>
                <a:spcPct val="80000"/>
              </a:lnSpc>
              <a:spcBef>
                <a:spcPts val="530"/>
              </a:spcBef>
            </a:pP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Measures</a:t>
            </a:r>
            <a:r>
              <a:rPr dirty="0" sz="22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2200" spc="-8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current</a:t>
            </a:r>
            <a:r>
              <a:rPr dirty="0" sz="22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flowing</a:t>
            </a:r>
            <a:r>
              <a:rPr dirty="0" sz="22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through</a:t>
            </a:r>
            <a:r>
              <a:rPr dirty="0" sz="22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2200" spc="-7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circuit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using</a:t>
            </a:r>
            <a:r>
              <a:rPr dirty="0" sz="22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25">
                <a:solidFill>
                  <a:srgbClr val="454556"/>
                </a:solidFill>
                <a:latin typeface="Book Antiqua"/>
                <a:cs typeface="Book Antiqua"/>
              </a:rPr>
              <a:t>the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Hall</a:t>
            </a:r>
            <a:r>
              <a:rPr dirty="0" sz="2200" spc="-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Effect.</a:t>
            </a:r>
            <a:endParaRPr sz="2200">
              <a:latin typeface="Book Antiqua"/>
              <a:cs typeface="Book Antiqua"/>
            </a:endParaRPr>
          </a:p>
          <a:p>
            <a:pPr marL="377825" indent="-365125">
              <a:lnSpc>
                <a:spcPct val="100000"/>
              </a:lnSpc>
              <a:buClr>
                <a:srgbClr val="FF0000"/>
              </a:buClr>
              <a:buFont typeface="Wingdings"/>
              <a:buChar char=""/>
              <a:tabLst>
                <a:tab pos="377825" algn="l"/>
              </a:tabLst>
            </a:pP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ZMPT101B</a:t>
            </a:r>
            <a:r>
              <a:rPr dirty="0" sz="2200" spc="-10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Voltage</a:t>
            </a:r>
            <a:r>
              <a:rPr dirty="0" sz="2200" spc="-8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 b="1">
                <a:solidFill>
                  <a:srgbClr val="454556"/>
                </a:solidFill>
                <a:latin typeface="Book Antiqua"/>
                <a:cs typeface="Book Antiqua"/>
              </a:rPr>
              <a:t>Sensor</a:t>
            </a:r>
            <a:endParaRPr sz="2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Accurately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measures</a:t>
            </a:r>
            <a:r>
              <a:rPr dirty="0" sz="22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AC</a:t>
            </a:r>
            <a:r>
              <a:rPr dirty="0" sz="22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voltage</a:t>
            </a:r>
            <a:r>
              <a:rPr dirty="0" sz="2200" spc="-7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for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energy</a:t>
            </a:r>
            <a:r>
              <a:rPr dirty="0" sz="22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calculations.</a:t>
            </a:r>
            <a:endParaRPr sz="2200">
              <a:latin typeface="Book Antiqua"/>
              <a:cs typeface="Book Antiqua"/>
            </a:endParaRPr>
          </a:p>
          <a:p>
            <a:pPr marL="377825" indent="-365125">
              <a:lnSpc>
                <a:spcPct val="100000"/>
              </a:lnSpc>
              <a:buClr>
                <a:srgbClr val="FF0000"/>
              </a:buClr>
              <a:buFont typeface="Wingdings"/>
              <a:buChar char=""/>
              <a:tabLst>
                <a:tab pos="377825" algn="l"/>
              </a:tabLst>
            </a:pP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16x2</a:t>
            </a:r>
            <a:r>
              <a:rPr dirty="0" sz="2200" spc="-6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b="1">
                <a:solidFill>
                  <a:srgbClr val="454556"/>
                </a:solidFill>
                <a:latin typeface="Book Antiqua"/>
                <a:cs typeface="Book Antiqua"/>
              </a:rPr>
              <a:t>LCD</a:t>
            </a:r>
            <a:r>
              <a:rPr dirty="0" sz="2200" spc="-3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 b="1">
                <a:solidFill>
                  <a:srgbClr val="454556"/>
                </a:solidFill>
                <a:latin typeface="Book Antiqua"/>
                <a:cs typeface="Book Antiqua"/>
              </a:rPr>
              <a:t>Display</a:t>
            </a:r>
            <a:endParaRPr sz="2200">
              <a:latin typeface="Book Antiqua"/>
              <a:cs typeface="Book Antiqua"/>
            </a:endParaRPr>
          </a:p>
          <a:p>
            <a:pPr marL="12700" marR="523240">
              <a:lnSpc>
                <a:spcPts val="2110"/>
              </a:lnSpc>
              <a:spcBef>
                <a:spcPts val="509"/>
              </a:spcBef>
            </a:pP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Displays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voltage,</a:t>
            </a:r>
            <a:r>
              <a:rPr dirty="0" sz="22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current,</a:t>
            </a:r>
            <a:r>
              <a:rPr dirty="0" sz="22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power,</a:t>
            </a:r>
            <a:r>
              <a:rPr dirty="0" sz="22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22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>
                <a:solidFill>
                  <a:srgbClr val="454556"/>
                </a:solidFill>
                <a:latin typeface="Book Antiqua"/>
                <a:cs typeface="Book Antiqua"/>
              </a:rPr>
              <a:t>energy</a:t>
            </a:r>
            <a:r>
              <a:rPr dirty="0" sz="22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200" spc="-10">
                <a:solidFill>
                  <a:srgbClr val="454556"/>
                </a:solidFill>
                <a:latin typeface="Book Antiqua"/>
                <a:cs typeface="Book Antiqua"/>
              </a:rPr>
              <a:t>readings locally.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6626" y="708406"/>
            <a:ext cx="5719445" cy="154622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COMPONENTS</a:t>
            </a:r>
            <a:r>
              <a:rPr dirty="0" spc="-210"/>
              <a:t> </a:t>
            </a:r>
            <a:r>
              <a:rPr dirty="0" spc="-20"/>
              <a:t>USED</a:t>
            </a:r>
          </a:p>
          <a:p>
            <a:pPr algn="ctr" marL="31750">
              <a:lnSpc>
                <a:spcPct val="100000"/>
              </a:lnSpc>
              <a:spcBef>
                <a:spcPts val="204"/>
              </a:spcBef>
            </a:pPr>
            <a:r>
              <a:rPr dirty="0" sz="5400" spc="-50">
                <a:solidFill>
                  <a:srgbClr val="E39789"/>
                </a:solidFill>
                <a:latin typeface="Wingdings"/>
                <a:cs typeface="Wingdings"/>
              </a:rPr>
              <a:t></a:t>
            </a:r>
            <a:endParaRPr sz="5400">
              <a:latin typeface="Wingdings"/>
              <a:cs typeface="Wingding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677911" y="2516123"/>
            <a:ext cx="1466215" cy="1126490"/>
            <a:chOff x="7677911" y="2516123"/>
            <a:chExt cx="1466215" cy="112649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77911" y="2516123"/>
              <a:ext cx="1466088" cy="112623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92084" y="2630411"/>
              <a:ext cx="1241653" cy="89752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787385" y="2625585"/>
              <a:ext cx="1251585" cy="907415"/>
            </a:xfrm>
            <a:custGeom>
              <a:avLst/>
              <a:gdLst/>
              <a:ahLst/>
              <a:cxnLst/>
              <a:rect l="l" t="t" r="r" b="b"/>
              <a:pathLst>
                <a:path w="1251584" h="907414">
                  <a:moveTo>
                    <a:pt x="0" y="907046"/>
                  </a:moveTo>
                  <a:lnTo>
                    <a:pt x="1251178" y="907046"/>
                  </a:lnTo>
                  <a:lnTo>
                    <a:pt x="1251178" y="0"/>
                  </a:lnTo>
                  <a:lnTo>
                    <a:pt x="0" y="0"/>
                  </a:lnTo>
                  <a:lnTo>
                    <a:pt x="0" y="907046"/>
                  </a:lnTo>
                  <a:close/>
                </a:path>
              </a:pathLst>
            </a:custGeom>
            <a:ln w="9525">
              <a:solidFill>
                <a:srgbClr val="29293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7706868" y="3936491"/>
            <a:ext cx="1437640" cy="1443355"/>
            <a:chOff x="7706868" y="3936491"/>
            <a:chExt cx="1437640" cy="1443355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32776" y="3962399"/>
              <a:ext cx="1411224" cy="141732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06868" y="3936491"/>
              <a:ext cx="1434083" cy="141732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12405" y="4041495"/>
              <a:ext cx="1223213" cy="1207033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7687056" y="5436108"/>
            <a:ext cx="1424940" cy="1396365"/>
            <a:chOff x="7687056" y="5436108"/>
            <a:chExt cx="1424940" cy="1396365"/>
          </a:xfrm>
        </p:grpSpPr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12964" y="5460492"/>
              <a:ext cx="1399031" cy="137160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87056" y="5436108"/>
              <a:ext cx="1399031" cy="137007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92085" y="5540591"/>
              <a:ext cx="1189151" cy="11607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78255" y="2210181"/>
            <a:ext cx="7482840" cy="3684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77825" indent="-36512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Wingdings"/>
              <a:buChar char=""/>
              <a:tabLst>
                <a:tab pos="377825" algn="l"/>
              </a:tabLst>
            </a:pPr>
            <a:r>
              <a:rPr dirty="0" sz="2000" b="1">
                <a:solidFill>
                  <a:srgbClr val="454556"/>
                </a:solidFill>
                <a:latin typeface="Book Antiqua"/>
                <a:cs typeface="Book Antiqua"/>
              </a:rPr>
              <a:t>15-Watt</a:t>
            </a:r>
            <a:r>
              <a:rPr dirty="0" sz="2000" spc="-4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 spc="-20" b="1">
                <a:solidFill>
                  <a:srgbClr val="454556"/>
                </a:solidFill>
                <a:latin typeface="Book Antiqua"/>
                <a:cs typeface="Book Antiqua"/>
              </a:rPr>
              <a:t>Bulb</a:t>
            </a:r>
            <a:endParaRPr sz="20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Acts</a:t>
            </a:r>
            <a:r>
              <a:rPr dirty="0" sz="20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as</a:t>
            </a:r>
            <a:r>
              <a:rPr dirty="0" sz="2000" spc="-2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2000" spc="-1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load</a:t>
            </a:r>
            <a:r>
              <a:rPr dirty="0" sz="20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for</a:t>
            </a:r>
            <a:r>
              <a:rPr dirty="0" sz="20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testing</a:t>
            </a:r>
            <a:r>
              <a:rPr dirty="0" sz="2000" spc="-1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energy</a:t>
            </a:r>
            <a:r>
              <a:rPr dirty="0" sz="20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 spc="-10">
                <a:solidFill>
                  <a:srgbClr val="454556"/>
                </a:solidFill>
                <a:latin typeface="Book Antiqua"/>
                <a:cs typeface="Book Antiqua"/>
              </a:rPr>
              <a:t>consumption.</a:t>
            </a:r>
            <a:endParaRPr sz="2000">
              <a:latin typeface="Book Antiqua"/>
              <a:cs typeface="Book Antiqua"/>
            </a:endParaRPr>
          </a:p>
          <a:p>
            <a:pPr marL="377825" indent="-365125">
              <a:lnSpc>
                <a:spcPct val="100000"/>
              </a:lnSpc>
              <a:buClr>
                <a:srgbClr val="FF0000"/>
              </a:buClr>
              <a:buFont typeface="Wingdings"/>
              <a:buChar char=""/>
              <a:tabLst>
                <a:tab pos="377825" algn="l"/>
              </a:tabLst>
            </a:pPr>
            <a:r>
              <a:rPr dirty="0" sz="2000" b="1">
                <a:solidFill>
                  <a:srgbClr val="454556"/>
                </a:solidFill>
                <a:latin typeface="Book Antiqua"/>
                <a:cs typeface="Book Antiqua"/>
              </a:rPr>
              <a:t>Cloud</a:t>
            </a:r>
            <a:r>
              <a:rPr dirty="0" sz="2000" spc="-2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 b="1">
                <a:solidFill>
                  <a:srgbClr val="454556"/>
                </a:solidFill>
                <a:latin typeface="Book Antiqua"/>
                <a:cs typeface="Book Antiqua"/>
              </a:rPr>
              <a:t>Platform</a:t>
            </a:r>
            <a:r>
              <a:rPr dirty="0" sz="2000" spc="-4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 b="1">
                <a:solidFill>
                  <a:srgbClr val="454556"/>
                </a:solidFill>
                <a:latin typeface="Book Antiqua"/>
                <a:cs typeface="Book Antiqua"/>
              </a:rPr>
              <a:t>and Blynk</a:t>
            </a:r>
            <a:r>
              <a:rPr dirty="0" sz="2000" spc="-1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 spc="-25" b="1">
                <a:solidFill>
                  <a:srgbClr val="454556"/>
                </a:solidFill>
                <a:latin typeface="Book Antiqua"/>
                <a:cs typeface="Book Antiqua"/>
              </a:rPr>
              <a:t>App</a:t>
            </a:r>
            <a:endParaRPr sz="20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Stores</a:t>
            </a:r>
            <a:r>
              <a:rPr dirty="0" sz="20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2000" spc="-1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visualizes</a:t>
            </a:r>
            <a:r>
              <a:rPr dirty="0" sz="20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real-time</a:t>
            </a:r>
            <a:r>
              <a:rPr dirty="0" sz="20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energy</a:t>
            </a:r>
            <a:r>
              <a:rPr dirty="0" sz="2000" spc="-2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data</a:t>
            </a:r>
            <a:r>
              <a:rPr dirty="0" sz="20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for</a:t>
            </a:r>
            <a:r>
              <a:rPr dirty="0" sz="20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remote</a:t>
            </a:r>
            <a:r>
              <a:rPr dirty="0" sz="2000" spc="-1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 spc="-10">
                <a:solidFill>
                  <a:srgbClr val="454556"/>
                </a:solidFill>
                <a:latin typeface="Book Antiqua"/>
                <a:cs typeface="Book Antiqua"/>
              </a:rPr>
              <a:t>monitoring.</a:t>
            </a:r>
            <a:endParaRPr sz="2000">
              <a:latin typeface="Book Antiqua"/>
              <a:cs typeface="Book Antiqua"/>
            </a:endParaRPr>
          </a:p>
          <a:p>
            <a:pPr marL="377825" indent="-365125">
              <a:lnSpc>
                <a:spcPct val="100000"/>
              </a:lnSpc>
              <a:buClr>
                <a:srgbClr val="FF0000"/>
              </a:buClr>
              <a:buFont typeface="Wingdings"/>
              <a:buChar char=""/>
              <a:tabLst>
                <a:tab pos="377825" algn="l"/>
              </a:tabLst>
            </a:pPr>
            <a:r>
              <a:rPr dirty="0" sz="2000" b="1">
                <a:solidFill>
                  <a:srgbClr val="454556"/>
                </a:solidFill>
                <a:latin typeface="Book Antiqua"/>
                <a:cs typeface="Book Antiqua"/>
              </a:rPr>
              <a:t>Arduino</a:t>
            </a:r>
            <a:r>
              <a:rPr dirty="0" sz="2000" spc="-4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 spc="-25" b="1">
                <a:solidFill>
                  <a:srgbClr val="454556"/>
                </a:solidFill>
                <a:latin typeface="Book Antiqua"/>
                <a:cs typeface="Book Antiqua"/>
              </a:rPr>
              <a:t>IDE</a:t>
            </a:r>
            <a:endParaRPr sz="20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Used</a:t>
            </a:r>
            <a:r>
              <a:rPr dirty="0" sz="20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for</a:t>
            </a:r>
            <a:r>
              <a:rPr dirty="0" sz="20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programming</a:t>
            </a:r>
            <a:r>
              <a:rPr dirty="0" sz="20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2000" spc="-2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ESP32</a:t>
            </a:r>
            <a:r>
              <a:rPr dirty="0" sz="20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2000" spc="-1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running</a:t>
            </a:r>
            <a:r>
              <a:rPr dirty="0" sz="20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2000" spc="-2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 spc="-10">
                <a:solidFill>
                  <a:srgbClr val="454556"/>
                </a:solidFill>
                <a:latin typeface="Book Antiqua"/>
                <a:cs typeface="Book Antiqua"/>
              </a:rPr>
              <a:t>system.</a:t>
            </a:r>
            <a:endParaRPr sz="2000">
              <a:latin typeface="Book Antiqua"/>
              <a:cs typeface="Book Antiqua"/>
            </a:endParaRPr>
          </a:p>
          <a:p>
            <a:pPr marL="377825" indent="-365125">
              <a:lnSpc>
                <a:spcPct val="100000"/>
              </a:lnSpc>
              <a:buClr>
                <a:srgbClr val="FF0000"/>
              </a:buClr>
              <a:buFont typeface="Wingdings"/>
              <a:buChar char=""/>
              <a:tabLst>
                <a:tab pos="377825" algn="l"/>
              </a:tabLst>
            </a:pPr>
            <a:r>
              <a:rPr dirty="0" sz="2000" b="1">
                <a:solidFill>
                  <a:srgbClr val="454556"/>
                </a:solidFill>
                <a:latin typeface="Book Antiqua"/>
                <a:cs typeface="Book Antiqua"/>
              </a:rPr>
              <a:t>Jumper</a:t>
            </a:r>
            <a:r>
              <a:rPr dirty="0" sz="2000" spc="-4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 spc="-10" b="1">
                <a:solidFill>
                  <a:srgbClr val="454556"/>
                </a:solidFill>
                <a:latin typeface="Book Antiqua"/>
                <a:cs typeface="Book Antiqua"/>
              </a:rPr>
              <a:t>Wires</a:t>
            </a:r>
            <a:endParaRPr sz="20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Facilitates</a:t>
            </a:r>
            <a:r>
              <a:rPr dirty="0" sz="20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20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connection</a:t>
            </a:r>
            <a:r>
              <a:rPr dirty="0" sz="20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of</a:t>
            </a:r>
            <a:r>
              <a:rPr dirty="0" sz="20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components</a:t>
            </a:r>
            <a:r>
              <a:rPr dirty="0" sz="20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in</a:t>
            </a:r>
            <a:r>
              <a:rPr dirty="0" sz="2000" spc="-2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2000" spc="-2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 spc="-10">
                <a:solidFill>
                  <a:srgbClr val="454556"/>
                </a:solidFill>
                <a:latin typeface="Book Antiqua"/>
                <a:cs typeface="Book Antiqua"/>
              </a:rPr>
              <a:t>circuit.</a:t>
            </a:r>
            <a:endParaRPr sz="2000">
              <a:latin typeface="Book Antiqua"/>
              <a:cs typeface="Book Antiqua"/>
            </a:endParaRPr>
          </a:p>
          <a:p>
            <a:pPr marL="377825" indent="-365125">
              <a:lnSpc>
                <a:spcPct val="100000"/>
              </a:lnSpc>
              <a:buClr>
                <a:srgbClr val="FF0000"/>
              </a:buClr>
              <a:buFont typeface="Wingdings"/>
              <a:buChar char=""/>
              <a:tabLst>
                <a:tab pos="377825" algn="l"/>
              </a:tabLst>
            </a:pPr>
            <a:r>
              <a:rPr dirty="0" sz="2000" b="1">
                <a:solidFill>
                  <a:srgbClr val="454556"/>
                </a:solidFill>
                <a:latin typeface="Book Antiqua"/>
                <a:cs typeface="Book Antiqua"/>
              </a:rPr>
              <a:t>Power</a:t>
            </a:r>
            <a:r>
              <a:rPr dirty="0" sz="2000" spc="-4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 spc="-10" b="1">
                <a:solidFill>
                  <a:srgbClr val="454556"/>
                </a:solidFill>
                <a:latin typeface="Book Antiqua"/>
                <a:cs typeface="Book Antiqua"/>
              </a:rPr>
              <a:t>Supply</a:t>
            </a:r>
            <a:endParaRPr sz="20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Provides</a:t>
            </a:r>
            <a:r>
              <a:rPr dirty="0" sz="20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2000" spc="-1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necessary</a:t>
            </a:r>
            <a:r>
              <a:rPr dirty="0" sz="20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operating</a:t>
            </a:r>
            <a:r>
              <a:rPr dirty="0" sz="20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voltage</a:t>
            </a:r>
            <a:r>
              <a:rPr dirty="0" sz="20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for</a:t>
            </a:r>
            <a:r>
              <a:rPr dirty="0" sz="20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2000" spc="-1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 spc="-10">
                <a:solidFill>
                  <a:srgbClr val="454556"/>
                </a:solidFill>
                <a:latin typeface="Book Antiqua"/>
                <a:cs typeface="Book Antiqua"/>
              </a:rPr>
              <a:t>circuit.</a:t>
            </a:r>
            <a:endParaRPr sz="2000">
              <a:latin typeface="Book Antiqua"/>
              <a:cs typeface="Book Antiqua"/>
            </a:endParaRPr>
          </a:p>
          <a:p>
            <a:pPr marL="377825" indent="-365125">
              <a:lnSpc>
                <a:spcPct val="100000"/>
              </a:lnSpc>
              <a:buClr>
                <a:srgbClr val="FF0000"/>
              </a:buClr>
              <a:buFont typeface="Wingdings"/>
              <a:buChar char=""/>
              <a:tabLst>
                <a:tab pos="377825" algn="l"/>
              </a:tabLst>
            </a:pPr>
            <a:r>
              <a:rPr dirty="0" sz="2000" spc="-10" b="1">
                <a:solidFill>
                  <a:srgbClr val="454556"/>
                </a:solidFill>
                <a:latin typeface="Book Antiqua"/>
                <a:cs typeface="Book Antiqua"/>
              </a:rPr>
              <a:t>Breadboard</a:t>
            </a:r>
            <a:endParaRPr sz="20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Used</a:t>
            </a:r>
            <a:r>
              <a:rPr dirty="0" sz="20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for</a:t>
            </a:r>
            <a:r>
              <a:rPr dirty="0" sz="20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prototyping</a:t>
            </a:r>
            <a:r>
              <a:rPr dirty="0" sz="20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2000" spc="-2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 spc="-10">
                <a:solidFill>
                  <a:srgbClr val="454556"/>
                </a:solidFill>
                <a:latin typeface="Book Antiqua"/>
                <a:cs typeface="Book Antiqua"/>
              </a:rPr>
              <a:t>assembling</a:t>
            </a:r>
            <a:r>
              <a:rPr dirty="0" sz="2000" spc="-2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20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2000" spc="-10">
                <a:solidFill>
                  <a:srgbClr val="454556"/>
                </a:solidFill>
                <a:latin typeface="Book Antiqua"/>
                <a:cs typeface="Book Antiqua"/>
              </a:rPr>
              <a:t> circuit.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6626" y="708406"/>
            <a:ext cx="5719445" cy="154622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COMPONENTS</a:t>
            </a:r>
            <a:r>
              <a:rPr dirty="0" spc="-210"/>
              <a:t> </a:t>
            </a:r>
            <a:r>
              <a:rPr dirty="0" spc="-20"/>
              <a:t>USED</a:t>
            </a:r>
          </a:p>
          <a:p>
            <a:pPr algn="ctr" marL="31750">
              <a:lnSpc>
                <a:spcPct val="100000"/>
              </a:lnSpc>
              <a:spcBef>
                <a:spcPts val="204"/>
              </a:spcBef>
            </a:pPr>
            <a:r>
              <a:rPr dirty="0" sz="5400" spc="-50">
                <a:solidFill>
                  <a:srgbClr val="E39789"/>
                </a:solidFill>
                <a:latin typeface="Wingdings"/>
                <a:cs typeface="Wingdings"/>
              </a:rPr>
              <a:t></a:t>
            </a:r>
            <a:endParaRPr sz="5400">
              <a:latin typeface="Wingdings"/>
              <a:cs typeface="Wingding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563611" y="1883664"/>
            <a:ext cx="1485900" cy="1460500"/>
            <a:chOff x="7563611" y="1883664"/>
            <a:chExt cx="1485900" cy="14605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7995" y="1909572"/>
              <a:ext cx="1461516" cy="143408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63611" y="1883664"/>
              <a:ext cx="1459992" cy="143408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68386" y="1988832"/>
              <a:ext cx="1250848" cy="1224140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7624571" y="4404359"/>
            <a:ext cx="1424940" cy="1422400"/>
            <a:chOff x="7624571" y="4404359"/>
            <a:chExt cx="1424940" cy="1422400"/>
          </a:xfrm>
        </p:grpSpPr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0479" y="4428743"/>
              <a:ext cx="1399031" cy="1397508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4571" y="4404359"/>
              <a:ext cx="1399031" cy="1397508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29854" y="4509122"/>
              <a:ext cx="1189316" cy="11870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78255" y="2214752"/>
            <a:ext cx="7501255" cy="3731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7825" indent="-365125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"/>
              <a:tabLst>
                <a:tab pos="377825" algn="l"/>
              </a:tabLst>
            </a:pPr>
            <a:r>
              <a:rPr dirty="0" sz="1900" b="1">
                <a:solidFill>
                  <a:srgbClr val="454556"/>
                </a:solidFill>
                <a:latin typeface="Book Antiqua"/>
                <a:cs typeface="Book Antiqua"/>
              </a:rPr>
              <a:t>Data</a:t>
            </a:r>
            <a:r>
              <a:rPr dirty="0" sz="1900" spc="-4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 spc="-10" b="1">
                <a:solidFill>
                  <a:srgbClr val="454556"/>
                </a:solidFill>
                <a:latin typeface="Book Antiqua"/>
                <a:cs typeface="Book Antiqua"/>
              </a:rPr>
              <a:t>Collection:</a:t>
            </a:r>
            <a:endParaRPr sz="1900">
              <a:latin typeface="Book Antiqua"/>
              <a:cs typeface="Book Antiqua"/>
            </a:endParaRPr>
          </a:p>
          <a:p>
            <a:pPr marL="12700" marR="5080">
              <a:lnSpc>
                <a:spcPts val="1820"/>
              </a:lnSpc>
              <a:spcBef>
                <a:spcPts val="445"/>
              </a:spcBef>
            </a:pP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19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 b="1">
                <a:solidFill>
                  <a:srgbClr val="454556"/>
                </a:solidFill>
                <a:latin typeface="Book Antiqua"/>
                <a:cs typeface="Book Antiqua"/>
              </a:rPr>
              <a:t>ACS712</a:t>
            </a:r>
            <a:r>
              <a:rPr dirty="0" sz="1900" spc="-4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 b="1">
                <a:solidFill>
                  <a:srgbClr val="454556"/>
                </a:solidFill>
                <a:latin typeface="Book Antiqua"/>
                <a:cs typeface="Book Antiqua"/>
              </a:rPr>
              <a:t>current</a:t>
            </a:r>
            <a:r>
              <a:rPr dirty="0" sz="1900" spc="-4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 b="1">
                <a:solidFill>
                  <a:srgbClr val="454556"/>
                </a:solidFill>
                <a:latin typeface="Book Antiqua"/>
                <a:cs typeface="Book Antiqua"/>
              </a:rPr>
              <a:t>sensor</a:t>
            </a:r>
            <a:r>
              <a:rPr dirty="0" sz="1900" spc="-4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measures</a:t>
            </a:r>
            <a:r>
              <a:rPr dirty="0" sz="19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19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current,</a:t>
            </a:r>
            <a:r>
              <a:rPr dirty="0" sz="19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19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19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 spc="-10" b="1">
                <a:solidFill>
                  <a:srgbClr val="454556"/>
                </a:solidFill>
                <a:latin typeface="Book Antiqua"/>
                <a:cs typeface="Book Antiqua"/>
              </a:rPr>
              <a:t>ZMPT101B </a:t>
            </a:r>
            <a:r>
              <a:rPr dirty="0" sz="1900" b="1">
                <a:solidFill>
                  <a:srgbClr val="454556"/>
                </a:solidFill>
                <a:latin typeface="Book Antiqua"/>
                <a:cs typeface="Book Antiqua"/>
              </a:rPr>
              <a:t>voltage</a:t>
            </a:r>
            <a:r>
              <a:rPr dirty="0" sz="1900" spc="-4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 b="1">
                <a:solidFill>
                  <a:srgbClr val="454556"/>
                </a:solidFill>
                <a:latin typeface="Book Antiqua"/>
                <a:cs typeface="Book Antiqua"/>
              </a:rPr>
              <a:t>sensor</a:t>
            </a:r>
            <a:r>
              <a:rPr dirty="0" sz="1900" spc="-4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measures</a:t>
            </a:r>
            <a:r>
              <a:rPr dirty="0" sz="19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19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voltage</a:t>
            </a:r>
            <a:r>
              <a:rPr dirty="0" sz="19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from</a:t>
            </a:r>
            <a:r>
              <a:rPr dirty="0" sz="19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1900" spc="-6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connected</a:t>
            </a:r>
            <a:r>
              <a:rPr dirty="0" sz="19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 spc="-10">
                <a:solidFill>
                  <a:srgbClr val="454556"/>
                </a:solidFill>
                <a:latin typeface="Book Antiqua"/>
                <a:cs typeface="Book Antiqua"/>
              </a:rPr>
              <a:t>load.</a:t>
            </a:r>
            <a:endParaRPr sz="1900">
              <a:latin typeface="Book Antiqua"/>
              <a:cs typeface="Book Antiqua"/>
            </a:endParaRPr>
          </a:p>
          <a:p>
            <a:pPr marL="377825" indent="-365125">
              <a:lnSpc>
                <a:spcPct val="100000"/>
              </a:lnSpc>
              <a:spcBef>
                <a:spcPts val="20"/>
              </a:spcBef>
              <a:buClr>
                <a:srgbClr val="FF0000"/>
              </a:buClr>
              <a:buFont typeface="Wingdings"/>
              <a:buChar char=""/>
              <a:tabLst>
                <a:tab pos="377825" algn="l"/>
              </a:tabLst>
            </a:pPr>
            <a:r>
              <a:rPr dirty="0" sz="1900" b="1">
                <a:solidFill>
                  <a:srgbClr val="454556"/>
                </a:solidFill>
                <a:latin typeface="Book Antiqua"/>
                <a:cs typeface="Book Antiqua"/>
              </a:rPr>
              <a:t>Data</a:t>
            </a:r>
            <a:r>
              <a:rPr dirty="0" sz="1900" spc="-4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 spc="-10" b="1">
                <a:solidFill>
                  <a:srgbClr val="454556"/>
                </a:solidFill>
                <a:latin typeface="Book Antiqua"/>
                <a:cs typeface="Book Antiqua"/>
              </a:rPr>
              <a:t>Processing:</a:t>
            </a:r>
            <a:endParaRPr sz="1900">
              <a:latin typeface="Book Antiqua"/>
              <a:cs typeface="Book Antiqua"/>
            </a:endParaRPr>
          </a:p>
          <a:p>
            <a:pPr marL="12700" marR="591820">
              <a:lnSpc>
                <a:spcPts val="1820"/>
              </a:lnSpc>
              <a:spcBef>
                <a:spcPts val="445"/>
              </a:spcBef>
            </a:pP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19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measured</a:t>
            </a:r>
            <a:r>
              <a:rPr dirty="0" sz="19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voltage</a:t>
            </a:r>
            <a:r>
              <a:rPr dirty="0" sz="19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19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current</a:t>
            </a:r>
            <a:r>
              <a:rPr dirty="0" sz="19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values</a:t>
            </a:r>
            <a:r>
              <a:rPr dirty="0" sz="19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are</a:t>
            </a:r>
            <a:r>
              <a:rPr dirty="0" sz="19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sent</a:t>
            </a:r>
            <a:r>
              <a:rPr dirty="0" sz="19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to</a:t>
            </a:r>
            <a:r>
              <a:rPr dirty="0" sz="19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19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 spc="-10" b="1">
                <a:solidFill>
                  <a:srgbClr val="454556"/>
                </a:solidFill>
                <a:latin typeface="Book Antiqua"/>
                <a:cs typeface="Book Antiqua"/>
              </a:rPr>
              <a:t>ESP32 microcontroller</a:t>
            </a:r>
            <a:r>
              <a:rPr dirty="0" sz="1900" spc="-10">
                <a:solidFill>
                  <a:srgbClr val="454556"/>
                </a:solidFill>
                <a:latin typeface="Book Antiqua"/>
                <a:cs typeface="Book Antiqua"/>
              </a:rPr>
              <a:t>,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 which</a:t>
            </a:r>
            <a:r>
              <a:rPr dirty="0" sz="19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calculates</a:t>
            </a:r>
            <a:r>
              <a:rPr dirty="0" sz="19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power</a:t>
            </a:r>
            <a:r>
              <a:rPr dirty="0" sz="19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(P=V×I</a:t>
            </a:r>
            <a:r>
              <a:rPr dirty="0" sz="19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*pf)</a:t>
            </a:r>
            <a:r>
              <a:rPr dirty="0" sz="19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19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 spc="-10">
                <a:solidFill>
                  <a:srgbClr val="454556"/>
                </a:solidFill>
                <a:latin typeface="Book Antiqua"/>
                <a:cs typeface="Book Antiqua"/>
              </a:rPr>
              <a:t>energy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consumption</a:t>
            </a:r>
            <a:r>
              <a:rPr dirty="0" sz="1900" spc="-9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 spc="-10">
                <a:solidFill>
                  <a:srgbClr val="454556"/>
                </a:solidFill>
                <a:latin typeface="Book Antiqua"/>
                <a:cs typeface="Book Antiqua"/>
              </a:rPr>
              <a:t>(E=P×t).</a:t>
            </a:r>
            <a:endParaRPr sz="1900">
              <a:latin typeface="Book Antiqua"/>
              <a:cs typeface="Book Antiqua"/>
            </a:endParaRPr>
          </a:p>
          <a:p>
            <a:pPr marL="377825" indent="-365125"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Font typeface="Wingdings"/>
              <a:buChar char=""/>
              <a:tabLst>
                <a:tab pos="377825" algn="l"/>
              </a:tabLst>
            </a:pPr>
            <a:r>
              <a:rPr dirty="0" sz="1900" b="1">
                <a:solidFill>
                  <a:srgbClr val="454556"/>
                </a:solidFill>
                <a:latin typeface="Book Antiqua"/>
                <a:cs typeface="Book Antiqua"/>
              </a:rPr>
              <a:t>Data</a:t>
            </a:r>
            <a:r>
              <a:rPr dirty="0" sz="1900" spc="-4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 spc="-10" b="1">
                <a:solidFill>
                  <a:srgbClr val="454556"/>
                </a:solidFill>
                <a:latin typeface="Book Antiqua"/>
                <a:cs typeface="Book Antiqua"/>
              </a:rPr>
              <a:t>Display:</a:t>
            </a:r>
            <a:endParaRPr sz="1900">
              <a:latin typeface="Book Antiqua"/>
              <a:cs typeface="Book Antiqua"/>
            </a:endParaRPr>
          </a:p>
          <a:p>
            <a:pPr algn="just" marL="12700" marR="1032510">
              <a:lnSpc>
                <a:spcPts val="1830"/>
              </a:lnSpc>
              <a:spcBef>
                <a:spcPts val="434"/>
              </a:spcBef>
            </a:pP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1900" spc="-6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calculated</a:t>
            </a:r>
            <a:r>
              <a:rPr dirty="0" sz="19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values</a:t>
            </a:r>
            <a:r>
              <a:rPr dirty="0" sz="19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of</a:t>
            </a:r>
            <a:r>
              <a:rPr dirty="0" sz="1900" spc="-5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voltage,</a:t>
            </a:r>
            <a:r>
              <a:rPr dirty="0" sz="19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current,</a:t>
            </a:r>
            <a:r>
              <a:rPr dirty="0" sz="19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power,</a:t>
            </a:r>
            <a:r>
              <a:rPr dirty="0" sz="1900" spc="-5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and</a:t>
            </a:r>
            <a:r>
              <a:rPr dirty="0" sz="1900" spc="-6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 spc="-10">
                <a:solidFill>
                  <a:srgbClr val="454556"/>
                </a:solidFill>
                <a:latin typeface="Book Antiqua"/>
                <a:cs typeface="Book Antiqua"/>
              </a:rPr>
              <a:t>energy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consumption</a:t>
            </a:r>
            <a:r>
              <a:rPr dirty="0" sz="19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are</a:t>
            </a:r>
            <a:r>
              <a:rPr dirty="0" sz="19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displayed</a:t>
            </a:r>
            <a:r>
              <a:rPr dirty="0" sz="19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on</a:t>
            </a:r>
            <a:r>
              <a:rPr dirty="0" sz="19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19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 b="1">
                <a:solidFill>
                  <a:srgbClr val="454556"/>
                </a:solidFill>
                <a:latin typeface="Book Antiqua"/>
                <a:cs typeface="Book Antiqua"/>
              </a:rPr>
              <a:t>16x2</a:t>
            </a:r>
            <a:r>
              <a:rPr dirty="0" sz="1900" spc="-4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 b="1">
                <a:solidFill>
                  <a:srgbClr val="454556"/>
                </a:solidFill>
                <a:latin typeface="Book Antiqua"/>
                <a:cs typeface="Book Antiqua"/>
              </a:rPr>
              <a:t>LCD</a:t>
            </a:r>
            <a:r>
              <a:rPr dirty="0" sz="1900" spc="-2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 b="1">
                <a:solidFill>
                  <a:srgbClr val="454556"/>
                </a:solidFill>
                <a:latin typeface="Book Antiqua"/>
                <a:cs typeface="Book Antiqua"/>
              </a:rPr>
              <a:t>screen</a:t>
            </a:r>
            <a:r>
              <a:rPr dirty="0" sz="1900" spc="-4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for</a:t>
            </a:r>
            <a:r>
              <a:rPr dirty="0" sz="19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 spc="-10">
                <a:solidFill>
                  <a:srgbClr val="454556"/>
                </a:solidFill>
                <a:latin typeface="Book Antiqua"/>
                <a:cs typeface="Book Antiqua"/>
              </a:rPr>
              <a:t>local monitoring.</a:t>
            </a:r>
            <a:endParaRPr sz="1900">
              <a:latin typeface="Book Antiqua"/>
              <a:cs typeface="Book Antiqua"/>
            </a:endParaRPr>
          </a:p>
          <a:p>
            <a:pPr algn="just" marL="377825" indent="-365125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"/>
              <a:tabLst>
                <a:tab pos="377825" algn="l"/>
              </a:tabLst>
            </a:pPr>
            <a:r>
              <a:rPr dirty="0" sz="1900" b="1">
                <a:solidFill>
                  <a:srgbClr val="454556"/>
                </a:solidFill>
                <a:latin typeface="Book Antiqua"/>
                <a:cs typeface="Book Antiqua"/>
              </a:rPr>
              <a:t>Data</a:t>
            </a:r>
            <a:r>
              <a:rPr dirty="0" sz="1900" spc="-40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 spc="-10" b="1">
                <a:solidFill>
                  <a:srgbClr val="454556"/>
                </a:solidFill>
                <a:latin typeface="Book Antiqua"/>
                <a:cs typeface="Book Antiqua"/>
              </a:rPr>
              <a:t>Transmission:</a:t>
            </a:r>
            <a:endParaRPr sz="1900">
              <a:latin typeface="Book Antiqua"/>
              <a:cs typeface="Book Antiqua"/>
            </a:endParaRPr>
          </a:p>
          <a:p>
            <a:pPr algn="just" marL="12700" marR="72390">
              <a:lnSpc>
                <a:spcPts val="1820"/>
              </a:lnSpc>
              <a:spcBef>
                <a:spcPts val="445"/>
              </a:spcBef>
            </a:pP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Using</a:t>
            </a:r>
            <a:r>
              <a:rPr dirty="0" sz="19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19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ESP32’s</a:t>
            </a:r>
            <a:r>
              <a:rPr dirty="0" sz="19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 spc="-10" b="1">
                <a:solidFill>
                  <a:srgbClr val="454556"/>
                </a:solidFill>
                <a:latin typeface="Book Antiqua"/>
                <a:cs typeface="Book Antiqua"/>
              </a:rPr>
              <a:t>Wi-</a:t>
            </a:r>
            <a:r>
              <a:rPr dirty="0" sz="1900" b="1">
                <a:solidFill>
                  <a:srgbClr val="454556"/>
                </a:solidFill>
                <a:latin typeface="Book Antiqua"/>
                <a:cs typeface="Book Antiqua"/>
              </a:rPr>
              <a:t>Fi</a:t>
            </a:r>
            <a:r>
              <a:rPr dirty="0" sz="1900" spc="-25" b="1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 b="1">
                <a:solidFill>
                  <a:srgbClr val="454556"/>
                </a:solidFill>
                <a:latin typeface="Book Antiqua"/>
                <a:cs typeface="Book Antiqua"/>
              </a:rPr>
              <a:t>capability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,</a:t>
            </a:r>
            <a:r>
              <a:rPr dirty="0" sz="19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the</a:t>
            </a:r>
            <a:r>
              <a:rPr dirty="0" sz="1900" spc="-4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data</a:t>
            </a:r>
            <a:r>
              <a:rPr dirty="0" sz="1900" spc="-3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is</a:t>
            </a:r>
            <a:r>
              <a:rPr dirty="0" sz="1900" spc="-4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transmitted</a:t>
            </a:r>
            <a:r>
              <a:rPr dirty="0" sz="1900" spc="-30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to</a:t>
            </a:r>
            <a:r>
              <a:rPr dirty="0" sz="19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>
                <a:solidFill>
                  <a:srgbClr val="454556"/>
                </a:solidFill>
                <a:latin typeface="Book Antiqua"/>
                <a:cs typeface="Book Antiqua"/>
              </a:rPr>
              <a:t>a</a:t>
            </a:r>
            <a:r>
              <a:rPr dirty="0" sz="1900" spc="-25">
                <a:solidFill>
                  <a:srgbClr val="454556"/>
                </a:solidFill>
                <a:latin typeface="Book Antiqua"/>
                <a:cs typeface="Book Antiqua"/>
              </a:rPr>
              <a:t> </a:t>
            </a:r>
            <a:r>
              <a:rPr dirty="0" sz="1900" spc="-10" b="1">
                <a:solidFill>
                  <a:srgbClr val="454556"/>
                </a:solidFill>
                <a:latin typeface="Book Antiqua"/>
                <a:cs typeface="Book Antiqua"/>
              </a:rPr>
              <a:t>cloud server</a:t>
            </a:r>
            <a:r>
              <a:rPr dirty="0" sz="1900" spc="-10">
                <a:solidFill>
                  <a:srgbClr val="454556"/>
                </a:solidFill>
                <a:latin typeface="Book Antiqua"/>
                <a:cs typeface="Book Antiqua"/>
              </a:rPr>
              <a:t>.</a:t>
            </a:r>
            <a:endParaRPr sz="19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8005" y="708406"/>
            <a:ext cx="6495415" cy="154622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WORKING</a:t>
            </a:r>
            <a:r>
              <a:rPr dirty="0" spc="-260"/>
              <a:t> </a:t>
            </a:r>
            <a:r>
              <a:rPr dirty="0" spc="-10"/>
              <a:t>PROCEDURE</a:t>
            </a:r>
          </a:p>
          <a:p>
            <a:pPr algn="ctr" marL="32384">
              <a:lnSpc>
                <a:spcPct val="100000"/>
              </a:lnSpc>
              <a:spcBef>
                <a:spcPts val="204"/>
              </a:spcBef>
            </a:pPr>
            <a:r>
              <a:rPr dirty="0" sz="5400" spc="-50">
                <a:solidFill>
                  <a:srgbClr val="E39789"/>
                </a:solidFill>
                <a:latin typeface="Wingdings"/>
                <a:cs typeface="Wingdings"/>
              </a:rPr>
              <a:t></a:t>
            </a:r>
            <a:endParaRPr sz="5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Sudev Sircar</dc:creator>
  <dc:title>PowerPoint Presentation</dc:title>
  <dcterms:created xsi:type="dcterms:W3CDTF">2025-06-25T08:45:14Z</dcterms:created>
  <dcterms:modified xsi:type="dcterms:W3CDTF">2025-06-25T08:45:14Z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2025-06-25T00:00:00Z</vt:filetime>
  </property>
  <property fmtid="{D5CDD505-2E9C-101B-9397-08002B2CF9AE}" pid="5" name="Producer">
    <vt:lpwstr>3-Heights(TM) PDF Security Shell 4.8.25.2 (http://www.pdf-tools.com)</vt:lpwstr>
  </property>
</Properties>
</file>