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7" r:id="rId11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53"/>
    <a:srgbClr val="FFDA3F"/>
    <a:srgbClr val="42EFF8"/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49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이 TP에서는 자바의 생성 배경과 그 동안 자바가 어떻게 발전해 왔는지에 대해 설명한다.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 smtClean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3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Data Structures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200" b="0" i="0" u="none" strike="noStrike" cap="none" baseline="0" dirty="0" smtClean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Vs</a:t>
            </a:r>
            <a:r>
              <a:rPr lang="en" sz="3200" b="0" i="0" u="none" strike="noStrike" cap="none" dirty="0" smtClean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Non-Linear Data Structure</a:t>
            </a:r>
            <a:endParaRPr lang="en" sz="3200" b="0" i="0" u="none" strike="noStrike" cap="none" baseline="0" dirty="0">
              <a:solidFill>
                <a:srgbClr val="FFFF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42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LDS is sequential in nature</a:t>
            </a: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every data item is related to its previous and next data item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baseline="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LDS, data can be traversed in a single run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 of Non-linear DS is difficult.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 b="0" i="0" u="none" strike="noStrike" cap="none" dirty="0" smtClean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LDS- Array, Linked List, Queue, Stack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aseline="0" dirty="0" smtClean="0"/>
              <a:t> Non-linear DS- Tree and Graphs</a:t>
            </a:r>
            <a:endParaRPr lang="en" sz="26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FFDA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739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Classification of Data Structures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 Operations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 smtClean="0"/>
              <a:t> Review Questions</a:t>
            </a: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 smtClean="0"/>
              <a:t>Basic Terminology</a:t>
            </a:r>
            <a:endParaRPr lang="en" sz="4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5309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i="0" u="none" strike="noStrike" cap="none" baseline="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</a:t>
            </a:r>
            <a:r>
              <a:rPr lang="en" sz="3200" b="0" i="0" u="none" strike="noStrike" cap="none" baseline="0" dirty="0" smtClean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values or set of values.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 smtClean="0">
              <a:solidFill>
                <a:srgbClr val="42EF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 smtClean="0">
                <a:solidFill>
                  <a:srgbClr val="42EFF8"/>
                </a:solidFill>
              </a:rPr>
              <a:t> </a:t>
            </a:r>
            <a:r>
              <a:rPr lang="en" dirty="0" smtClean="0">
                <a:solidFill>
                  <a:schemeClr val="bg2"/>
                </a:solidFill>
              </a:rPr>
              <a:t>Data Item: </a:t>
            </a:r>
            <a:r>
              <a:rPr lang="en" dirty="0" smtClean="0">
                <a:solidFill>
                  <a:srgbClr val="42EFF8"/>
                </a:solidFill>
              </a:rPr>
              <a:t>is a single unit of values.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 smtClean="0">
              <a:solidFill>
                <a:srgbClr val="42EFF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 smtClean="0">
                <a:solidFill>
                  <a:srgbClr val="42EFF8"/>
                </a:solidFill>
              </a:rPr>
              <a:t> Data Items are divided into two categories: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Group Items: </a:t>
            </a:r>
            <a:r>
              <a:rPr lang="en" dirty="0" smtClean="0">
                <a:solidFill>
                  <a:srgbClr val="99FF66"/>
                </a:solidFill>
                <a:latin typeface="Times New Roman" pitchFamily="18" charset="0"/>
                <a:cs typeface="Times New Roman" pitchFamily="18" charset="0"/>
              </a:rPr>
              <a:t>Data items that are divided into sub-items.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 smtClean="0">
                <a:solidFill>
                  <a:srgbClr val="99FF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Elementary Items: </a:t>
            </a:r>
            <a:r>
              <a:rPr lang="en" dirty="0" smtClean="0">
                <a:solidFill>
                  <a:srgbClr val="99FF66"/>
                </a:solidFill>
                <a:latin typeface="Times New Roman" pitchFamily="18" charset="0"/>
                <a:cs typeface="Times New Roman" pitchFamily="18" charset="0"/>
              </a:rPr>
              <a:t>Data items that are not divided into sub-items.</a:t>
            </a:r>
            <a:endParaRPr lang="en" dirty="0">
              <a:solidFill>
                <a:srgbClr val="99FF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  <a:endParaRPr lang="en" sz="4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153400" cy="3693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dirty="0" smtClean="0"/>
              <a:t> Organization of data needed to solve the problem.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“ Logical or mathematical model of a particular organization of data is called a Data Structure.”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8382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Data Structures</a:t>
            </a:r>
            <a:endParaRPr lang="en" sz="4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11541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1295400"/>
            <a:ext cx="2667000" cy="838200"/>
          </a:xfrm>
          <a:prstGeom prst="rect">
            <a:avLst/>
          </a:prstGeom>
          <a:solidFill>
            <a:srgbClr val="42EF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2667000"/>
            <a:ext cx="2438400" cy="762000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Primitive 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2667000"/>
            <a:ext cx="2209800" cy="762000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Non-Primitive 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3657600"/>
            <a:ext cx="2133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3657600"/>
            <a:ext cx="22860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Non-Linear 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16200000" flipH="1">
            <a:off x="5448300" y="1447800"/>
            <a:ext cx="533400" cy="19050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rot="5400000">
            <a:off x="3257550" y="1162050"/>
            <a:ext cx="533400" cy="24765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5772150" y="2762250"/>
            <a:ext cx="228600" cy="15621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0"/>
          </p:cNvCxnSpPr>
          <p:nvPr/>
        </p:nvCxnSpPr>
        <p:spPr>
          <a:xfrm rot="16200000" flipH="1">
            <a:off x="7219950" y="2876550"/>
            <a:ext cx="228600" cy="13335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441918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Integer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Real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Character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Boolean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4356318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Queue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Linked List</a:t>
            </a:r>
            <a:endParaRPr lang="en-US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0" y="4343400"/>
            <a:ext cx="213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Graph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 Operations</a:t>
            </a:r>
            <a:endParaRPr lang="en" sz="44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458200" cy="56938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Structures are processed by using certain operations.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 smtClean="0">
                <a:solidFill>
                  <a:schemeClr val="tx1">
                    <a:lumMod val="75000"/>
                  </a:schemeClr>
                </a:solidFill>
              </a:rPr>
              <a:t>Traversing: </a:t>
            </a:r>
            <a:r>
              <a:rPr lang="en" sz="2400" baseline="0" dirty="0" smtClean="0">
                <a:solidFill>
                  <a:srgbClr val="42EFF8"/>
                </a:solidFill>
              </a:rPr>
              <a:t>Accessing each record exactly once so that certain items in the record may be processed.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baseline="0" dirty="0" smtClean="0">
              <a:solidFill>
                <a:srgbClr val="42EFF8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 smtClean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Searching: </a:t>
            </a:r>
            <a:r>
              <a:rPr lang="en" sz="2400" dirty="0" smtClean="0">
                <a:solidFill>
                  <a:srgbClr val="42EFF8"/>
                </a:solidFill>
              </a:rPr>
              <a:t>Finding the location of the record with a given key value, or finding the location of all the records that satisfy one or more conditions.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400" dirty="0" smtClean="0">
              <a:solidFill>
                <a:srgbClr val="42EFF8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 smtClean="0">
                <a:solidFill>
                  <a:schemeClr val="tx1">
                    <a:lumMod val="75000"/>
                  </a:schemeClr>
                </a:solidFill>
              </a:rPr>
              <a:t>Inserting: </a:t>
            </a:r>
            <a:r>
              <a:rPr lang="en" sz="2400" dirty="0" smtClean="0">
                <a:solidFill>
                  <a:srgbClr val="42EFF8"/>
                </a:solidFill>
              </a:rPr>
              <a:t>Adding a new record to the structure.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b="0" i="0" u="none" strike="noStrike" cap="none" dirty="0" smtClean="0">
              <a:solidFill>
                <a:schemeClr val="tx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 smtClean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Deleting: </a:t>
            </a:r>
            <a:r>
              <a:rPr lang="en" sz="2400" dirty="0" smtClean="0">
                <a:solidFill>
                  <a:srgbClr val="42EFF8"/>
                </a:solidFill>
              </a:rPr>
              <a:t>Removing a record from the structure. </a:t>
            </a:r>
            <a:endParaRPr lang="en" sz="2400" dirty="0">
              <a:solidFill>
                <a:srgbClr val="42EFF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Data Structure-Operations </a:t>
            </a:r>
            <a:endParaRPr lang="en" sz="3600" b="0" i="0" u="none" strike="noStrike" cap="none" baseline="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924800" cy="3031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Sorting: </a:t>
            </a:r>
            <a:r>
              <a:rPr lang="en" sz="2400" b="0" i="0" u="none" strike="noStrike" cap="none" baseline="0" dirty="0" smtClean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Arranging the records in some logical</a:t>
            </a:r>
            <a:r>
              <a:rPr lang="en" sz="2400" b="0" i="0" u="none" strike="noStrike" cap="none" dirty="0" smtClean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 (Alphabetical or numerical order).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 smtClean="0">
              <a:solidFill>
                <a:srgbClr val="42EF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 smtClean="0"/>
              <a:t> </a:t>
            </a:r>
            <a:r>
              <a:rPr lang="en" dirty="0" smtClean="0">
                <a:solidFill>
                  <a:schemeClr val="tx1">
                    <a:lumMod val="75000"/>
                  </a:schemeClr>
                </a:solidFill>
              </a:rPr>
              <a:t>Merging:</a:t>
            </a:r>
            <a:r>
              <a:rPr lang="en" sz="32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 smtClean="0">
                <a:solidFill>
                  <a:srgbClr val="42EFF8"/>
                </a:solidFill>
              </a:rPr>
              <a:t>Combining the records in two different sorted files into a single sorted file.</a:t>
            </a:r>
            <a:endParaRPr lang="en" sz="2400" dirty="0">
              <a:solidFill>
                <a:srgbClr val="42EFF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CFFCC"/>
                </a:solidFill>
              </a:rPr>
              <a:t> Questions</a:t>
            </a:r>
            <a:endParaRPr lang="en-US" dirty="0">
              <a:solidFill>
                <a:srgbClr val="CCFFCC"/>
              </a:solidFill>
            </a:endParaRP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 smtClean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  <a:endParaRPr lang="en" sz="4000" b="0" i="0" u="none" strike="noStrike" cap="none" baseline="0" dirty="0">
              <a:solidFill>
                <a:srgbClr val="FFFF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41549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Data and Information?    </a:t>
            </a:r>
            <a:r>
              <a:rPr lang="en" sz="2600" dirty="0" smtClean="0"/>
              <a:t>Explain with example.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Linear and Non-Linear </a:t>
            </a:r>
            <a:r>
              <a:rPr lang="en" sz="26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 b="0" i="0" u="none" strike="noStrike" cap="none" baseline="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b="0" i="0" u="none" strike="noStrike" cap="none" baseline="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 smtClean="0"/>
              <a:t> Differenciate between Sorting and Merging.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 smtClean="0"/>
              <a:t> How Searching is different from Traversing?</a:t>
            </a:r>
            <a:endParaRPr lang="en" sz="26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634</Words>
  <Application>Microsoft Office PowerPoint</Application>
  <PresentationFormat>On-screen Show (4:3)</PresentationFormat>
  <Paragraphs>153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/>
      <vt:lpstr>Data Structures  Introduction to Data Structures</vt:lpstr>
      <vt:lpstr>Contents</vt:lpstr>
      <vt:lpstr>Basic Terminology</vt:lpstr>
      <vt:lpstr>Data Structure</vt:lpstr>
      <vt:lpstr>Classification of Data Structures</vt:lpstr>
      <vt:lpstr>Data Structure Operations</vt:lpstr>
      <vt:lpstr>Special Data Structure-Operations </vt:lpstr>
      <vt:lpstr> Questions</vt:lpstr>
      <vt:lpstr>Review Questions</vt:lpstr>
      <vt:lpstr>Linear Vs Non-Linear Data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cp</cp:lastModifiedBy>
  <cp:revision>43</cp:revision>
  <dcterms:modified xsi:type="dcterms:W3CDTF">2018-08-02T07:21:09Z</dcterms:modified>
</cp:coreProperties>
</file>